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52" r:id="rId5"/>
    <p:sldMasterId id="2147483656" r:id="rId6"/>
    <p:sldMasterId id="2147483663" r:id="rId7"/>
  </p:sldMasterIdLst>
  <p:notesMasterIdLst>
    <p:notesMasterId r:id="rId19"/>
  </p:notesMasterIdLst>
  <p:sldIdLst>
    <p:sldId id="321" r:id="rId8"/>
    <p:sldId id="303" r:id="rId9"/>
    <p:sldId id="313" r:id="rId10"/>
    <p:sldId id="317" r:id="rId11"/>
    <p:sldId id="314" r:id="rId12"/>
    <p:sldId id="323" r:id="rId13"/>
    <p:sldId id="295" r:id="rId14"/>
    <p:sldId id="322" r:id="rId15"/>
    <p:sldId id="315" r:id="rId16"/>
    <p:sldId id="324" r:id="rId17"/>
    <p:sldId id="26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136D81-7C04-5C29-B9C3-FCA2BB86A16B}" name="Frances Meek" initials="FM" userId="S::f.meek@nutrition.org.uk::f3af35cc-3229-46e1-af36-3525661cfbd3" providerId="AD"/>
  <p188:author id="{EC8C4E90-CF91-D356-6453-89C7340D26BA}" name="Ewen Trafford" initials="ET" userId="S::e.trafford@nutrition.org.uk::e520b4bf-a196-48b7-bc10-b1590a457da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ances Meek" initials="FM" lastIdx="15" clrIdx="0">
    <p:extLst>
      <p:ext uri="{19B8F6BF-5375-455C-9EA6-DF929625EA0E}">
        <p15:presenceInfo xmlns:p15="http://schemas.microsoft.com/office/powerpoint/2012/main" userId="S-1-5-21-1974762338-2042246095-630515929-11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B83"/>
    <a:srgbClr val="C3C4D9"/>
    <a:srgbClr val="B8B8D1"/>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683E8A-1C1E-5C9A-FB92-EC9EEB661103}" v="13" dt="2022-12-12T10:29:25.624"/>
    <p1510:client id="{6F702D4F-9E0D-463E-A79B-131E1DA35349}" v="17" dt="2022-12-12T10:24:26.8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31C61D-6F19-4CA5-AF4D-7DC8A727FBA1}" type="datetimeFigureOut">
              <a:rPr lang="en-GB" smtClean="0"/>
              <a:t>12/12/2022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07987F-FB89-4E75-BDFC-FB9F001EEEDB}" type="slidenum">
              <a:rPr lang="en-GB" smtClean="0"/>
              <a:t>‹#›</a:t>
            </a:fld>
            <a:endParaRPr lang="en-GB"/>
          </a:p>
        </p:txBody>
      </p:sp>
    </p:spTree>
    <p:extLst>
      <p:ext uri="{BB962C8B-B14F-4D97-AF65-F5344CB8AC3E}">
        <p14:creationId xmlns:p14="http://schemas.microsoft.com/office/powerpoint/2010/main" val="1102178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263B83"/>
                </a:solidFill>
                <a:latin typeface="Arial" charset="0"/>
                <a:ea typeface="Arial" charset="0"/>
                <a:cs typeface="Arial" charset="0"/>
              </a:defRPr>
            </a:lvl1pPr>
          </a:lstStyle>
          <a:p>
            <a:r>
              <a:rPr lang="en-US"/>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a:t>
            </a:r>
          </a:p>
        </p:txBody>
      </p:sp>
    </p:spTree>
    <p:extLst>
      <p:ext uri="{BB962C8B-B14F-4D97-AF65-F5344CB8AC3E}">
        <p14:creationId xmlns:p14="http://schemas.microsoft.com/office/powerpoint/2010/main" val="823767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263B83"/>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3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263B83"/>
                </a:solidFill>
                <a:latin typeface="Arial" charset="0"/>
                <a:ea typeface="Arial" charset="0"/>
                <a:cs typeface="Arial" charset="0"/>
              </a:defRPr>
            </a:lvl1pPr>
          </a:lstStyle>
          <a:p>
            <a:r>
              <a:rPr lang="en-US"/>
              <a:t>Heading</a:t>
            </a:r>
          </a:p>
        </p:txBody>
      </p:sp>
    </p:spTree>
    <p:extLst>
      <p:ext uri="{BB962C8B-B14F-4D97-AF65-F5344CB8AC3E}">
        <p14:creationId xmlns:p14="http://schemas.microsoft.com/office/powerpoint/2010/main" val="280007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a:t>Title</a:t>
            </a:r>
          </a:p>
        </p:txBody>
      </p:sp>
    </p:spTree>
    <p:extLst>
      <p:ext uri="{BB962C8B-B14F-4D97-AF65-F5344CB8AC3E}">
        <p14:creationId xmlns:p14="http://schemas.microsoft.com/office/powerpoint/2010/main" val="34665637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hyperlink" Target="http://www.foodafactoflife.org.uk/"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4.xml"/><Relationship Id="rId5" Type="http://schemas.openxmlformats.org/officeDocument/2006/relationships/hyperlink" Target="http://www.foodafactoflife.org.uk/" TargetMode="Externa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377"/>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2022</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2022</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2022</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5"/>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a:t>
            </a:r>
            <a:r>
              <a:rPr lang="en-US" sz="900" b="0" i="0" baseline="0">
                <a:solidFill>
                  <a:schemeClr val="tx1"/>
                </a:solidFill>
                <a:latin typeface="Arial" charset="0"/>
                <a:ea typeface="Arial" charset="0"/>
                <a:cs typeface="Arial" charset="0"/>
              </a:rPr>
              <a:t> Food – </a:t>
            </a:r>
            <a:r>
              <a:rPr lang="en-US" sz="900" b="0" i="0">
                <a:solidFill>
                  <a:schemeClr val="tx1"/>
                </a:solidFill>
                <a:latin typeface="Arial" charset="0"/>
                <a:ea typeface="Arial" charset="0"/>
                <a:cs typeface="Arial" charset="0"/>
              </a:rPr>
              <a:t>a fact of life 2022</a:t>
            </a:r>
          </a:p>
        </p:txBody>
      </p:sp>
    </p:spTree>
    <p:extLst>
      <p:ext uri="{BB962C8B-B14F-4D97-AF65-F5344CB8AC3E}">
        <p14:creationId xmlns:p14="http://schemas.microsoft.com/office/powerpoint/2010/main" val="3647825477"/>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gov.uk/government/publications/composition-of-foods-integrated-dataset-cofid"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Yogurt</a:t>
            </a:r>
            <a:endParaRPr lang="en-US"/>
          </a:p>
        </p:txBody>
      </p:sp>
    </p:spTree>
    <p:extLst>
      <p:ext uri="{BB962C8B-B14F-4D97-AF65-F5344CB8AC3E}">
        <p14:creationId xmlns:p14="http://schemas.microsoft.com/office/powerpoint/2010/main" val="3967540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Yogurt alternatives</a:t>
            </a:r>
            <a:endParaRPr lang="en-GB"/>
          </a:p>
        </p:txBody>
      </p:sp>
      <p:sp>
        <p:nvSpPr>
          <p:cNvPr id="3" name="Subtitle 2"/>
          <p:cNvSpPr>
            <a:spLocks noGrp="1"/>
          </p:cNvSpPr>
          <p:nvPr>
            <p:ph type="subTitle" idx="1"/>
          </p:nvPr>
        </p:nvSpPr>
        <p:spPr>
          <a:xfrm>
            <a:off x="1169276" y="2571092"/>
            <a:ext cx="6641580" cy="3600000"/>
          </a:xfrm>
        </p:spPr>
        <p:txBody>
          <a:bodyPr/>
          <a:lstStyle/>
          <a:p>
            <a:pPr>
              <a:lnSpc>
                <a:spcPct val="100000"/>
              </a:lnSpc>
            </a:pPr>
            <a:r>
              <a:rPr lang="en-GB"/>
              <a:t>There are non-dairy yogurt alternatives available to buy. These can be made from plant sources such as soya, almonds, oats and coconuts.</a:t>
            </a:r>
          </a:p>
          <a:p>
            <a:pPr>
              <a:lnSpc>
                <a:spcPct val="100000"/>
              </a:lnSpc>
            </a:pPr>
            <a:r>
              <a:rPr lang="en-GB"/>
              <a:t>The nutrient content of these alternatives can vary between brands and is often dependent on fortification for nutrients like calcium or iodine, which are less likely to be present naturally.</a:t>
            </a:r>
          </a:p>
          <a:p>
            <a:pPr>
              <a:lnSpc>
                <a:spcPct val="100000"/>
              </a:lnSpc>
            </a:pPr>
            <a:r>
              <a:rPr lang="en-GB"/>
              <a:t>Check the back-of-pack nutrition labels when you are in store and keep an eye out for nutrient claims on front-of-pack. If you are opting for an alternative, look out for those fortified with calcium, and ideally other nutrients such as iodine.</a:t>
            </a:r>
          </a:p>
        </p:txBody>
      </p:sp>
      <p:pic>
        <p:nvPicPr>
          <p:cNvPr id="7" name="Picture 6" descr="A picture containing cup, table, food, coffee&#10;&#10;Description automatically generated">
            <a:extLst>
              <a:ext uri="{FF2B5EF4-FFF2-40B4-BE49-F238E27FC236}">
                <a16:creationId xmlns:a16="http://schemas.microsoft.com/office/drawing/2014/main" id="{8EBB30D5-5861-8202-7168-7AF272B6C89F}"/>
              </a:ext>
            </a:extLst>
          </p:cNvPr>
          <p:cNvPicPr>
            <a:picLocks noChangeAspect="1"/>
          </p:cNvPicPr>
          <p:nvPr/>
        </p:nvPicPr>
        <p:blipFill>
          <a:blip r:embed="rId2"/>
          <a:stretch>
            <a:fillRect/>
          </a:stretch>
        </p:blipFill>
        <p:spPr>
          <a:xfrm>
            <a:off x="8127051" y="2899602"/>
            <a:ext cx="3493888" cy="2330423"/>
          </a:xfrm>
          <a:prstGeom prst="rect">
            <a:avLst/>
          </a:prstGeom>
        </p:spPr>
      </p:pic>
    </p:spTree>
    <p:extLst>
      <p:ext uri="{BB962C8B-B14F-4D97-AF65-F5344CB8AC3E}">
        <p14:creationId xmlns:p14="http://schemas.microsoft.com/office/powerpoint/2010/main" val="583897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Yogurt</a:t>
            </a:r>
          </a:p>
        </p:txBody>
      </p:sp>
      <p:sp>
        <p:nvSpPr>
          <p:cNvPr id="3" name="Subtitle 2"/>
          <p:cNvSpPr>
            <a:spLocks noGrp="1"/>
          </p:cNvSpPr>
          <p:nvPr>
            <p:ph type="subTitle" idx="1"/>
          </p:nvPr>
        </p:nvSpPr>
        <p:spPr/>
        <p:txBody>
          <a:bodyPr/>
          <a:lstStyle/>
          <a:p>
            <a:pPr marL="0" indent="0" algn="ctr">
              <a:buNone/>
            </a:pPr>
            <a:r>
              <a:rPr lang="en-GB" sz="3600"/>
              <a:t>For further information, go to:</a:t>
            </a:r>
          </a:p>
          <a:p>
            <a:pPr marL="0" indent="0" algn="ctr">
              <a:buNone/>
            </a:pPr>
            <a:r>
              <a:rPr lang="en-GB" sz="3600"/>
              <a:t>www.foodafactoflife.org.uk</a:t>
            </a:r>
          </a:p>
        </p:txBody>
      </p:sp>
      <p:sp>
        <p:nvSpPr>
          <p:cNvPr id="4" name="TextBox 3"/>
          <p:cNvSpPr txBox="1"/>
          <p:nvPr/>
        </p:nvSpPr>
        <p:spPr>
          <a:xfrm>
            <a:off x="308008" y="6153461"/>
            <a:ext cx="9904396" cy="307777"/>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This resource meets the</a:t>
            </a:r>
            <a:r>
              <a:rPr lang="en-GB" sz="1400" b="1">
                <a:latin typeface="Arial" panose="020B0604020202020204" pitchFamily="34" charset="0"/>
                <a:cs typeface="Arial" panose="020B0604020202020204" pitchFamily="34" charset="0"/>
              </a:rPr>
              <a:t> </a:t>
            </a:r>
            <a:r>
              <a:rPr lang="en-GB" sz="1400" b="1" i="1" u="sng">
                <a:latin typeface="Arial" panose="020B0604020202020204" pitchFamily="34" charset="0"/>
                <a:cs typeface="Arial" panose="020B0604020202020204" pitchFamily="34" charset="0"/>
                <a:hlinkClick r:id="rId2"/>
              </a:rPr>
              <a:t>Guidelines for producers and users of school education resources about food</a:t>
            </a:r>
            <a:r>
              <a:rPr lang="en-GB" sz="1400" b="1" i="1">
                <a:latin typeface="Arial" panose="020B0604020202020204" pitchFamily="34" charset="0"/>
                <a:cs typeface="Arial" panose="020B0604020202020204" pitchFamily="34" charset="0"/>
              </a:rPr>
              <a:t>.</a:t>
            </a:r>
            <a:endParaRPr lang="en-GB"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004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Overview</a:t>
            </a:r>
          </a:p>
        </p:txBody>
      </p:sp>
      <p:sp>
        <p:nvSpPr>
          <p:cNvPr id="3" name="Subtitle 2"/>
          <p:cNvSpPr>
            <a:spLocks noGrp="1"/>
          </p:cNvSpPr>
          <p:nvPr>
            <p:ph type="subTitle" idx="1"/>
          </p:nvPr>
        </p:nvSpPr>
        <p:spPr/>
        <p:txBody>
          <a:bodyPr/>
          <a:lstStyle/>
          <a:p>
            <a:pPr marL="0" indent="0">
              <a:buNone/>
            </a:pPr>
            <a:r>
              <a:rPr lang="en-US" sz="2000"/>
              <a:t>This presentation gives an overview and explanation of:</a:t>
            </a:r>
          </a:p>
          <a:p>
            <a:r>
              <a:rPr lang="en-US" sz="2000"/>
              <a:t>how yogurt is processed;</a:t>
            </a:r>
          </a:p>
          <a:p>
            <a:r>
              <a:rPr lang="en-US" sz="2000"/>
              <a:t>different types of yogurt and their use in dishes;</a:t>
            </a:r>
          </a:p>
          <a:p>
            <a:r>
              <a:rPr lang="en-US" sz="2000"/>
              <a:t>yogurt in our diet;</a:t>
            </a:r>
          </a:p>
          <a:p>
            <a:r>
              <a:rPr lang="en-US" sz="2000"/>
              <a:t>food and drink made with yogurt.</a:t>
            </a:r>
          </a:p>
          <a:p>
            <a:endParaRPr lang="en-US" sz="2000"/>
          </a:p>
          <a:p>
            <a:endParaRPr lang="en-US" sz="2000"/>
          </a:p>
        </p:txBody>
      </p:sp>
      <p:pic>
        <p:nvPicPr>
          <p:cNvPr id="7" name="Picture 6" descr="A picture containing cup, glass&#10;&#10;Description automatically generated">
            <a:extLst>
              <a:ext uri="{FF2B5EF4-FFF2-40B4-BE49-F238E27FC236}">
                <a16:creationId xmlns:a16="http://schemas.microsoft.com/office/drawing/2014/main" id="{A178C30B-A0F0-1925-4873-DDCC3DE454DF}"/>
              </a:ext>
            </a:extLst>
          </p:cNvPr>
          <p:cNvPicPr>
            <a:picLocks noChangeAspect="1"/>
          </p:cNvPicPr>
          <p:nvPr/>
        </p:nvPicPr>
        <p:blipFill>
          <a:blip r:embed="rId2"/>
          <a:stretch>
            <a:fillRect/>
          </a:stretch>
        </p:blipFill>
        <p:spPr>
          <a:xfrm>
            <a:off x="7130299" y="3036877"/>
            <a:ext cx="4607629" cy="3074652"/>
          </a:xfrm>
          <a:prstGeom prst="rect">
            <a:avLst/>
          </a:prstGeom>
        </p:spPr>
      </p:pic>
    </p:spTree>
    <p:extLst>
      <p:ext uri="{BB962C8B-B14F-4D97-AF65-F5344CB8AC3E}">
        <p14:creationId xmlns:p14="http://schemas.microsoft.com/office/powerpoint/2010/main" val="2083906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3453-BCFA-A3CB-EF3C-98DB145BD706}"/>
              </a:ext>
            </a:extLst>
          </p:cNvPr>
          <p:cNvSpPr>
            <a:spLocks noGrp="1"/>
          </p:cNvSpPr>
          <p:nvPr>
            <p:ph type="ctrTitle"/>
          </p:nvPr>
        </p:nvSpPr>
        <p:spPr/>
        <p:txBody>
          <a:bodyPr/>
          <a:lstStyle/>
          <a:p>
            <a:r>
              <a:rPr lang="en-GB"/>
              <a:t>Processing  </a:t>
            </a:r>
          </a:p>
        </p:txBody>
      </p:sp>
      <p:sp>
        <p:nvSpPr>
          <p:cNvPr id="3" name="Subtitle 2">
            <a:extLst>
              <a:ext uri="{FF2B5EF4-FFF2-40B4-BE49-F238E27FC236}">
                <a16:creationId xmlns:a16="http://schemas.microsoft.com/office/drawing/2014/main" id="{2EDE55EB-5054-6A5B-5492-484854221F0F}"/>
              </a:ext>
            </a:extLst>
          </p:cNvPr>
          <p:cNvSpPr>
            <a:spLocks noGrp="1"/>
          </p:cNvSpPr>
          <p:nvPr>
            <p:ph type="subTitle" idx="1"/>
          </p:nvPr>
        </p:nvSpPr>
        <p:spPr>
          <a:xfrm>
            <a:off x="1169276" y="2571092"/>
            <a:ext cx="5496444" cy="3600000"/>
          </a:xfrm>
        </p:spPr>
        <p:txBody>
          <a:bodyPr/>
          <a:lstStyle/>
          <a:p>
            <a:pPr marL="0" indent="0">
              <a:lnSpc>
                <a:spcPct val="100000"/>
              </a:lnSpc>
              <a:buNone/>
            </a:pPr>
            <a:r>
              <a:rPr lang="en-GB" sz="2000"/>
              <a:t>Milk is pasteurised (heated through to stop potentially harmful bacteria growing) and then homogenised. Homogenisation is a process which evenly distributes the fat in milk and makes yogurt smooth and creamy. </a:t>
            </a:r>
          </a:p>
          <a:p>
            <a:pPr marL="0" indent="0">
              <a:lnSpc>
                <a:spcPct val="100000"/>
              </a:lnSpc>
              <a:buNone/>
            </a:pPr>
            <a:r>
              <a:rPr lang="en-GB" sz="2000"/>
              <a:t>The milk is incubated and harmless bacteria are added. The bacteria convert the naturally occurring sugar in milk (lactose) into lactic acid, which causes the milk to thicken, giving yogurt its characteristic consistency and tangy taste. </a:t>
            </a:r>
          </a:p>
          <a:p>
            <a:pPr marL="0" indent="0">
              <a:lnSpc>
                <a:spcPct val="100000"/>
              </a:lnSpc>
              <a:buNone/>
            </a:pPr>
            <a:endParaRPr lang="en-GB" sz="2000"/>
          </a:p>
          <a:p>
            <a:pPr marL="342900" lvl="0" indent="-342900">
              <a:lnSpc>
                <a:spcPct val="100000"/>
              </a:lnSpc>
              <a:buFont typeface="+mj-lt"/>
              <a:buAutoNum type="arabicPeriod"/>
            </a:pPr>
            <a:endParaRPr lang="en-GB">
              <a:solidFill>
                <a:srgbClr val="000000"/>
              </a:solidFill>
              <a:latin typeface="Arial" panose="020B0604020202020204" pitchFamily="34" charset="0"/>
              <a:ea typeface="Times New Roman" panose="02020603050405020304" pitchFamily="18" charset="0"/>
            </a:endParaRPr>
          </a:p>
          <a:p>
            <a:pPr marL="0" indent="0">
              <a:lnSpc>
                <a:spcPct val="100000"/>
              </a:lnSpc>
              <a:buNone/>
            </a:pPr>
            <a:endParaRPr lang="en-GB"/>
          </a:p>
        </p:txBody>
      </p:sp>
      <p:pic>
        <p:nvPicPr>
          <p:cNvPr id="4" name="Picture 3">
            <a:extLst>
              <a:ext uri="{FF2B5EF4-FFF2-40B4-BE49-F238E27FC236}">
                <a16:creationId xmlns:a16="http://schemas.microsoft.com/office/drawing/2014/main" id="{50FD65BB-9765-5FF3-0D63-5E83EF5187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917" y="2571092"/>
            <a:ext cx="4552393" cy="304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41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6D716-84D7-E7D2-12C2-BFCDF5760FA8}"/>
              </a:ext>
            </a:extLst>
          </p:cNvPr>
          <p:cNvSpPr>
            <a:spLocks noGrp="1"/>
          </p:cNvSpPr>
          <p:nvPr>
            <p:ph type="ctrTitle"/>
          </p:nvPr>
        </p:nvSpPr>
        <p:spPr/>
        <p:txBody>
          <a:bodyPr/>
          <a:lstStyle/>
          <a:p>
            <a:r>
              <a:rPr lang="en-GB"/>
              <a:t>Processing</a:t>
            </a:r>
          </a:p>
        </p:txBody>
      </p:sp>
      <p:sp>
        <p:nvSpPr>
          <p:cNvPr id="3" name="Subtitle 2">
            <a:extLst>
              <a:ext uri="{FF2B5EF4-FFF2-40B4-BE49-F238E27FC236}">
                <a16:creationId xmlns:a16="http://schemas.microsoft.com/office/drawing/2014/main" id="{FF9B3EE6-F070-4746-C585-A3D8CFCBEB0D}"/>
              </a:ext>
            </a:extLst>
          </p:cNvPr>
          <p:cNvSpPr>
            <a:spLocks noGrp="1"/>
          </p:cNvSpPr>
          <p:nvPr>
            <p:ph type="subTitle" idx="1"/>
          </p:nvPr>
        </p:nvSpPr>
        <p:spPr>
          <a:xfrm>
            <a:off x="1169276" y="2571092"/>
            <a:ext cx="4703204" cy="3600000"/>
          </a:xfrm>
        </p:spPr>
        <p:txBody>
          <a:bodyPr/>
          <a:lstStyle/>
          <a:p>
            <a:pPr marL="0" indent="0">
              <a:lnSpc>
                <a:spcPct val="100000"/>
              </a:lnSpc>
              <a:buNone/>
            </a:pPr>
            <a:r>
              <a:rPr lang="en-GB" sz="2000">
                <a:solidFill>
                  <a:srgbClr val="000000"/>
                </a:solidFill>
                <a:effectLst/>
                <a:latin typeface="Arial" panose="020B0604020202020204" pitchFamily="34" charset="0"/>
                <a:ea typeface="Times New Roman" panose="02020603050405020304" pitchFamily="18" charset="0"/>
              </a:rPr>
              <a:t>The yogurt is left to settle until it reaches the desired level of acidity. It is then cooled down and fruit or flavourings can be added before being packaged.    </a:t>
            </a:r>
          </a:p>
          <a:p>
            <a:pPr>
              <a:lnSpc>
                <a:spcPct val="100000"/>
              </a:lnSpc>
            </a:pPr>
            <a:endParaRPr lang="en-GB"/>
          </a:p>
        </p:txBody>
      </p:sp>
      <p:pic>
        <p:nvPicPr>
          <p:cNvPr id="4" name="Picture 1">
            <a:extLst>
              <a:ext uri="{FF2B5EF4-FFF2-40B4-BE49-F238E27FC236}">
                <a16:creationId xmlns:a16="http://schemas.microsoft.com/office/drawing/2014/main" id="{172DA06A-9357-FB27-2719-5E4814BDC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0996" y="2571092"/>
            <a:ext cx="4685994" cy="306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9651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DEB39-0422-FDFB-CD35-AF0AA3A4CF72}"/>
              </a:ext>
            </a:extLst>
          </p:cNvPr>
          <p:cNvSpPr>
            <a:spLocks noGrp="1"/>
          </p:cNvSpPr>
          <p:nvPr>
            <p:ph type="ctrTitle"/>
          </p:nvPr>
        </p:nvSpPr>
        <p:spPr/>
        <p:txBody>
          <a:bodyPr/>
          <a:lstStyle/>
          <a:p>
            <a:r>
              <a:rPr lang="en-GB"/>
              <a:t>Types of yogurt </a:t>
            </a:r>
          </a:p>
        </p:txBody>
      </p:sp>
      <p:sp>
        <p:nvSpPr>
          <p:cNvPr id="3" name="Subtitle 2">
            <a:extLst>
              <a:ext uri="{FF2B5EF4-FFF2-40B4-BE49-F238E27FC236}">
                <a16:creationId xmlns:a16="http://schemas.microsoft.com/office/drawing/2014/main" id="{A8BD6E15-7E2D-65A5-57DB-78DEA3C2143E}"/>
              </a:ext>
            </a:extLst>
          </p:cNvPr>
          <p:cNvSpPr>
            <a:spLocks noGrp="1"/>
          </p:cNvSpPr>
          <p:nvPr>
            <p:ph type="subTitle" idx="1"/>
          </p:nvPr>
        </p:nvSpPr>
        <p:spPr>
          <a:xfrm>
            <a:off x="1169274" y="2292665"/>
            <a:ext cx="6629400" cy="3600000"/>
          </a:xfrm>
        </p:spPr>
        <p:txBody>
          <a:bodyPr/>
          <a:lstStyle/>
          <a:p>
            <a:pPr marL="0" indent="0">
              <a:buNone/>
            </a:pPr>
            <a:r>
              <a:rPr lang="en-GB" b="1"/>
              <a:t>Plain</a:t>
            </a:r>
            <a:r>
              <a:rPr lang="en-GB"/>
              <a:t> – yogurt at its simplest, with no additional ingredients.</a:t>
            </a:r>
          </a:p>
          <a:p>
            <a:pPr marL="0" indent="0">
              <a:buNone/>
            </a:pPr>
            <a:r>
              <a:rPr lang="en-GB" b="1"/>
              <a:t>Flavoured</a:t>
            </a:r>
            <a:r>
              <a:rPr lang="en-GB"/>
              <a:t> – with added sugar, honey, natural flavours, extracts, syrups, whole or pureed fruit and/or cereals.</a:t>
            </a:r>
          </a:p>
          <a:p>
            <a:pPr marL="0" indent="0">
              <a:buNone/>
            </a:pPr>
            <a:r>
              <a:rPr lang="en-GB" b="1"/>
              <a:t>Low-fat </a:t>
            </a:r>
            <a:r>
              <a:rPr lang="en-GB"/>
              <a:t>– contains no more than 3g of fat per 100g of yogurt.</a:t>
            </a:r>
          </a:p>
          <a:p>
            <a:pPr marL="0" indent="0">
              <a:buNone/>
            </a:pPr>
            <a:r>
              <a:rPr lang="en-GB" b="1"/>
              <a:t>Light</a:t>
            </a:r>
            <a:r>
              <a:rPr lang="en-GB"/>
              <a:t> – contains 30% less of a specific nutrient (for example, sugar or fat) compared to a range of similar products.</a:t>
            </a:r>
          </a:p>
          <a:p>
            <a:pPr marL="0" indent="0">
              <a:buNone/>
            </a:pPr>
            <a:r>
              <a:rPr lang="en-GB" b="1"/>
              <a:t>Fat-free </a:t>
            </a:r>
            <a:r>
              <a:rPr lang="en-GB"/>
              <a:t>– contains no more than 0.5g fat per 100g yogurt.</a:t>
            </a:r>
          </a:p>
          <a:p>
            <a:pPr marL="0" indent="0">
              <a:buNone/>
            </a:pPr>
            <a:r>
              <a:rPr lang="en-GB" b="1"/>
              <a:t>Concentrated </a:t>
            </a:r>
            <a:r>
              <a:rPr lang="en-GB"/>
              <a:t>– yogurts in which the protein content has increased to a minimum of 5.6g per 100g (a standard fruit-flavoured yogurt contains around 4g protein per 100g). This is achieved by a number of different methods, including straining.</a:t>
            </a:r>
          </a:p>
          <a:p>
            <a:pPr marL="0" indent="0">
              <a:buNone/>
            </a:pPr>
            <a:r>
              <a:rPr lang="en-GB" b="1"/>
              <a:t>Kefir</a:t>
            </a:r>
            <a:r>
              <a:rPr lang="en-GB"/>
              <a:t> – a fermented milk drink, similar to a thin yogurt, that is made from kefir grains.</a:t>
            </a:r>
          </a:p>
        </p:txBody>
      </p:sp>
      <p:pic>
        <p:nvPicPr>
          <p:cNvPr id="4" name="Picture 3" descr="A picture containing text, can, indoor, container&#10;&#10;Description automatically generated">
            <a:extLst>
              <a:ext uri="{FF2B5EF4-FFF2-40B4-BE49-F238E27FC236}">
                <a16:creationId xmlns:a16="http://schemas.microsoft.com/office/drawing/2014/main" id="{559BEDB3-FED5-D78C-5FB2-388DF3DA51E1}"/>
              </a:ext>
            </a:extLst>
          </p:cNvPr>
          <p:cNvPicPr>
            <a:picLocks noChangeAspect="1"/>
          </p:cNvPicPr>
          <p:nvPr/>
        </p:nvPicPr>
        <p:blipFill rotWithShape="1">
          <a:blip r:embed="rId2"/>
          <a:srcRect l="24525" r="20956"/>
          <a:stretch/>
        </p:blipFill>
        <p:spPr>
          <a:xfrm>
            <a:off x="8077251" y="2356255"/>
            <a:ext cx="3619449" cy="3701600"/>
          </a:xfrm>
          <a:prstGeom prst="rect">
            <a:avLst/>
          </a:prstGeom>
        </p:spPr>
      </p:pic>
    </p:spTree>
    <p:extLst>
      <p:ext uri="{BB962C8B-B14F-4D97-AF65-F5344CB8AC3E}">
        <p14:creationId xmlns:p14="http://schemas.microsoft.com/office/powerpoint/2010/main" val="3563879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Yogurt in the diet</a:t>
            </a:r>
            <a:endParaRPr lang="en-GB"/>
          </a:p>
        </p:txBody>
      </p:sp>
      <p:sp>
        <p:nvSpPr>
          <p:cNvPr id="3" name="Subtitle 2"/>
          <p:cNvSpPr>
            <a:spLocks noGrp="1"/>
          </p:cNvSpPr>
          <p:nvPr>
            <p:ph type="subTitle" idx="1"/>
          </p:nvPr>
        </p:nvSpPr>
        <p:spPr>
          <a:xfrm>
            <a:off x="1169276" y="2571092"/>
            <a:ext cx="6641580" cy="3600000"/>
          </a:xfrm>
        </p:spPr>
        <p:txBody>
          <a:bodyPr/>
          <a:lstStyle/>
          <a:p>
            <a:pPr>
              <a:lnSpc>
                <a:spcPct val="100000"/>
              </a:lnSpc>
            </a:pPr>
            <a:r>
              <a:rPr lang="en-GB"/>
              <a:t>Yogurt falls into the ‘dairy and alternatives’ portion of the Eatwell Guide.</a:t>
            </a:r>
          </a:p>
          <a:p>
            <a:pPr>
              <a:lnSpc>
                <a:spcPct val="100000"/>
              </a:lnSpc>
            </a:pPr>
            <a:r>
              <a:rPr lang="en-GB"/>
              <a:t>It is recommended that we choose lower fat and lower sugar options from this group.</a:t>
            </a:r>
          </a:p>
          <a:p>
            <a:pPr>
              <a:lnSpc>
                <a:spcPct val="100000"/>
              </a:lnSpc>
            </a:pPr>
            <a:r>
              <a:rPr lang="en-GB"/>
              <a:t>This group also contains milk and cheese (and alternatives)</a:t>
            </a:r>
          </a:p>
          <a:p>
            <a:pPr>
              <a:lnSpc>
                <a:spcPct val="100000"/>
              </a:lnSpc>
            </a:pPr>
            <a:r>
              <a:rPr lang="en-GB"/>
              <a:t>This group contains products with important nutrients such as calcium, iodine and protein.</a:t>
            </a:r>
          </a:p>
          <a:p>
            <a:pPr marL="0" indent="0">
              <a:lnSpc>
                <a:spcPct val="100000"/>
              </a:lnSpc>
              <a:buNone/>
            </a:pPr>
            <a:endParaRPr lang="en-GB"/>
          </a:p>
          <a:p>
            <a:pPr>
              <a:lnSpc>
                <a:spcPct val="100000"/>
              </a:lnSpc>
            </a:pPr>
            <a:endParaRPr lang="en-GB"/>
          </a:p>
        </p:txBody>
      </p:sp>
      <p:pic>
        <p:nvPicPr>
          <p:cNvPr id="4" name="!!Dairy" descr="Graphical user interface&#10;&#10;Description automatically generated">
            <a:extLst>
              <a:ext uri="{FF2B5EF4-FFF2-40B4-BE49-F238E27FC236}">
                <a16:creationId xmlns:a16="http://schemas.microsoft.com/office/drawing/2014/main" id="{74F6C8BC-662D-0644-1E7B-F39971C617C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275021" y="1923798"/>
            <a:ext cx="3805813" cy="3539937"/>
          </a:xfrm>
          <a:prstGeom prst="rect">
            <a:avLst/>
          </a:prstGeom>
        </p:spPr>
      </p:pic>
    </p:spTree>
    <p:extLst>
      <p:ext uri="{BB962C8B-B14F-4D97-AF65-F5344CB8AC3E}">
        <p14:creationId xmlns:p14="http://schemas.microsoft.com/office/powerpoint/2010/main" val="2132126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Nutrients in yogurt</a:t>
            </a:r>
            <a:endParaRPr lang="en-GB"/>
          </a:p>
        </p:txBody>
      </p:sp>
      <p:sp>
        <p:nvSpPr>
          <p:cNvPr id="3" name="Subtitle 2"/>
          <p:cNvSpPr>
            <a:spLocks noGrp="1"/>
          </p:cNvSpPr>
          <p:nvPr>
            <p:ph type="subTitle" idx="1"/>
          </p:nvPr>
        </p:nvSpPr>
        <p:spPr>
          <a:xfrm>
            <a:off x="1169276" y="2352192"/>
            <a:ext cx="6964822" cy="3600000"/>
          </a:xfrm>
        </p:spPr>
        <p:txBody>
          <a:bodyPr/>
          <a:lstStyle/>
          <a:p>
            <a:pPr>
              <a:lnSpc>
                <a:spcPct val="100000"/>
              </a:lnSpc>
            </a:pPr>
            <a:r>
              <a:rPr lang="en-GB"/>
              <a:t>Yogurt* is high in protein and iodine and is a source of riboflavin and calcium. </a:t>
            </a:r>
          </a:p>
          <a:p>
            <a:pPr>
              <a:lnSpc>
                <a:spcPct val="100000"/>
              </a:lnSpc>
            </a:pPr>
            <a:r>
              <a:rPr lang="en-GB"/>
              <a:t>Protein is important for the development and maintenance of healthy muscles and bones.</a:t>
            </a:r>
          </a:p>
          <a:p>
            <a:pPr>
              <a:lnSpc>
                <a:spcPct val="100000"/>
              </a:lnSpc>
            </a:pPr>
            <a:r>
              <a:rPr lang="en-GB"/>
              <a:t>Iodine is rare elsewhere in the typical UK diet and contributes to normal brain function.</a:t>
            </a:r>
          </a:p>
          <a:p>
            <a:pPr>
              <a:lnSpc>
                <a:spcPct val="100000"/>
              </a:lnSpc>
            </a:pPr>
            <a:r>
              <a:rPr lang="en-GB"/>
              <a:t>Riboflavin (vitamin B</a:t>
            </a:r>
            <a:r>
              <a:rPr lang="en-GB" baseline="-25000"/>
              <a:t>2</a:t>
            </a:r>
            <a:r>
              <a:rPr lang="en-GB"/>
              <a:t>) is one of a group of B vitamins. It can act as an antioxidant and contribute to the immune system, as well as healthy skin and hair.</a:t>
            </a:r>
          </a:p>
          <a:p>
            <a:pPr>
              <a:lnSpc>
                <a:spcPct val="100000"/>
              </a:lnSpc>
            </a:pPr>
            <a:r>
              <a:rPr lang="en-GB"/>
              <a:t>Dairy is an important source of calcium, which helps to maintain bone health.</a:t>
            </a:r>
          </a:p>
        </p:txBody>
      </p:sp>
      <p:pic>
        <p:nvPicPr>
          <p:cNvPr id="5" name="Picture 4" descr="A plate of fruit&#10;&#10;Description automatically generated with low confidence">
            <a:extLst>
              <a:ext uri="{FF2B5EF4-FFF2-40B4-BE49-F238E27FC236}">
                <a16:creationId xmlns:a16="http://schemas.microsoft.com/office/drawing/2014/main" id="{34C053AC-008B-76E8-F248-863B9A40CEE2}"/>
              </a:ext>
            </a:extLst>
          </p:cNvPr>
          <p:cNvPicPr>
            <a:picLocks noChangeAspect="1"/>
          </p:cNvPicPr>
          <p:nvPr/>
        </p:nvPicPr>
        <p:blipFill>
          <a:blip r:embed="rId2"/>
          <a:stretch>
            <a:fillRect/>
          </a:stretch>
        </p:blipFill>
        <p:spPr>
          <a:xfrm>
            <a:off x="8524742" y="2283798"/>
            <a:ext cx="3116877" cy="3116877"/>
          </a:xfrm>
          <a:prstGeom prst="rect">
            <a:avLst/>
          </a:prstGeom>
        </p:spPr>
      </p:pic>
      <p:sp>
        <p:nvSpPr>
          <p:cNvPr id="6" name="TextBox 5">
            <a:extLst>
              <a:ext uri="{FF2B5EF4-FFF2-40B4-BE49-F238E27FC236}">
                <a16:creationId xmlns:a16="http://schemas.microsoft.com/office/drawing/2014/main" id="{CAD359BD-31DE-CF7E-2918-C0F5AC383C0D}"/>
              </a:ext>
            </a:extLst>
          </p:cNvPr>
          <p:cNvSpPr txBox="1"/>
          <p:nvPr/>
        </p:nvSpPr>
        <p:spPr>
          <a:xfrm>
            <a:off x="477065" y="6234428"/>
            <a:ext cx="6964822" cy="461665"/>
          </a:xfrm>
          <a:prstGeom prst="rect">
            <a:avLst/>
          </a:prstGeom>
          <a:noFill/>
        </p:spPr>
        <p:txBody>
          <a:bodyPr wrap="square" lIns="91440" tIns="45720" rIns="91440" bIns="45720" rtlCol="0" anchor="t">
            <a:spAutoFit/>
          </a:bodyPr>
          <a:lstStyle/>
          <a:p>
            <a:r>
              <a:rPr lang="en-GB" sz="1200" dirty="0">
                <a:latin typeface="Arial"/>
                <a:cs typeface="Arial"/>
              </a:rPr>
              <a:t>*Data from </a:t>
            </a:r>
            <a:r>
              <a:rPr lang="en-GB" sz="1200" dirty="0">
                <a:latin typeface="Arial"/>
                <a:cs typeface="Arial"/>
                <a:hlinkClick r:id="rId3"/>
              </a:rPr>
              <a:t>McCance and Widdowson Composition of Foods Integrated Dataset </a:t>
            </a:r>
            <a:r>
              <a:rPr lang="en-GB" sz="1200" dirty="0">
                <a:latin typeface="Arial"/>
                <a:cs typeface="Arial"/>
              </a:rPr>
              <a:t>(2021) for whole milk, plain yogurt.     Amounts may vary for flavoured, sweetened or otherwise altered yogurts.</a:t>
            </a:r>
          </a:p>
        </p:txBody>
      </p:sp>
    </p:spTree>
    <p:extLst>
      <p:ext uri="{BB962C8B-B14F-4D97-AF65-F5344CB8AC3E}">
        <p14:creationId xmlns:p14="http://schemas.microsoft.com/office/powerpoint/2010/main" val="2814004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CB28D-58AC-D8C5-B81E-3A94EB8A8755}"/>
              </a:ext>
            </a:extLst>
          </p:cNvPr>
          <p:cNvSpPr>
            <a:spLocks noGrp="1"/>
          </p:cNvSpPr>
          <p:nvPr>
            <p:ph type="ctrTitle"/>
          </p:nvPr>
        </p:nvSpPr>
        <p:spPr/>
        <p:txBody>
          <a:bodyPr/>
          <a:lstStyle/>
          <a:p>
            <a:r>
              <a:rPr lang="en-GB"/>
              <a:t>Cooking with yogurt		</a:t>
            </a:r>
          </a:p>
        </p:txBody>
      </p:sp>
      <p:sp>
        <p:nvSpPr>
          <p:cNvPr id="3" name="Subtitle 2">
            <a:extLst>
              <a:ext uri="{FF2B5EF4-FFF2-40B4-BE49-F238E27FC236}">
                <a16:creationId xmlns:a16="http://schemas.microsoft.com/office/drawing/2014/main" id="{6D7E22A7-813B-8946-83B7-3055632F93FF}"/>
              </a:ext>
            </a:extLst>
          </p:cNvPr>
          <p:cNvSpPr>
            <a:spLocks noGrp="1"/>
          </p:cNvSpPr>
          <p:nvPr>
            <p:ph type="subTitle" idx="1"/>
          </p:nvPr>
        </p:nvSpPr>
        <p:spPr>
          <a:xfrm>
            <a:off x="1169275" y="2571092"/>
            <a:ext cx="9923165" cy="3600000"/>
          </a:xfrm>
        </p:spPr>
        <p:txBody>
          <a:bodyPr/>
          <a:lstStyle/>
          <a:p>
            <a:pPr marL="0" indent="0">
              <a:lnSpc>
                <a:spcPct val="100000"/>
              </a:lnSpc>
              <a:buNone/>
            </a:pPr>
            <a:r>
              <a:rPr lang="en-GB" b="1"/>
              <a:t>Preparation </a:t>
            </a:r>
          </a:p>
          <a:p>
            <a:pPr>
              <a:lnSpc>
                <a:spcPct val="100000"/>
              </a:lnSpc>
            </a:pPr>
            <a:r>
              <a:rPr lang="en-GB"/>
              <a:t>Shop-bought yogurts are ready to use straight from the container. If yogurts are to be used in cooking, it is best to bring to room temperature first. Sometimes when cold yogurt is added straight to a dish, it can curdle and separate, due to the extreme temperature change. Yogurts made with whole milk are best to cook with, as they are more stable and less likely to curdle. </a:t>
            </a:r>
          </a:p>
          <a:p>
            <a:pPr marL="0" indent="0">
              <a:lnSpc>
                <a:spcPct val="100000"/>
              </a:lnSpc>
              <a:buNone/>
            </a:pPr>
            <a:r>
              <a:rPr lang="en-GB" b="1"/>
              <a:t>Storage </a:t>
            </a:r>
          </a:p>
          <a:p>
            <a:pPr>
              <a:lnSpc>
                <a:spcPct val="100000"/>
              </a:lnSpc>
            </a:pPr>
            <a:r>
              <a:rPr lang="en-GB"/>
              <a:t>Keep all live yogurts in an airtight container in the fridge, for up to 4 days, or in line with the ‘use by’ date on the tub. After this date has expired, the yogurt will start to taste increasingly acidic. Long-life yogurt can be kept for longer than live yogurt – again, check the ‘use by’ date. </a:t>
            </a:r>
          </a:p>
          <a:p>
            <a:pPr>
              <a:lnSpc>
                <a:spcPct val="100000"/>
              </a:lnSpc>
            </a:pPr>
            <a:endParaRPr lang="en-GB"/>
          </a:p>
        </p:txBody>
      </p:sp>
    </p:spTree>
    <p:extLst>
      <p:ext uri="{BB962C8B-B14F-4D97-AF65-F5344CB8AC3E}">
        <p14:creationId xmlns:p14="http://schemas.microsoft.com/office/powerpoint/2010/main" val="3122957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0677E-9836-7269-6830-94966803736F}"/>
              </a:ext>
            </a:extLst>
          </p:cNvPr>
          <p:cNvSpPr>
            <a:spLocks noGrp="1"/>
          </p:cNvSpPr>
          <p:nvPr>
            <p:ph type="ctrTitle"/>
          </p:nvPr>
        </p:nvSpPr>
        <p:spPr/>
        <p:txBody>
          <a:bodyPr/>
          <a:lstStyle/>
          <a:p>
            <a:r>
              <a:rPr lang="en-GB"/>
              <a:t>Foods and drink made with yogurt </a:t>
            </a:r>
          </a:p>
        </p:txBody>
      </p:sp>
      <p:pic>
        <p:nvPicPr>
          <p:cNvPr id="7" name="Picture 6" descr="A picture containing white, food, dessert, plant&#10;&#10;Description automatically generated">
            <a:extLst>
              <a:ext uri="{FF2B5EF4-FFF2-40B4-BE49-F238E27FC236}">
                <a16:creationId xmlns:a16="http://schemas.microsoft.com/office/drawing/2014/main" id="{C7B97868-FC41-F845-976E-DC2B980593B6}"/>
              </a:ext>
            </a:extLst>
          </p:cNvPr>
          <p:cNvPicPr>
            <a:picLocks noChangeAspect="1"/>
          </p:cNvPicPr>
          <p:nvPr/>
        </p:nvPicPr>
        <p:blipFill>
          <a:blip r:embed="rId2"/>
          <a:stretch>
            <a:fillRect/>
          </a:stretch>
        </p:blipFill>
        <p:spPr>
          <a:xfrm>
            <a:off x="5808140" y="2318216"/>
            <a:ext cx="2603014" cy="2591018"/>
          </a:xfrm>
          <a:prstGeom prst="rect">
            <a:avLst/>
          </a:prstGeom>
        </p:spPr>
      </p:pic>
      <p:pic>
        <p:nvPicPr>
          <p:cNvPr id="9" name="Picture 8" descr="A picture containing indoor, vegetable, food, fruit&#10;&#10;Description automatically generated">
            <a:extLst>
              <a:ext uri="{FF2B5EF4-FFF2-40B4-BE49-F238E27FC236}">
                <a16:creationId xmlns:a16="http://schemas.microsoft.com/office/drawing/2014/main" id="{44E4FE8E-10C0-1711-102E-AFA08B4CC474}"/>
              </a:ext>
            </a:extLst>
          </p:cNvPr>
          <p:cNvPicPr>
            <a:picLocks noChangeAspect="1"/>
          </p:cNvPicPr>
          <p:nvPr/>
        </p:nvPicPr>
        <p:blipFill>
          <a:blip r:embed="rId3"/>
          <a:stretch>
            <a:fillRect/>
          </a:stretch>
        </p:blipFill>
        <p:spPr>
          <a:xfrm>
            <a:off x="2335491" y="2187273"/>
            <a:ext cx="3571933" cy="2383536"/>
          </a:xfrm>
          <a:prstGeom prst="rect">
            <a:avLst/>
          </a:prstGeom>
        </p:spPr>
      </p:pic>
      <p:pic>
        <p:nvPicPr>
          <p:cNvPr id="11" name="Picture 10" descr="A picture containing food, cheese&#10;&#10;Description automatically generated">
            <a:extLst>
              <a:ext uri="{FF2B5EF4-FFF2-40B4-BE49-F238E27FC236}">
                <a16:creationId xmlns:a16="http://schemas.microsoft.com/office/drawing/2014/main" id="{10CDA779-AB61-868D-12E0-E6A4C1924187}"/>
              </a:ext>
            </a:extLst>
          </p:cNvPr>
          <p:cNvPicPr>
            <a:picLocks noChangeAspect="1"/>
          </p:cNvPicPr>
          <p:nvPr/>
        </p:nvPicPr>
        <p:blipFill>
          <a:blip r:embed="rId4"/>
          <a:stretch>
            <a:fillRect/>
          </a:stretch>
        </p:blipFill>
        <p:spPr>
          <a:xfrm>
            <a:off x="3372361" y="4633802"/>
            <a:ext cx="2733164" cy="2049874"/>
          </a:xfrm>
          <a:prstGeom prst="rect">
            <a:avLst/>
          </a:prstGeom>
        </p:spPr>
      </p:pic>
      <p:pic>
        <p:nvPicPr>
          <p:cNvPr id="13" name="Picture 12" descr="A picture containing cup, beverage, glass, container&#10;&#10;Description automatically generated">
            <a:extLst>
              <a:ext uri="{FF2B5EF4-FFF2-40B4-BE49-F238E27FC236}">
                <a16:creationId xmlns:a16="http://schemas.microsoft.com/office/drawing/2014/main" id="{B8F95F1A-1B8B-34BD-59BF-CE3059D73FFE}"/>
              </a:ext>
            </a:extLst>
          </p:cNvPr>
          <p:cNvPicPr>
            <a:picLocks noChangeAspect="1"/>
          </p:cNvPicPr>
          <p:nvPr/>
        </p:nvPicPr>
        <p:blipFill>
          <a:blip r:embed="rId5"/>
          <a:stretch>
            <a:fillRect/>
          </a:stretch>
        </p:blipFill>
        <p:spPr>
          <a:xfrm>
            <a:off x="299413" y="3379041"/>
            <a:ext cx="2474144" cy="3200781"/>
          </a:xfrm>
          <a:prstGeom prst="rect">
            <a:avLst/>
          </a:prstGeom>
        </p:spPr>
      </p:pic>
      <p:pic>
        <p:nvPicPr>
          <p:cNvPr id="15" name="Picture 14" descr="A close-up of some food&#10;&#10;Description automatically generated with low confidence">
            <a:extLst>
              <a:ext uri="{FF2B5EF4-FFF2-40B4-BE49-F238E27FC236}">
                <a16:creationId xmlns:a16="http://schemas.microsoft.com/office/drawing/2014/main" id="{1F1C6E8F-BF50-A918-AB17-61041253745D}"/>
              </a:ext>
            </a:extLst>
          </p:cNvPr>
          <p:cNvPicPr>
            <a:picLocks noChangeAspect="1"/>
          </p:cNvPicPr>
          <p:nvPr/>
        </p:nvPicPr>
        <p:blipFill>
          <a:blip r:embed="rId6"/>
          <a:stretch>
            <a:fillRect/>
          </a:stretch>
        </p:blipFill>
        <p:spPr>
          <a:xfrm>
            <a:off x="8541304" y="2318216"/>
            <a:ext cx="2602183" cy="2383536"/>
          </a:xfrm>
          <a:prstGeom prst="rect">
            <a:avLst/>
          </a:prstGeom>
        </p:spPr>
      </p:pic>
      <p:pic>
        <p:nvPicPr>
          <p:cNvPr id="4" name="Picture 3" descr="A picture containing container, glass&#10;&#10;Description automatically generated">
            <a:extLst>
              <a:ext uri="{FF2B5EF4-FFF2-40B4-BE49-F238E27FC236}">
                <a16:creationId xmlns:a16="http://schemas.microsoft.com/office/drawing/2014/main" id="{4D8783D1-9B0D-DA6F-1E78-E9DF88A3E23C}"/>
              </a:ext>
            </a:extLst>
          </p:cNvPr>
          <p:cNvPicPr>
            <a:picLocks noChangeAspect="1"/>
          </p:cNvPicPr>
          <p:nvPr/>
        </p:nvPicPr>
        <p:blipFill>
          <a:blip r:embed="rId7"/>
          <a:stretch>
            <a:fillRect/>
          </a:stretch>
        </p:blipFill>
        <p:spPr>
          <a:xfrm>
            <a:off x="7616108" y="4742091"/>
            <a:ext cx="3048000" cy="1441704"/>
          </a:xfrm>
          <a:prstGeom prst="rect">
            <a:avLst/>
          </a:prstGeom>
        </p:spPr>
      </p:pic>
    </p:spTree>
    <p:extLst>
      <p:ext uri="{BB962C8B-B14F-4D97-AF65-F5344CB8AC3E}">
        <p14:creationId xmlns:p14="http://schemas.microsoft.com/office/powerpoint/2010/main" val="152547232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7" ma:contentTypeDescription="Create a new document." ma:contentTypeScope="" ma:versionID="f2c597ebce0aa0fd5759700e14dd3adc">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27039d98634059a90188b6cb8bc5e987"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ad97cfe-a968-427f-b02b-893e6ba0355a" xsi:nil="true"/>
    <_Flow_SignoffStatus xmlns="c53071f4-7f44-43fd-895c-8e7b6a3746b0" xsi:nil="true"/>
    <lcf76f155ced4ddcb4097134ff3c332f xmlns="c53071f4-7f44-43fd-895c-8e7b6a3746b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53A8656-4C91-412F-9FE7-7B35A06662A6}">
  <ds:schemaRefs>
    <ds:schemaRef ds:uri="c53071f4-7f44-43fd-895c-8e7b6a3746b0"/>
    <ds:schemaRef ds:uri="ead97cfe-a968-427f-b02b-893e6ba035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0D2B014-A1AF-437C-8923-34C0FD28E699}">
  <ds:schemaRefs>
    <ds:schemaRef ds:uri="http://schemas.microsoft.com/sharepoint/v3/contenttype/forms"/>
  </ds:schemaRefs>
</ds:datastoreItem>
</file>

<file path=customXml/itemProps3.xml><?xml version="1.0" encoding="utf-8"?>
<ds:datastoreItem xmlns:ds="http://schemas.openxmlformats.org/officeDocument/2006/customXml" ds:itemID="{1CF89275-726D-4E17-92CB-CEFDFEF0B41A}">
  <ds:schemaRefs>
    <ds:schemaRef ds:uri="c53071f4-7f44-43fd-895c-8e7b6a3746b0"/>
    <ds:schemaRef ds:uri="ead97cfe-a968-427f-b02b-893e6ba0355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788</Words>
  <Application>Microsoft Office PowerPoint</Application>
  <PresentationFormat>Widescreen</PresentationFormat>
  <Paragraphs>47</Paragraphs>
  <Slides>11</Slides>
  <Notes>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11</vt:i4>
      </vt:variant>
    </vt:vector>
  </HeadingPairs>
  <TitlesOfParts>
    <vt:vector size="17" baseType="lpstr">
      <vt:lpstr>Arial</vt:lpstr>
      <vt:lpstr>Calibri</vt:lpstr>
      <vt:lpstr>Custom Design</vt:lpstr>
      <vt:lpstr>1_Custom Design</vt:lpstr>
      <vt:lpstr>3_Custom Design</vt:lpstr>
      <vt:lpstr>Office Theme</vt:lpstr>
      <vt:lpstr>Yogurt</vt:lpstr>
      <vt:lpstr>Overview</vt:lpstr>
      <vt:lpstr>Processing  </vt:lpstr>
      <vt:lpstr>Processing</vt:lpstr>
      <vt:lpstr>Types of yogurt </vt:lpstr>
      <vt:lpstr>Yogurt in the diet</vt:lpstr>
      <vt:lpstr>Nutrients in yogurt</vt:lpstr>
      <vt:lpstr>Cooking with yogurt  </vt:lpstr>
      <vt:lpstr>Foods and drink made with yogurt </vt:lpstr>
      <vt:lpstr>Yogurt alternatives</vt:lpstr>
      <vt:lpstr>Yogurt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Elsa Healey</cp:lastModifiedBy>
  <cp:revision>4</cp:revision>
  <dcterms:created xsi:type="dcterms:W3CDTF">2018-10-10T09:22:08Z</dcterms:created>
  <dcterms:modified xsi:type="dcterms:W3CDTF">2022-12-12T14:57:52Z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y fmtid="{D5CDD505-2E9C-101B-9397-08002B2CF9AE}" pid="3" name="MediaServiceImageTags">
    <vt:lpwstr/>
  </property>
</Properties>
</file>