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notesMasterIdLst>
    <p:notesMasterId r:id="rId14"/>
  </p:notesMasterIdLst>
  <p:sldIdLst>
    <p:sldId id="256" r:id="rId5"/>
    <p:sldId id="268" r:id="rId6"/>
    <p:sldId id="262" r:id="rId7"/>
    <p:sldId id="263" r:id="rId8"/>
    <p:sldId id="264" r:id="rId9"/>
    <p:sldId id="265" r:id="rId10"/>
    <p:sldId id="266" r:id="rId11"/>
    <p:sldId id="267"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5736E4-1764-43A4-9F57-454784B9922B}" v="1" dt="2024-08-30T10:54:35.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75"/>
    <p:restoredTop sz="95429" autoAdjust="0"/>
  </p:normalViewPr>
  <p:slideViewPr>
    <p:cSldViewPr snapToGrid="0" snapToObjects="1">
      <p:cViewPr varScale="1">
        <p:scale>
          <a:sx n="75" d="100"/>
          <a:sy n="75" d="100"/>
        </p:scale>
        <p:origin x="950"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45D92E2E-2E85-4A76-BBDC-360C80CC5029}"/>
    <pc:docChg chg="modSld modMainMaster">
      <pc:chgData name="Alexander White" userId="3da70261-e0e7-408d-aace-eb577feade9e" providerId="ADAL" clId="{45D92E2E-2E85-4A76-BBDC-360C80CC5029}" dt="2024-05-21T08:18:48.834" v="16" actId="20577"/>
      <pc:docMkLst>
        <pc:docMk/>
      </pc:docMkLst>
      <pc:sldChg chg="addSp modSp">
        <pc:chgData name="Alexander White" userId="3da70261-e0e7-408d-aace-eb577feade9e" providerId="ADAL" clId="{45D92E2E-2E85-4A76-BBDC-360C80CC5029}" dt="2024-05-21T08:18:26.213" v="0"/>
        <pc:sldMkLst>
          <pc:docMk/>
          <pc:sldMk cId="1219004254" sldId="261"/>
        </pc:sldMkLst>
        <pc:spChg chg="add mod">
          <ac:chgData name="Alexander White" userId="3da70261-e0e7-408d-aace-eb577feade9e" providerId="ADAL" clId="{45D92E2E-2E85-4A76-BBDC-360C80CC5029}" dt="2024-05-21T08:18:26.213" v="0"/>
          <ac:spMkLst>
            <pc:docMk/>
            <pc:sldMk cId="1219004254" sldId="261"/>
            <ac:spMk id="4" creationId="{394398BE-566F-2B63-0C15-2CC178748D9F}"/>
          </ac:spMkLst>
        </pc:spChg>
      </pc:sldChg>
      <pc:sldMasterChg chg="modSp mod">
        <pc:chgData name="Alexander White" userId="3da70261-e0e7-408d-aace-eb577feade9e" providerId="ADAL" clId="{45D92E2E-2E85-4A76-BBDC-360C80CC5029}" dt="2024-05-21T08:18:35.865" v="4" actId="20577"/>
        <pc:sldMasterMkLst>
          <pc:docMk/>
          <pc:sldMasterMk cId="1328885048" sldId="2147483648"/>
        </pc:sldMasterMkLst>
        <pc:spChg chg="mod">
          <ac:chgData name="Alexander White" userId="3da70261-e0e7-408d-aace-eb577feade9e" providerId="ADAL" clId="{45D92E2E-2E85-4A76-BBDC-360C80CC5029}" dt="2024-05-21T08:18:35.865"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45D92E2E-2E85-4A76-BBDC-360C80CC5029}" dt="2024-05-21T08:18:39.874" v="8" actId="20577"/>
        <pc:sldMasterMkLst>
          <pc:docMk/>
          <pc:sldMasterMk cId="1498317190" sldId="2147483650"/>
        </pc:sldMasterMkLst>
        <pc:spChg chg="mod">
          <ac:chgData name="Alexander White" userId="3da70261-e0e7-408d-aace-eb577feade9e" providerId="ADAL" clId="{45D92E2E-2E85-4A76-BBDC-360C80CC5029}" dt="2024-05-21T08:18:39.874"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45D92E2E-2E85-4A76-BBDC-360C80CC5029}" dt="2024-05-21T08:18:44.576" v="12" actId="20577"/>
        <pc:sldMasterMkLst>
          <pc:docMk/>
          <pc:sldMasterMk cId="1822393236" sldId="2147483652"/>
        </pc:sldMasterMkLst>
        <pc:spChg chg="mod">
          <ac:chgData name="Alexander White" userId="3da70261-e0e7-408d-aace-eb577feade9e" providerId="ADAL" clId="{45D92E2E-2E85-4A76-BBDC-360C80CC5029}" dt="2024-05-21T08:18:44.576"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45D92E2E-2E85-4A76-BBDC-360C80CC5029}" dt="2024-05-21T08:18:48.834" v="16" actId="20577"/>
        <pc:sldMasterMkLst>
          <pc:docMk/>
          <pc:sldMasterMk cId="1788143608" sldId="2147483656"/>
        </pc:sldMasterMkLst>
        <pc:spChg chg="mod">
          <ac:chgData name="Alexander White" userId="3da70261-e0e7-408d-aace-eb577feade9e" providerId="ADAL" clId="{45D92E2E-2E85-4A76-BBDC-360C80CC5029}" dt="2024-05-21T08:18:48.834" v="16" actId="20577"/>
          <ac:spMkLst>
            <pc:docMk/>
            <pc:sldMasterMk cId="1788143608" sldId="2147483656"/>
            <ac:spMk id="8" creationId="{00000000-0000-0000-0000-000000000000}"/>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388D2-0D79-45A5-A897-BD92DDD4DA7B}" type="datetimeFigureOut">
              <a:rPr lang="en-GB" smtClean="0"/>
              <a:t>30/08/2024</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8A0793-5824-4DDD-8E57-396D4896C4FE}" type="slidenum">
              <a:rPr lang="en-GB" smtClean="0"/>
              <a:t>‹#›</a:t>
            </a:fld>
            <a:endParaRPr lang="en-GB"/>
          </a:p>
        </p:txBody>
      </p:sp>
    </p:spTree>
    <p:extLst>
      <p:ext uri="{BB962C8B-B14F-4D97-AF65-F5344CB8AC3E}">
        <p14:creationId xmlns:p14="http://schemas.microsoft.com/office/powerpoint/2010/main" val="2614990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48A0793-5824-4DDD-8E57-396D4896C4FE}" type="slidenum">
              <a:rPr lang="en-GB" smtClean="0"/>
              <a:t>8</a:t>
            </a:fld>
            <a:endParaRPr lang="en-GB"/>
          </a:p>
        </p:txBody>
      </p:sp>
    </p:spTree>
    <p:extLst>
      <p:ext uri="{BB962C8B-B14F-4D97-AF65-F5344CB8AC3E}">
        <p14:creationId xmlns:p14="http://schemas.microsoft.com/office/powerpoint/2010/main" val="364080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olfactory system</a:t>
            </a:r>
          </a:p>
        </p:txBody>
      </p:sp>
    </p:spTree>
    <p:extLst>
      <p:ext uri="{BB962C8B-B14F-4D97-AF65-F5344CB8AC3E}">
        <p14:creationId xmlns:p14="http://schemas.microsoft.com/office/powerpoint/2010/main" val="1955166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Using your senses</a:t>
            </a:r>
            <a:endParaRPr lang="en-GB" dirty="0"/>
          </a:p>
        </p:txBody>
      </p:sp>
      <p:sp>
        <p:nvSpPr>
          <p:cNvPr id="3" name="Subtitle 2"/>
          <p:cNvSpPr>
            <a:spLocks noGrp="1"/>
          </p:cNvSpPr>
          <p:nvPr>
            <p:ph type="subTitle" idx="1"/>
          </p:nvPr>
        </p:nvSpPr>
        <p:spPr>
          <a:xfrm>
            <a:off x="1169276" y="2571092"/>
            <a:ext cx="6812674" cy="3600000"/>
          </a:xfrm>
        </p:spPr>
        <p:txBody>
          <a:bodyPr/>
          <a:lstStyle/>
          <a:p>
            <a:pPr marL="0" indent="0">
              <a:buNone/>
            </a:pPr>
            <a:r>
              <a:rPr lang="en-GB" dirty="0"/>
              <a:t>There are five senses used when tasting food and drink: </a:t>
            </a:r>
          </a:p>
          <a:p>
            <a:r>
              <a:rPr lang="en-GB" dirty="0"/>
              <a:t>sight;</a:t>
            </a:r>
          </a:p>
          <a:p>
            <a:r>
              <a:rPr lang="en-GB" dirty="0"/>
              <a:t>smell;</a:t>
            </a:r>
          </a:p>
          <a:p>
            <a:r>
              <a:rPr lang="en-GB" dirty="0"/>
              <a:t>taste; </a:t>
            </a:r>
          </a:p>
          <a:p>
            <a:r>
              <a:rPr lang="en-GB" dirty="0"/>
              <a:t>hearing;</a:t>
            </a:r>
          </a:p>
          <a:p>
            <a:r>
              <a:rPr lang="en-GB" dirty="0"/>
              <a:t>touch.</a:t>
            </a:r>
          </a:p>
          <a:p>
            <a:pPr marL="0" indent="0">
              <a:buNone/>
            </a:pPr>
            <a:endParaRPr lang="en-GB" dirty="0"/>
          </a:p>
          <a:p>
            <a:pPr marL="0" indent="0">
              <a:buNone/>
            </a:pPr>
            <a:r>
              <a:rPr lang="en-GB" dirty="0"/>
              <a:t>The senses help to develop food preferences (likes and dislikes) and evaluate foods through preference or discrimination tests. </a:t>
            </a:r>
          </a:p>
        </p:txBody>
      </p:sp>
      <p:pic>
        <p:nvPicPr>
          <p:cNvPr id="4" name="Picture 3" descr="shutterstock_128857243"/>
          <p:cNvPicPr/>
          <p:nvPr/>
        </p:nvPicPr>
        <p:blipFill>
          <a:blip r:embed="rId2" cstate="email">
            <a:extLst>
              <a:ext uri="{28A0092B-C50C-407E-A947-70E740481C1C}">
                <a14:useLocalDpi xmlns:a14="http://schemas.microsoft.com/office/drawing/2010/main"/>
              </a:ext>
            </a:extLst>
          </a:blip>
          <a:srcRect/>
          <a:stretch>
            <a:fillRect/>
          </a:stretch>
        </p:blipFill>
        <p:spPr bwMode="auto">
          <a:xfrm>
            <a:off x="10258425" y="1598249"/>
            <a:ext cx="1428750" cy="942975"/>
          </a:xfrm>
          <a:prstGeom prst="rect">
            <a:avLst/>
          </a:prstGeom>
          <a:noFill/>
        </p:spPr>
      </p:pic>
      <p:pic>
        <p:nvPicPr>
          <p:cNvPr id="5" name="Picture 4" descr="shutterstock_188264069"/>
          <p:cNvPicPr/>
          <p:nvPr/>
        </p:nvPicPr>
        <p:blipFill>
          <a:blip r:embed="rId3">
            <a:extLst>
              <a:ext uri="{28A0092B-C50C-407E-A947-70E740481C1C}">
                <a14:useLocalDpi xmlns:a14="http://schemas.microsoft.com/office/drawing/2010/main"/>
              </a:ext>
            </a:extLst>
          </a:blip>
          <a:srcRect/>
          <a:stretch>
            <a:fillRect/>
          </a:stretch>
        </p:blipFill>
        <p:spPr bwMode="auto">
          <a:xfrm>
            <a:off x="10427017" y="2698793"/>
            <a:ext cx="1091565" cy="996315"/>
          </a:xfrm>
          <a:prstGeom prst="rect">
            <a:avLst/>
          </a:prstGeom>
          <a:noFill/>
          <a:ln>
            <a:noFill/>
          </a:ln>
        </p:spPr>
      </p:pic>
      <p:pic>
        <p:nvPicPr>
          <p:cNvPr id="6" name="Picture 5" descr="shutterstock_142187893"/>
          <p:cNvPicPr/>
          <p:nvPr/>
        </p:nvPicPr>
        <p:blipFill>
          <a:blip r:embed="rId4">
            <a:extLst>
              <a:ext uri="{28A0092B-C50C-407E-A947-70E740481C1C}">
                <a14:useLocalDpi xmlns:a14="http://schemas.microsoft.com/office/drawing/2010/main"/>
              </a:ext>
            </a:extLst>
          </a:blip>
          <a:srcRect/>
          <a:stretch>
            <a:fillRect/>
          </a:stretch>
        </p:blipFill>
        <p:spPr bwMode="auto">
          <a:xfrm>
            <a:off x="10427017" y="3829434"/>
            <a:ext cx="1036955" cy="1487805"/>
          </a:xfrm>
          <a:prstGeom prst="rect">
            <a:avLst/>
          </a:prstGeom>
          <a:noFill/>
          <a:ln>
            <a:noFill/>
          </a:ln>
        </p:spPr>
      </p:pic>
      <p:pic>
        <p:nvPicPr>
          <p:cNvPr id="7" name="Picture 6" descr="shutterstock_336266138"/>
          <p:cNvPicPr/>
          <p:nvPr/>
        </p:nvPicPr>
        <p:blipFill>
          <a:blip r:embed="rId5">
            <a:extLst>
              <a:ext uri="{28A0092B-C50C-407E-A947-70E740481C1C}">
                <a14:useLocalDpi xmlns:a14="http://schemas.microsoft.com/office/drawing/2010/main"/>
              </a:ext>
            </a:extLst>
          </a:blip>
          <a:srcRect/>
          <a:stretch>
            <a:fillRect/>
          </a:stretch>
        </p:blipFill>
        <p:spPr bwMode="auto">
          <a:xfrm>
            <a:off x="10159024" y="5451565"/>
            <a:ext cx="1460500" cy="969010"/>
          </a:xfrm>
          <a:prstGeom prst="rect">
            <a:avLst/>
          </a:prstGeom>
          <a:noFill/>
          <a:ln>
            <a:noFill/>
          </a:ln>
        </p:spPr>
      </p:pic>
    </p:spTree>
    <p:extLst>
      <p:ext uri="{BB962C8B-B14F-4D97-AF65-F5344CB8AC3E}">
        <p14:creationId xmlns:p14="http://schemas.microsoft.com/office/powerpoint/2010/main" val="2821194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Taste receptors</a:t>
            </a:r>
          </a:p>
        </p:txBody>
      </p:sp>
      <p:sp>
        <p:nvSpPr>
          <p:cNvPr id="3" name="Subtitle 2"/>
          <p:cNvSpPr>
            <a:spLocks noGrp="1"/>
          </p:cNvSpPr>
          <p:nvPr>
            <p:ph type="subTitle" idx="1"/>
          </p:nvPr>
        </p:nvSpPr>
        <p:spPr>
          <a:xfrm>
            <a:off x="1169276" y="2571092"/>
            <a:ext cx="7627483" cy="3600000"/>
          </a:xfrm>
        </p:spPr>
        <p:txBody>
          <a:bodyPr/>
          <a:lstStyle/>
          <a:p>
            <a:pPr marL="0" indent="0">
              <a:buNone/>
            </a:pPr>
            <a:r>
              <a:rPr lang="en-GB" sz="2000" dirty="0"/>
              <a:t>The classical "taste map" is an over simplification. </a:t>
            </a:r>
          </a:p>
          <a:p>
            <a:pPr marL="0" indent="0">
              <a:buNone/>
            </a:pPr>
            <a:r>
              <a:rPr lang="en-GB" sz="2000" dirty="0"/>
              <a:t>Sensitivity to all tastes is distributed across the whole tongue (and indeed other regions of the mouth where there are taste buds), but some areas are more responsive to certain tastes than others.</a:t>
            </a:r>
          </a:p>
          <a:p>
            <a:pPr marL="0" indent="0">
              <a:buNone/>
            </a:pPr>
            <a:r>
              <a:rPr lang="en-GB" sz="2000" dirty="0"/>
              <a:t>Our tongues are covered with taste buds, which are designed to sense chemicals in the mouth. Most taste buds are located in the top outer edges of the tongue, but there are also receptors at the back of the tongue as well as on the walls of the mouth and at the back of the throat. As we chew food, it dissolves and enters the taste buds, triggering nerve impulses that are transmitted to the brain.</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48775" y="4245006"/>
            <a:ext cx="2606178" cy="1738320"/>
          </a:xfrm>
          <a:prstGeom prst="rect">
            <a:avLst/>
          </a:prstGeom>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848850" y="1923798"/>
            <a:ext cx="1307340" cy="1938349"/>
          </a:xfrm>
          <a:prstGeom prst="rect">
            <a:avLst/>
          </a:prstGeom>
        </p:spPr>
      </p:pic>
    </p:spTree>
    <p:extLst>
      <p:ext uri="{BB962C8B-B14F-4D97-AF65-F5344CB8AC3E}">
        <p14:creationId xmlns:p14="http://schemas.microsoft.com/office/powerpoint/2010/main" val="3708894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Taste receptors</a:t>
            </a:r>
          </a:p>
        </p:txBody>
      </p:sp>
      <p:sp>
        <p:nvSpPr>
          <p:cNvPr id="3" name="Subtitle 2"/>
          <p:cNvSpPr>
            <a:spLocks noGrp="1"/>
          </p:cNvSpPr>
          <p:nvPr>
            <p:ph type="subTitle" idx="1"/>
          </p:nvPr>
        </p:nvSpPr>
        <p:spPr>
          <a:xfrm>
            <a:off x="1169276" y="2571092"/>
            <a:ext cx="7546461" cy="3600000"/>
          </a:xfrm>
        </p:spPr>
        <p:txBody>
          <a:bodyPr/>
          <a:lstStyle/>
          <a:p>
            <a:pPr marL="0" indent="0">
              <a:buNone/>
            </a:pPr>
            <a:r>
              <a:rPr lang="en-GB" sz="2000" dirty="0"/>
              <a:t>Human tongues are covered with 2,000 to 10,000 taste buds, and each bud contains between 50 and 100 taste receptor cells. Taste buds are activated very quickly; a salty or sweet taste that touches a taste bud for even one tenth of a second will trigger a neural impulse.</a:t>
            </a:r>
          </a:p>
          <a:p>
            <a:pPr marL="0" indent="0">
              <a:buNone/>
            </a:pPr>
            <a:r>
              <a:rPr lang="en-GB" sz="2000" dirty="0"/>
              <a:t>On average, taste buds live for about 5 days, after which new taste buds are created to replace them. </a:t>
            </a:r>
          </a:p>
          <a:p>
            <a:pPr marL="0" indent="0">
              <a:buNone/>
            </a:pPr>
            <a:r>
              <a:rPr lang="en-GB" sz="2000" dirty="0"/>
              <a:t>As we get older, the rate of creation decreases making us less sensitive to taste. </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96760" y="2571092"/>
            <a:ext cx="3048000" cy="2593848"/>
          </a:xfrm>
          <a:prstGeom prst="rect">
            <a:avLst/>
          </a:prstGeom>
        </p:spPr>
      </p:pic>
    </p:spTree>
    <p:extLst>
      <p:ext uri="{BB962C8B-B14F-4D97-AF65-F5344CB8AC3E}">
        <p14:creationId xmlns:p14="http://schemas.microsoft.com/office/powerpoint/2010/main" val="3708894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Taste receptors</a:t>
            </a:r>
          </a:p>
        </p:txBody>
      </p:sp>
      <p:sp>
        <p:nvSpPr>
          <p:cNvPr id="3" name="Subtitle 2"/>
          <p:cNvSpPr>
            <a:spLocks noGrp="1"/>
          </p:cNvSpPr>
          <p:nvPr>
            <p:ph type="subTitle" idx="1"/>
          </p:nvPr>
        </p:nvSpPr>
        <p:spPr>
          <a:xfrm>
            <a:off x="1169276" y="2571092"/>
            <a:ext cx="6701509" cy="3600000"/>
          </a:xfrm>
        </p:spPr>
        <p:txBody>
          <a:bodyPr/>
          <a:lstStyle/>
          <a:p>
            <a:pPr marL="0" indent="0">
              <a:buNone/>
            </a:pPr>
            <a:r>
              <a:rPr lang="en-GB" sz="2000" dirty="0"/>
              <a:t>The area of the sensory cortex that responds to taste is in a very similar location to the area that responds to smell, a fact that helps explain why the sense of smell also contributes to our experience of the things we eat. </a:t>
            </a:r>
          </a:p>
          <a:p>
            <a:pPr marL="0" indent="0">
              <a:buNone/>
            </a:pPr>
            <a:endParaRPr lang="en-US" sz="2000" dirty="0"/>
          </a:p>
        </p:txBody>
      </p:sp>
      <p:pic>
        <p:nvPicPr>
          <p:cNvPr id="4" name="Picture 5" descr="MPj0430481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310404" y="1763933"/>
            <a:ext cx="2341024" cy="4094642"/>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8894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olfactory system</a:t>
            </a:r>
          </a:p>
        </p:txBody>
      </p:sp>
      <p:sp>
        <p:nvSpPr>
          <p:cNvPr id="3" name="Subtitle 2"/>
          <p:cNvSpPr>
            <a:spLocks noGrp="1"/>
          </p:cNvSpPr>
          <p:nvPr>
            <p:ph type="subTitle" idx="1"/>
          </p:nvPr>
        </p:nvSpPr>
        <p:spPr>
          <a:xfrm>
            <a:off x="1169276" y="2571092"/>
            <a:ext cx="6157499" cy="3600000"/>
          </a:xfrm>
        </p:spPr>
        <p:txBody>
          <a:bodyPr/>
          <a:lstStyle/>
          <a:p>
            <a:pPr marL="0" indent="0">
              <a:buNone/>
            </a:pPr>
            <a:r>
              <a:rPr lang="en-GB" sz="2000" dirty="0"/>
              <a:t>The olfactory system is the sensory system used for olfaction, or the sense of smell. </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84111" y="3249602"/>
            <a:ext cx="5815064" cy="2751836"/>
          </a:xfrm>
          <a:prstGeom prst="rect">
            <a:avLst/>
          </a:prstGeom>
        </p:spPr>
      </p:pic>
    </p:spTree>
    <p:extLst>
      <p:ext uri="{BB962C8B-B14F-4D97-AF65-F5344CB8AC3E}">
        <p14:creationId xmlns:p14="http://schemas.microsoft.com/office/powerpoint/2010/main" val="3708894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olfactory system</a:t>
            </a:r>
          </a:p>
        </p:txBody>
      </p:sp>
      <p:sp>
        <p:nvSpPr>
          <p:cNvPr id="3" name="Subtitle 2"/>
          <p:cNvSpPr>
            <a:spLocks noGrp="1"/>
          </p:cNvSpPr>
          <p:nvPr>
            <p:ph type="subTitle" idx="1"/>
          </p:nvPr>
        </p:nvSpPr>
        <p:spPr>
          <a:xfrm>
            <a:off x="1169276" y="2571092"/>
            <a:ext cx="7662208" cy="3600000"/>
          </a:xfrm>
        </p:spPr>
        <p:txBody>
          <a:bodyPr/>
          <a:lstStyle/>
          <a:p>
            <a:pPr marL="0" indent="0">
              <a:buNone/>
            </a:pPr>
            <a:r>
              <a:rPr lang="en-GB" sz="2000" dirty="0"/>
              <a:t>As we breathe in air through our nostrils, we inhale airborne chemical molecules, which are detected by the 10 million to 20 million receptor cells embedded in the olfactory membrane of the upper nasal passage. </a:t>
            </a:r>
          </a:p>
          <a:p>
            <a:pPr marL="0" indent="0">
              <a:buNone/>
            </a:pPr>
            <a:r>
              <a:rPr lang="en-GB" sz="2000" dirty="0"/>
              <a:t>The olfactory receptor cells are topped with tentacle-like protrusions that contain receptor proteins. </a:t>
            </a:r>
          </a:p>
          <a:p>
            <a:pPr marL="0" indent="0">
              <a:buNone/>
            </a:pPr>
            <a:r>
              <a:rPr lang="en-GB" sz="2000" dirty="0"/>
              <a:t>When an odour receptor is stimulated, the membrane sends neural messages up the olfactory nerve to </a:t>
            </a:r>
            <a:r>
              <a:rPr lang="en-GB" sz="2000"/>
              <a:t>the brain.</a:t>
            </a:r>
            <a:endParaRPr lang="en-GB" sz="2000" dirty="0"/>
          </a:p>
          <a:p>
            <a:pPr marL="0" indent="0">
              <a:buNone/>
            </a:pPr>
            <a:endParaRPr lang="en-US" sz="2000" dirty="0"/>
          </a:p>
        </p:txBody>
      </p:sp>
      <p:pic>
        <p:nvPicPr>
          <p:cNvPr id="4" name="Picture 9" descr="C:\Users\fmeek\Dropbox\Images for MEI spring poster\shutterstock_188264069.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572263" y="2571092"/>
            <a:ext cx="2278746" cy="2074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8894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olfactory system</a:t>
            </a:r>
          </a:p>
        </p:txBody>
      </p:sp>
      <p:pic>
        <p:nvPicPr>
          <p:cNvPr id="4" name="Picture 2" descr="http://images.flatworldknowledge.com/stangor/stangor-fig04_020.jpg"/>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169274" y="2402959"/>
            <a:ext cx="7879033" cy="4029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8894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olfactory system</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394398BE-566F-2B63-0C15-2CC178748D9F}"/>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453</Words>
  <Application>Microsoft Office PowerPoint</Application>
  <PresentationFormat>Widescreen</PresentationFormat>
  <Paragraphs>32</Paragraphs>
  <Slides>9</Slides>
  <Notes>1</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9</vt:i4>
      </vt:variant>
    </vt:vector>
  </HeadingPairs>
  <TitlesOfParts>
    <vt:vector size="15" baseType="lpstr">
      <vt:lpstr>Arial</vt:lpstr>
      <vt:lpstr>Calibri</vt:lpstr>
      <vt:lpstr>Office Theme</vt:lpstr>
      <vt:lpstr>Custom Design</vt:lpstr>
      <vt:lpstr>1_Custom Design</vt:lpstr>
      <vt:lpstr>3_Custom Design</vt:lpstr>
      <vt:lpstr>The olfactory system</vt:lpstr>
      <vt:lpstr>Using your senses</vt:lpstr>
      <vt:lpstr>Taste receptors</vt:lpstr>
      <vt:lpstr>Taste receptors</vt:lpstr>
      <vt:lpstr>Taste receptors</vt:lpstr>
      <vt:lpstr>The olfactory system</vt:lpstr>
      <vt:lpstr>The olfactory system</vt:lpstr>
      <vt:lpstr>The olfactory system</vt:lpstr>
      <vt:lpstr>The olfactory system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32</cp:revision>
  <dcterms:created xsi:type="dcterms:W3CDTF">2018-10-10T09:22:08Z</dcterms:created>
  <dcterms:modified xsi:type="dcterms:W3CDTF">2024-08-30T10:54:36Z</dcterms:modified>
</cp:coreProperties>
</file>