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93" r:id="rId12"/>
    <p:sldId id="298" r:id="rId13"/>
    <p:sldId id="265" r:id="rId14"/>
    <p:sldId id="264" r:id="rId15"/>
    <p:sldId id="277" r:id="rId16"/>
    <p:sldId id="297" r:id="rId17"/>
    <p:sldId id="295" r:id="rId18"/>
    <p:sldId id="288" r:id="rId19"/>
    <p:sldId id="291" r:id="rId20"/>
    <p:sldId id="299" r:id="rId21"/>
    <p:sldId id="296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95C956-E7D1-F27D-6138-0088B35A53B4}" name="f_mather@yahoo.com" initials="f_" userId="S::urn:spo:guest#f_mather@yahoo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72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mini-carrot-cakes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24111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Mini carrot cakes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8046/year-9-lesson-plan-11.docx" TargetMode="External"/><Relationship Id="rId2" Type="http://schemas.openxmlformats.org/officeDocument/2006/relationships/hyperlink" Target="https://www.foodafactoflife.org.uk/media/9836/ingredients-functional-characteristics-ko-11-14c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www.foodafactoflife.org.uk/11-14-years/schemes-of-work-11-14-yea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qUbzLoL0064?feature=oembed" TargetMode="External"/><Relationship Id="rId1" Type="http://schemas.openxmlformats.org/officeDocument/2006/relationships/video" Target="https://www.youtube.com/embed/gq19urDB9HQ?feature=oembed" TargetMode="External"/><Relationship Id="rId6" Type="http://schemas.openxmlformats.org/officeDocument/2006/relationships/hyperlink" Target="https://youtu.be/qUbzLoL0064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hyperlink" Target="https://youtu.be/gq19urDB9HQ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Mini carrot cakes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medium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120715"/>
            <a:ext cx="7062950" cy="308433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275347" y="2249332"/>
            <a:ext cx="632120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Replace the white flour with 100g wholemeal flour.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Add leftover canned pineapple or grated apple.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Serving suggestion: Combine 50g reduced-fat cream cheese and 25g of icing sugar for a cream cheese topping. Place on top of the mini carrot cakes once they have cooled.        </a:t>
            </a:r>
          </a:p>
        </p:txBody>
      </p:sp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A523A-4A35-0BFE-4868-31707E94A3FC}"/>
              </a:ext>
            </a:extLst>
          </p:cNvPr>
          <p:cNvSpPr txBox="1"/>
          <p:nvPr/>
        </p:nvSpPr>
        <p:spPr>
          <a:xfrm>
            <a:off x="613741" y="2069960"/>
            <a:ext cx="734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362ECA5-88DD-0EFC-C989-6EB6DEB58C70}"/>
              </a:ext>
            </a:extLst>
          </p:cNvPr>
          <p:cNvSpPr/>
          <p:nvPr/>
        </p:nvSpPr>
        <p:spPr>
          <a:xfrm>
            <a:off x="713433" y="2069961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the egg is cracked into a separate bowl.</a:t>
            </a:r>
          </a:p>
          <a:p>
            <a:pPr algn="ctr"/>
            <a:endParaRPr lang="en-US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65B65A2-680C-DA0B-9254-23DC8937BE63}"/>
              </a:ext>
            </a:extLst>
          </p:cNvPr>
          <p:cNvSpPr/>
          <p:nvPr/>
        </p:nvSpPr>
        <p:spPr>
          <a:xfrm>
            <a:off x="4573674" y="1390439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it is important to thoroughly wash and dry hands after touching raw egg.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626D151-0379-A1D5-0205-3F8FDA9AD2C8}"/>
              </a:ext>
            </a:extLst>
          </p:cNvPr>
          <p:cNvSpPr/>
          <p:nvPr/>
        </p:nvSpPr>
        <p:spPr>
          <a:xfrm>
            <a:off x="8058778" y="274948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Name five different ingredients that could be added to the cake mixture.</a:t>
            </a:r>
          </a:p>
          <a:p>
            <a:pPr algn="ctr"/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E99720C-5120-BAF7-E048-454459D0D785}"/>
              </a:ext>
            </a:extLst>
          </p:cNvPr>
          <p:cNvSpPr/>
          <p:nvPr/>
        </p:nvSpPr>
        <p:spPr>
          <a:xfrm>
            <a:off x="4286413" y="378841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Identify the main functions of the ingredients used.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DE6AF4A3-70ED-898E-89E9-F5BF9C32E54D}"/>
              </a:ext>
            </a:extLst>
          </p:cNvPr>
          <p:cNvSpPr/>
          <p:nvPr/>
        </p:nvSpPr>
        <p:spPr>
          <a:xfrm>
            <a:off x="445476" y="4467930"/>
            <a:ext cx="3687745" cy="1359040"/>
          </a:xfrm>
          <a:prstGeom prst="wedgeRoundRectCallout">
            <a:avLst/>
          </a:prstGeom>
          <a:solidFill>
            <a:srgbClr val="DAE6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Name the ingredient that made the cakes rise.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FD67-6E08-2B79-C97E-AE4CB3220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8BFAF-E44E-AA0F-E938-DCA973F591C4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59D30-6CD0-0783-F9AA-DED6E70C8D32}"/>
              </a:ext>
            </a:extLst>
          </p:cNvPr>
          <p:cNvSpPr txBox="1"/>
          <p:nvPr/>
        </p:nvSpPr>
        <p:spPr>
          <a:xfrm>
            <a:off x="613741" y="2069960"/>
            <a:ext cx="734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62C69BF-0FE1-11DF-2FCF-D9EE55515E36}"/>
              </a:ext>
            </a:extLst>
          </p:cNvPr>
          <p:cNvSpPr/>
          <p:nvPr/>
        </p:nvSpPr>
        <p:spPr>
          <a:xfrm>
            <a:off x="844062" y="1822366"/>
            <a:ext cx="4009292" cy="211658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the egg is cracked into a separate bowl.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make sure no egg shell gets into the mixture, also to make sure the egg is fresh.</a:t>
            </a:r>
          </a:p>
          <a:p>
            <a:pPr algn="ctr"/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D733A62-61D4-F160-F2F3-411E464C1201}"/>
              </a:ext>
            </a:extLst>
          </p:cNvPr>
          <p:cNvSpPr/>
          <p:nvPr/>
        </p:nvSpPr>
        <p:spPr>
          <a:xfrm>
            <a:off x="5265336" y="2069959"/>
            <a:ext cx="6211575" cy="339902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Identify the main functions of the ingredients used.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Egg: structure.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Flour: structure, colour.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Baking powder: raising agent.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Sugar: flavour, colour.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Fat: flavour, colour, improve keeping quality.</a:t>
            </a: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Carrots: flavour, texture, colour, add moisture.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4A35EBF-39EB-BE74-A828-AD9DDFE0F30A}"/>
              </a:ext>
            </a:extLst>
          </p:cNvPr>
          <p:cNvSpPr/>
          <p:nvPr/>
        </p:nvSpPr>
        <p:spPr>
          <a:xfrm>
            <a:off x="715089" y="4477978"/>
            <a:ext cx="3687745" cy="1359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Name the ingredient that made the cakes rise</a:t>
            </a:r>
          </a:p>
          <a:p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Baking powder.</a:t>
            </a:r>
            <a:endParaRPr lang="en-US" sz="2000" b="1" i="1" dirty="0">
              <a:solidFill>
                <a:srgbClr val="79AA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A470-BB68-617B-A7EE-F22A5F4D7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65F003-045B-0FFA-06F7-AB80556580FD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BE91498-7E12-C28E-4657-96F93AD50F25}"/>
              </a:ext>
            </a:extLst>
          </p:cNvPr>
          <p:cNvSpPr/>
          <p:nvPr/>
        </p:nvSpPr>
        <p:spPr>
          <a:xfrm>
            <a:off x="686639" y="2020729"/>
            <a:ext cx="3687745" cy="363045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Explain why it is important to thoroughly wash and dry hands after touching raw egg.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 remove any bacteria and prevent cross-contamination.</a:t>
            </a:r>
          </a:p>
          <a:p>
            <a:pPr algn="ctr"/>
            <a:endParaRPr lang="en-US" dirty="0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0FC8141-EE00-A072-BDB7-C0293F7B8B71}"/>
              </a:ext>
            </a:extLst>
          </p:cNvPr>
          <p:cNvSpPr/>
          <p:nvPr/>
        </p:nvSpPr>
        <p:spPr>
          <a:xfrm>
            <a:off x="5275384" y="2020729"/>
            <a:ext cx="3928906" cy="363045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Name five different ingredients that could be added to the cake mixture.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Coconut, grated apple, pineapple, nuts (be allergy aware), dried fruit.</a:t>
            </a:r>
          </a:p>
          <a:p>
            <a:pPr lvl="0" algn="ctr"/>
            <a:endParaRPr lang="en-GB" sz="2000" dirty="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Looking for more…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2190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Use this recipe as an opportunity to extend your pupils learning with our </a:t>
            </a:r>
            <a:r>
              <a:rPr lang="en-GB" sz="2000" dirty="0">
                <a:cs typeface="Arial"/>
                <a:hlinkClick r:id="rId2"/>
              </a:rPr>
              <a:t>ingredients- functional characteristics knowledge organiser. </a:t>
            </a: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 different cake making method, why not try the Dutch apple cake in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lesson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Food – a fact of life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Work? 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AE048-C73B-D7FF-6674-51002E5A6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183" y="2364206"/>
            <a:ext cx="4626183" cy="32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Mini carrot cakes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6681B310-52C9-71C6-9691-EC159DE6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88" y="1772097"/>
            <a:ext cx="4506023" cy="3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485D009-5158-002A-70E2-2CE9D8D30D44}"/>
              </a:ext>
            </a:extLst>
          </p:cNvPr>
          <p:cNvSpPr txBox="1">
            <a:spLocks/>
          </p:cNvSpPr>
          <p:nvPr/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Nutritional analysis</a:t>
            </a:r>
          </a:p>
        </p:txBody>
      </p:sp>
      <p:pic>
        <p:nvPicPr>
          <p:cNvPr id="4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72E5445F-59F3-88A5-4652-00071A088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44" y="2363058"/>
            <a:ext cx="3911879" cy="28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D6C312-AEF5-4BA9-EEC9-36FA1A5829E9}"/>
              </a:ext>
            </a:extLst>
          </p:cNvPr>
          <p:cNvSpPr txBox="1"/>
          <p:nvPr/>
        </p:nvSpPr>
        <p:spPr>
          <a:xfrm>
            <a:off x="8281359" y="5229809"/>
            <a:ext cx="138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Serves 12</a:t>
            </a:r>
          </a:p>
        </p:txBody>
      </p:sp>
      <p:pic>
        <p:nvPicPr>
          <p:cNvPr id="7" name="Picture 6" descr="A chart of nutrition information&#10;&#10;AI-generated content may be incorrect.">
            <a:extLst>
              <a:ext uri="{FF2B5EF4-FFF2-40B4-BE49-F238E27FC236}">
                <a16:creationId xmlns:a16="http://schemas.microsoft.com/office/drawing/2014/main" id="{E55A3530-F626-D252-170D-6E0BD10F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8" y="2509121"/>
            <a:ext cx="4962869" cy="26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175" y="1300176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F8FB44-750D-30DB-B9D2-35D63B4A2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2D318-756E-4F45-4401-871C987A3847}"/>
              </a:ext>
            </a:extLst>
          </p:cNvPr>
          <p:cNvSpPr txBox="1"/>
          <p:nvPr/>
        </p:nvSpPr>
        <p:spPr>
          <a:xfrm>
            <a:off x="787532" y="2020176"/>
            <a:ext cx="7208230" cy="4401205"/>
          </a:xfrm>
          <a:prstGeom prst="rect">
            <a:avLst/>
          </a:prstGeom>
          <a:solidFill>
            <a:srgbClr val="DAE6C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01717-BD7C-9E03-18E5-A475B3BB5C7C}"/>
              </a:ext>
            </a:extLst>
          </p:cNvPr>
          <p:cNvSpPr txBox="1"/>
          <p:nvPr/>
        </p:nvSpPr>
        <p:spPr>
          <a:xfrm>
            <a:off x="8158416" y="1660176"/>
            <a:ext cx="3707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Focused questions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temperature does the oven need preheating to?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skills are used to prep the carrot?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type of mixture is the carrot cake?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True/False: The fat and sugar are creamed together?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do the carrot cakes take to bake?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you tell when they are ready?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8205-2F59-3AE3-DD5E-51B539B0D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4813-994C-199C-E152-ED88293C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81" y="1049887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2CFC8A-903F-D005-9332-C8414807B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FA788-6C59-4513-B3D6-F866EE3F98C9}"/>
              </a:ext>
            </a:extLst>
          </p:cNvPr>
          <p:cNvSpPr txBox="1"/>
          <p:nvPr/>
        </p:nvSpPr>
        <p:spPr>
          <a:xfrm>
            <a:off x="498481" y="1769887"/>
            <a:ext cx="6891875" cy="4708981"/>
          </a:xfrm>
          <a:prstGeom prst="rect">
            <a:avLst/>
          </a:prstGeom>
          <a:solidFill>
            <a:srgbClr val="DAE6C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C48AB-2914-A4C5-C2C2-E1EB7B88B028}"/>
              </a:ext>
            </a:extLst>
          </p:cNvPr>
          <p:cNvSpPr txBox="1"/>
          <p:nvPr/>
        </p:nvSpPr>
        <p:spPr>
          <a:xfrm>
            <a:off x="7490564" y="1769887"/>
            <a:ext cx="43465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temperature does the oven need preheating to? </a:t>
            </a:r>
            <a:r>
              <a:rPr lang="en-GB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200°C or Gas 6.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skills are used to prep the carrot? 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Peel, top, tail, grate.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type of mixture is the carrot cake?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True/False: The fat and sugar are creamed together?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False, the fat is melted.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do the carrot cakes take to bake?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you tell when they are ready? 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risen and golden.</a:t>
            </a:r>
          </a:p>
        </p:txBody>
      </p:sp>
    </p:spTree>
    <p:extLst>
      <p:ext uri="{BB962C8B-B14F-4D97-AF65-F5344CB8AC3E}">
        <p14:creationId xmlns:p14="http://schemas.microsoft.com/office/powerpoint/2010/main" val="3113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1124" y="2150348"/>
            <a:ext cx="7247052" cy="414996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841" y="1563798"/>
            <a:ext cx="9720000" cy="720000"/>
          </a:xfrm>
        </p:spPr>
        <p:txBody>
          <a:bodyPr/>
          <a:lstStyle/>
          <a:p>
            <a:r>
              <a:rPr lang="en-GB" dirty="0"/>
              <a:t>Ingredients (makes 12)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411836" y="2283798"/>
            <a:ext cx="4551294" cy="37386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150g reduced-fat spread</a:t>
            </a:r>
          </a:p>
          <a:p>
            <a:r>
              <a:rPr lang="en-GB" sz="2000" dirty="0"/>
              <a:t>250g carrots</a:t>
            </a:r>
          </a:p>
          <a:p>
            <a:r>
              <a:rPr lang="en-GB" sz="2000" dirty="0"/>
              <a:t>200g caster sugar</a:t>
            </a:r>
          </a:p>
          <a:p>
            <a:r>
              <a:rPr lang="en-GB" sz="2000" dirty="0"/>
              <a:t>100g plain white flour</a:t>
            </a:r>
          </a:p>
          <a:p>
            <a:r>
              <a:rPr lang="en-GB" sz="2000" dirty="0"/>
              <a:t>100g plain wholemeal flour</a:t>
            </a:r>
          </a:p>
          <a:p>
            <a:r>
              <a:rPr lang="en-GB" sz="2000" dirty="0"/>
              <a:t>2 x 5ml spoons cinnamon</a:t>
            </a:r>
          </a:p>
          <a:p>
            <a:r>
              <a:rPr lang="en-GB" sz="2000" dirty="0"/>
              <a:t>2 x 5ml spoon baking powder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125g sultanas</a:t>
            </a:r>
          </a:p>
          <a:p>
            <a:r>
              <a:rPr lang="en-GB" sz="2000" dirty="0"/>
              <a:t>50g nuts (optional)</a:t>
            </a:r>
          </a:p>
          <a:p>
            <a:pPr fontAlgn="base"/>
            <a:r>
              <a:rPr lang="en-US" sz="2000" dirty="0"/>
              <a:t> 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446" y="4848691"/>
            <a:ext cx="2695575" cy="134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8701446" y="3909972"/>
            <a:ext cx="2695575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pic>
        <p:nvPicPr>
          <p:cNvPr id="5" name="Picture 4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7E997A82-31BD-FA8E-161D-BEC73D13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6" y="2150348"/>
            <a:ext cx="3568863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5288" y="1808703"/>
            <a:ext cx="6008069" cy="44970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456255" y="2019720"/>
            <a:ext cx="2652765" cy="4119824"/>
          </a:xfrm>
        </p:spPr>
        <p:txBody>
          <a:bodyPr>
            <a:noAutofit/>
          </a:bodyPr>
          <a:lstStyle/>
          <a:p>
            <a:r>
              <a:rPr lang="en-GB" sz="2000" dirty="0"/>
              <a:t>Muffin tray </a:t>
            </a:r>
          </a:p>
          <a:p>
            <a:r>
              <a:rPr lang="en-GB" sz="2000" dirty="0"/>
              <a:t>12 muffin cases </a:t>
            </a:r>
          </a:p>
          <a:p>
            <a:r>
              <a:rPr lang="en-GB" sz="2000" dirty="0"/>
              <a:t>Weighing scales 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Vegetable peeler</a:t>
            </a:r>
          </a:p>
          <a:p>
            <a:r>
              <a:rPr lang="en-GB" sz="2000" dirty="0"/>
              <a:t>Sharp knife 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Measuring spoons </a:t>
            </a:r>
          </a:p>
          <a:p>
            <a:r>
              <a:rPr lang="en-GB" sz="2000" dirty="0"/>
              <a:t>Small bowl</a:t>
            </a:r>
          </a:p>
          <a:p>
            <a:r>
              <a:rPr lang="en-GB" sz="2000" dirty="0"/>
              <a:t>Mixing bowl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5925" y="1194212"/>
            <a:ext cx="9720000" cy="720000"/>
          </a:xfrm>
        </p:spPr>
        <p:txBody>
          <a:bodyPr/>
          <a:lstStyle/>
          <a:p>
            <a:r>
              <a:rPr lang="en-GB" dirty="0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FADB142-858E-ED4B-50BC-68E3F1178716}"/>
              </a:ext>
            </a:extLst>
          </p:cNvPr>
          <p:cNvSpPr txBox="1">
            <a:spLocks/>
          </p:cNvSpPr>
          <p:nvPr/>
        </p:nvSpPr>
        <p:spPr>
          <a:xfrm>
            <a:off x="8259322" y="2019720"/>
            <a:ext cx="1819174" cy="9244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Mixing spoon</a:t>
            </a:r>
          </a:p>
          <a:p>
            <a:r>
              <a:rPr lang="en-GB" sz="2000" dirty="0"/>
              <a:t>Sieve </a:t>
            </a:r>
          </a:p>
          <a:p>
            <a:r>
              <a:rPr lang="en-GB" sz="2000" dirty="0"/>
              <a:t>2 metal spoons</a:t>
            </a:r>
          </a:p>
          <a:p>
            <a:r>
              <a:rPr lang="en-GB" sz="2000" dirty="0"/>
              <a:t>Fork </a:t>
            </a:r>
          </a:p>
          <a:p>
            <a:r>
              <a:rPr lang="en-GB" sz="2000" dirty="0"/>
              <a:t>Cooling rack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kitchen utensils on a tray&#10;&#10;AI-generated content may be incorrect.">
            <a:extLst>
              <a:ext uri="{FF2B5EF4-FFF2-40B4-BE49-F238E27FC236}">
                <a16:creationId xmlns:a16="http://schemas.microsoft.com/office/drawing/2014/main" id="{ECEA75C3-5DD2-4DF5-88EA-6A791199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41" y="1808702"/>
            <a:ext cx="3318980" cy="44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6510" y="1959498"/>
            <a:ext cx="5315519" cy="428565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E6FA9-7E6A-E2BB-70DE-58ABB1FEBC41}"/>
              </a:ext>
            </a:extLst>
          </p:cNvPr>
          <p:cNvSpPr txBox="1"/>
          <p:nvPr/>
        </p:nvSpPr>
        <p:spPr>
          <a:xfrm>
            <a:off x="5855829" y="2151727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 and trim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2CBE4-D974-A9AB-56A2-1EA8590B4834}"/>
              </a:ext>
            </a:extLst>
          </p:cNvPr>
          <p:cNvSpPr txBox="1"/>
          <p:nvPr/>
        </p:nvSpPr>
        <p:spPr>
          <a:xfrm>
            <a:off x="8384269" y="213577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Stir and combine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Sift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Portion/divide</a:t>
            </a:r>
          </a:p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Bake</a:t>
            </a:r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D196EDA0-731C-5AC0-0996-C7D3BFBA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7290" y="1783449"/>
            <a:ext cx="891182" cy="891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181F31-BFDA-C48C-0067-655C31917155}"/>
              </a:ext>
            </a:extLst>
          </p:cNvPr>
          <p:cNvSpPr txBox="1"/>
          <p:nvPr/>
        </p:nvSpPr>
        <p:spPr>
          <a:xfrm>
            <a:off x="950613" y="1996548"/>
            <a:ext cx="4184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how to use a grater safely</a:t>
            </a:r>
          </a:p>
        </p:txBody>
      </p:sp>
      <p:pic>
        <p:nvPicPr>
          <p:cNvPr id="14" name="Picture 13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3189680A-B467-B6A8-B426-56C09E748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71" y="4102326"/>
            <a:ext cx="891183" cy="891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EF07D1-8F2C-6387-740C-DF770FB352E4}"/>
              </a:ext>
            </a:extLst>
          </p:cNvPr>
          <p:cNvSpPr txBox="1"/>
          <p:nvPr/>
        </p:nvSpPr>
        <p:spPr>
          <a:xfrm>
            <a:off x="1058472" y="4293099"/>
            <a:ext cx="367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see how to spoon a mixture</a:t>
            </a:r>
          </a:p>
        </p:txBody>
      </p:sp>
      <p:pic>
        <p:nvPicPr>
          <p:cNvPr id="16" name="Picture 10" descr="DSC03469">
            <a:extLst>
              <a:ext uri="{FF2B5EF4-FFF2-40B4-BE49-F238E27FC236}">
                <a16:creationId xmlns:a16="http://schemas.microsoft.com/office/drawing/2014/main" id="{A0AA312A-1CD4-13B4-D36E-72B870AC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9" y="4467452"/>
            <a:ext cx="1875490" cy="14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SC03507">
            <a:extLst>
              <a:ext uri="{FF2B5EF4-FFF2-40B4-BE49-F238E27FC236}">
                <a16:creationId xmlns:a16="http://schemas.microsoft.com/office/drawing/2014/main" id="{B308FD42-162C-F2E6-389D-C931121E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38" y="4467452"/>
            <a:ext cx="1933379" cy="14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Using a Grater">
            <a:hlinkClick r:id="" action="ppaction://media"/>
            <a:extLst>
              <a:ext uri="{FF2B5EF4-FFF2-40B4-BE49-F238E27FC236}">
                <a16:creationId xmlns:a16="http://schemas.microsoft.com/office/drawing/2014/main" id="{0F22D4BD-9168-5D9D-DDB4-D44C107658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58472" y="2674631"/>
            <a:ext cx="2741401" cy="1548891"/>
          </a:xfrm>
          <a:prstGeom prst="rect">
            <a:avLst/>
          </a:prstGeom>
        </p:spPr>
      </p:pic>
      <p:pic>
        <p:nvPicPr>
          <p:cNvPr id="3" name="Online Media 2" title="Spooning A Mixture">
            <a:hlinkClick r:id="" action="ppaction://media"/>
            <a:extLst>
              <a:ext uri="{FF2B5EF4-FFF2-40B4-BE49-F238E27FC236}">
                <a16:creationId xmlns:a16="http://schemas.microsoft.com/office/drawing/2014/main" id="{F575484F-F23A-99E3-19F7-9D32277B912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1058472" y="5068836"/>
            <a:ext cx="2791731" cy="15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645B-2CBE-E191-A0BD-5F7540C3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EC11E-F01F-0C8A-1C34-9BF5E11429D2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7761-35EE-9968-4E81-8BCFD2E0F8E8}"/>
              </a:ext>
            </a:extLst>
          </p:cNvPr>
          <p:cNvSpPr txBox="1"/>
          <p:nvPr/>
        </p:nvSpPr>
        <p:spPr>
          <a:xfrm>
            <a:off x="613741" y="1822366"/>
            <a:ext cx="896233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Preheat oven to 200°C or gas mark 6.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muffin cases in the muffin tin.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Melt the fat in the microwave or in a small saucepan.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Peel, top and tail, and grate the carrots.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the grated carrots, sugar and melted fat in the mixing bowl.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Sift in the flour, cinnamon and baking powder.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Beat the eggs in a small bowl and then add to the mixture.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in the sultanas and nuts (optional).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Mix all the ingredients together to form a smooth batter.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Divide the mixture equally between the muffin cases using 2 spoons.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for 20 minutes, until golden.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to cool on a cooling rack.</a:t>
            </a:r>
          </a:p>
          <a:p>
            <a:pPr lvl="0">
              <a:lnSpc>
                <a:spcPct val="9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/>
              <a:ea typeface="MS Mincho"/>
              <a:cs typeface="Arial"/>
            </a:endParaRPr>
          </a:p>
          <a:p>
            <a:pPr lvl="1"/>
            <a:endParaRPr lang="en-GB" sz="2400" dirty="0">
              <a:effectLst/>
              <a:latin typeface="Arial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48CFF58F-9F54-C798-ED1F-D0D10D149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902" y="2378883"/>
            <a:ext cx="2606941" cy="23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B41C9-1D51-5132-C14C-C01613FD79AF}"/>
              </a:ext>
            </a:extLst>
          </p:cNvPr>
          <p:cNvSpPr txBox="1"/>
          <p:nvPr/>
        </p:nvSpPr>
        <p:spPr>
          <a:xfrm>
            <a:off x="1075174" y="2293846"/>
            <a:ext cx="6260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Dextrinisation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the starch turns to dextrin under the application of dry heat and causes the cake to golden brown.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Coagulation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eggs (protein) coagulate and set forming the structure of the cupcakes.</a:t>
            </a:r>
          </a:p>
        </p:txBody>
      </p:sp>
      <p:pic>
        <p:nvPicPr>
          <p:cNvPr id="5" name="Picture 4" descr="A group of muffins on a plate&#10;&#10;AI-generated content may be incorrect.">
            <a:extLst>
              <a:ext uri="{FF2B5EF4-FFF2-40B4-BE49-F238E27FC236}">
                <a16:creationId xmlns:a16="http://schemas.microsoft.com/office/drawing/2014/main" id="{C30A8A35-EE00-B166-CC23-32025DDE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60" y="2489459"/>
            <a:ext cx="3911879" cy="28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C3F12C-5A70-43DB-AEFA-7D1E81371614}">
  <ds:schemaRefs>
    <ds:schemaRef ds:uri="http://purl.org/dc/dcmitype/"/>
    <ds:schemaRef ds:uri="4c7d02dd-d8f6-4ac9-bd74-b11e6dbbf829"/>
    <ds:schemaRef ds:uri="http://schemas.microsoft.com/office/2006/documentManagement/types"/>
    <ds:schemaRef ds:uri="http://purl.org/dc/elements/1.1/"/>
    <ds:schemaRef ds:uri="http://www.w3.org/XML/1998/namespace"/>
    <ds:schemaRef ds:uri="e23bd75c-2c0f-42ec-881a-8c814574600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D72E48-F2CF-438C-BC87-B3E2F85E7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d02dd-d8f6-4ac9-bd74-b11e6dbbf829"/>
    <ds:schemaRef ds:uri="e23bd75c-2c0f-42ec-881a-8c814574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1087</Words>
  <Application>Microsoft Office PowerPoint</Application>
  <PresentationFormat>Widescreen</PresentationFormat>
  <Paragraphs>155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Mini carrot cakes </vt:lpstr>
      <vt:lpstr>PowerPoint Presentation</vt:lpstr>
      <vt:lpstr>Starter activity </vt:lpstr>
      <vt:lpstr>Example responses</vt:lpstr>
      <vt:lpstr>Ingredients (makes 12)</vt:lpstr>
      <vt:lpstr>Equipment</vt:lpstr>
      <vt:lpstr>PowerPoint Presentation</vt:lpstr>
      <vt:lpstr>PowerPoint Presentation</vt:lpstr>
      <vt:lpstr>Food science  </vt:lpstr>
      <vt:lpstr>Top tips</vt:lpstr>
      <vt:lpstr>PowerPoint Presentation</vt:lpstr>
      <vt:lpstr>PowerPoint Presentation</vt:lpstr>
      <vt:lpstr>PowerPoint Presentation</vt:lpstr>
      <vt:lpstr>Looking for more…  </vt:lpstr>
      <vt:lpstr>Mini carrot cakes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366</cp:revision>
  <dcterms:created xsi:type="dcterms:W3CDTF">2018-10-10T09:22:08Z</dcterms:created>
  <dcterms:modified xsi:type="dcterms:W3CDTF">2025-12-05T11:50:36Z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