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56" r:id="rId6"/>
    <p:sldMasterId id="2147483662" r:id="rId7"/>
    <p:sldMasterId id="2147483664" r:id="rId8"/>
    <p:sldMasterId id="2147483697" r:id="rId9"/>
    <p:sldMasterId id="2147483699" r:id="rId10"/>
  </p:sldMasterIdLst>
  <p:notesMasterIdLst>
    <p:notesMasterId r:id="rId80"/>
  </p:notesMasterIdLst>
  <p:sldIdLst>
    <p:sldId id="505" r:id="rId11"/>
    <p:sldId id="305" r:id="rId12"/>
    <p:sldId id="296" r:id="rId13"/>
    <p:sldId id="306" r:id="rId14"/>
    <p:sldId id="326" r:id="rId15"/>
    <p:sldId id="318" r:id="rId16"/>
    <p:sldId id="378" r:id="rId17"/>
    <p:sldId id="362" r:id="rId18"/>
    <p:sldId id="327" r:id="rId19"/>
    <p:sldId id="363" r:id="rId20"/>
    <p:sldId id="364" r:id="rId21"/>
    <p:sldId id="320" r:id="rId22"/>
    <p:sldId id="313" r:id="rId23"/>
    <p:sldId id="322" r:id="rId24"/>
    <p:sldId id="374" r:id="rId25"/>
    <p:sldId id="328" r:id="rId26"/>
    <p:sldId id="329" r:id="rId27"/>
    <p:sldId id="332" r:id="rId28"/>
    <p:sldId id="330" r:id="rId29"/>
    <p:sldId id="331" r:id="rId30"/>
    <p:sldId id="338" r:id="rId31"/>
    <p:sldId id="321" r:id="rId32"/>
    <p:sldId id="339" r:id="rId33"/>
    <p:sldId id="611" r:id="rId34"/>
    <p:sldId id="341" r:id="rId35"/>
    <p:sldId id="342" r:id="rId36"/>
    <p:sldId id="343" r:id="rId37"/>
    <p:sldId id="375" r:id="rId38"/>
    <p:sldId id="344" r:id="rId39"/>
    <p:sldId id="345" r:id="rId40"/>
    <p:sldId id="376" r:id="rId41"/>
    <p:sldId id="323" r:id="rId42"/>
    <p:sldId id="346" r:id="rId43"/>
    <p:sldId id="347" r:id="rId44"/>
    <p:sldId id="348" r:id="rId45"/>
    <p:sldId id="349" r:id="rId46"/>
    <p:sldId id="365" r:id="rId47"/>
    <p:sldId id="367" r:id="rId48"/>
    <p:sldId id="368" r:id="rId49"/>
    <p:sldId id="366" r:id="rId50"/>
    <p:sldId id="369" r:id="rId51"/>
    <p:sldId id="324" r:id="rId52"/>
    <p:sldId id="350" r:id="rId53"/>
    <p:sldId id="351" r:id="rId54"/>
    <p:sldId id="370" r:id="rId55"/>
    <p:sldId id="371" r:id="rId56"/>
    <p:sldId id="372" r:id="rId57"/>
    <p:sldId id="377" r:id="rId58"/>
    <p:sldId id="357" r:id="rId59"/>
    <p:sldId id="333" r:id="rId60"/>
    <p:sldId id="354" r:id="rId61"/>
    <p:sldId id="355" r:id="rId62"/>
    <p:sldId id="612" r:id="rId63"/>
    <p:sldId id="336" r:id="rId64"/>
    <p:sldId id="337" r:id="rId65"/>
    <p:sldId id="356" r:id="rId66"/>
    <p:sldId id="358" r:id="rId67"/>
    <p:sldId id="359" r:id="rId68"/>
    <p:sldId id="613" r:id="rId69"/>
    <p:sldId id="353" r:id="rId70"/>
    <p:sldId id="316" r:id="rId71"/>
    <p:sldId id="335" r:id="rId72"/>
    <p:sldId id="340" r:id="rId73"/>
    <p:sldId id="610" r:id="rId74"/>
    <p:sldId id="609" r:id="rId75"/>
    <p:sldId id="283" r:id="rId76"/>
    <p:sldId id="360" r:id="rId77"/>
    <p:sldId id="361" r:id="rId78"/>
    <p:sldId id="26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7E4733F-9D7A-47DA-B82E-CC0DB00AA9E9}">
          <p14:sldIdLst>
            <p14:sldId id="505"/>
            <p14:sldId id="305"/>
            <p14:sldId id="296"/>
            <p14:sldId id="306"/>
            <p14:sldId id="326"/>
            <p14:sldId id="318"/>
            <p14:sldId id="378"/>
            <p14:sldId id="362"/>
            <p14:sldId id="327"/>
            <p14:sldId id="363"/>
            <p14:sldId id="364"/>
            <p14:sldId id="320"/>
            <p14:sldId id="313"/>
            <p14:sldId id="322"/>
            <p14:sldId id="374"/>
            <p14:sldId id="328"/>
            <p14:sldId id="329"/>
            <p14:sldId id="332"/>
            <p14:sldId id="330"/>
            <p14:sldId id="331"/>
            <p14:sldId id="338"/>
            <p14:sldId id="321"/>
            <p14:sldId id="339"/>
            <p14:sldId id="611"/>
            <p14:sldId id="341"/>
            <p14:sldId id="342"/>
            <p14:sldId id="343"/>
            <p14:sldId id="375"/>
            <p14:sldId id="344"/>
            <p14:sldId id="345"/>
            <p14:sldId id="376"/>
            <p14:sldId id="323"/>
            <p14:sldId id="346"/>
            <p14:sldId id="347"/>
            <p14:sldId id="348"/>
            <p14:sldId id="349"/>
            <p14:sldId id="365"/>
            <p14:sldId id="367"/>
            <p14:sldId id="368"/>
            <p14:sldId id="366"/>
            <p14:sldId id="369"/>
            <p14:sldId id="324"/>
            <p14:sldId id="350"/>
            <p14:sldId id="351"/>
            <p14:sldId id="370"/>
            <p14:sldId id="371"/>
            <p14:sldId id="372"/>
            <p14:sldId id="377"/>
            <p14:sldId id="357"/>
            <p14:sldId id="333"/>
            <p14:sldId id="354"/>
            <p14:sldId id="355"/>
            <p14:sldId id="612"/>
            <p14:sldId id="336"/>
            <p14:sldId id="337"/>
            <p14:sldId id="356"/>
            <p14:sldId id="358"/>
            <p14:sldId id="359"/>
            <p14:sldId id="613"/>
            <p14:sldId id="353"/>
            <p14:sldId id="316"/>
            <p14:sldId id="335"/>
            <p14:sldId id="340"/>
            <p14:sldId id="610"/>
            <p14:sldId id="609"/>
            <p14:sldId id="283"/>
            <p14:sldId id="360"/>
            <p14:sldId id="361"/>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EC8C4E90-CF91-D356-6453-89C7340D26BA}" name="Ewen Trafford" initials="ET" userId="S::e.trafford@nutrition.org.uk::e520b4bf-a196-48b7-bc10-b1590a457d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3D86"/>
    <a:srgbClr val="F2E2E9"/>
    <a:srgbClr val="D08AB4"/>
    <a:srgbClr val="E9F5FC"/>
    <a:srgbClr val="BAC5B7"/>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37AD01-28D5-4622-91B3-0D9CA38904C6}" v="1" dt="2023-11-16T11:09:52.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1" autoAdjust="0"/>
    <p:restoredTop sz="93522" autoAdjust="0"/>
  </p:normalViewPr>
  <p:slideViewPr>
    <p:cSldViewPr snapToGrid="0">
      <p:cViewPr varScale="1">
        <p:scale>
          <a:sx n="151" d="100"/>
          <a:sy n="151" d="100"/>
        </p:scale>
        <p:origin x="592" y="1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microsoft.com/office/2018/10/relationships/authors" Target="authors.xml"/><Relationship Id="rId61" Type="http://schemas.openxmlformats.org/officeDocument/2006/relationships/slide" Target="slides/slide51.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D137AD01-28D5-4622-91B3-0D9CA38904C6}"/>
    <pc:docChg chg="delSld delMainMaster modSection">
      <pc:chgData name="Ewen Trafford" userId="e520b4bf-a196-48b7-bc10-b1590a457daa" providerId="ADAL" clId="{D137AD01-28D5-4622-91B3-0D9CA38904C6}" dt="2023-11-16T11:09:20.532" v="0" actId="47"/>
      <pc:docMkLst>
        <pc:docMk/>
      </pc:docMkLst>
      <pc:sldChg chg="del">
        <pc:chgData name="Ewen Trafford" userId="e520b4bf-a196-48b7-bc10-b1590a457daa" providerId="ADAL" clId="{D137AD01-28D5-4622-91B3-0D9CA38904C6}" dt="2023-11-16T11:09:20.532" v="0" actId="47"/>
        <pc:sldMkLst>
          <pc:docMk/>
          <pc:sldMk cId="1955166399" sldId="256"/>
        </pc:sldMkLst>
      </pc:sldChg>
      <pc:sldChg chg="del">
        <pc:chgData name="Ewen Trafford" userId="e520b4bf-a196-48b7-bc10-b1590a457daa" providerId="ADAL" clId="{D137AD01-28D5-4622-91B3-0D9CA38904C6}" dt="2023-11-16T11:09:20.532" v="0" actId="47"/>
        <pc:sldMkLst>
          <pc:docMk/>
          <pc:sldMk cId="2582238690" sldId="357"/>
        </pc:sldMkLst>
      </pc:sldChg>
      <pc:sldChg chg="del">
        <pc:chgData name="Ewen Trafford" userId="e520b4bf-a196-48b7-bc10-b1590a457daa" providerId="ADAL" clId="{D137AD01-28D5-4622-91B3-0D9CA38904C6}" dt="2023-11-16T11:09:20.532" v="0" actId="47"/>
        <pc:sldMkLst>
          <pc:docMk/>
          <pc:sldMk cId="1194114546" sldId="358"/>
        </pc:sldMkLst>
      </pc:sldChg>
      <pc:sldMasterChg chg="del delSldLayout">
        <pc:chgData name="Ewen Trafford" userId="e520b4bf-a196-48b7-bc10-b1590a457daa" providerId="ADAL" clId="{D137AD01-28D5-4622-91B3-0D9CA38904C6}" dt="2023-11-16T11:09:20.532" v="0" actId="47"/>
        <pc:sldMasterMkLst>
          <pc:docMk/>
          <pc:sldMasterMk cId="1328885048" sldId="2147483648"/>
        </pc:sldMasterMkLst>
        <pc:sldLayoutChg chg="del">
          <pc:chgData name="Ewen Trafford" userId="e520b4bf-a196-48b7-bc10-b1590a457daa" providerId="ADAL" clId="{D137AD01-28D5-4622-91B3-0D9CA38904C6}" dt="2023-11-16T11:09:20.532" v="0" actId="47"/>
          <pc:sldLayoutMkLst>
            <pc:docMk/>
            <pc:sldMasterMk cId="1328885048" sldId="2147483648"/>
            <pc:sldLayoutMk cId="741072936"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D6B40-A318-4E65-BEC6-0CB105B2BEE1}"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F4699-974A-4BF2-BEF1-4B8A5084CB90}" type="slidenum">
              <a:rPr lang="en-GB" smtClean="0"/>
              <a:t>‹#›</a:t>
            </a:fld>
            <a:endParaRPr lang="en-GB"/>
          </a:p>
        </p:txBody>
      </p:sp>
    </p:spTree>
    <p:extLst>
      <p:ext uri="{BB962C8B-B14F-4D97-AF65-F5344CB8AC3E}">
        <p14:creationId xmlns:p14="http://schemas.microsoft.com/office/powerpoint/2010/main" val="73479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666ED-86A5-4133-9AFC-9F5F883921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7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48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73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30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97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63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1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0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57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9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0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37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28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85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4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87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412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6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46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99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417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67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32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162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95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409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641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27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48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26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101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085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68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11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45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870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563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542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470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CF957-BDFF-47E8-9214-FEEF451BFF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968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666ED-86A5-4133-9AFC-9F5F8839214E}" type="slidenum">
              <a:rPr lang="en-GB" smtClean="0"/>
              <a:t>67</a:t>
            </a:fld>
            <a:endParaRPr lang="en-GB"/>
          </a:p>
        </p:txBody>
      </p:sp>
    </p:spTree>
    <p:extLst>
      <p:ext uri="{BB962C8B-B14F-4D97-AF65-F5344CB8AC3E}">
        <p14:creationId xmlns:p14="http://schemas.microsoft.com/office/powerpoint/2010/main" val="1892789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666ED-86A5-4133-9AFC-9F5F8839214E}" type="slidenum">
              <a:rPr lang="en-GB" smtClean="0"/>
              <a:t>68</a:t>
            </a:fld>
            <a:endParaRPr lang="en-GB"/>
          </a:p>
        </p:txBody>
      </p:sp>
    </p:spTree>
    <p:extLst>
      <p:ext uri="{BB962C8B-B14F-4D97-AF65-F5344CB8AC3E}">
        <p14:creationId xmlns:p14="http://schemas.microsoft.com/office/powerpoint/2010/main" val="77142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27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57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28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14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7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C33D86"/>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rtlCol="0" anchor="b">
            <a:normAutofit/>
          </a:bodyPr>
          <a:lstStyle>
            <a:lvl1pPr algn="ctr">
              <a:defRPr lang="en-GB" sz="4400"/>
            </a:lvl1pPr>
          </a:lstStyle>
          <a:p>
            <a:pPr rtl="0"/>
            <a:r>
              <a:rPr lang="en-GB"/>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rtlCol="0" anchor="ctr"/>
          <a:lstStyle>
            <a:lvl1pPr marL="0" indent="0" algn="ctr">
              <a:buNone/>
              <a:defRPr lang="en-GB" sz="2400">
                <a:solidFill>
                  <a:schemeClr val="tx1">
                    <a:tint val="75000"/>
                  </a:schemeClr>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GB"/>
              <a:t>Click to edit Master text styles</a:t>
            </a:r>
          </a:p>
        </p:txBody>
      </p:sp>
    </p:spTree>
    <p:extLst>
      <p:ext uri="{BB962C8B-B14F-4D97-AF65-F5344CB8AC3E}">
        <p14:creationId xmlns:p14="http://schemas.microsoft.com/office/powerpoint/2010/main" val="154607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896062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698232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lang="en-GB" sz="4400"/>
            </a:lvl1pPr>
          </a:lstStyle>
          <a:p>
            <a:pPr rtl="0"/>
            <a:r>
              <a:rPr lang="en-GB"/>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rtlCol="0" anchor="ctr"/>
          <a:lstStyle>
            <a:lvl1pPr marL="0" indent="0" algn="ctr">
              <a:buNone/>
              <a:defRPr lang="en-GB" sz="2400">
                <a:solidFill>
                  <a:schemeClr val="accent3"/>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GB"/>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Tree>
    <p:extLst>
      <p:ext uri="{BB962C8B-B14F-4D97-AF65-F5344CB8AC3E}">
        <p14:creationId xmlns:p14="http://schemas.microsoft.com/office/powerpoint/2010/main" val="255441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ised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GB"/>
              <a:t>Click to edit Master title style</a:t>
            </a:r>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GB"/>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97063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GB"/>
              <a:t>Click to edit Master title style</a:t>
            </a:r>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lang="en-GB" sz="1800"/>
            </a:lvl1pPr>
          </a:lstStyle>
          <a:p>
            <a:pPr rtl="0"/>
            <a:r>
              <a:rPr lang="en-GB"/>
              <a:t>Click icon to add picture</a:t>
            </a:r>
            <a:endParaRPr lang="en-GB"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GB"/>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4132760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783095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lang="en-GB"/>
            </a:lvl1pPr>
          </a:lstStyle>
          <a:p>
            <a:pPr rtl="0"/>
            <a:r>
              <a:rPr lang="en-GB"/>
              <a:t>Click to edit Master title style</a:t>
            </a:r>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3149754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defPPr>
              <a:defRPr lang="en-GB"/>
            </a:defPPr>
          </a:lstStyle>
          <a:p>
            <a:pPr rtl="0"/>
            <a:r>
              <a:rPr lang="en-GB"/>
              <a:t>Click to edit Master title style</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3062210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lang="en-GB"/>
            </a:lvl1pPr>
          </a:lstStyle>
          <a:p>
            <a:pPr rtl="0"/>
            <a:r>
              <a:rPr lang="en-GB"/>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242881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lang="en-GB"/>
            </a:lvl1pPr>
          </a:lstStyle>
          <a:p>
            <a:pPr rtl="0"/>
            <a:r>
              <a:rPr lang="en-GB"/>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rtlCol="0" anchor="ctr">
            <a:normAutofit/>
          </a:bodyPr>
          <a:lstStyle>
            <a:lvl1pPr marL="0" indent="0" algn="l">
              <a:lnSpc>
                <a:spcPct val="150000"/>
              </a:lnSpc>
              <a:buNone/>
              <a:defRPr lang="en-GB" sz="2400">
                <a:latin typeface="Gill Sans Nova Light" panose="020F0302020204030204" pitchFamily="34" charset="0"/>
                <a:cs typeface="Gill Sans Nova Light" panose="020F0302020204030204" pitchFamily="34" charset="0"/>
              </a:defRPr>
            </a:lvl1pPr>
            <a:lvl2pPr algn="l">
              <a:lnSpc>
                <a:spcPct val="150000"/>
              </a:lnSpc>
              <a:defRPr lang="en-GB" sz="20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p:txBody>
      </p:sp>
    </p:spTree>
    <p:extLst>
      <p:ext uri="{BB962C8B-B14F-4D97-AF65-F5344CB8AC3E}">
        <p14:creationId xmlns:p14="http://schemas.microsoft.com/office/powerpoint/2010/main" val="349874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lang="en-GB"/>
            </a:lvl1pPr>
          </a:lstStyle>
          <a:p>
            <a:pPr rtl="0"/>
            <a:r>
              <a:rPr lang="en-GB"/>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495779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lang="en-GB"/>
            </a:lvl1pPr>
          </a:lstStyle>
          <a:p>
            <a:pPr rtl="0"/>
            <a:r>
              <a:rPr lang="en-GB"/>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2639685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2800841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GB"/>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2684548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GB"/>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rtl="0"/>
            <a:r>
              <a:rPr lang="en-GB"/>
              <a:t>Click icon to add picture</a:t>
            </a:r>
            <a:endParaRPr lang="en-GB"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16262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2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C33D86"/>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5" y="1563798"/>
            <a:ext cx="9720000" cy="720000"/>
          </a:xfrm>
          <a:prstGeom prst="rect">
            <a:avLst/>
          </a:prstGeom>
        </p:spPr>
        <p:txBody>
          <a:bodyPr lIns="0" tIns="0" rIns="0" bIns="0" anchor="t"/>
          <a:lstStyle>
            <a:lvl1pPr algn="l">
              <a:defRPr sz="255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5" y="2549827"/>
            <a:ext cx="9720000" cy="3600000"/>
          </a:xfrm>
          <a:prstGeom prst="rect">
            <a:avLst/>
          </a:prstGeom>
        </p:spPr>
        <p:txBody>
          <a:bodyPr lIns="0" tIns="0" rIns="0" bIns="0" numCol="1" anchor="t"/>
          <a:lstStyle>
            <a:lvl1pPr marL="214313" indent="-214313" algn="l">
              <a:buSzPct val="90000"/>
              <a:buFont typeface="Arial" charset="0"/>
              <a:buChar char="•"/>
              <a:defRPr sz="1350" b="0" i="0">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Text here</a:t>
            </a:r>
          </a:p>
        </p:txBody>
      </p:sp>
    </p:spTree>
    <p:extLst>
      <p:ext uri="{BB962C8B-B14F-4D97-AF65-F5344CB8AC3E}">
        <p14:creationId xmlns:p14="http://schemas.microsoft.com/office/powerpoint/2010/main" val="290507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264502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255597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rtlCol="0" anchor="b">
            <a:noAutofit/>
          </a:bodyPr>
          <a:lstStyle>
            <a:lvl1pPr algn="ctr">
              <a:defRPr lang="en-GB" sz="4600"/>
            </a:lvl1pPr>
          </a:lstStyle>
          <a:p>
            <a:pPr rtl="0"/>
            <a:r>
              <a:rPr lang="en-GB"/>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rtlCol="0"/>
          <a:lstStyle>
            <a:lvl1pPr marL="0" indent="0" algn="ctr">
              <a:buNone/>
              <a:defRPr lang="en-GB" sz="2400"/>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Master subtitle style</a:t>
            </a:r>
          </a:p>
        </p:txBody>
      </p:sp>
    </p:spTree>
    <p:extLst>
      <p:ext uri="{BB962C8B-B14F-4D97-AF65-F5344CB8AC3E}">
        <p14:creationId xmlns:p14="http://schemas.microsoft.com/office/powerpoint/2010/main" val="167482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rtlCol="0"/>
          <a:lstStyle>
            <a:defPPr>
              <a:defRPr lang="en-GB"/>
            </a:defPPr>
          </a:lstStyle>
          <a:p>
            <a:pPr rtl="0"/>
            <a:r>
              <a:rPr lang="en-GB"/>
              <a:t>Click to edit Master title style</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rtlCol="0">
            <a:normAutofit/>
          </a:bodyPr>
          <a:lstStyle>
            <a:lvl1pPr marL="0" indent="0">
              <a:lnSpc>
                <a:spcPct val="150000"/>
              </a:lnSpc>
              <a:buClr>
                <a:srgbClr val="73292A"/>
              </a:buClr>
              <a:buNone/>
              <a:defRPr lang="en-GB" sz="2400"/>
            </a:lvl1pPr>
            <a:lvl2pPr marL="228600">
              <a:buClr>
                <a:srgbClr val="73292A"/>
              </a:buClr>
              <a:defRPr lang="en-GB" sz="2000"/>
            </a:lvl2pPr>
            <a:lvl3pPr marL="685800">
              <a:buClr>
                <a:srgbClr val="73292A"/>
              </a:buClr>
              <a:defRPr lang="en-GB" sz="1800"/>
            </a:lvl3pPr>
            <a:lvl4pPr marL="1143000">
              <a:buClr>
                <a:srgbClr val="73292A"/>
              </a:buClr>
              <a:defRPr lang="en-GB" sz="1600"/>
            </a:lvl4pPr>
            <a:lvl5pPr marL="1600200">
              <a:buClr>
                <a:srgbClr val="73292A"/>
              </a:buClr>
              <a:defRPr lang="en-GB"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356841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rtlCol="0">
            <a:normAutofit/>
          </a:bodyPr>
          <a:lstStyle>
            <a:lvl1pPr marL="0" indent="0" algn="ctr">
              <a:lnSpc>
                <a:spcPct val="100000"/>
              </a:lnSpc>
              <a:buNone/>
              <a:defRPr lang="en-GB" sz="2000">
                <a:latin typeface="Gill Sans Nova Light" panose="020F0302020204030204" pitchFamily="34" charset="0"/>
                <a:cs typeface="Gill Sans Nova Light" panose="020F0302020204030204" pitchFamily="34" charset="0"/>
              </a:defRPr>
            </a:lvl1pPr>
            <a:lvl2pPr algn="ctr">
              <a:lnSpc>
                <a:spcPct val="100000"/>
              </a:lnSpc>
              <a:defRPr lang="en-GB" sz="18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GB"/>
              <a:t>Click to edit Master text styles</a:t>
            </a:r>
          </a:p>
          <a:p>
            <a:pPr lvl="1" rtl="0"/>
            <a:r>
              <a:rPr lang="en-GB"/>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136169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http://www.foodafactoflife.org.uk/"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73337BBD-0EDC-4EBE-9184-D7B11AB1B48F}"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5E64FBF0-F686-4A8A-9EBB-394E0D73154E}"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5725"/>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a:t>
            </a:r>
            <a:fld id="{BCB3E9EF-81EB-401A-8D64-3F752692777B}" type="datetimeyyyy">
              <a:rPr lang="en-US" sz="900" b="0" i="0" smtClean="0">
                <a:solidFill>
                  <a:schemeClr val="tx1"/>
                </a:solidFill>
                <a:latin typeface="Arial" charset="0"/>
                <a:ea typeface="Arial" charset="0"/>
                <a:cs typeface="Arial" charset="0"/>
              </a:rPr>
              <a:t>2023</a:t>
            </a:fld>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30"/>
            <a:ext cx="10721788" cy="103875"/>
          </a:xfrm>
          <a:prstGeom prst="rect">
            <a:avLst/>
          </a:prstGeom>
          <a:noFill/>
        </p:spPr>
        <p:txBody>
          <a:bodyPr wrap="square" lIns="0" tIns="0" rIns="0" bIns="0" rtlCol="0">
            <a:spAutoFit/>
          </a:bodyPr>
          <a:lstStyle/>
          <a:p>
            <a:pPr algn="r"/>
            <a:r>
              <a:rPr lang="en-US" sz="675">
                <a:solidFill>
                  <a:prstClr val="black"/>
                </a:solidFill>
                <a:latin typeface="Arial" charset="0"/>
                <a:ea typeface="Arial" charset="0"/>
                <a:cs typeface="Arial" charset="0"/>
                <a:hlinkClick r:id="rId4"/>
              </a:rPr>
              <a:t>www.foodafactoflife.org.uk</a:t>
            </a:r>
            <a:r>
              <a:rPr lang="en-US" sz="675">
                <a:solidFill>
                  <a:prstClr val="black"/>
                </a:solidFill>
                <a:latin typeface="Arial" charset="0"/>
                <a:ea typeface="Arial" charset="0"/>
                <a:cs typeface="Arial" charset="0"/>
              </a:rPr>
              <a:t>    © Food – a fact of life 2023</a:t>
            </a:r>
          </a:p>
        </p:txBody>
      </p:sp>
    </p:spTree>
    <p:extLst>
      <p:ext uri="{BB962C8B-B14F-4D97-AF65-F5344CB8AC3E}">
        <p14:creationId xmlns:p14="http://schemas.microsoft.com/office/powerpoint/2010/main" val="214013864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373533047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912911738"/>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lang="en-GB" sz="1200">
                <a:solidFill>
                  <a:schemeClr val="tx1"/>
                </a:solidFill>
                <a:latin typeface="Gill Sans Nova Light" panose="020F0302020204030204" pitchFamily="34" charset="0"/>
                <a:cs typeface="Gill Sans Nova Light" panose="020F0302020204030204" pitchFamily="34" charset="0"/>
              </a:defRPr>
            </a:lvl1pPr>
          </a:lstStyle>
          <a:p>
            <a:pPr rtl="0"/>
            <a:r>
              <a:rPr lang="en-GB"/>
              <a:t>Presentation title</a:t>
            </a:r>
            <a:endParaRPr lang="en-GB"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lang="en-GB" sz="1200">
                <a:solidFill>
                  <a:schemeClr val="tx1"/>
                </a:solidFill>
                <a:latin typeface="Gill Sans Nova Light" panose="020F0302020204030204" pitchFamily="34" charset="0"/>
                <a:cs typeface="Gill Sans Nova Light" panose="020F0302020204030204" pitchFamily="34" charset="0"/>
              </a:defRPr>
            </a:lvl1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4648488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dt="0"/>
  <p:txStyles>
    <p:titleStyle>
      <a:lvl1pPr algn="l" defTabSz="914400" rtl="0" eaLnBrk="1" latinLnBrk="0" hangingPunct="1">
        <a:lnSpc>
          <a:spcPct val="90000"/>
        </a:lnSpc>
        <a:spcBef>
          <a:spcPct val="0"/>
        </a:spcBef>
        <a:buNone/>
        <a:defRPr lang="en-GB"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hyperlink" Target="https://www.delicious.ie/" TargetMode="External"/><Relationship Id="rId2" Type="http://schemas.openxmlformats.org/officeDocument/2006/relationships/image" Target="../media/image33.jp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hyperlink" Target="https://www.delicious.ie/" TargetMode="External"/><Relationship Id="rId2" Type="http://schemas.openxmlformats.org/officeDocument/2006/relationships/image" Target="../media/image33.jp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instagram.com/a_glutenfree_mummy/?hl=en"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s://www.bbcgoodfood.com/howto/guide/what-is-xanthan-gum" TargetMode="External"/><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glutenfreemummy.com/" TargetMode="External"/><Relationship Id="rId2" Type="http://schemas.openxmlformats.org/officeDocument/2006/relationships/hyperlink" Target="https://www.freee-foods.co.uk/category/all-recipes?refinementList%5Battributes.without%5D%5B0%5D=Gluten&amp;page=1" TargetMode="External"/><Relationship Id="rId1" Type="http://schemas.openxmlformats.org/officeDocument/2006/relationships/slideLayout" Target="../slideLayouts/slideLayout19.xml"/><Relationship Id="rId4" Type="http://schemas.openxmlformats.org/officeDocument/2006/relationships/image" Target="../media/image38.jpg"/></Relationships>
</file>

<file path=ppt/slides/_rels/slide61.xml.rels><?xml version="1.0" encoding="UTF-8" standalone="yes"?>
<Relationships xmlns="http://schemas.openxmlformats.org/package/2006/relationships"><Relationship Id="rId3" Type="http://schemas.openxmlformats.org/officeDocument/2006/relationships/hyperlink" Target="http://www.glutenfreemummy.com/" TargetMode="External"/><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image" Target="../media/image19.jpg"/><Relationship Id="rId4" Type="http://schemas.openxmlformats.org/officeDocument/2006/relationships/hyperlink" Target="https://www.instagram.com/a_glutenfree_mummy/?hl=e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schaer.com/en-uk" TargetMode="External"/><Relationship Id="rId2" Type="http://schemas.openxmlformats.org/officeDocument/2006/relationships/hyperlink" Target="https://glutenfreeonashoestring.com/gluten-free-baking-beginners-guide/" TargetMode="Externa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foodafactoflife.org.uk/11-14-years/healthy-eating-11-14-years/diet-and-health-11-14-years/#allergy" TargetMode="External"/><Relationship Id="rId7" Type="http://schemas.openxmlformats.org/officeDocument/2006/relationships/hyperlink" Target="https://www.foodafactoflife.org.uk/14-16-years/knowledge-organisers-14-16-years/"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s://www.foodafactoflife.org.uk/11-14-years/knowledge-organisers-11-14-years/" TargetMode="External"/><Relationship Id="rId5" Type="http://schemas.openxmlformats.org/officeDocument/2006/relationships/hyperlink" Target="https://www.foodafactoflife.org.uk/14-16-years/consumer-awareness-14-16-years/food-labelling/#label" TargetMode="External"/><Relationship Id="rId10" Type="http://schemas.openxmlformats.org/officeDocument/2006/relationships/image" Target="../media/image41.png"/><Relationship Id="rId4" Type="http://schemas.openxmlformats.org/officeDocument/2006/relationships/hyperlink" Target="https://www.foodafactoflife.org.uk/14-16-years/" TargetMode="External"/><Relationship Id="rId9" Type="http://schemas.openxmlformats.org/officeDocument/2006/relationships/image" Target="../media/image40.png"/></Relationships>
</file>

<file path=ppt/slides/_rels/slide6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https://www.foodafactoflife.org.uk/search-results?q=characteristics" TargetMode="External"/><Relationship Id="rId7" Type="http://schemas.openxmlformats.org/officeDocument/2006/relationships/hyperlink" Target="https://www.fsai.ie/enforcement-and-legislation/legislation/food-legislation/food-information-fic-(labelling)/food-hypersensitivity-food-allergy-and-intolerance" TargetMode="External"/><Relationship Id="rId2" Type="http://schemas.openxmlformats.org/officeDocument/2006/relationships/hyperlink" Target="https://www.foodafactoflife.org.uk/professional-development/teaching-and-learning/planning-and-teaching/good-food-hygiene-and-safety-practices/good-food-hygiene-and-safety-practices-secondary/" TargetMode="External"/><Relationship Id="rId1" Type="http://schemas.openxmlformats.org/officeDocument/2006/relationships/slideLayout" Target="../slideLayouts/slideLayout6.xml"/><Relationship Id="rId6" Type="http://schemas.openxmlformats.org/officeDocument/2006/relationships/hyperlink" Target="https://www.food.gov.uk/safety-hygiene/food-allergy-and-intolerance" TargetMode="External"/><Relationship Id="rId5" Type="http://schemas.openxmlformats.org/officeDocument/2006/relationships/hyperlink" Target="https://youtu.be/iQDyeXQadg8" TargetMode="External"/><Relationship Id="rId4" Type="http://schemas.openxmlformats.org/officeDocument/2006/relationships/hyperlink" Target="https://allergytraining.food.gov.uk/" TargetMode="External"/><Relationship Id="rId9" Type="http://schemas.openxmlformats.org/officeDocument/2006/relationships/hyperlink" Target="https://www.food.gov.uk/sites/default/files/media/document/allergen-chart.docx"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foodafactoflife.org.uk/whole-school/new-food-a-fact-of-life-roadmaps/"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hyperlink" Target="https://www.nutrition.org.uk/" TargetMode="External"/><Relationship Id="rId3" Type="http://schemas.openxmlformats.org/officeDocument/2006/relationships/hyperlink" Target="https://www.foodafactoflife.org.uk/professional-development/" TargetMode="External"/><Relationship Id="rId7" Type="http://schemas.openxmlformats.org/officeDocument/2006/relationships/image" Target="../media/image45.png"/><Relationship Id="rId2" Type="http://schemas.openxmlformats.org/officeDocument/2006/relationships/hyperlink" Target="http://www.foodafactoflife.org.uk/"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mailto:education@nutrition.org.uk" TargetMode="External"/><Relationship Id="rId4" Type="http://schemas.openxmlformats.org/officeDocument/2006/relationships/hyperlink" Target="https://twitter.com/foodafactoflif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foodafactoflife.org.uk/training/" TargetMode="External"/><Relationship Id="rId7" Type="http://schemas.openxmlformats.org/officeDocument/2006/relationships/hyperlink" Target="https://www.foodafactoflife.org.uk/training/2024/interactive-conference-for-food-teacher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foodafactoflife.org.uk/training/2023/interactive-conference-for-food-teachers-in-northern-ireland/" TargetMode="External"/><Relationship Id="rId5" Type="http://schemas.openxmlformats.org/officeDocument/2006/relationships/hyperlink" Target="https://www.youtube.com/@food-afactoflife6236/videos" TargetMode="Externa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hyperlink" Target="https://forms.office.com/Pages/ResponsePage.aspx?id=b0ZZUkanWEu0vLq3o74TJMw1r_MpMuFGrzY1JWYc-9NUNzdRM0haNTNNWVJPVFZKNENRNjc0U0xLNy4u"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2" Type="http://schemas.openxmlformats.org/officeDocument/2006/relationships/hyperlink" Target="mailto:education@nutrition.org.uk"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801" y="2948082"/>
            <a:ext cx="10110266" cy="733096"/>
          </a:xfrm>
        </p:spPr>
        <p:txBody>
          <a:bodyPr/>
          <a:lstStyle/>
          <a:p>
            <a:pPr lvl="0">
              <a:lnSpc>
                <a:spcPct val="100000"/>
              </a:lnSpc>
              <a:spcBef>
                <a:spcPts val="0"/>
              </a:spcBef>
              <a:defRPr/>
            </a:pPr>
            <a:r>
              <a:rPr lang="en-GB" b="1" i="0" dirty="0">
                <a:effectLst/>
                <a:latin typeface="Arial" panose="020B0604020202020204" pitchFamily="34" charset="0"/>
                <a:cs typeface="Arial" panose="020B0604020202020204" pitchFamily="34" charset="0"/>
              </a:rPr>
              <a:t>Successful gluten free cooking in school</a:t>
            </a:r>
            <a:endParaRPr lang="en-GB" b="0" dirty="0">
              <a:latin typeface="Arial" panose="020B0604020202020204" pitchFamily="34" charset="0"/>
              <a:cs typeface="Arial" panose="020B0604020202020204" pitchFamily="34" charset="0"/>
            </a:endParaRPr>
          </a:p>
        </p:txBody>
      </p:sp>
      <p:sp>
        <p:nvSpPr>
          <p:cNvPr id="3" name="TextBox 2"/>
          <p:cNvSpPr txBox="1"/>
          <p:nvPr/>
        </p:nvSpPr>
        <p:spPr>
          <a:xfrm>
            <a:off x="1028801" y="4674937"/>
            <a:ext cx="2483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15/11/23</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465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Wheat Allergy</a:t>
            </a:r>
          </a:p>
        </p:txBody>
      </p:sp>
      <p:sp>
        <p:nvSpPr>
          <p:cNvPr id="3" name="TextBox 2">
            <a:extLst>
              <a:ext uri="{FF2B5EF4-FFF2-40B4-BE49-F238E27FC236}">
                <a16:creationId xmlns:a16="http://schemas.microsoft.com/office/drawing/2014/main" id="{4603A4C0-9AD9-4C35-8001-60C1A318A3A8}"/>
              </a:ext>
            </a:extLst>
          </p:cNvPr>
          <p:cNvSpPr txBox="1"/>
          <p:nvPr/>
        </p:nvSpPr>
        <p:spPr>
          <a:xfrm>
            <a:off x="839788" y="1971022"/>
            <a:ext cx="10518776" cy="359790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If you have a wheat allergy, exposure to a wheat protein primes your immune system for an allergic reaction. You can develop an allergy to any of the four classes of wheat proteins — albumin, globulin, gliadin and gluten. An allergic reaction is triggered by the immune system &amp; usually occurs within seconds or minutes of eating. A wheat allergy is sometimes confused with coeliac disease, but these conditions differ. A wheat allergy occurs when your body produces antibodies to proteins found in wheat. In coeliac disease, a specific protein in wheat — gluten — causes a different kind of abnormal immune system reaction.</a:t>
            </a:r>
          </a:p>
        </p:txBody>
      </p:sp>
    </p:spTree>
    <p:extLst>
      <p:ext uri="{BB962C8B-B14F-4D97-AF65-F5344CB8AC3E}">
        <p14:creationId xmlns:p14="http://schemas.microsoft.com/office/powerpoint/2010/main" val="51199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Non-Coeliac Gluten Intolerance</a:t>
            </a:r>
          </a:p>
        </p:txBody>
      </p:sp>
      <p:sp>
        <p:nvSpPr>
          <p:cNvPr id="3" name="TextBox 2">
            <a:extLst>
              <a:ext uri="{FF2B5EF4-FFF2-40B4-BE49-F238E27FC236}">
                <a16:creationId xmlns:a16="http://schemas.microsoft.com/office/drawing/2014/main" id="{4603A4C0-9AD9-4C35-8001-60C1A318A3A8}"/>
              </a:ext>
            </a:extLst>
          </p:cNvPr>
          <p:cNvSpPr txBox="1"/>
          <p:nvPr/>
        </p:nvSpPr>
        <p:spPr>
          <a:xfrm>
            <a:off x="839788" y="2000480"/>
            <a:ext cx="10518776" cy="309007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The difference between gluten intolerance / sensitivity and coeliac disease is that the latter is an autoimmune disease, and can result in damage to the lining of the gut and malnutrition. Gluten intolerance is less serious, but symptoms can still be very unpleasant and affect your quality of life. People with non-coeliac gluten intolerance experience symptoms similar to those of coeliac disease, but it is not clear how the immune system might be involved because no antibodies are produced, &amp; there does not appear to be damage to the gut lining. </a:t>
            </a:r>
          </a:p>
        </p:txBody>
      </p:sp>
    </p:spTree>
    <p:extLst>
      <p:ext uri="{BB962C8B-B14F-4D97-AF65-F5344CB8AC3E}">
        <p14:creationId xmlns:p14="http://schemas.microsoft.com/office/powerpoint/2010/main" val="396553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3856617"/>
            <a:ext cx="9884664" cy="731520"/>
          </a:xfrm>
        </p:spPr>
        <p:txBody>
          <a:bodyPr rtlCol="0">
            <a:normAutofit/>
          </a:bodyPr>
          <a:lstStyle>
            <a:defPPr>
              <a:defRPr lang="en-GB"/>
            </a:defPPr>
          </a:lstStyle>
          <a:p>
            <a:pPr rtl="0"/>
            <a:r>
              <a:rPr lang="en-GB" sz="3600" dirty="0"/>
              <a:t>Prevalence</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rtlCol="0">
            <a:normAutofit/>
          </a:bodyPr>
          <a:lstStyle>
            <a:defPPr>
              <a:defRPr lang="en-GB"/>
            </a:defPPr>
          </a:lstStyle>
          <a:p>
            <a:pPr rtl="0"/>
            <a:r>
              <a:rPr lang="en-GB" sz="2200" dirty="0"/>
              <a:t>Coeliac Disease</a:t>
            </a:r>
          </a:p>
        </p:txBody>
      </p:sp>
    </p:spTree>
    <p:extLst>
      <p:ext uri="{BB962C8B-B14F-4D97-AF65-F5344CB8AC3E}">
        <p14:creationId xmlns:p14="http://schemas.microsoft.com/office/powerpoint/2010/main" val="1026667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solidFill>
                  <a:schemeClr val="accent3"/>
                </a:solidFill>
                <a:latin typeface="Baskerville Old Face" panose="02020602080505020303" pitchFamily="18" charset="77"/>
                <a:ea typeface="Baskerville" panose="02020502070401020303" pitchFamily="18" charset="0"/>
              </a:rPr>
              <a:t>Prevalence</a:t>
            </a:r>
            <a:endParaRPr lang="en-GB" sz="3600" dirty="0"/>
          </a:p>
        </p:txBody>
      </p:sp>
      <p:sp>
        <p:nvSpPr>
          <p:cNvPr id="24" name="TextBox 23">
            <a:extLst>
              <a:ext uri="{FF2B5EF4-FFF2-40B4-BE49-F238E27FC236}">
                <a16:creationId xmlns:a16="http://schemas.microsoft.com/office/drawing/2014/main" id="{3A7A279C-B0CF-4BFB-8D35-0BD4FF5E9540}"/>
              </a:ext>
            </a:extLst>
          </p:cNvPr>
          <p:cNvSpPr txBox="1"/>
          <p:nvPr/>
        </p:nvSpPr>
        <p:spPr>
          <a:xfrm>
            <a:off x="654984" y="1939041"/>
            <a:ext cx="10882032" cy="3032112"/>
          </a:xfrm>
          <a:prstGeom prst="rect">
            <a:avLst/>
          </a:prstGeom>
          <a:noFill/>
        </p:spPr>
        <p:txBody>
          <a:bodyPr wrap="square" rtlCol="0">
            <a:spAutoFit/>
          </a:bodyPr>
          <a:lstStyle/>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According to Coeliac UK, it is thought that 1 in 100 people in the UK (&amp; </a:t>
            </a:r>
            <a:r>
              <a:rPr kumimoji="0" lang="en-IE" sz="2200" b="0" i="0" u="none" strike="noStrike" kern="1200" cap="none" spc="0" normalizeH="0" baseline="0" noProof="0" dirty="0" err="1">
                <a:ln>
                  <a:noFill/>
                </a:ln>
                <a:solidFill>
                  <a:srgbClr val="4F5945"/>
                </a:solidFill>
                <a:effectLst/>
                <a:uLnTx/>
                <a:uFillTx/>
                <a:latin typeface="Gill Sans Nova Light"/>
                <a:ea typeface="+mn-ea"/>
                <a:cs typeface="+mn-cs"/>
              </a:rPr>
              <a:t>Irel</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and) has coeliac disease but only 36% of these people are diagnosed. It is estimated that there are nearly half a million people who have coeliac disease but aren’t yet diagnosed.</a:t>
            </a:r>
          </a:p>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If a first-degree family member (such as mother, father, sister or brother) has the condition then the chances of having it increase to 1 in 10.</a:t>
            </a: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206812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rtlCol="0">
            <a:normAutofit/>
          </a:bodyPr>
          <a:lstStyle>
            <a:defPPr>
              <a:defRPr lang="en-GB"/>
            </a:defPPr>
          </a:lstStyle>
          <a:p>
            <a:pPr rtl="0"/>
            <a:r>
              <a:rPr lang="en-GB" sz="3600" dirty="0"/>
              <a:t>Reading Labels</a:t>
            </a:r>
          </a:p>
        </p:txBody>
      </p:sp>
      <p:sp>
        <p:nvSpPr>
          <p:cNvPr id="4" name="Text Placeholder 3">
            <a:extLst>
              <a:ext uri="{FF2B5EF4-FFF2-40B4-BE49-F238E27FC236}">
                <a16:creationId xmlns:a16="http://schemas.microsoft.com/office/drawing/2014/main" id="{64147416-DF8E-2E48-7F99-88B2ED372AAF}"/>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61186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F9C389-672F-45DB-84C6-826ECA5116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pic>
        <p:nvPicPr>
          <p:cNvPr id="7" name="Picture 6">
            <a:extLst>
              <a:ext uri="{FF2B5EF4-FFF2-40B4-BE49-F238E27FC236}">
                <a16:creationId xmlns:a16="http://schemas.microsoft.com/office/drawing/2014/main" id="{87CCEC34-166C-4116-B415-D168F4D8DD7F}"/>
              </a:ext>
            </a:extLst>
          </p:cNvPr>
          <p:cNvPicPr>
            <a:picLocks noChangeAspect="1"/>
          </p:cNvPicPr>
          <p:nvPr/>
        </p:nvPicPr>
        <p:blipFill>
          <a:blip r:embed="rId2"/>
          <a:stretch>
            <a:fillRect/>
          </a:stretch>
        </p:blipFill>
        <p:spPr>
          <a:xfrm>
            <a:off x="2643398" y="0"/>
            <a:ext cx="6905204" cy="6858000"/>
          </a:xfrm>
          <a:prstGeom prst="rect">
            <a:avLst/>
          </a:prstGeom>
        </p:spPr>
      </p:pic>
    </p:spTree>
    <p:extLst>
      <p:ext uri="{BB962C8B-B14F-4D97-AF65-F5344CB8AC3E}">
        <p14:creationId xmlns:p14="http://schemas.microsoft.com/office/powerpoint/2010/main" val="130249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Reading Labels</a:t>
            </a:r>
            <a:endParaRPr lang="en-GB" sz="3600" dirty="0"/>
          </a:p>
        </p:txBody>
      </p:sp>
      <p:sp>
        <p:nvSpPr>
          <p:cNvPr id="24" name="TextBox 23">
            <a:extLst>
              <a:ext uri="{FF2B5EF4-FFF2-40B4-BE49-F238E27FC236}">
                <a16:creationId xmlns:a16="http://schemas.microsoft.com/office/drawing/2014/main" id="{3A7A279C-B0CF-4BFB-8D35-0BD4FF5E9540}"/>
              </a:ext>
            </a:extLst>
          </p:cNvPr>
          <p:cNvSpPr txBox="1"/>
          <p:nvPr/>
        </p:nvSpPr>
        <p:spPr>
          <a:xfrm>
            <a:off x="654984" y="1939041"/>
            <a:ext cx="10882032" cy="4183196"/>
          </a:xfrm>
          <a:prstGeom prst="rect">
            <a:avLst/>
          </a:prstGeom>
          <a:noFill/>
        </p:spPr>
        <p:txBody>
          <a:bodyPr wrap="square" rtlCol="0">
            <a:spAutoFit/>
          </a:bodyPr>
          <a:lstStyle/>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There is a law that covers the use of the labelling term gluten free. When you see gluten free on a label, you know these foods are suitable on a gluten free diet.</a:t>
            </a:r>
          </a:p>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The term 'gluten free' is covered by law &amp; can only be used on foods which contain 20 parts per million (ppm) or less of gluten. You might see this on specialist substitute products like breads, flour &amp; crackers, as well as processed foods made from naturally gluten free ingredients such as soups, sausages &amp; ready meals. Uncontaminated oat products can also be labelled gluten free.</a:t>
            </a: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283024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Ingredients</a:t>
            </a:r>
            <a:endParaRPr lang="en-GB" sz="3600" dirty="0"/>
          </a:p>
        </p:txBody>
      </p:sp>
      <p:sp>
        <p:nvSpPr>
          <p:cNvPr id="24" name="TextBox 23">
            <a:extLst>
              <a:ext uri="{FF2B5EF4-FFF2-40B4-BE49-F238E27FC236}">
                <a16:creationId xmlns:a16="http://schemas.microsoft.com/office/drawing/2014/main" id="{3A7A279C-B0CF-4BFB-8D35-0BD4FF5E9540}"/>
              </a:ext>
            </a:extLst>
          </p:cNvPr>
          <p:cNvSpPr txBox="1"/>
          <p:nvPr/>
        </p:nvSpPr>
        <p:spPr>
          <a:xfrm>
            <a:off x="654984" y="1732110"/>
            <a:ext cx="10882032" cy="4840684"/>
          </a:xfrm>
          <a:prstGeom prst="rect">
            <a:avLst/>
          </a:prstGeom>
          <a:noFill/>
        </p:spPr>
        <p:txBody>
          <a:bodyPr wrap="square" rtlCol="0">
            <a:spAutoFit/>
          </a:bodyPr>
          <a:lstStyle/>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Under EU &amp; UK labelling laws, all deliberately used ingredients must be listed in the ingredients list in order of their amount (greatest first). Gluten containing ingredients are one of the 14 listed allergens that must be emphasised in the ingredients list, therefore if something containing gluten is used as an ingredient, it must be listed &amp; clearly emphasised, for example in bold lettering, in the ingredients list, no matter how little of it is used.</a:t>
            </a:r>
          </a:p>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Manufacturers will name the specific grain used, so you will see these words on the ingredients list if they are in the product: wheat, rye, barley, oats, spelt.</a:t>
            </a:r>
          </a:p>
          <a:p>
            <a:pPr marL="0" marR="0" lvl="0" indent="0" algn="just" defTabSz="914400" rtl="0" eaLnBrk="1" fontAlgn="auto" latinLnBrk="0" hangingPunct="1">
              <a:lnSpc>
                <a:spcPct val="170000"/>
              </a:lnSpc>
              <a:spcBef>
                <a:spcPts val="1000"/>
              </a:spcBef>
              <a:spcAft>
                <a:spcPts val="0"/>
              </a:spcAft>
              <a:buClr>
                <a:srgbClr val="73292A"/>
              </a:buClr>
              <a:buSzTx/>
              <a:buFontTx/>
              <a:buNone/>
              <a:tabLst/>
              <a:defRPr/>
            </a:pPr>
            <a:endParaRPr kumimoji="0" lang="en-IE" sz="2000" b="0" i="0" u="none" strike="noStrike" kern="1200" cap="none" spc="0" normalizeH="0" baseline="0" noProof="0" dirty="0">
              <a:ln>
                <a:noFill/>
              </a:ln>
              <a:solidFill>
                <a:srgbClr val="CAD8D6">
                  <a:lumMod val="25000"/>
                </a:srgbClr>
              </a:solidFill>
              <a:effectLst/>
              <a:uLnTx/>
              <a:uFillTx/>
              <a:latin typeface="Gill Sans Nova Light"/>
              <a:ea typeface="+mn-ea"/>
              <a:cs typeface="+mn-cs"/>
            </a:endParaRPr>
          </a:p>
        </p:txBody>
      </p:sp>
    </p:spTree>
    <p:extLst>
      <p:ext uri="{BB962C8B-B14F-4D97-AF65-F5344CB8AC3E}">
        <p14:creationId xmlns:p14="http://schemas.microsoft.com/office/powerpoint/2010/main" val="3212647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Crossed Grain Symbol</a:t>
            </a:r>
            <a:endParaRPr lang="en-GB" sz="3600" dirty="0"/>
          </a:p>
        </p:txBody>
      </p:sp>
      <p:sp>
        <p:nvSpPr>
          <p:cNvPr id="24" name="TextBox 23">
            <a:extLst>
              <a:ext uri="{FF2B5EF4-FFF2-40B4-BE49-F238E27FC236}">
                <a16:creationId xmlns:a16="http://schemas.microsoft.com/office/drawing/2014/main" id="{3A7A279C-B0CF-4BFB-8D35-0BD4FF5E9540}"/>
              </a:ext>
            </a:extLst>
          </p:cNvPr>
          <p:cNvSpPr txBox="1"/>
          <p:nvPr/>
        </p:nvSpPr>
        <p:spPr>
          <a:xfrm>
            <a:off x="654984" y="1939041"/>
            <a:ext cx="10882032" cy="1177245"/>
          </a:xfrm>
          <a:prstGeom prst="rect">
            <a:avLst/>
          </a:prstGeom>
          <a:noFill/>
        </p:spPr>
        <p:txBody>
          <a:bodyPr wrap="square" rtlCol="0">
            <a:spAutoFit/>
          </a:bodyPr>
          <a:lstStyle/>
          <a:p>
            <a:pPr marL="0" marR="0" lvl="0" indent="0" algn="just" defTabSz="914400" rtl="0" eaLnBrk="1" fontAlgn="auto" latinLnBrk="0" hangingPunct="1">
              <a:lnSpc>
                <a:spcPct val="170000"/>
              </a:lnSpc>
              <a:spcBef>
                <a:spcPts val="1000"/>
              </a:spcBef>
              <a:spcAft>
                <a:spcPts val="0"/>
              </a:spcAft>
              <a:buClr>
                <a:srgbClr val="73292A"/>
              </a:buClr>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Food products that have the Crossed Grain symbol on the packaging are gluten free &amp; safe for people with coeliac disease.</a:t>
            </a:r>
          </a:p>
        </p:txBody>
      </p:sp>
      <p:pic>
        <p:nvPicPr>
          <p:cNvPr id="3" name="Picture 2">
            <a:extLst>
              <a:ext uri="{FF2B5EF4-FFF2-40B4-BE49-F238E27FC236}">
                <a16:creationId xmlns:a16="http://schemas.microsoft.com/office/drawing/2014/main" id="{E9592A27-2BEF-48B6-B20A-70359A8F9AF0}"/>
              </a:ext>
            </a:extLst>
          </p:cNvPr>
          <p:cNvPicPr>
            <a:picLocks noChangeAspect="1"/>
          </p:cNvPicPr>
          <p:nvPr/>
        </p:nvPicPr>
        <p:blipFill>
          <a:blip r:embed="rId3"/>
          <a:stretch>
            <a:fillRect/>
          </a:stretch>
        </p:blipFill>
        <p:spPr>
          <a:xfrm>
            <a:off x="4519659" y="2738335"/>
            <a:ext cx="3152682" cy="3173841"/>
          </a:xfrm>
          <a:prstGeom prst="rect">
            <a:avLst/>
          </a:prstGeom>
        </p:spPr>
      </p:pic>
    </p:spTree>
    <p:extLst>
      <p:ext uri="{BB962C8B-B14F-4D97-AF65-F5344CB8AC3E}">
        <p14:creationId xmlns:p14="http://schemas.microsoft.com/office/powerpoint/2010/main" val="359360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“May Contain” Labelling</a:t>
            </a:r>
            <a:endParaRPr lang="en-GB" sz="3600" dirty="0"/>
          </a:p>
        </p:txBody>
      </p:sp>
      <p:sp>
        <p:nvSpPr>
          <p:cNvPr id="24" name="TextBox 23">
            <a:extLst>
              <a:ext uri="{FF2B5EF4-FFF2-40B4-BE49-F238E27FC236}">
                <a16:creationId xmlns:a16="http://schemas.microsoft.com/office/drawing/2014/main" id="{3A7A279C-B0CF-4BFB-8D35-0BD4FF5E9540}"/>
              </a:ext>
            </a:extLst>
          </p:cNvPr>
          <p:cNvSpPr txBox="1"/>
          <p:nvPr/>
        </p:nvSpPr>
        <p:spPr>
          <a:xfrm>
            <a:off x="654984" y="1939041"/>
            <a:ext cx="10882032" cy="3864135"/>
          </a:xfrm>
          <a:prstGeom prst="rect">
            <a:avLst/>
          </a:prstGeom>
          <a:noFill/>
        </p:spPr>
        <p:txBody>
          <a:bodyPr wrap="square" rtlCol="0">
            <a:spAutoFit/>
          </a:bodyPr>
          <a:lstStyle/>
          <a:p>
            <a:pPr marL="0" marR="0" lvl="0" indent="0" algn="just" defTabSz="914400" rtl="0" eaLnBrk="1" fontAlgn="auto" latinLnBrk="0" hangingPunct="1">
              <a:lnSpc>
                <a:spcPct val="170000"/>
              </a:lnSpc>
              <a:spcBef>
                <a:spcPts val="1000"/>
              </a:spcBef>
              <a:spcAft>
                <a:spcPts val="0"/>
              </a:spcAft>
              <a:buClr>
                <a:srgbClr val="73292A"/>
              </a:buClr>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In the UK, m</a:t>
            </a:r>
            <a:r>
              <a:rPr kumimoji="0" lang="en-IE" sz="2200" b="0" i="0" u="none" strike="noStrike" kern="1200" cap="none" spc="0" normalizeH="0" baseline="0" noProof="0" dirty="0" err="1">
                <a:ln>
                  <a:noFill/>
                </a:ln>
                <a:solidFill>
                  <a:srgbClr val="4F5945"/>
                </a:solidFill>
                <a:effectLst/>
                <a:uLnTx/>
                <a:uFillTx/>
                <a:latin typeface="Gill Sans Nova Light"/>
                <a:ea typeface="+mn-ea"/>
                <a:cs typeface="+mn-cs"/>
              </a:rPr>
              <a:t>anufacturers</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 are given guidance by the Food Stand</a:t>
            </a:r>
            <a:r>
              <a:rPr kumimoji="0" lang="en-IE" sz="2200" b="0" i="0" u="none" strike="noStrike" kern="1200" cap="none" spc="0" normalizeH="0" baseline="0" noProof="0" dirty="0" err="1">
                <a:ln>
                  <a:noFill/>
                </a:ln>
                <a:solidFill>
                  <a:srgbClr val="4F5945"/>
                </a:solidFill>
                <a:effectLst/>
                <a:uLnTx/>
                <a:uFillTx/>
                <a:latin typeface="Gill Sans Nova Light"/>
                <a:ea typeface="+mn-ea"/>
                <a:cs typeface="+mn-cs"/>
              </a:rPr>
              <a:t>ards</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 Agency on when to label a product with a ‘may contain’ statement. They may use labelling such as:</a:t>
            </a:r>
          </a:p>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may contain traces of gluten</a:t>
            </a:r>
          </a:p>
          <a:p>
            <a:pPr marL="342900" marR="0" lvl="0" indent="-342900" algn="just" defTabSz="914400" rtl="0" eaLnBrk="1" fontAlgn="auto" latinLnBrk="0" hangingPunct="1">
              <a:lnSpc>
                <a:spcPct val="170000"/>
              </a:lnSpc>
              <a:spcBef>
                <a:spcPts val="1000"/>
              </a:spcBef>
              <a:spcAft>
                <a:spcPts val="0"/>
              </a:spcAft>
              <a:buClr>
                <a:srgbClr val="73292A"/>
              </a:buClr>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made in factory also handling wheat</a:t>
            </a:r>
          </a:p>
          <a:p>
            <a:pPr marL="0" marR="0" lvl="0" indent="0" algn="just" defTabSz="914400" rtl="0" eaLnBrk="1" fontAlgn="auto" latinLnBrk="0" hangingPunct="1">
              <a:lnSpc>
                <a:spcPct val="170000"/>
              </a:lnSpc>
              <a:spcBef>
                <a:spcPts val="1000"/>
              </a:spcBef>
              <a:spcAft>
                <a:spcPts val="0"/>
              </a:spcAft>
              <a:buClr>
                <a:srgbClr val="73292A"/>
              </a:buClr>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When you see one of these statements on a product, the manufacturer has decided that there is a risk that the product could be contaminated with gluten.</a:t>
            </a:r>
          </a:p>
        </p:txBody>
      </p:sp>
    </p:spTree>
    <p:extLst>
      <p:ext uri="{BB962C8B-B14F-4D97-AF65-F5344CB8AC3E}">
        <p14:creationId xmlns:p14="http://schemas.microsoft.com/office/powerpoint/2010/main" val="251067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3315507" y="3096320"/>
            <a:ext cx="5560986" cy="1088136"/>
          </a:xfrm>
        </p:spPr>
        <p:txBody>
          <a:bodyPr rtlCol="0"/>
          <a:lstStyle>
            <a:defPPr>
              <a:defRPr lang="en-GB"/>
            </a:defPPr>
          </a:lstStyle>
          <a:p>
            <a:pPr rtl="0">
              <a:lnSpc>
                <a:spcPct val="150000"/>
              </a:lnSpc>
            </a:pPr>
            <a:r>
              <a:rPr lang="en-GB" sz="3600" dirty="0">
                <a:solidFill>
                  <a:srgbClr val="4F5945"/>
                </a:solidFill>
              </a:rPr>
              <a:t>Successful Gluten Free</a:t>
            </a:r>
            <a:br>
              <a:rPr lang="en-GB" sz="3600" dirty="0">
                <a:solidFill>
                  <a:srgbClr val="4F5945"/>
                </a:solidFill>
              </a:rPr>
            </a:br>
            <a:r>
              <a:rPr lang="en-GB" sz="3600" dirty="0">
                <a:solidFill>
                  <a:srgbClr val="4F5945"/>
                </a:solidFill>
              </a:rPr>
              <a:t>Cooking &amp; Baking</a:t>
            </a:r>
            <a:br>
              <a:rPr lang="en-GB" sz="3600" dirty="0">
                <a:solidFill>
                  <a:srgbClr val="4F5945"/>
                </a:solidFill>
              </a:rPr>
            </a:br>
            <a:r>
              <a:rPr lang="en-GB" sz="3600" dirty="0">
                <a:solidFill>
                  <a:srgbClr val="4F5945"/>
                </a:solidFill>
              </a:rPr>
              <a:t>in Schools</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684059" y="4496957"/>
            <a:ext cx="2823882" cy="1496657"/>
          </a:xfrm>
        </p:spPr>
        <p:txBody>
          <a:bodyPr rtlCol="0">
            <a:normAutofit/>
          </a:bodyPr>
          <a:lstStyle>
            <a:defPPr>
              <a:defRPr lang="en-GB"/>
            </a:defPPr>
          </a:lstStyle>
          <a:p>
            <a:pPr rtl="0"/>
            <a:r>
              <a:rPr lang="en-GB" sz="2200" dirty="0">
                <a:solidFill>
                  <a:srgbClr val="4F5945"/>
                </a:solidFill>
              </a:rPr>
              <a:t>Niamh McAnulty</a:t>
            </a:r>
          </a:p>
          <a:p>
            <a:pPr algn="r" rtl="0"/>
            <a:r>
              <a:rPr lang="en-GB" sz="2200" dirty="0">
                <a:solidFill>
                  <a:srgbClr val="4F5945"/>
                </a:solidFill>
              </a:rPr>
              <a:t>@a_glutenfree_mummy</a:t>
            </a:r>
          </a:p>
          <a:p>
            <a:pPr rtl="0"/>
            <a:endParaRPr lang="en-GB" dirty="0"/>
          </a:p>
        </p:txBody>
      </p:sp>
      <p:pic>
        <p:nvPicPr>
          <p:cNvPr id="5" name="Picture 4">
            <a:extLst>
              <a:ext uri="{FF2B5EF4-FFF2-40B4-BE49-F238E27FC236}">
                <a16:creationId xmlns:a16="http://schemas.microsoft.com/office/drawing/2014/main" id="{6AD7F7E7-B912-423E-A787-676EB0D57549}"/>
              </a:ext>
            </a:extLst>
          </p:cNvPr>
          <p:cNvPicPr>
            <a:picLocks noChangeAspect="1"/>
          </p:cNvPicPr>
          <p:nvPr/>
        </p:nvPicPr>
        <p:blipFill>
          <a:blip r:embed="rId3"/>
          <a:stretch>
            <a:fillRect/>
          </a:stretch>
        </p:blipFill>
        <p:spPr>
          <a:xfrm>
            <a:off x="4319643" y="4894317"/>
            <a:ext cx="459889" cy="459889"/>
          </a:xfrm>
          <a:prstGeom prst="rect">
            <a:avLst/>
          </a:prstGeom>
        </p:spPr>
      </p:pic>
    </p:spTree>
    <p:extLst>
      <p:ext uri="{BB962C8B-B14F-4D97-AF65-F5344CB8AC3E}">
        <p14:creationId xmlns:p14="http://schemas.microsoft.com/office/powerpoint/2010/main" val="31771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“May Contain” Labelling</a:t>
            </a:r>
            <a:endParaRPr lang="en-GB" sz="3600" dirty="0"/>
          </a:p>
        </p:txBody>
      </p:sp>
      <p:sp>
        <p:nvSpPr>
          <p:cNvPr id="24" name="TextBox 23">
            <a:extLst>
              <a:ext uri="{FF2B5EF4-FFF2-40B4-BE49-F238E27FC236}">
                <a16:creationId xmlns:a16="http://schemas.microsoft.com/office/drawing/2014/main" id="{3A7A279C-B0CF-4BFB-8D35-0BD4FF5E9540}"/>
              </a:ext>
            </a:extLst>
          </p:cNvPr>
          <p:cNvSpPr txBox="1"/>
          <p:nvPr/>
        </p:nvSpPr>
        <p:spPr>
          <a:xfrm>
            <a:off x="654984" y="1939041"/>
            <a:ext cx="10882032" cy="4054956"/>
          </a:xfrm>
          <a:prstGeom prst="rect">
            <a:avLst/>
          </a:prstGeom>
          <a:noFill/>
        </p:spPr>
        <p:txBody>
          <a:bodyPr wrap="square" rtlCol="0">
            <a:spAutoFit/>
          </a:bodyPr>
          <a:lstStyle/>
          <a:p>
            <a:pPr marL="0" marR="0" lvl="0" indent="0" algn="just" defTabSz="914400" rtl="0" eaLnBrk="1" fontAlgn="auto" latinLnBrk="0" hangingPunct="1">
              <a:lnSpc>
                <a:spcPct val="170000"/>
              </a:lnSpc>
              <a:spcBef>
                <a:spcPts val="1000"/>
              </a:spcBef>
              <a:spcAft>
                <a:spcPts val="0"/>
              </a:spcAft>
              <a:buClr>
                <a:srgbClr val="73292A"/>
              </a:buClr>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Since December 2014, all food on sale in </a:t>
            </a:r>
            <a:r>
              <a:rPr kumimoji="0" lang="en-IE" sz="2200" b="0" i="0" u="none" strike="noStrike" kern="1200" cap="none" spc="0" normalizeH="0" baseline="0" noProof="0" dirty="0" err="1">
                <a:ln>
                  <a:noFill/>
                </a:ln>
                <a:solidFill>
                  <a:srgbClr val="4F5945"/>
                </a:solidFill>
                <a:effectLst/>
                <a:uLnTx/>
                <a:uFillTx/>
                <a:latin typeface="Gill Sans Nova Light"/>
                <a:ea typeface="+mn-ea"/>
                <a:cs typeface="+mn-cs"/>
              </a:rPr>
              <a:t>Irel</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and is covered by the EU Allergen Labelling Regulation. This legislation does not cover cross-contamination where trace amounts of gluten accidently get into foods at some point during the manufacturing process. In </a:t>
            </a:r>
            <a:r>
              <a:rPr kumimoji="0" lang="en-IE" sz="2200" b="0" i="0" u="none" strike="noStrike" kern="1200" cap="none" spc="0" normalizeH="0" baseline="0" noProof="0" dirty="0" err="1">
                <a:ln>
                  <a:noFill/>
                </a:ln>
                <a:solidFill>
                  <a:srgbClr val="4F5945"/>
                </a:solidFill>
                <a:effectLst/>
                <a:uLnTx/>
                <a:uFillTx/>
                <a:latin typeface="Gill Sans Nova Light"/>
                <a:ea typeface="+mn-ea"/>
                <a:cs typeface="+mn-cs"/>
              </a:rPr>
              <a:t>Irel</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and, food manufacturers do not legally have to put a “May Contain” label on food products that are produced on the same line/in the same facility as gluten-containing ingredients. The use of a “May Contain” label is at the discretion of the food manufacturer.  </a:t>
            </a:r>
            <a:r>
              <a:rPr kumimoji="0" lang="en-IE" sz="2200" b="1" i="1" u="none" strike="noStrike" kern="1200" cap="none" spc="0" normalizeH="0" baseline="0" noProof="0" dirty="0">
                <a:ln>
                  <a:noFill/>
                </a:ln>
                <a:solidFill>
                  <a:srgbClr val="4F5945"/>
                </a:solidFill>
                <a:effectLst/>
                <a:uLnTx/>
                <a:uFillTx/>
                <a:latin typeface="Gill Sans Nova Light"/>
                <a:ea typeface="+mn-ea"/>
                <a:cs typeface="+mn-cs"/>
              </a:rPr>
              <a:t>This is the same for the United Kingdom.</a:t>
            </a:r>
          </a:p>
        </p:txBody>
      </p:sp>
    </p:spTree>
    <p:extLst>
      <p:ext uri="{BB962C8B-B14F-4D97-AF65-F5344CB8AC3E}">
        <p14:creationId xmlns:p14="http://schemas.microsoft.com/office/powerpoint/2010/main" val="1979418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a:xfrm>
            <a:off x="381000" y="381000"/>
            <a:ext cx="11430000" cy="1325563"/>
          </a:xfrm>
        </p:spPr>
        <p:txBody>
          <a:bodyPr vert="horz" lIns="91440" tIns="45720" rIns="91440" bIns="45720" rtlCol="0" anchor="ctr">
            <a:normAutofit/>
          </a:bodyPr>
          <a:lstStyle>
            <a:defPPr>
              <a:defRPr lang="en-GB"/>
            </a:defPPr>
          </a:lstStyle>
          <a:p>
            <a:r>
              <a:rPr lang="en-GB" sz="3600" kern="1200" dirty="0">
                <a:latin typeface="+mj-lt"/>
                <a:ea typeface="+mj-ea"/>
                <a:cs typeface="+mj-cs"/>
              </a:rPr>
              <a:t>Oats</a:t>
            </a:r>
          </a:p>
        </p:txBody>
      </p:sp>
      <p:sp>
        <p:nvSpPr>
          <p:cNvPr id="24" name="TextBox 23">
            <a:extLst>
              <a:ext uri="{FF2B5EF4-FFF2-40B4-BE49-F238E27FC236}">
                <a16:creationId xmlns:a16="http://schemas.microsoft.com/office/drawing/2014/main" id="{3A7A279C-B0CF-4BFB-8D35-0BD4FF5E9540}"/>
              </a:ext>
            </a:extLst>
          </p:cNvPr>
          <p:cNvSpPr txBox="1"/>
          <p:nvPr/>
        </p:nvSpPr>
        <p:spPr>
          <a:xfrm>
            <a:off x="381000" y="2468881"/>
            <a:ext cx="6477000" cy="3887470"/>
          </a:xfrm>
          <a:prstGeom prst="rect">
            <a:avLst/>
          </a:prstGeom>
        </p:spPr>
        <p:txBody>
          <a:bodyPr vert="horz" lIns="91440" tIns="45720" rIns="91440" bIns="45720" rtlCol="0">
            <a:noAutofit/>
          </a:bodyPr>
          <a:lstStyle/>
          <a:p>
            <a:pPr marL="0" marR="0" lvl="0" indent="-228600" algn="just" defTabSz="914400" rtl="0" eaLnBrk="1" fontAlgn="auto" latinLnBrk="0" hangingPunct="1">
              <a:lnSpc>
                <a:spcPct val="150000"/>
              </a:lnSpc>
              <a:spcBef>
                <a:spcPts val="1000"/>
              </a:spcBef>
              <a:spcAft>
                <a:spcPts val="0"/>
              </a:spcAft>
              <a:buClr>
                <a:srgbClr val="73292A"/>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Oats don't contain gluten but they are often prepared in an environment where wheat may be present so it's best to check the label and </a:t>
            </a:r>
            <a:r>
              <a:rPr kumimoji="0" lang="en-GB" sz="2200" b="0" i="0" u="sng" strike="noStrike" kern="1200" cap="none" spc="0" normalizeH="0" baseline="0" noProof="0" dirty="0">
                <a:ln>
                  <a:noFill/>
                </a:ln>
                <a:solidFill>
                  <a:srgbClr val="4F5945"/>
                </a:solidFill>
                <a:effectLst/>
                <a:uLnTx/>
                <a:uFillTx/>
                <a:latin typeface="Gill Sans Nova Light"/>
                <a:ea typeface="+mn-ea"/>
                <a:cs typeface="+mn-cs"/>
              </a:rPr>
              <a:t>only purchase gluten-free oats</a:t>
            </a: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a:t>
            </a:r>
          </a:p>
          <a:p>
            <a:pPr marL="0" marR="0" lvl="0" indent="-228600" algn="just" defTabSz="914400" rtl="0" eaLnBrk="1" fontAlgn="auto" latinLnBrk="0" hangingPunct="1">
              <a:lnSpc>
                <a:spcPct val="150000"/>
              </a:lnSpc>
              <a:spcBef>
                <a:spcPts val="1000"/>
              </a:spcBef>
              <a:spcAft>
                <a:spcPts val="0"/>
              </a:spcAft>
              <a:buClr>
                <a:srgbClr val="73292A"/>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Oats contain avenin which is a protein similar to gluten. Research has shown that most people with coeliac disease can tolerate gluten free oats with no problems, though some people may be sensitive to gluten free oats.</a:t>
            </a:r>
          </a:p>
        </p:txBody>
      </p:sp>
      <p:sp>
        <p:nvSpPr>
          <p:cNvPr id="31" name="Slide Number Placeholder 5">
            <a:extLst>
              <a:ext uri="{FF2B5EF4-FFF2-40B4-BE49-F238E27FC236}">
                <a16:creationId xmlns:a16="http://schemas.microsoft.com/office/drawing/2014/main" id="{1BBB5A41-CDD8-D98A-CA82-49A2625EE17D}"/>
              </a:ext>
            </a:extLst>
          </p:cNvPr>
          <p:cNvSpPr>
            <a:spLocks noGrp="1"/>
          </p:cNvSpPr>
          <p:nvPr>
            <p:ph type="sldNum" sz="quarter" idx="11"/>
          </p:nvPr>
        </p:nvSpPr>
        <p:spPr>
          <a:xfrm>
            <a:off x="9208008"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Gill Sans Nova Light" panose="020F0302020204030204" pitchFamily="34" charset="0"/>
              <a:ea typeface="+mn-ea"/>
            </a:endParaRPr>
          </a:p>
        </p:txBody>
      </p:sp>
      <p:pic>
        <p:nvPicPr>
          <p:cNvPr id="5" name="Picture 4">
            <a:extLst>
              <a:ext uri="{FF2B5EF4-FFF2-40B4-BE49-F238E27FC236}">
                <a16:creationId xmlns:a16="http://schemas.microsoft.com/office/drawing/2014/main" id="{1C1D9B59-C418-9810-019F-25F33F58F392}"/>
              </a:ext>
            </a:extLst>
          </p:cNvPr>
          <p:cNvPicPr>
            <a:picLocks noChangeAspect="1"/>
          </p:cNvPicPr>
          <p:nvPr/>
        </p:nvPicPr>
        <p:blipFill>
          <a:blip r:embed="rId3"/>
          <a:stretch>
            <a:fillRect/>
          </a:stretch>
        </p:blipFill>
        <p:spPr>
          <a:xfrm>
            <a:off x="7315200" y="3006611"/>
            <a:ext cx="4213801" cy="2812010"/>
          </a:xfrm>
          <a:prstGeom prst="rect">
            <a:avLst/>
          </a:prstGeom>
        </p:spPr>
      </p:pic>
    </p:spTree>
    <p:extLst>
      <p:ext uri="{BB962C8B-B14F-4D97-AF65-F5344CB8AC3E}">
        <p14:creationId xmlns:p14="http://schemas.microsoft.com/office/powerpoint/2010/main" val="297169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rtlCol="0">
            <a:normAutofit/>
          </a:bodyPr>
          <a:lstStyle>
            <a:defPPr>
              <a:defRPr lang="en-GB"/>
            </a:defPPr>
          </a:lstStyle>
          <a:p>
            <a:pPr rtl="0"/>
            <a:r>
              <a:rPr lang="en-GB" sz="3600" dirty="0"/>
              <a:t>Hidden Gluten</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rtlCol="0">
            <a:normAutofit/>
          </a:bodyPr>
          <a:lstStyle>
            <a:defPPr>
              <a:defRPr lang="en-GB"/>
            </a:defPPr>
          </a:lstStyle>
          <a:p>
            <a:pPr rtl="0"/>
            <a:r>
              <a:rPr lang="en-GB" sz="2200" dirty="0"/>
              <a:t>Gluten Free Cooking &amp; Baking</a:t>
            </a:r>
          </a:p>
        </p:txBody>
      </p:sp>
    </p:spTree>
    <p:extLst>
      <p:ext uri="{BB962C8B-B14F-4D97-AF65-F5344CB8AC3E}">
        <p14:creationId xmlns:p14="http://schemas.microsoft.com/office/powerpoint/2010/main" val="4054926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Naturally Gluten Free</a:t>
            </a:r>
          </a:p>
        </p:txBody>
      </p:sp>
      <p:sp>
        <p:nvSpPr>
          <p:cNvPr id="3" name="TextBox 2">
            <a:extLst>
              <a:ext uri="{FF2B5EF4-FFF2-40B4-BE49-F238E27FC236}">
                <a16:creationId xmlns:a16="http://schemas.microsoft.com/office/drawing/2014/main" id="{AD37FA93-20FF-4500-5194-FBC5C86A7FA0}"/>
              </a:ext>
            </a:extLst>
          </p:cNvPr>
          <p:cNvSpPr txBox="1"/>
          <p:nvPr/>
        </p:nvSpPr>
        <p:spPr>
          <a:xfrm>
            <a:off x="880586" y="1973077"/>
            <a:ext cx="10430828" cy="41057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Fresh meat and poultry, fish and seafood, most dairy products and all unprocessed fruit and vegetables are naturally gluten free.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The key is that they are whole foods and not processed in some way that could involve a gluten-containing ingredient; a fresh chicken is 100% safe, but breaded chicken nuggets almost certainly are not. Beans and legumes, nuts, herbs and spices are also fine in a natural state, but you will need to check the labelling if they are in a processed form, such as a canned lentil soup. </a:t>
            </a:r>
          </a:p>
        </p:txBody>
      </p:sp>
    </p:spTree>
    <p:extLst>
      <p:ext uri="{BB962C8B-B14F-4D97-AF65-F5344CB8AC3E}">
        <p14:creationId xmlns:p14="http://schemas.microsoft.com/office/powerpoint/2010/main" val="203092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3" name="TextBox 2">
            <a:extLst>
              <a:ext uri="{FF2B5EF4-FFF2-40B4-BE49-F238E27FC236}">
                <a16:creationId xmlns:a16="http://schemas.microsoft.com/office/drawing/2014/main" id="{AD37FA93-20FF-4500-5194-FBC5C86A7FA0}"/>
              </a:ext>
            </a:extLst>
          </p:cNvPr>
          <p:cNvSpPr txBox="1"/>
          <p:nvPr/>
        </p:nvSpPr>
        <p:spPr>
          <a:xfrm>
            <a:off x="880586" y="1942652"/>
            <a:ext cx="10430828" cy="41057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sng" strike="noStrike" kern="1200" cap="none" spc="0" normalizeH="0" baseline="0" noProof="0" dirty="0">
                <a:ln>
                  <a:noFill/>
                </a:ln>
                <a:solidFill>
                  <a:srgbClr val="4F5945"/>
                </a:solidFill>
                <a:effectLst/>
                <a:uLnTx/>
                <a:uFillTx/>
                <a:latin typeface="Gill Sans Nova Light"/>
                <a:ea typeface="+mn-ea"/>
                <a:cs typeface="+mn-cs"/>
              </a:rPr>
              <a:t>Know how to check ingredients and labelling</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Some products specifically warn of the presence of gluten, but others do not, so you have to know the names of the potential sources. Wheat is produced under many other names, including:  </a:t>
            </a:r>
            <a:r>
              <a:rPr kumimoji="0" lang="en-GB" sz="2200" b="0" i="0" u="none" strike="noStrike" kern="1200" cap="none" spc="0" normalizeH="0" baseline="0" noProof="0" dirty="0" err="1">
                <a:ln>
                  <a:noFill/>
                </a:ln>
                <a:solidFill>
                  <a:srgbClr val="4F5945"/>
                </a:solidFill>
                <a:effectLst/>
                <a:uLnTx/>
                <a:uFillTx/>
                <a:latin typeface="Gill Sans Nova Light"/>
                <a:ea typeface="+mn-ea"/>
                <a:cs typeface="+mn-cs"/>
              </a:rPr>
              <a:t>kamut</a:t>
            </a: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 bulgur wheat, triticale, durum, einkorn, farina, faro, semola and couscous. Gluten from wheat, barley or rye is also present in many other derivatives, from brewer’s yeast to soy sauce. Oats are naturally gluten free, but cross-contamination is a common problem so look for a gluten free guarantee and label. </a:t>
            </a:r>
          </a:p>
        </p:txBody>
      </p:sp>
    </p:spTree>
    <p:extLst>
      <p:ext uri="{BB962C8B-B14F-4D97-AF65-F5344CB8AC3E}">
        <p14:creationId xmlns:p14="http://schemas.microsoft.com/office/powerpoint/2010/main" val="141700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7" name="TextBox 6">
            <a:extLst>
              <a:ext uri="{FF2B5EF4-FFF2-40B4-BE49-F238E27FC236}">
                <a16:creationId xmlns:a16="http://schemas.microsoft.com/office/drawing/2014/main" id="{F1A968E0-B287-3854-B323-7637DBD48776}"/>
              </a:ext>
            </a:extLst>
          </p:cNvPr>
          <p:cNvSpPr txBox="1"/>
          <p:nvPr/>
        </p:nvSpPr>
        <p:spPr>
          <a:xfrm>
            <a:off x="912654" y="2024136"/>
            <a:ext cx="10366692" cy="4105739"/>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Soy sauce and teriyaki sauce – Traditionally made with fermented wheat and soy.</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Corn flakes and crisp rice cereal – Some popular brands are made with malt from barley.#</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Soup thickened with “roux” – Roux is a mixture of fat and flour.  </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Salad dressings – May contain malt vinegar, soy sauce, or flour.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2294123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3" name="TextBox 2">
            <a:extLst>
              <a:ext uri="{FF2B5EF4-FFF2-40B4-BE49-F238E27FC236}">
                <a16:creationId xmlns:a16="http://schemas.microsoft.com/office/drawing/2014/main" id="{0B77EE9C-51C9-3524-6872-577B99B897D8}"/>
              </a:ext>
            </a:extLst>
          </p:cNvPr>
          <p:cNvSpPr txBox="1"/>
          <p:nvPr/>
        </p:nvSpPr>
        <p:spPr>
          <a:xfrm>
            <a:off x="838200" y="2064273"/>
            <a:ext cx="10515600" cy="3556230"/>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Marinades and barbeque sauces – May contain malt vinegar, soy sauce, or flour.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Taco seasonings – Certain brands contain wheat.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Vinegar – Fermented vinegars made from gluten-containing grains need to be avoided. Malt vinegar is fermented and made from barley.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1568345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3" name="TextBox 2">
            <a:extLst>
              <a:ext uri="{FF2B5EF4-FFF2-40B4-BE49-F238E27FC236}">
                <a16:creationId xmlns:a16="http://schemas.microsoft.com/office/drawing/2014/main" id="{0B77EE9C-51C9-3524-6872-577B99B897D8}"/>
              </a:ext>
            </a:extLst>
          </p:cNvPr>
          <p:cNvSpPr txBox="1"/>
          <p:nvPr/>
        </p:nvSpPr>
        <p:spPr>
          <a:xfrm>
            <a:off x="838200" y="2059193"/>
            <a:ext cx="10515600" cy="35979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Specialty ketchup – Some brands may use additional ingredients like malt vinegar or miso, which may not be gluten-free.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Mustard – Wheat flour could be added as a thickener or bulking agent in some specialty mustards.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Stock cubes/pots.</a:t>
            </a:r>
          </a:p>
        </p:txBody>
      </p:sp>
    </p:spTree>
    <p:extLst>
      <p:ext uri="{BB962C8B-B14F-4D97-AF65-F5344CB8AC3E}">
        <p14:creationId xmlns:p14="http://schemas.microsoft.com/office/powerpoint/2010/main" val="59291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3" name="TextBox 2">
            <a:extLst>
              <a:ext uri="{FF2B5EF4-FFF2-40B4-BE49-F238E27FC236}">
                <a16:creationId xmlns:a16="http://schemas.microsoft.com/office/drawing/2014/main" id="{0B77EE9C-51C9-3524-6872-577B99B897D8}"/>
              </a:ext>
            </a:extLst>
          </p:cNvPr>
          <p:cNvSpPr txBox="1"/>
          <p:nvPr/>
        </p:nvSpPr>
        <p:spPr>
          <a:xfrm>
            <a:off x="838200" y="1690688"/>
            <a:ext cx="10515600" cy="4059573"/>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Soups – Wheat flour may be added as a thickener.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Sausages – Could contain rusk, a twice-baked, gluten-containing bread that is used as a cereal filler in some types of sausages.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Sliced deli meats – They may contain added ingredients that could contain gluten as thickeners.</a:t>
            </a:r>
          </a:p>
        </p:txBody>
      </p:sp>
    </p:spTree>
    <p:extLst>
      <p:ext uri="{BB962C8B-B14F-4D97-AF65-F5344CB8AC3E}">
        <p14:creationId xmlns:p14="http://schemas.microsoft.com/office/powerpoint/2010/main" val="4006823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3" name="TextBox 2">
            <a:extLst>
              <a:ext uri="{FF2B5EF4-FFF2-40B4-BE49-F238E27FC236}">
                <a16:creationId xmlns:a16="http://schemas.microsoft.com/office/drawing/2014/main" id="{0B77EE9C-51C9-3524-6872-577B99B897D8}"/>
              </a:ext>
            </a:extLst>
          </p:cNvPr>
          <p:cNvSpPr txBox="1"/>
          <p:nvPr/>
        </p:nvSpPr>
        <p:spPr>
          <a:xfrm>
            <a:off x="838200" y="1940261"/>
            <a:ext cx="10515600" cy="4102726"/>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Chips – Potatoes are naturally gluten free but chips many restaurants fry chips in the same oil as gluten-containing foods. Frozen chips could also contain wheat flour.</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Nuts – Plain, packaged nuts don’t typically contain gluten, but flavoured/seasoned likely do.</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Crisps – may contain flavourings derived from wheat or barley.</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 Some milkshakes – If a milkshake is made with malt, it contains barley.</a:t>
            </a:r>
          </a:p>
        </p:txBody>
      </p:sp>
    </p:spTree>
    <p:extLst>
      <p:ext uri="{BB962C8B-B14F-4D97-AF65-F5344CB8AC3E}">
        <p14:creationId xmlns:p14="http://schemas.microsoft.com/office/powerpoint/2010/main" val="356212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446981" y="100584"/>
            <a:ext cx="3749040" cy="1325880"/>
          </a:xfrm>
        </p:spPr>
        <p:txBody>
          <a:bodyPr rtlCol="0">
            <a:normAutofit/>
          </a:bodyPr>
          <a:lstStyle>
            <a:defPPr>
              <a:defRPr lang="en-GB"/>
            </a:defPPr>
          </a:lstStyle>
          <a:p>
            <a:pPr algn="ctr" rtl="0"/>
            <a:r>
              <a:rPr lang="en-GB" sz="3600" dirty="0">
                <a:solidFill>
                  <a:schemeClr val="accent3"/>
                </a:solidFill>
                <a:latin typeface="Baskerville Old Face" panose="02020602080505020303" pitchFamily="18" charset="77"/>
                <a:cs typeface="Calibri Light"/>
              </a:rPr>
              <a:t>Agenda</a:t>
            </a:r>
            <a:endParaRPr lang="en-GB" sz="3600" dirty="0">
              <a:solidFill>
                <a:schemeClr val="accent3"/>
              </a:solidFill>
              <a:latin typeface="Baskerville Old Face" panose="02020602080505020303" pitchFamily="18" charset="77"/>
            </a:endParaRP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6913312" y="1278047"/>
            <a:ext cx="4816378" cy="5448917"/>
          </a:xfrm>
        </p:spPr>
        <p:txBody>
          <a:bodyPr vert="horz" lIns="91440" tIns="45720" rIns="91440" bIns="45720" rtlCol="0" anchor="t">
            <a:noAutofit/>
          </a:bodyPr>
          <a:lstStyle>
            <a:defPPr>
              <a:defRPr lang="en-GB"/>
            </a:defPPr>
          </a:lstStyle>
          <a:p>
            <a:pPr marL="342900" indent="-342900" rtl="0">
              <a:lnSpc>
                <a:spcPct val="100000"/>
              </a:lnSpc>
              <a:buFont typeface="Arial" panose="020B0604020202020204" pitchFamily="34" charset="0"/>
              <a:buChar char="•"/>
            </a:pPr>
            <a:r>
              <a:rPr lang="en-GB" sz="2200" dirty="0">
                <a:solidFill>
                  <a:srgbClr val="4F5945"/>
                </a:solidFill>
                <a:latin typeface="Gill Sans Nova Light" panose="020B0302020104020203" pitchFamily="34" charset="0"/>
                <a:cs typeface="Gill Sans Light" panose="020B0302020104020203" pitchFamily="34" charset="-79"/>
              </a:rPr>
              <a:t>Introduction</a:t>
            </a:r>
          </a:p>
          <a:p>
            <a:pPr marL="342900" indent="-342900" rtl="0">
              <a:lnSpc>
                <a:spcPct val="100000"/>
              </a:lnSpc>
              <a:buFont typeface="Arial" panose="020B0604020202020204" pitchFamily="34" charset="0"/>
              <a:buChar char="•"/>
            </a:pPr>
            <a:r>
              <a:rPr lang="en-IE" sz="2200" dirty="0">
                <a:solidFill>
                  <a:srgbClr val="4F5945"/>
                </a:solidFill>
                <a:latin typeface="Gill Sans Nova Light" panose="020B0302020104020203" pitchFamily="34" charset="0"/>
                <a:cs typeface="Calibri"/>
              </a:rPr>
              <a:t>Coeliac Disease, Wheat Allergy or Non-Coeliac Gluten Intolerance</a:t>
            </a:r>
          </a:p>
          <a:p>
            <a:pPr marL="342900" indent="-342900" rtl="0">
              <a:lnSpc>
                <a:spcPct val="100000"/>
              </a:lnSpc>
              <a:buFont typeface="Arial" panose="020B0604020202020204" pitchFamily="34" charset="0"/>
              <a:buChar char="•"/>
            </a:pPr>
            <a:r>
              <a:rPr lang="en-IE" sz="2200" dirty="0">
                <a:solidFill>
                  <a:srgbClr val="4F5945"/>
                </a:solidFill>
                <a:latin typeface="Gill Sans Nova Light" panose="020B0302020104020203" pitchFamily="34" charset="0"/>
                <a:cs typeface="Calibri"/>
              </a:rPr>
              <a:t>Prevalence</a:t>
            </a:r>
          </a:p>
          <a:p>
            <a:pPr marL="342900" indent="-342900" rtl="0">
              <a:lnSpc>
                <a:spcPct val="100000"/>
              </a:lnSpc>
              <a:buFont typeface="Arial" panose="020B0604020202020204" pitchFamily="34" charset="0"/>
              <a:buChar char="•"/>
            </a:pPr>
            <a:r>
              <a:rPr lang="en-IE" sz="2200" dirty="0">
                <a:solidFill>
                  <a:srgbClr val="4F5945"/>
                </a:solidFill>
                <a:latin typeface="Gill Sans Nova Light" panose="020B0302020104020203" pitchFamily="34" charset="0"/>
                <a:cs typeface="Calibri"/>
              </a:rPr>
              <a:t>Reading Labels</a:t>
            </a:r>
          </a:p>
          <a:p>
            <a:pPr marL="342900" indent="-342900" rtl="0">
              <a:lnSpc>
                <a:spcPct val="100000"/>
              </a:lnSpc>
              <a:buFont typeface="Arial" panose="020B0604020202020204" pitchFamily="34" charset="0"/>
              <a:buChar char="•"/>
            </a:pPr>
            <a:r>
              <a:rPr lang="en-IE" sz="2200" dirty="0">
                <a:solidFill>
                  <a:srgbClr val="4F5945"/>
                </a:solidFill>
                <a:latin typeface="Gill Sans Nova Light" panose="020B0302020104020203" pitchFamily="34" charset="0"/>
                <a:cs typeface="Calibri"/>
              </a:rPr>
              <a:t>Oats</a:t>
            </a:r>
          </a:p>
          <a:p>
            <a:pPr marL="342900" indent="-342900" rtl="0">
              <a:lnSpc>
                <a:spcPct val="100000"/>
              </a:lnSpc>
              <a:buFont typeface="Arial" panose="020B0604020202020204" pitchFamily="34" charset="0"/>
              <a:buChar char="•"/>
            </a:pPr>
            <a:r>
              <a:rPr lang="en-IE" sz="2200" dirty="0">
                <a:solidFill>
                  <a:srgbClr val="4F5945"/>
                </a:solidFill>
                <a:latin typeface="Gill Sans Nova Light" panose="020B0302020104020203" pitchFamily="34" charset="0"/>
                <a:cs typeface="Calibri"/>
              </a:rPr>
              <a:t>Hidden Gluten</a:t>
            </a:r>
          </a:p>
          <a:p>
            <a:pPr marL="342900" indent="-342900" rtl="0">
              <a:lnSpc>
                <a:spcPct val="100000"/>
              </a:lnSpc>
              <a:buFont typeface="Arial" panose="020B0604020202020204" pitchFamily="34" charset="0"/>
              <a:buChar char="•"/>
            </a:pPr>
            <a:r>
              <a:rPr lang="en-GB" sz="2200" dirty="0">
                <a:solidFill>
                  <a:srgbClr val="4F5945"/>
                </a:solidFill>
                <a:latin typeface="Gill Sans Nova Light" panose="020B0302020104020203" pitchFamily="34" charset="0"/>
                <a:cs typeface="Calibri"/>
              </a:rPr>
              <a:t>Risk Assessment / Student Safety</a:t>
            </a:r>
          </a:p>
          <a:p>
            <a:pPr marL="342900" indent="-342900" rtl="0">
              <a:lnSpc>
                <a:spcPct val="100000"/>
              </a:lnSpc>
              <a:buFont typeface="Arial" panose="020B0604020202020204" pitchFamily="34" charset="0"/>
              <a:buChar char="•"/>
            </a:pPr>
            <a:r>
              <a:rPr lang="en-GB" sz="2200" dirty="0">
                <a:solidFill>
                  <a:srgbClr val="4F5945"/>
                </a:solidFill>
                <a:latin typeface="Gill Sans Nova Light" panose="020B0302020104020203" pitchFamily="34" charset="0"/>
                <a:cs typeface="Calibri"/>
              </a:rPr>
              <a:t>Practicalities in the Home Economics Kitchen</a:t>
            </a:r>
          </a:p>
          <a:p>
            <a:pPr marL="342900" indent="-342900" rtl="0">
              <a:lnSpc>
                <a:spcPct val="100000"/>
              </a:lnSpc>
              <a:buFont typeface="Arial" panose="020B0604020202020204" pitchFamily="34" charset="0"/>
              <a:buChar char="•"/>
            </a:pPr>
            <a:r>
              <a:rPr lang="en-GB" sz="2200" dirty="0">
                <a:solidFill>
                  <a:srgbClr val="4F5945"/>
                </a:solidFill>
                <a:latin typeface="Gill Sans Nova Light" panose="020B0302020104020203" pitchFamily="34" charset="0"/>
                <a:cs typeface="Calibri"/>
              </a:rPr>
              <a:t>Hints, Tips &amp; Tricks for Success</a:t>
            </a:r>
          </a:p>
          <a:p>
            <a:pPr rtl="0"/>
            <a:endParaRPr lang="en-GB" sz="2000" dirty="0">
              <a:solidFill>
                <a:srgbClr val="4F5945"/>
              </a:solidFill>
              <a:latin typeface="Gill Sans Nova Light" panose="020B0302020104020203" pitchFamily="34" charset="0"/>
              <a:cs typeface="Calibri"/>
            </a:endParaRPr>
          </a:p>
        </p:txBody>
      </p:sp>
      <p:sp>
        <p:nvSpPr>
          <p:cNvPr id="8" name="Text Placeholder 7">
            <a:extLst>
              <a:ext uri="{FF2B5EF4-FFF2-40B4-BE49-F238E27FC236}">
                <a16:creationId xmlns:a16="http://schemas.microsoft.com/office/drawing/2014/main" id="{B5EFBD31-9B46-4B63-822C-FF9E2560B411}"/>
              </a:ext>
            </a:extLst>
          </p:cNvPr>
          <p:cNvSpPr>
            <a:spLocks noGrp="1"/>
          </p:cNvSpPr>
          <p:nvPr>
            <p:ph type="body" sz="quarter" idx="13"/>
          </p:nvPr>
        </p:nvSpPr>
        <p:spPr/>
        <p:txBody>
          <a:bodyPr/>
          <a:lstStyle/>
          <a:p>
            <a:r>
              <a:rPr lang="en-IE" dirty="0"/>
              <a:t>A</a:t>
            </a:r>
          </a:p>
        </p:txBody>
      </p:sp>
    </p:spTree>
    <p:extLst>
      <p:ext uri="{BB962C8B-B14F-4D97-AF65-F5344CB8AC3E}">
        <p14:creationId xmlns:p14="http://schemas.microsoft.com/office/powerpoint/2010/main" val="185952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Hidden Gluten</a:t>
            </a:r>
            <a:endParaRPr lang="en-GB" sz="3600" dirty="0"/>
          </a:p>
        </p:txBody>
      </p:sp>
      <p:sp>
        <p:nvSpPr>
          <p:cNvPr id="3" name="TextBox 2">
            <a:extLst>
              <a:ext uri="{FF2B5EF4-FFF2-40B4-BE49-F238E27FC236}">
                <a16:creationId xmlns:a16="http://schemas.microsoft.com/office/drawing/2014/main" id="{0B77EE9C-51C9-3524-6872-577B99B897D8}"/>
              </a:ext>
            </a:extLst>
          </p:cNvPr>
          <p:cNvSpPr txBox="1"/>
          <p:nvPr/>
        </p:nvSpPr>
        <p:spPr>
          <a:xfrm>
            <a:off x="838200" y="1926814"/>
            <a:ext cx="10515600" cy="3597908"/>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Energy bars/granola bars – Many are made with oats and are often not labelled gluten free.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Chocolate – Some additives (including emulsifiers and flavourings) in certain chocolates or fillings could contain gluten.</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F5945"/>
              </a:solidFill>
              <a:effectLst/>
              <a:uLnTx/>
              <a:uFillTx/>
              <a:latin typeface="Gill Sans Nova Light"/>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 Ice cream – some ice creams may contain gluten from additives, starches or flavourings that include gluten.</a:t>
            </a:r>
          </a:p>
        </p:txBody>
      </p:sp>
    </p:spTree>
    <p:extLst>
      <p:ext uri="{BB962C8B-B14F-4D97-AF65-F5344CB8AC3E}">
        <p14:creationId xmlns:p14="http://schemas.microsoft.com/office/powerpoint/2010/main" val="448177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4DE62D-340E-45DF-9F4A-A7D97AAFD18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pic>
        <p:nvPicPr>
          <p:cNvPr id="6" name="Picture 5">
            <a:extLst>
              <a:ext uri="{FF2B5EF4-FFF2-40B4-BE49-F238E27FC236}">
                <a16:creationId xmlns:a16="http://schemas.microsoft.com/office/drawing/2014/main" id="{3B051827-43B1-4258-8E61-80565DA2BA44}"/>
              </a:ext>
            </a:extLst>
          </p:cNvPr>
          <p:cNvPicPr>
            <a:picLocks noChangeAspect="1"/>
          </p:cNvPicPr>
          <p:nvPr/>
        </p:nvPicPr>
        <p:blipFill>
          <a:blip r:embed="rId2"/>
          <a:stretch>
            <a:fillRect/>
          </a:stretch>
        </p:blipFill>
        <p:spPr>
          <a:xfrm>
            <a:off x="2584956" y="482700"/>
            <a:ext cx="7022088" cy="5892600"/>
          </a:xfrm>
          <a:prstGeom prst="rect">
            <a:avLst/>
          </a:prstGeom>
        </p:spPr>
      </p:pic>
    </p:spTree>
    <p:extLst>
      <p:ext uri="{BB962C8B-B14F-4D97-AF65-F5344CB8AC3E}">
        <p14:creationId xmlns:p14="http://schemas.microsoft.com/office/powerpoint/2010/main" val="3022631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rtlCol="0">
            <a:normAutofit/>
          </a:bodyPr>
          <a:lstStyle>
            <a:defPPr>
              <a:defRPr lang="en-GB"/>
            </a:defPPr>
          </a:lstStyle>
          <a:p>
            <a:pPr rtl="0"/>
            <a:r>
              <a:rPr lang="en-GB" sz="3600" dirty="0"/>
              <a:t>Risk Assessment / Student Safety</a:t>
            </a:r>
          </a:p>
        </p:txBody>
      </p:sp>
      <p:sp>
        <p:nvSpPr>
          <p:cNvPr id="5" name="Text Placeholder 4">
            <a:extLst>
              <a:ext uri="{FF2B5EF4-FFF2-40B4-BE49-F238E27FC236}">
                <a16:creationId xmlns:a16="http://schemas.microsoft.com/office/drawing/2014/main" id="{9D793965-C459-4B55-8242-7534B06329E3}"/>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305159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9D1C-F1E4-6A8A-293E-A52AD9A137C1}"/>
              </a:ext>
            </a:extLst>
          </p:cNvPr>
          <p:cNvSpPr>
            <a:spLocks noGrp="1"/>
          </p:cNvSpPr>
          <p:nvPr>
            <p:ph type="title"/>
          </p:nvPr>
        </p:nvSpPr>
        <p:spPr/>
        <p:txBody>
          <a:bodyPr>
            <a:normAutofit/>
          </a:bodyPr>
          <a:lstStyle/>
          <a:p>
            <a:r>
              <a:rPr lang="en-IE" sz="3600" dirty="0"/>
              <a:t>Symptoms of Coeliac Disease</a:t>
            </a:r>
          </a:p>
        </p:txBody>
      </p:sp>
      <p:sp>
        <p:nvSpPr>
          <p:cNvPr id="4" name="Content Placeholder 3">
            <a:extLst>
              <a:ext uri="{FF2B5EF4-FFF2-40B4-BE49-F238E27FC236}">
                <a16:creationId xmlns:a16="http://schemas.microsoft.com/office/drawing/2014/main" id="{4D0F2802-386E-E459-C6BC-23EC70EA0CDA}"/>
              </a:ext>
            </a:extLst>
          </p:cNvPr>
          <p:cNvSpPr>
            <a:spLocks noGrp="1"/>
          </p:cNvSpPr>
          <p:nvPr>
            <p:ph sz="half" idx="2"/>
          </p:nvPr>
        </p:nvSpPr>
        <p:spPr>
          <a:xfrm>
            <a:off x="1118616" y="1986752"/>
            <a:ext cx="3200400" cy="3788414"/>
          </a:xfrm>
        </p:spPr>
        <p:txBody>
          <a:bodyPr>
            <a:normAutofit/>
          </a:bodyPr>
          <a:lstStyle/>
          <a:p>
            <a:pPr algn="ctr">
              <a:lnSpc>
                <a:spcPct val="150000"/>
              </a:lnSpc>
            </a:pPr>
            <a:r>
              <a:rPr lang="en-GB" sz="2200" dirty="0">
                <a:solidFill>
                  <a:srgbClr val="4F5945"/>
                </a:solidFill>
              </a:rPr>
              <a:t>The symptoms of coeliac disease vary from person to person &amp; can range from very mild to severe.</a:t>
            </a:r>
            <a:endParaRPr lang="en-IE" sz="2200" dirty="0">
              <a:solidFill>
                <a:srgbClr val="4F5945"/>
              </a:solidFill>
            </a:endParaRPr>
          </a:p>
        </p:txBody>
      </p:sp>
      <p:sp>
        <p:nvSpPr>
          <p:cNvPr id="6" name="Content Placeholder 5">
            <a:extLst>
              <a:ext uri="{FF2B5EF4-FFF2-40B4-BE49-F238E27FC236}">
                <a16:creationId xmlns:a16="http://schemas.microsoft.com/office/drawing/2014/main" id="{47D7A08C-FB2C-F771-F0C0-FD698C6B584B}"/>
              </a:ext>
            </a:extLst>
          </p:cNvPr>
          <p:cNvSpPr>
            <a:spLocks noGrp="1"/>
          </p:cNvSpPr>
          <p:nvPr>
            <p:ph sz="quarter" idx="4"/>
          </p:nvPr>
        </p:nvSpPr>
        <p:spPr>
          <a:xfrm>
            <a:off x="4495800" y="1986752"/>
            <a:ext cx="3200400" cy="3788414"/>
          </a:xfrm>
        </p:spPr>
        <p:txBody>
          <a:bodyPr>
            <a:noAutofit/>
          </a:bodyPr>
          <a:lstStyle/>
          <a:p>
            <a:pPr algn="ctr">
              <a:lnSpc>
                <a:spcPct val="150000"/>
              </a:lnSpc>
            </a:pPr>
            <a:r>
              <a:rPr lang="en-GB" sz="2200" dirty="0">
                <a:solidFill>
                  <a:srgbClr val="4F5945"/>
                </a:solidFill>
              </a:rPr>
              <a:t>This makes the condition very frustrating for sufferers because it can be hard to pinpoint.</a:t>
            </a:r>
          </a:p>
        </p:txBody>
      </p:sp>
      <p:sp>
        <p:nvSpPr>
          <p:cNvPr id="8" name="Slide Number Placeholder 7">
            <a:extLst>
              <a:ext uri="{FF2B5EF4-FFF2-40B4-BE49-F238E27FC236}">
                <a16:creationId xmlns:a16="http://schemas.microsoft.com/office/drawing/2014/main" id="{EFCA6244-CACF-1B02-0580-A4A2CBE734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0" name="Content Placeholder 9">
            <a:extLst>
              <a:ext uri="{FF2B5EF4-FFF2-40B4-BE49-F238E27FC236}">
                <a16:creationId xmlns:a16="http://schemas.microsoft.com/office/drawing/2014/main" id="{A1DC5491-9B0E-7565-39ED-F1788D77C0D0}"/>
              </a:ext>
            </a:extLst>
          </p:cNvPr>
          <p:cNvSpPr>
            <a:spLocks noGrp="1"/>
          </p:cNvSpPr>
          <p:nvPr>
            <p:ph sz="quarter" idx="14"/>
          </p:nvPr>
        </p:nvSpPr>
        <p:spPr>
          <a:xfrm>
            <a:off x="7872984" y="1986752"/>
            <a:ext cx="3200400" cy="3788413"/>
          </a:xfrm>
        </p:spPr>
        <p:txBody>
          <a:bodyPr>
            <a:noAutofit/>
          </a:bodyPr>
          <a:lstStyle/>
          <a:p>
            <a:pPr algn="ctr">
              <a:lnSpc>
                <a:spcPct val="150000"/>
              </a:lnSpc>
            </a:pPr>
            <a:r>
              <a:rPr lang="en-GB" sz="2200" dirty="0">
                <a:solidFill>
                  <a:srgbClr val="4F5945"/>
                </a:solidFill>
              </a:rPr>
              <a:t>Coeliac disease is known as a 'multi system' disorder – symptoms can affect any area of the body. Symptoms differ between individuals in terms of type and severity.</a:t>
            </a:r>
            <a:endParaRPr lang="en-IE" sz="2200" dirty="0">
              <a:solidFill>
                <a:srgbClr val="4F5945"/>
              </a:solidFill>
            </a:endParaRPr>
          </a:p>
        </p:txBody>
      </p:sp>
    </p:spTree>
    <p:extLst>
      <p:ext uri="{BB962C8B-B14F-4D97-AF65-F5344CB8AC3E}">
        <p14:creationId xmlns:p14="http://schemas.microsoft.com/office/powerpoint/2010/main" val="2712808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9D1C-F1E4-6A8A-293E-A52AD9A137C1}"/>
              </a:ext>
            </a:extLst>
          </p:cNvPr>
          <p:cNvSpPr>
            <a:spLocks noGrp="1"/>
          </p:cNvSpPr>
          <p:nvPr>
            <p:ph type="title"/>
          </p:nvPr>
        </p:nvSpPr>
        <p:spPr/>
        <p:txBody>
          <a:bodyPr>
            <a:normAutofit/>
          </a:bodyPr>
          <a:lstStyle/>
          <a:p>
            <a:r>
              <a:rPr lang="en-IE" sz="3600" dirty="0"/>
              <a:t>Symptoms of Coeliac Disease</a:t>
            </a:r>
          </a:p>
        </p:txBody>
      </p:sp>
      <p:sp>
        <p:nvSpPr>
          <p:cNvPr id="8" name="Slide Number Placeholder 7">
            <a:extLst>
              <a:ext uri="{FF2B5EF4-FFF2-40B4-BE49-F238E27FC236}">
                <a16:creationId xmlns:a16="http://schemas.microsoft.com/office/drawing/2014/main" id="{EFCA6244-CACF-1B02-0580-A4A2CBE734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2" name="TextBox 11">
            <a:extLst>
              <a:ext uri="{FF2B5EF4-FFF2-40B4-BE49-F238E27FC236}">
                <a16:creationId xmlns:a16="http://schemas.microsoft.com/office/drawing/2014/main" id="{4C8353A2-23A9-0E21-4796-707D770EC422}"/>
              </a:ext>
            </a:extLst>
          </p:cNvPr>
          <p:cNvSpPr txBox="1"/>
          <p:nvPr/>
        </p:nvSpPr>
        <p:spPr>
          <a:xfrm>
            <a:off x="836612" y="2065226"/>
            <a:ext cx="10518776" cy="35979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severe or occasional diarrhoea, excessive wind and/or constipation</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persistent or unexplained nausea and vomiting</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recurrent stomach pain, cramping or bloating</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any combination of iron, vitamin B12 or folic acid deficiency</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anaemia</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tiredness</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sudden or unexpected weight loss (but not in all cases)</a:t>
            </a:r>
          </a:p>
        </p:txBody>
      </p:sp>
    </p:spTree>
    <p:extLst>
      <p:ext uri="{BB962C8B-B14F-4D97-AF65-F5344CB8AC3E}">
        <p14:creationId xmlns:p14="http://schemas.microsoft.com/office/powerpoint/2010/main" val="1813254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9D1C-F1E4-6A8A-293E-A52AD9A137C1}"/>
              </a:ext>
            </a:extLst>
          </p:cNvPr>
          <p:cNvSpPr>
            <a:spLocks noGrp="1"/>
          </p:cNvSpPr>
          <p:nvPr>
            <p:ph type="title"/>
          </p:nvPr>
        </p:nvSpPr>
        <p:spPr/>
        <p:txBody>
          <a:bodyPr>
            <a:normAutofit/>
          </a:bodyPr>
          <a:lstStyle/>
          <a:p>
            <a:r>
              <a:rPr lang="en-IE" sz="3600" dirty="0"/>
              <a:t>Symptoms of Coeliac Disease</a:t>
            </a:r>
          </a:p>
        </p:txBody>
      </p:sp>
      <p:sp>
        <p:nvSpPr>
          <p:cNvPr id="8" name="Slide Number Placeholder 7">
            <a:extLst>
              <a:ext uri="{FF2B5EF4-FFF2-40B4-BE49-F238E27FC236}">
                <a16:creationId xmlns:a16="http://schemas.microsoft.com/office/drawing/2014/main" id="{EFCA6244-CACF-1B02-0580-A4A2CBE734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2" name="TextBox 11">
            <a:extLst>
              <a:ext uri="{FF2B5EF4-FFF2-40B4-BE49-F238E27FC236}">
                <a16:creationId xmlns:a16="http://schemas.microsoft.com/office/drawing/2014/main" id="{4C8353A2-23A9-0E21-4796-707D770EC422}"/>
              </a:ext>
            </a:extLst>
          </p:cNvPr>
          <p:cNvSpPr txBox="1"/>
          <p:nvPr/>
        </p:nvSpPr>
        <p:spPr>
          <a:xfrm>
            <a:off x="836612" y="1897576"/>
            <a:ext cx="10518776" cy="4105739"/>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mouth ulcers</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skin rash (dermatitis herpetiformis)</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tooth enamel problems</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liver abnormalities</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unexplained subfertility</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repeated miscarriages</a:t>
            </a:r>
          </a:p>
          <a:p>
            <a:pPr marL="342900" marR="0" lvl="0" indent="-3429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neurological (nerve) problems such as ataxia (loss of coordination, poor balance) and peripheral neuropathy (numbness and tingling in the hands and feet)</a:t>
            </a:r>
          </a:p>
        </p:txBody>
      </p:sp>
    </p:spTree>
    <p:extLst>
      <p:ext uri="{BB962C8B-B14F-4D97-AF65-F5344CB8AC3E}">
        <p14:creationId xmlns:p14="http://schemas.microsoft.com/office/powerpoint/2010/main" val="552987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911A7-1073-ADAA-7225-CAC05050EC8B}"/>
              </a:ext>
            </a:extLst>
          </p:cNvPr>
          <p:cNvSpPr txBox="1"/>
          <p:nvPr/>
        </p:nvSpPr>
        <p:spPr>
          <a:xfrm>
            <a:off x="4028440" y="2712714"/>
            <a:ext cx="4135120" cy="14325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F5945"/>
                </a:solidFill>
                <a:effectLst/>
                <a:uLnTx/>
                <a:uFillTx/>
                <a:latin typeface="Gill Sans Nova Light"/>
                <a:ea typeface="+mn-ea"/>
                <a:cs typeface="+mn-cs"/>
              </a:rPr>
              <a:t>If you (or a student) suspect you may have coeliac disease, discuss your concerns with your GP.</a:t>
            </a:r>
          </a:p>
        </p:txBody>
      </p:sp>
      <p:sp>
        <p:nvSpPr>
          <p:cNvPr id="7" name="TextBox 6">
            <a:extLst>
              <a:ext uri="{FF2B5EF4-FFF2-40B4-BE49-F238E27FC236}">
                <a16:creationId xmlns:a16="http://schemas.microsoft.com/office/drawing/2014/main" id="{F8B18D81-66DE-7385-A063-50FE391F8B48}"/>
              </a:ext>
            </a:extLst>
          </p:cNvPr>
          <p:cNvSpPr txBox="1"/>
          <p:nvPr/>
        </p:nvSpPr>
        <p:spPr>
          <a:xfrm>
            <a:off x="4028440" y="4358652"/>
            <a:ext cx="4135120" cy="14325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F5945"/>
                </a:solidFill>
                <a:effectLst/>
                <a:highlight>
                  <a:srgbClr val="CCD8D6"/>
                </a:highlight>
                <a:uLnTx/>
                <a:uFillTx/>
                <a:latin typeface="Gill Sans Nova Light"/>
                <a:ea typeface="+mn-ea"/>
                <a:cs typeface="+mn-cs"/>
              </a:rPr>
              <a:t>Do not remove gluten from your diet until you are diagnosed by a healthcare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F5945"/>
                </a:solidFill>
                <a:effectLst/>
                <a:highlight>
                  <a:srgbClr val="CCD8D6"/>
                </a:highlight>
                <a:uLnTx/>
                <a:uFillTx/>
                <a:latin typeface="Gill Sans Nova Light"/>
                <a:ea typeface="+mn-ea"/>
                <a:cs typeface="+mn-cs"/>
              </a:rPr>
              <a:t>professional.</a:t>
            </a:r>
            <a:endParaRPr kumimoji="0" lang="en-IE" sz="2000" b="0" i="0" u="none" strike="noStrike" kern="1200" cap="none" spc="0" normalizeH="0" baseline="0" noProof="0" dirty="0">
              <a:ln>
                <a:noFill/>
              </a:ln>
              <a:solidFill>
                <a:srgbClr val="4F5945"/>
              </a:solidFill>
              <a:effectLst/>
              <a:highlight>
                <a:srgbClr val="CCD8D6"/>
              </a:highlight>
              <a:uLnTx/>
              <a:uFillTx/>
              <a:latin typeface="Gill Sans Nova Light"/>
              <a:ea typeface="+mn-ea"/>
              <a:cs typeface="+mn-cs"/>
            </a:endParaRPr>
          </a:p>
        </p:txBody>
      </p:sp>
      <p:pic>
        <p:nvPicPr>
          <p:cNvPr id="9" name="Picture 8" descr="A black and orange text&#10;&#10;Description automatically generated">
            <a:extLst>
              <a:ext uri="{FF2B5EF4-FFF2-40B4-BE49-F238E27FC236}">
                <a16:creationId xmlns:a16="http://schemas.microsoft.com/office/drawing/2014/main" id="{C894E104-C9EB-F53C-1CF0-7A297D182F5D}"/>
              </a:ext>
            </a:extLst>
          </p:cNvPr>
          <p:cNvPicPr>
            <a:picLocks noChangeAspect="1"/>
          </p:cNvPicPr>
          <p:nvPr/>
        </p:nvPicPr>
        <p:blipFill>
          <a:blip r:embed="rId2"/>
          <a:stretch>
            <a:fillRect/>
          </a:stretch>
        </p:blipFill>
        <p:spPr>
          <a:xfrm>
            <a:off x="4927222" y="1158240"/>
            <a:ext cx="2337555" cy="1554474"/>
          </a:xfrm>
          <a:prstGeom prst="rect">
            <a:avLst/>
          </a:prstGeom>
        </p:spPr>
      </p:pic>
    </p:spTree>
    <p:extLst>
      <p:ext uri="{BB962C8B-B14F-4D97-AF65-F5344CB8AC3E}">
        <p14:creationId xmlns:p14="http://schemas.microsoft.com/office/powerpoint/2010/main" val="3715961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Symptoms of a Wheat Allergy</a:t>
            </a:r>
          </a:p>
        </p:txBody>
      </p:sp>
      <p:sp>
        <p:nvSpPr>
          <p:cNvPr id="3" name="TextBox 2">
            <a:extLst>
              <a:ext uri="{FF2B5EF4-FFF2-40B4-BE49-F238E27FC236}">
                <a16:creationId xmlns:a16="http://schemas.microsoft.com/office/drawing/2014/main" id="{4603A4C0-9AD9-4C35-8001-60C1A318A3A8}"/>
              </a:ext>
            </a:extLst>
          </p:cNvPr>
          <p:cNvSpPr txBox="1"/>
          <p:nvPr/>
        </p:nvSpPr>
        <p:spPr>
          <a:xfrm>
            <a:off x="839788" y="2264032"/>
            <a:ext cx="10518776" cy="313175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As mentioned earlier, a wheat allergy is an allergic reaction to foods containing wheat. Allergic reactions can be caused by eating wheat and also, in some cases, by inhaling wheat flour.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IE" sz="2200" b="0" i="0" u="none" strike="noStrike" kern="1200" cap="none" spc="0" normalizeH="0" baseline="0" noProof="0" dirty="0">
              <a:ln>
                <a:noFill/>
              </a:ln>
              <a:solidFill>
                <a:srgbClr val="4F5945"/>
              </a:solidFill>
              <a:effectLst/>
              <a:uLnTx/>
              <a:uFillTx/>
              <a:latin typeface="Gill Sans Nova Ligh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Avoiding wheat is the primary treatment for wheat allergy. Medications may be necessary to manage allergic reactions if you accidentally eat wheat.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IE" sz="24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2396569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Symptoms of a Wheat Allergy</a:t>
            </a:r>
          </a:p>
        </p:txBody>
      </p:sp>
      <p:sp>
        <p:nvSpPr>
          <p:cNvPr id="3" name="TextBox 2">
            <a:extLst>
              <a:ext uri="{FF2B5EF4-FFF2-40B4-BE49-F238E27FC236}">
                <a16:creationId xmlns:a16="http://schemas.microsoft.com/office/drawing/2014/main" id="{4603A4C0-9AD9-4C35-8001-60C1A318A3A8}"/>
              </a:ext>
            </a:extLst>
          </p:cNvPr>
          <p:cNvSpPr txBox="1"/>
          <p:nvPr/>
        </p:nvSpPr>
        <p:spPr>
          <a:xfrm>
            <a:off x="839788" y="2035432"/>
            <a:ext cx="10518776" cy="359790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 child or adult with a wheat allergy is likely to develop signs and symptoms within minutes to hours after eating something containing wheat.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IE" sz="2200" b="0" i="0" u="none" strike="noStrike" kern="1200" cap="none" spc="0" normalizeH="0" baseline="0" noProof="0" dirty="0">
              <a:ln>
                <a:noFill/>
              </a:ln>
              <a:solidFill>
                <a:srgbClr val="4F5945"/>
              </a:solidFill>
              <a:effectLst/>
              <a:uLnTx/>
              <a:uFillTx/>
              <a:latin typeface="Gill Sans Nova Ligh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Wheat allergy signs and symptoms include: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Swelling, itching or irritation of the mouth or throat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Hives, itchy rash or swelling of the skin</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Nasal congestion</a:t>
            </a:r>
          </a:p>
        </p:txBody>
      </p:sp>
    </p:spTree>
    <p:extLst>
      <p:ext uri="{BB962C8B-B14F-4D97-AF65-F5344CB8AC3E}">
        <p14:creationId xmlns:p14="http://schemas.microsoft.com/office/powerpoint/2010/main" val="3410087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Symptoms of a Wheat Allergy</a:t>
            </a:r>
          </a:p>
        </p:txBody>
      </p:sp>
      <p:sp>
        <p:nvSpPr>
          <p:cNvPr id="3" name="TextBox 2">
            <a:extLst>
              <a:ext uri="{FF2B5EF4-FFF2-40B4-BE49-F238E27FC236}">
                <a16:creationId xmlns:a16="http://schemas.microsoft.com/office/drawing/2014/main" id="{4603A4C0-9AD9-4C35-8001-60C1A318A3A8}"/>
              </a:ext>
            </a:extLst>
          </p:cNvPr>
          <p:cNvSpPr txBox="1"/>
          <p:nvPr/>
        </p:nvSpPr>
        <p:spPr>
          <a:xfrm>
            <a:off x="839788" y="2264032"/>
            <a:ext cx="10518776" cy="2582245"/>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Headache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Difficulty breathing</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Cramps, nausea or vomiting</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Diarrhoea</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Anaphylaxis</a:t>
            </a:r>
          </a:p>
        </p:txBody>
      </p:sp>
      <p:pic>
        <p:nvPicPr>
          <p:cNvPr id="5" name="Picture 4">
            <a:extLst>
              <a:ext uri="{FF2B5EF4-FFF2-40B4-BE49-F238E27FC236}">
                <a16:creationId xmlns:a16="http://schemas.microsoft.com/office/drawing/2014/main" id="{1E264F90-1389-DDD1-A85B-350E28E99827}"/>
              </a:ext>
            </a:extLst>
          </p:cNvPr>
          <p:cNvPicPr>
            <a:picLocks noChangeAspect="1"/>
          </p:cNvPicPr>
          <p:nvPr/>
        </p:nvPicPr>
        <p:blipFill>
          <a:blip r:embed="rId3"/>
          <a:stretch>
            <a:fillRect/>
          </a:stretch>
        </p:blipFill>
        <p:spPr>
          <a:xfrm>
            <a:off x="6785668" y="2351400"/>
            <a:ext cx="3807460" cy="2539576"/>
          </a:xfrm>
          <a:prstGeom prst="rect">
            <a:avLst/>
          </a:prstGeom>
        </p:spPr>
      </p:pic>
    </p:spTree>
    <p:extLst>
      <p:ext uri="{BB962C8B-B14F-4D97-AF65-F5344CB8AC3E}">
        <p14:creationId xmlns:p14="http://schemas.microsoft.com/office/powerpoint/2010/main" val="3158011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906332"/>
            <a:ext cx="8695944" cy="1325880"/>
          </a:xfrm>
        </p:spPr>
        <p:txBody>
          <a:bodyPr rtlCol="0">
            <a:normAutofit/>
          </a:bodyPr>
          <a:lstStyle>
            <a:defPPr>
              <a:defRPr lang="en-GB"/>
            </a:defPPr>
          </a:lstStyle>
          <a:p>
            <a:pPr rtl="0"/>
            <a:r>
              <a:rPr lang="en-GB" sz="3600" dirty="0"/>
              <a:t>Introduction</a:t>
            </a:r>
          </a:p>
        </p:txBody>
      </p:sp>
      <p:pic>
        <p:nvPicPr>
          <p:cNvPr id="5" name="Picture 4">
            <a:extLst>
              <a:ext uri="{FF2B5EF4-FFF2-40B4-BE49-F238E27FC236}">
                <a16:creationId xmlns:a16="http://schemas.microsoft.com/office/drawing/2014/main" id="{C377D309-1935-49F5-9017-03250BAAE144}"/>
              </a:ext>
            </a:extLst>
          </p:cNvPr>
          <p:cNvPicPr>
            <a:picLocks noChangeAspect="1"/>
          </p:cNvPicPr>
          <p:nvPr/>
        </p:nvPicPr>
        <p:blipFill>
          <a:blip r:embed="rId3"/>
          <a:stretch>
            <a:fillRect/>
          </a:stretch>
        </p:blipFill>
        <p:spPr>
          <a:xfrm>
            <a:off x="7940735" y="2668727"/>
            <a:ext cx="2503237" cy="2503237"/>
          </a:xfrm>
          <a:prstGeom prst="rect">
            <a:avLst/>
          </a:prstGeom>
        </p:spPr>
      </p:pic>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807464" y="1686036"/>
            <a:ext cx="8577072" cy="3082515"/>
          </a:xfrm>
        </p:spPr>
        <p:txBody>
          <a:bodyPr rtlCol="0">
            <a:normAutofit/>
          </a:bodyPr>
          <a:lstStyle>
            <a:defPPr>
              <a:defRPr lang="en-GB"/>
            </a:defPPr>
          </a:lstStyle>
          <a:p>
            <a:pPr rtl="0"/>
            <a:endParaRPr lang="en-GB" sz="2200" dirty="0">
              <a:solidFill>
                <a:srgbClr val="4F5945"/>
              </a:solidFill>
            </a:endParaRPr>
          </a:p>
          <a:p>
            <a:pPr marL="342900" indent="-342900" algn="just" rtl="0">
              <a:lnSpc>
                <a:spcPct val="170000"/>
              </a:lnSpc>
              <a:buFont typeface="Arial" panose="020B0604020202020204" pitchFamily="34" charset="0"/>
              <a:buChar char="•"/>
            </a:pPr>
            <a:r>
              <a:rPr lang="en-GB" sz="2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Home Economics &amp; Religious Education Teacher (Qualified in 2010) </a:t>
            </a:r>
          </a:p>
          <a:p>
            <a:pPr marL="342900" indent="-342900" algn="just" rtl="0">
              <a:lnSpc>
                <a:spcPct val="170000"/>
              </a:lnSpc>
              <a:buFont typeface="Arial" panose="020B0604020202020204" pitchFamily="34" charset="0"/>
              <a:buChar char="•"/>
            </a:pPr>
            <a:r>
              <a:rPr lang="en-GB" sz="2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Postgraduate – SEN – 2016</a:t>
            </a:r>
          </a:p>
        </p:txBody>
      </p:sp>
    </p:spTree>
    <p:extLst>
      <p:ext uri="{BB962C8B-B14F-4D97-AF65-F5344CB8AC3E}">
        <p14:creationId xmlns:p14="http://schemas.microsoft.com/office/powerpoint/2010/main" val="1732999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Symptoms of Gluten Intolerance</a:t>
            </a:r>
          </a:p>
        </p:txBody>
      </p:sp>
      <p:sp>
        <p:nvSpPr>
          <p:cNvPr id="3" name="TextBox 2">
            <a:extLst>
              <a:ext uri="{FF2B5EF4-FFF2-40B4-BE49-F238E27FC236}">
                <a16:creationId xmlns:a16="http://schemas.microsoft.com/office/drawing/2014/main" id="{4603A4C0-9AD9-4C35-8001-60C1A318A3A8}"/>
              </a:ext>
            </a:extLst>
          </p:cNvPr>
          <p:cNvSpPr txBox="1"/>
          <p:nvPr/>
        </p:nvSpPr>
        <p:spPr>
          <a:xfrm>
            <a:off x="836612" y="1887514"/>
            <a:ext cx="10518776" cy="309007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Gluten intolerance can affect everyone in different ways, but common symptoms may include: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Bloating, gas and stomach ache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Constipation or diarrhoea</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Skin rashes or eczema</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Exhaustion, dizziness or headaches after eating</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Some have reported depression and aching joints</a:t>
            </a:r>
          </a:p>
        </p:txBody>
      </p:sp>
      <p:pic>
        <p:nvPicPr>
          <p:cNvPr id="6" name="Picture 5">
            <a:extLst>
              <a:ext uri="{FF2B5EF4-FFF2-40B4-BE49-F238E27FC236}">
                <a16:creationId xmlns:a16="http://schemas.microsoft.com/office/drawing/2014/main" id="{46EDEDF0-5FB2-5AAB-76BA-CD80C88B8B31}"/>
              </a:ext>
            </a:extLst>
          </p:cNvPr>
          <p:cNvPicPr>
            <a:picLocks noChangeAspect="1"/>
          </p:cNvPicPr>
          <p:nvPr/>
        </p:nvPicPr>
        <p:blipFill>
          <a:blip r:embed="rId3"/>
          <a:stretch>
            <a:fillRect/>
          </a:stretch>
        </p:blipFill>
        <p:spPr>
          <a:xfrm>
            <a:off x="8646558" y="3061697"/>
            <a:ext cx="2193533" cy="2193533"/>
          </a:xfrm>
          <a:prstGeom prst="rect">
            <a:avLst/>
          </a:prstGeom>
        </p:spPr>
      </p:pic>
    </p:spTree>
    <p:extLst>
      <p:ext uri="{BB962C8B-B14F-4D97-AF65-F5344CB8AC3E}">
        <p14:creationId xmlns:p14="http://schemas.microsoft.com/office/powerpoint/2010/main" val="3101000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Symptoms of Gluten Intolerance</a:t>
            </a:r>
          </a:p>
        </p:txBody>
      </p:sp>
      <p:sp>
        <p:nvSpPr>
          <p:cNvPr id="3" name="TextBox 2">
            <a:extLst>
              <a:ext uri="{FF2B5EF4-FFF2-40B4-BE49-F238E27FC236}">
                <a16:creationId xmlns:a16="http://schemas.microsoft.com/office/drawing/2014/main" id="{4603A4C0-9AD9-4C35-8001-60C1A318A3A8}"/>
              </a:ext>
            </a:extLst>
          </p:cNvPr>
          <p:cNvSpPr txBox="1"/>
          <p:nvPr/>
        </p:nvSpPr>
        <p:spPr>
          <a:xfrm>
            <a:off x="836612" y="2035431"/>
            <a:ext cx="10518776" cy="156658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Symptoms usually develop a few hours or days after eating gluten and, according to the NHS and Allergy UK, are sometimes not triggered by 'trace' amounts of gluten (unlike coeliac disease or a wheat allergy).</a:t>
            </a:r>
          </a:p>
        </p:txBody>
      </p:sp>
      <p:pic>
        <p:nvPicPr>
          <p:cNvPr id="6" name="Picture 5">
            <a:extLst>
              <a:ext uri="{FF2B5EF4-FFF2-40B4-BE49-F238E27FC236}">
                <a16:creationId xmlns:a16="http://schemas.microsoft.com/office/drawing/2014/main" id="{4721E498-3C87-402D-31A1-5485CD29CA48}"/>
              </a:ext>
            </a:extLst>
          </p:cNvPr>
          <p:cNvPicPr>
            <a:picLocks noChangeAspect="1"/>
          </p:cNvPicPr>
          <p:nvPr/>
        </p:nvPicPr>
        <p:blipFill>
          <a:blip r:embed="rId3"/>
          <a:stretch>
            <a:fillRect/>
          </a:stretch>
        </p:blipFill>
        <p:spPr>
          <a:xfrm>
            <a:off x="8691935" y="3429000"/>
            <a:ext cx="2082953" cy="2149590"/>
          </a:xfrm>
          <a:prstGeom prst="rect">
            <a:avLst/>
          </a:prstGeom>
        </p:spPr>
      </p:pic>
    </p:spTree>
    <p:extLst>
      <p:ext uri="{BB962C8B-B14F-4D97-AF65-F5344CB8AC3E}">
        <p14:creationId xmlns:p14="http://schemas.microsoft.com/office/powerpoint/2010/main" val="3249541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rtlCol="0">
            <a:normAutofit/>
          </a:bodyPr>
          <a:lstStyle>
            <a:defPPr>
              <a:defRPr lang="en-GB"/>
            </a:defPPr>
          </a:lstStyle>
          <a:p>
            <a:pPr rtl="0"/>
            <a:r>
              <a:rPr lang="en-GB" sz="3600" dirty="0"/>
              <a:t>Practicalities in the Home Economics Kitchen</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rtlCol="0">
            <a:normAutofit/>
          </a:bodyPr>
          <a:lstStyle>
            <a:defPPr>
              <a:defRPr lang="en-GB"/>
            </a:defPPr>
          </a:lstStyle>
          <a:p>
            <a:pPr rtl="0"/>
            <a:r>
              <a:rPr lang="en-GB" sz="2200" dirty="0"/>
              <a:t>Gluten Free Cooking &amp; Baking</a:t>
            </a:r>
          </a:p>
        </p:txBody>
      </p:sp>
    </p:spTree>
    <p:extLst>
      <p:ext uri="{BB962C8B-B14F-4D97-AF65-F5344CB8AC3E}">
        <p14:creationId xmlns:p14="http://schemas.microsoft.com/office/powerpoint/2010/main" val="3400798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438-74DF-6C4E-A3CF-771F46988FAB}"/>
              </a:ext>
            </a:extLst>
          </p:cNvPr>
          <p:cNvSpPr>
            <a:spLocks noGrp="1"/>
          </p:cNvSpPr>
          <p:nvPr>
            <p:ph type="title"/>
          </p:nvPr>
        </p:nvSpPr>
        <p:spPr>
          <a:xfrm>
            <a:off x="1076960" y="381000"/>
            <a:ext cx="10058400" cy="1325563"/>
          </a:xfrm>
        </p:spPr>
        <p:txBody>
          <a:bodyPr>
            <a:normAutofit/>
          </a:bodyPr>
          <a:lstStyle/>
          <a:p>
            <a:r>
              <a:rPr lang="en-IE" sz="3600" dirty="0"/>
              <a:t>Preventing Cross Contamination in the Home Economics Kitchen</a:t>
            </a:r>
          </a:p>
        </p:txBody>
      </p:sp>
      <p:sp>
        <p:nvSpPr>
          <p:cNvPr id="4" name="Slide Number Placeholder 3">
            <a:extLst>
              <a:ext uri="{FF2B5EF4-FFF2-40B4-BE49-F238E27FC236}">
                <a16:creationId xmlns:a16="http://schemas.microsoft.com/office/drawing/2014/main" id="{2A6D211C-60F7-A3FB-A97E-AAE35EFDF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TextBox 4">
            <a:extLst>
              <a:ext uri="{FF2B5EF4-FFF2-40B4-BE49-F238E27FC236}">
                <a16:creationId xmlns:a16="http://schemas.microsoft.com/office/drawing/2014/main" id="{4AD0322B-AB1D-E691-EA9F-B82B1B5A13B1}"/>
              </a:ext>
            </a:extLst>
          </p:cNvPr>
          <p:cNvSpPr txBox="1"/>
          <p:nvPr/>
        </p:nvSpPr>
        <p:spPr>
          <a:xfrm>
            <a:off x="513080" y="2560415"/>
            <a:ext cx="11165840" cy="359790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Even tiny amounts of gluten may cause people with coeliac disease to have symptoms in the short term, and gut damage long term. In the case of a student with a wheat allergy, the onset of symptoms will likely be more immediate.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To help to prevent cross contamination in the Home Economics classroom, the following steps should be followed:</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Wipe down surfaces with hot soapy water</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Clean pots and pans with washing up liquid and hot water</a:t>
            </a:r>
          </a:p>
        </p:txBody>
      </p:sp>
    </p:spTree>
    <p:extLst>
      <p:ext uri="{BB962C8B-B14F-4D97-AF65-F5344CB8AC3E}">
        <p14:creationId xmlns:p14="http://schemas.microsoft.com/office/powerpoint/2010/main" val="233753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438-74DF-6C4E-A3CF-771F46988FAB}"/>
              </a:ext>
            </a:extLst>
          </p:cNvPr>
          <p:cNvSpPr>
            <a:spLocks noGrp="1"/>
          </p:cNvSpPr>
          <p:nvPr>
            <p:ph type="title"/>
          </p:nvPr>
        </p:nvSpPr>
        <p:spPr>
          <a:xfrm>
            <a:off x="1076960" y="381000"/>
            <a:ext cx="10058400" cy="1325563"/>
          </a:xfrm>
        </p:spPr>
        <p:txBody>
          <a:bodyPr>
            <a:normAutofit/>
          </a:bodyPr>
          <a:lstStyle/>
          <a:p>
            <a:r>
              <a:rPr lang="en-IE" sz="3600" dirty="0"/>
              <a:t>Preventing Cross Contamination in the Home Economics Kitchen</a:t>
            </a:r>
          </a:p>
        </p:txBody>
      </p:sp>
      <p:sp>
        <p:nvSpPr>
          <p:cNvPr id="4" name="Slide Number Placeholder 3">
            <a:extLst>
              <a:ext uri="{FF2B5EF4-FFF2-40B4-BE49-F238E27FC236}">
                <a16:creationId xmlns:a16="http://schemas.microsoft.com/office/drawing/2014/main" id="{2A6D211C-60F7-A3FB-A97E-AAE35EFDF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TextBox 4">
            <a:extLst>
              <a:ext uri="{FF2B5EF4-FFF2-40B4-BE49-F238E27FC236}">
                <a16:creationId xmlns:a16="http://schemas.microsoft.com/office/drawing/2014/main" id="{4AD0322B-AB1D-E691-EA9F-B82B1B5A13B1}"/>
              </a:ext>
            </a:extLst>
          </p:cNvPr>
          <p:cNvSpPr txBox="1"/>
          <p:nvPr/>
        </p:nvSpPr>
        <p:spPr>
          <a:xfrm>
            <a:off x="387096" y="2486418"/>
            <a:ext cx="11438128" cy="3090077"/>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Consider keeping separate cloths and tea towels for the gluten free student/s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Keep separate bread boards and chopping boards for gluten free and gluten containing foods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Use a separate toaster or toaster bags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Use a separate fryer / air fryer for frying gluten free foods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Use different butter knives or dishes and jam spoons to prevent breadcrumbs from getting into condiments. Alternatively label gluten free items in the fridge e.g. jam, butter, etc.</a:t>
            </a:r>
            <a:endParaRPr kumimoji="0" lang="en-IE" sz="22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798437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438-74DF-6C4E-A3CF-771F46988FAB}"/>
              </a:ext>
            </a:extLst>
          </p:cNvPr>
          <p:cNvSpPr>
            <a:spLocks noGrp="1"/>
          </p:cNvSpPr>
          <p:nvPr>
            <p:ph type="title"/>
          </p:nvPr>
        </p:nvSpPr>
        <p:spPr>
          <a:xfrm>
            <a:off x="1076960" y="381000"/>
            <a:ext cx="10058400" cy="1325563"/>
          </a:xfrm>
        </p:spPr>
        <p:txBody>
          <a:bodyPr>
            <a:normAutofit/>
          </a:bodyPr>
          <a:lstStyle/>
          <a:p>
            <a:r>
              <a:rPr lang="en-IE" sz="3600" dirty="0"/>
              <a:t>Recommendations</a:t>
            </a:r>
          </a:p>
        </p:txBody>
      </p:sp>
      <p:sp>
        <p:nvSpPr>
          <p:cNvPr id="4" name="Slide Number Placeholder 3">
            <a:extLst>
              <a:ext uri="{FF2B5EF4-FFF2-40B4-BE49-F238E27FC236}">
                <a16:creationId xmlns:a16="http://schemas.microsoft.com/office/drawing/2014/main" id="{2A6D211C-60F7-A3FB-A97E-AAE35EFDF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pic>
        <p:nvPicPr>
          <p:cNvPr id="7" name="Picture 6">
            <a:extLst>
              <a:ext uri="{FF2B5EF4-FFF2-40B4-BE49-F238E27FC236}">
                <a16:creationId xmlns:a16="http://schemas.microsoft.com/office/drawing/2014/main" id="{3158FA3B-A6EC-427F-927E-565D4F527D31}"/>
              </a:ext>
            </a:extLst>
          </p:cNvPr>
          <p:cNvPicPr>
            <a:picLocks noChangeAspect="1"/>
          </p:cNvPicPr>
          <p:nvPr/>
        </p:nvPicPr>
        <p:blipFill>
          <a:blip r:embed="rId2"/>
          <a:stretch>
            <a:fillRect/>
          </a:stretch>
        </p:blipFill>
        <p:spPr>
          <a:xfrm>
            <a:off x="8236893" y="3144511"/>
            <a:ext cx="3487747" cy="2720444"/>
          </a:xfrm>
          <a:prstGeom prst="rect">
            <a:avLst/>
          </a:prstGeom>
        </p:spPr>
      </p:pic>
      <p:sp>
        <p:nvSpPr>
          <p:cNvPr id="5" name="TextBox 4">
            <a:extLst>
              <a:ext uri="{FF2B5EF4-FFF2-40B4-BE49-F238E27FC236}">
                <a16:creationId xmlns:a16="http://schemas.microsoft.com/office/drawing/2014/main" id="{4AD0322B-AB1D-E691-EA9F-B82B1B5A13B1}"/>
              </a:ext>
            </a:extLst>
          </p:cNvPr>
          <p:cNvSpPr txBox="1"/>
          <p:nvPr/>
        </p:nvSpPr>
        <p:spPr>
          <a:xfrm>
            <a:off x="467360" y="2451864"/>
            <a:ext cx="7452958" cy="4105739"/>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Students with coeliac disease/gluten intolerance/wheat allergy should consider wearing a mask when working in an environment where wheat flour (etc.) is being used. This is because flour particles will be airborne, and by breathing in the flour particles some will inevitably end up being ingested (breathing in, swallowing). Flour can remain airborne for up to 24 hours, depending on the quantity being used and ventilation.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IE" sz="22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199928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438-74DF-6C4E-A3CF-771F46988FAB}"/>
              </a:ext>
            </a:extLst>
          </p:cNvPr>
          <p:cNvSpPr>
            <a:spLocks noGrp="1"/>
          </p:cNvSpPr>
          <p:nvPr>
            <p:ph type="title"/>
          </p:nvPr>
        </p:nvSpPr>
        <p:spPr>
          <a:xfrm>
            <a:off x="1076960" y="381000"/>
            <a:ext cx="10058400" cy="1325563"/>
          </a:xfrm>
        </p:spPr>
        <p:txBody>
          <a:bodyPr>
            <a:normAutofit/>
          </a:bodyPr>
          <a:lstStyle/>
          <a:p>
            <a:r>
              <a:rPr lang="en-IE" sz="3600" dirty="0"/>
              <a:t>Recommendations</a:t>
            </a:r>
          </a:p>
        </p:txBody>
      </p:sp>
      <p:sp>
        <p:nvSpPr>
          <p:cNvPr id="4" name="Slide Number Placeholder 3">
            <a:extLst>
              <a:ext uri="{FF2B5EF4-FFF2-40B4-BE49-F238E27FC236}">
                <a16:creationId xmlns:a16="http://schemas.microsoft.com/office/drawing/2014/main" id="{2A6D211C-60F7-A3FB-A97E-AAE35EFDF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TextBox 4">
            <a:extLst>
              <a:ext uri="{FF2B5EF4-FFF2-40B4-BE49-F238E27FC236}">
                <a16:creationId xmlns:a16="http://schemas.microsoft.com/office/drawing/2014/main" id="{4AD0322B-AB1D-E691-EA9F-B82B1B5A13B1}"/>
              </a:ext>
            </a:extLst>
          </p:cNvPr>
          <p:cNvSpPr txBox="1"/>
          <p:nvPr/>
        </p:nvSpPr>
        <p:spPr>
          <a:xfrm>
            <a:off x="467360" y="2451864"/>
            <a:ext cx="7697124" cy="35979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In an ideal world, Home Economics departments might consider only using gluten free flour blends within the classroom, if there is a student with CD/etc. However, this will depend on a number of factors including school funding / agreement from school management/parents/students, etc.</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Ensure the classroom is well ventilated when wheat flour is being used (extractor fans, open windows &amp; doors).</a:t>
            </a:r>
          </a:p>
        </p:txBody>
      </p:sp>
      <p:pic>
        <p:nvPicPr>
          <p:cNvPr id="6" name="Picture 5">
            <a:extLst>
              <a:ext uri="{FF2B5EF4-FFF2-40B4-BE49-F238E27FC236}">
                <a16:creationId xmlns:a16="http://schemas.microsoft.com/office/drawing/2014/main" id="{DF8DEE6D-EC88-BD6E-0522-33410604FBDC}"/>
              </a:ext>
            </a:extLst>
          </p:cNvPr>
          <p:cNvPicPr>
            <a:picLocks noChangeAspect="1"/>
          </p:cNvPicPr>
          <p:nvPr/>
        </p:nvPicPr>
        <p:blipFill>
          <a:blip r:embed="rId2"/>
          <a:stretch>
            <a:fillRect/>
          </a:stretch>
        </p:blipFill>
        <p:spPr>
          <a:xfrm>
            <a:off x="8527551" y="3429000"/>
            <a:ext cx="3423657" cy="2283579"/>
          </a:xfrm>
          <a:prstGeom prst="rect">
            <a:avLst/>
          </a:prstGeom>
        </p:spPr>
      </p:pic>
    </p:spTree>
    <p:extLst>
      <p:ext uri="{BB962C8B-B14F-4D97-AF65-F5344CB8AC3E}">
        <p14:creationId xmlns:p14="http://schemas.microsoft.com/office/powerpoint/2010/main" val="1839304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438-74DF-6C4E-A3CF-771F46988FAB}"/>
              </a:ext>
            </a:extLst>
          </p:cNvPr>
          <p:cNvSpPr>
            <a:spLocks noGrp="1"/>
          </p:cNvSpPr>
          <p:nvPr>
            <p:ph type="title"/>
          </p:nvPr>
        </p:nvSpPr>
        <p:spPr>
          <a:xfrm>
            <a:off x="1076960" y="381000"/>
            <a:ext cx="10058400" cy="1325563"/>
          </a:xfrm>
        </p:spPr>
        <p:txBody>
          <a:bodyPr>
            <a:normAutofit/>
          </a:bodyPr>
          <a:lstStyle/>
          <a:p>
            <a:r>
              <a:rPr lang="en-IE" sz="3600" dirty="0"/>
              <a:t>Recommendations</a:t>
            </a:r>
          </a:p>
        </p:txBody>
      </p:sp>
      <p:sp>
        <p:nvSpPr>
          <p:cNvPr id="4" name="Slide Number Placeholder 3">
            <a:extLst>
              <a:ext uri="{FF2B5EF4-FFF2-40B4-BE49-F238E27FC236}">
                <a16:creationId xmlns:a16="http://schemas.microsoft.com/office/drawing/2014/main" id="{2A6D211C-60F7-A3FB-A97E-AAE35EFDF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TextBox 4">
            <a:extLst>
              <a:ext uri="{FF2B5EF4-FFF2-40B4-BE49-F238E27FC236}">
                <a16:creationId xmlns:a16="http://schemas.microsoft.com/office/drawing/2014/main" id="{4AD0322B-AB1D-E691-EA9F-B82B1B5A13B1}"/>
              </a:ext>
            </a:extLst>
          </p:cNvPr>
          <p:cNvSpPr txBox="1"/>
          <p:nvPr/>
        </p:nvSpPr>
        <p:spPr>
          <a:xfrm>
            <a:off x="280955" y="2485748"/>
            <a:ext cx="6940116" cy="35979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It is well know within the gluten free community that gluten free foods (e.g. gluten free chips) are not safe to eat if they have been cooked in the same oil as gluten containing foods. However, it is also important to remember that gluten free foods baked in the same oven as gluten containing foods can be cross contaminated with gluten (convection/circulation of hot air/flour particles). </a:t>
            </a:r>
            <a:endParaRPr kumimoji="0" lang="en-IE" sz="2200" b="1" i="0" u="none" strike="noStrike" kern="1200" cap="none" spc="0" normalizeH="0" baseline="0" noProof="0" dirty="0">
              <a:ln>
                <a:noFill/>
              </a:ln>
              <a:solidFill>
                <a:srgbClr val="4F5945"/>
              </a:solidFill>
              <a:effectLst/>
              <a:uLnTx/>
              <a:uFillTx/>
              <a:latin typeface="Gill Sans Nova Light"/>
              <a:ea typeface="+mn-ea"/>
              <a:cs typeface="+mn-cs"/>
            </a:endParaRPr>
          </a:p>
        </p:txBody>
      </p:sp>
      <p:pic>
        <p:nvPicPr>
          <p:cNvPr id="6" name="Picture 5">
            <a:extLst>
              <a:ext uri="{FF2B5EF4-FFF2-40B4-BE49-F238E27FC236}">
                <a16:creationId xmlns:a16="http://schemas.microsoft.com/office/drawing/2014/main" id="{4A2C11A5-72C5-4114-9534-68A660DFD739}"/>
              </a:ext>
            </a:extLst>
          </p:cNvPr>
          <p:cNvPicPr>
            <a:picLocks noChangeAspect="1"/>
          </p:cNvPicPr>
          <p:nvPr/>
        </p:nvPicPr>
        <p:blipFill>
          <a:blip r:embed="rId2"/>
          <a:stretch>
            <a:fillRect/>
          </a:stretch>
        </p:blipFill>
        <p:spPr>
          <a:xfrm>
            <a:off x="7664824" y="2583683"/>
            <a:ext cx="3909867" cy="3909867"/>
          </a:xfrm>
          <a:prstGeom prst="rect">
            <a:avLst/>
          </a:prstGeom>
        </p:spPr>
      </p:pic>
      <p:sp>
        <p:nvSpPr>
          <p:cNvPr id="3" name="TextBox 2">
            <a:extLst>
              <a:ext uri="{FF2B5EF4-FFF2-40B4-BE49-F238E27FC236}">
                <a16:creationId xmlns:a16="http://schemas.microsoft.com/office/drawing/2014/main" id="{CAD7D47A-B1B0-9B28-10C7-BFB451F09FDB}"/>
              </a:ext>
            </a:extLst>
          </p:cNvPr>
          <p:cNvSpPr txBox="1"/>
          <p:nvPr/>
        </p:nvSpPr>
        <p:spPr>
          <a:xfrm>
            <a:off x="9208008" y="6455054"/>
            <a:ext cx="3123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Source</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7888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438-74DF-6C4E-A3CF-771F46988FAB}"/>
              </a:ext>
            </a:extLst>
          </p:cNvPr>
          <p:cNvSpPr>
            <a:spLocks noGrp="1"/>
          </p:cNvSpPr>
          <p:nvPr>
            <p:ph type="title"/>
          </p:nvPr>
        </p:nvSpPr>
        <p:spPr>
          <a:xfrm>
            <a:off x="1076960" y="381000"/>
            <a:ext cx="10058400" cy="1325563"/>
          </a:xfrm>
        </p:spPr>
        <p:txBody>
          <a:bodyPr>
            <a:normAutofit/>
          </a:bodyPr>
          <a:lstStyle/>
          <a:p>
            <a:r>
              <a:rPr lang="en-IE" sz="3600" dirty="0"/>
              <a:t>Recommendations</a:t>
            </a:r>
          </a:p>
        </p:txBody>
      </p:sp>
      <p:sp>
        <p:nvSpPr>
          <p:cNvPr id="4" name="Slide Number Placeholder 3">
            <a:extLst>
              <a:ext uri="{FF2B5EF4-FFF2-40B4-BE49-F238E27FC236}">
                <a16:creationId xmlns:a16="http://schemas.microsoft.com/office/drawing/2014/main" id="{2A6D211C-60F7-A3FB-A97E-AAE35EFDF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TextBox 4">
            <a:extLst>
              <a:ext uri="{FF2B5EF4-FFF2-40B4-BE49-F238E27FC236}">
                <a16:creationId xmlns:a16="http://schemas.microsoft.com/office/drawing/2014/main" id="{4AD0322B-AB1D-E691-EA9F-B82B1B5A13B1}"/>
              </a:ext>
            </a:extLst>
          </p:cNvPr>
          <p:cNvSpPr txBox="1"/>
          <p:nvPr/>
        </p:nvSpPr>
        <p:spPr>
          <a:xfrm>
            <a:off x="280955" y="2485748"/>
            <a:ext cx="6940116" cy="4105739"/>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For this reason, ideally one oven in the classroom should be dedicated solely to gluten free baking. Should this not be a possibility, all gluten free foods baked/cooked in the an oven that has previously been used to bake/cook gluten containing foods should be well covered. Gluten free foods should not be baked/cooked in the same oven at the same time as gluten containing foods, to minimise the risk of cross contamination.</a:t>
            </a:r>
            <a:endParaRPr kumimoji="0" lang="en-IE" sz="2200" b="1" i="0" u="none" strike="noStrike" kern="1200" cap="none" spc="0" normalizeH="0" baseline="0" noProof="0" dirty="0">
              <a:ln>
                <a:noFill/>
              </a:ln>
              <a:solidFill>
                <a:srgbClr val="4F5945"/>
              </a:solidFill>
              <a:effectLst/>
              <a:uLnTx/>
              <a:uFillTx/>
              <a:latin typeface="Gill Sans Nova Light"/>
              <a:ea typeface="+mn-ea"/>
              <a:cs typeface="+mn-cs"/>
            </a:endParaRPr>
          </a:p>
        </p:txBody>
      </p:sp>
      <p:pic>
        <p:nvPicPr>
          <p:cNvPr id="6" name="Picture 5">
            <a:extLst>
              <a:ext uri="{FF2B5EF4-FFF2-40B4-BE49-F238E27FC236}">
                <a16:creationId xmlns:a16="http://schemas.microsoft.com/office/drawing/2014/main" id="{4A2C11A5-72C5-4114-9534-68A660DFD739}"/>
              </a:ext>
            </a:extLst>
          </p:cNvPr>
          <p:cNvPicPr>
            <a:picLocks noChangeAspect="1"/>
          </p:cNvPicPr>
          <p:nvPr/>
        </p:nvPicPr>
        <p:blipFill>
          <a:blip r:embed="rId2"/>
          <a:stretch>
            <a:fillRect/>
          </a:stretch>
        </p:blipFill>
        <p:spPr>
          <a:xfrm>
            <a:off x="7664824" y="2583683"/>
            <a:ext cx="3909867" cy="3909867"/>
          </a:xfrm>
          <a:prstGeom prst="rect">
            <a:avLst/>
          </a:prstGeom>
        </p:spPr>
      </p:pic>
      <p:sp>
        <p:nvSpPr>
          <p:cNvPr id="3" name="TextBox 2">
            <a:extLst>
              <a:ext uri="{FF2B5EF4-FFF2-40B4-BE49-F238E27FC236}">
                <a16:creationId xmlns:a16="http://schemas.microsoft.com/office/drawing/2014/main" id="{299F2E07-FCA1-A424-A765-C217135BDCA2}"/>
              </a:ext>
            </a:extLst>
          </p:cNvPr>
          <p:cNvSpPr txBox="1"/>
          <p:nvPr/>
        </p:nvSpPr>
        <p:spPr>
          <a:xfrm>
            <a:off x="9208008" y="6455054"/>
            <a:ext cx="3123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Source</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4769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B916-D7EE-4669-86D2-EBC6FB1E3B21}"/>
              </a:ext>
            </a:extLst>
          </p:cNvPr>
          <p:cNvSpPr>
            <a:spLocks noGrp="1"/>
          </p:cNvSpPr>
          <p:nvPr>
            <p:ph type="title"/>
          </p:nvPr>
        </p:nvSpPr>
        <p:spPr/>
        <p:txBody>
          <a:bodyPr>
            <a:normAutofit/>
          </a:bodyPr>
          <a:lstStyle/>
          <a:p>
            <a:r>
              <a:rPr lang="en-IE" sz="3600" dirty="0"/>
              <a:t>Hints, Tips &amp; Tricks for Success</a:t>
            </a:r>
          </a:p>
        </p:txBody>
      </p:sp>
      <p:sp>
        <p:nvSpPr>
          <p:cNvPr id="3" name="Text Placeholder 2">
            <a:extLst>
              <a:ext uri="{FF2B5EF4-FFF2-40B4-BE49-F238E27FC236}">
                <a16:creationId xmlns:a16="http://schemas.microsoft.com/office/drawing/2014/main" id="{B031E403-A3EB-44A7-9AAC-0B910DC588A8}"/>
              </a:ext>
            </a:extLst>
          </p:cNvPr>
          <p:cNvSpPr>
            <a:spLocks noGrp="1"/>
          </p:cNvSpPr>
          <p:nvPr>
            <p:ph type="body" idx="1"/>
          </p:nvPr>
        </p:nvSpPr>
        <p:spPr/>
        <p:txBody>
          <a:bodyPr>
            <a:normAutofit/>
          </a:bodyPr>
          <a:lstStyle/>
          <a:p>
            <a:r>
              <a:rPr lang="en-IE" sz="2200" dirty="0"/>
              <a:t>Troubleshooting Gluten Free Baking</a:t>
            </a:r>
          </a:p>
        </p:txBody>
      </p:sp>
    </p:spTree>
    <p:extLst>
      <p:ext uri="{BB962C8B-B14F-4D97-AF65-F5344CB8AC3E}">
        <p14:creationId xmlns:p14="http://schemas.microsoft.com/office/powerpoint/2010/main" val="1233372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906332"/>
            <a:ext cx="8695944" cy="1325880"/>
          </a:xfrm>
        </p:spPr>
        <p:txBody>
          <a:bodyPr rtlCol="0">
            <a:normAutofit/>
          </a:bodyPr>
          <a:lstStyle>
            <a:defPPr>
              <a:defRPr lang="en-GB"/>
            </a:defPPr>
          </a:lstStyle>
          <a:p>
            <a:pPr rtl="0"/>
            <a:r>
              <a:rPr lang="en-GB" sz="3600" dirty="0"/>
              <a:t>Introduction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692088" y="1882587"/>
            <a:ext cx="8807824" cy="3455895"/>
          </a:xfrm>
        </p:spPr>
        <p:txBody>
          <a:bodyPr rtlCol="0">
            <a:normAutofit fontScale="62500" lnSpcReduction="20000"/>
          </a:bodyPr>
          <a:lstStyle>
            <a:defPPr>
              <a:defRPr lang="en-GB"/>
            </a:defPPr>
          </a:lstStyle>
          <a:p>
            <a:pPr marL="342900" indent="-342900" algn="just" rtl="0">
              <a:lnSpc>
                <a:spcPct val="170000"/>
              </a:lnSpc>
              <a:buFont typeface="Arial" panose="020B0604020202020204" pitchFamily="34" charset="0"/>
              <a:buChar char="•"/>
            </a:pP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I teach Home Economics to all year groups, 1</a:t>
            </a:r>
            <a:r>
              <a:rPr lang="en-GB" sz="3200" baseline="300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st</a:t>
            </a: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 year to 6</a:t>
            </a:r>
            <a:r>
              <a:rPr lang="en-GB" sz="3200" baseline="300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th</a:t>
            </a: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 year.</a:t>
            </a:r>
          </a:p>
          <a:p>
            <a:pPr marL="342900" indent="-342900" algn="just" rtl="0">
              <a:lnSpc>
                <a:spcPct val="170000"/>
              </a:lnSpc>
              <a:buFont typeface="Arial" panose="020B0604020202020204" pitchFamily="34" charset="0"/>
              <a:buChar char="•"/>
            </a:pP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I also work closely with autistic students in Le </a:t>
            </a:r>
            <a:r>
              <a:rPr lang="en-GB" sz="3200" dirty="0" err="1">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Chéile</a:t>
            </a: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 our autism classroom, where I teach L2LP, specifically Personal Care, Life Skills, Food Preparation &amp; Cookery.</a:t>
            </a:r>
          </a:p>
          <a:p>
            <a:pPr marL="342900" indent="-342900" algn="just">
              <a:lnSpc>
                <a:spcPct val="170000"/>
              </a:lnSpc>
              <a:buFont typeface="Arial" panose="020B0604020202020204" pitchFamily="34" charset="0"/>
              <a:buChar char="•"/>
            </a:pP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I run an Instagram account called </a:t>
            </a:r>
            <a:r>
              <a:rPr lang="en-GB" sz="3200" dirty="0" err="1">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a_glutenfree_mummy</a:t>
            </a:r>
            <a:r>
              <a:rPr lang="en-GB" sz="3200" dirty="0">
                <a:cs typeface="Times New Roman" panose="02020603050405020304" pitchFamily="18" charset="0"/>
              </a:rPr>
              <a:t> </a:t>
            </a:r>
            <a:r>
              <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rPr>
              <a:t>through which I share gluten free recipes, product &amp; restaurant recommendations, new gluten free product finds, etc. </a:t>
            </a:r>
            <a:r>
              <a:rPr lang="en-GB" sz="3200" dirty="0">
                <a:hlinkClick r:id="rId3"/>
              </a:rPr>
              <a:t>https://www.instagram.com/a_glutenfree_mummy/?hl=en</a:t>
            </a:r>
            <a:r>
              <a:rPr lang="en-GB" sz="3200" dirty="0"/>
              <a:t> </a:t>
            </a:r>
            <a:endParaRPr lang="en-GB" sz="32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endParaRPr>
          </a:p>
          <a:p>
            <a:pPr marL="342900" indent="-342900" algn="just">
              <a:lnSpc>
                <a:spcPct val="170000"/>
              </a:lnSpc>
              <a:buFont typeface="Arial" panose="020B0604020202020204" pitchFamily="34" charset="0"/>
              <a:buChar char="•"/>
            </a:pPr>
            <a:endParaRPr lang="en-GB" sz="2400" dirty="0">
              <a:solidFill>
                <a:srgbClr val="4F5945"/>
              </a:solidFill>
              <a:latin typeface="Gill Sans Nova Light" panose="020B0302020104020203" pitchFamily="34" charset="0"/>
              <a:ea typeface="Calibri Light" panose="020F0302020204030204" pitchFamily="34" charset="0"/>
              <a:cs typeface="Times New Roman" panose="02020603050405020304" pitchFamily="18" charset="0"/>
            </a:endParaRPr>
          </a:p>
          <a:p>
            <a:pPr marL="342900" indent="-342900" algn="just" rtl="0">
              <a:lnSpc>
                <a:spcPct val="170000"/>
              </a:lnSpc>
              <a:buFont typeface="Arial" panose="020B0604020202020204" pitchFamily="34" charset="0"/>
              <a:buChar char="•"/>
            </a:pPr>
            <a:endParaRPr lang="en-GB" sz="2200" dirty="0">
              <a:solidFill>
                <a:srgbClr val="4F5945"/>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69583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The Role of Gluten in Baking</a:t>
            </a:r>
            <a:endParaRPr lang="en-GB" sz="3600" dirty="0"/>
          </a:p>
        </p:txBody>
      </p:sp>
      <p:sp>
        <p:nvSpPr>
          <p:cNvPr id="3" name="TextBox 2">
            <a:extLst>
              <a:ext uri="{FF2B5EF4-FFF2-40B4-BE49-F238E27FC236}">
                <a16:creationId xmlns:a16="http://schemas.microsoft.com/office/drawing/2014/main" id="{AD37FA93-20FF-4500-5194-FBC5C86A7FA0}"/>
              </a:ext>
            </a:extLst>
          </p:cNvPr>
          <p:cNvSpPr txBox="1"/>
          <p:nvPr/>
        </p:nvSpPr>
        <p:spPr>
          <a:xfrm>
            <a:off x="924560" y="2225040"/>
            <a:ext cx="10430828" cy="207441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Gluten is a protein found in grains including wheat, barley &amp; rye. </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When (conventional wheat) flour is mixed with water, the gluten proteins form a network that gives structure to baked goods.</a:t>
            </a: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 One of the properties of gluten is elasticity. Elasticity allows conventional dough to stretch &amp; rise in the oven, giving bread, cake &amp; pastry the correct texture. </a:t>
            </a:r>
          </a:p>
        </p:txBody>
      </p:sp>
    </p:spTree>
    <p:extLst>
      <p:ext uri="{BB962C8B-B14F-4D97-AF65-F5344CB8AC3E}">
        <p14:creationId xmlns:p14="http://schemas.microsoft.com/office/powerpoint/2010/main" val="2392338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What to Expect with Gluten Free Baking </a:t>
            </a:r>
            <a:endParaRPr lang="en-GB" sz="3600" dirty="0"/>
          </a:p>
        </p:txBody>
      </p:sp>
      <p:sp>
        <p:nvSpPr>
          <p:cNvPr id="6" name="TextBox 5">
            <a:extLst>
              <a:ext uri="{FF2B5EF4-FFF2-40B4-BE49-F238E27FC236}">
                <a16:creationId xmlns:a16="http://schemas.microsoft.com/office/drawing/2014/main" id="{70C7186A-D3BB-4236-AB39-0CF40BE955AF}"/>
              </a:ext>
            </a:extLst>
          </p:cNvPr>
          <p:cNvSpPr txBox="1"/>
          <p:nvPr/>
        </p:nvSpPr>
        <p:spPr>
          <a:xfrm>
            <a:off x="839788" y="2136338"/>
            <a:ext cx="10515600" cy="20744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Therefore, without gluten, bread, cake &amp; pastry can be dry &amp; crumbly. They are unlikely to rise as desired, resulting in a dense &amp; heavy texture. </a:t>
            </a: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This means that when you’re baking without gluten, you’ll have to adjust your recipes for the final product to be as close as possible to the traditional one </a:t>
            </a:r>
            <a:r>
              <a:rPr kumimoji="0" lang="en-IE" sz="2200" b="0" i="0" u="sng" strike="noStrike" kern="1200" cap="none" spc="0" normalizeH="0" baseline="0" noProof="0" dirty="0">
                <a:ln>
                  <a:noFill/>
                </a:ln>
                <a:solidFill>
                  <a:srgbClr val="4F5945"/>
                </a:solidFill>
                <a:effectLst/>
                <a:uLnTx/>
                <a:uFillTx/>
                <a:latin typeface="Gill Sans Nova Light"/>
                <a:ea typeface="+mn-ea"/>
                <a:cs typeface="+mn-cs"/>
              </a:rPr>
              <a:t>(unless you are using a recipe designed specifically for gluten free flour blends).</a:t>
            </a:r>
            <a:endParaRPr kumimoji="0" lang="en-GB" sz="2200" b="0" i="0" u="sng"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290521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Tip 1: Use a Gluten Free Flour Blend</a:t>
            </a:r>
            <a:endParaRPr lang="en-GB" sz="3600" dirty="0"/>
          </a:p>
        </p:txBody>
      </p:sp>
      <p:sp>
        <p:nvSpPr>
          <p:cNvPr id="4" name="TextBox 3">
            <a:extLst>
              <a:ext uri="{FF2B5EF4-FFF2-40B4-BE49-F238E27FC236}">
                <a16:creationId xmlns:a16="http://schemas.microsoft.com/office/drawing/2014/main" id="{C993F50E-42E3-4A07-8448-D2C8BB97DDEC}"/>
              </a:ext>
            </a:extLst>
          </p:cNvPr>
          <p:cNvSpPr txBox="1"/>
          <p:nvPr/>
        </p:nvSpPr>
        <p:spPr>
          <a:xfrm>
            <a:off x="839788" y="2274838"/>
            <a:ext cx="10515600" cy="258224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There is no individual gluten free flour that can be used as an all-purpose gluten free flour. So instead of a single gluten free flour, to make most gluten free baking recipes, you'll need a blend of a few different flours, &amp; gluten free recipes that were developed to make the best use of that blend. While making your own gluten-free flour blend is possible, using a pre-mixed blend can help simplify the baking process.</a:t>
            </a:r>
          </a:p>
        </p:txBody>
      </p:sp>
    </p:spTree>
    <p:extLst>
      <p:ext uri="{BB962C8B-B14F-4D97-AF65-F5344CB8AC3E}">
        <p14:creationId xmlns:p14="http://schemas.microsoft.com/office/powerpoint/2010/main" val="4048795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Tip 1: Use a Gluten Free Flour Blend</a:t>
            </a:r>
            <a:endParaRPr lang="en-GB" sz="3600" dirty="0"/>
          </a:p>
        </p:txBody>
      </p:sp>
      <p:pic>
        <p:nvPicPr>
          <p:cNvPr id="5" name="Picture 4">
            <a:extLst>
              <a:ext uri="{FF2B5EF4-FFF2-40B4-BE49-F238E27FC236}">
                <a16:creationId xmlns:a16="http://schemas.microsoft.com/office/drawing/2014/main" id="{3D5BF4AD-75E3-45D5-A496-84B22EA3B6E5}"/>
              </a:ext>
            </a:extLst>
          </p:cNvPr>
          <p:cNvPicPr>
            <a:picLocks noChangeAspect="1"/>
          </p:cNvPicPr>
          <p:nvPr/>
        </p:nvPicPr>
        <p:blipFill>
          <a:blip r:embed="rId3"/>
          <a:stretch>
            <a:fillRect/>
          </a:stretch>
        </p:blipFill>
        <p:spPr>
          <a:xfrm>
            <a:off x="7132209" y="1801904"/>
            <a:ext cx="4220003" cy="4220003"/>
          </a:xfrm>
          <a:prstGeom prst="rect">
            <a:avLst/>
          </a:prstGeom>
        </p:spPr>
      </p:pic>
      <p:sp>
        <p:nvSpPr>
          <p:cNvPr id="4" name="TextBox 3">
            <a:extLst>
              <a:ext uri="{FF2B5EF4-FFF2-40B4-BE49-F238E27FC236}">
                <a16:creationId xmlns:a16="http://schemas.microsoft.com/office/drawing/2014/main" id="{C993F50E-42E3-4A07-8448-D2C8BB97DDEC}"/>
              </a:ext>
            </a:extLst>
          </p:cNvPr>
          <p:cNvSpPr txBox="1"/>
          <p:nvPr/>
        </p:nvSpPr>
        <p:spPr>
          <a:xfrm>
            <a:off x="839788" y="2137877"/>
            <a:ext cx="6771247" cy="25822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Gluten free flour blends are specially formulated to provide the ideal ratio of ingredients for gluten free baking. In addition, it often includes gum or starches that help bind the ingredients together and give the baked goods a more traditional texture. </a:t>
            </a:r>
          </a:p>
        </p:txBody>
      </p:sp>
    </p:spTree>
    <p:extLst>
      <p:ext uri="{BB962C8B-B14F-4D97-AF65-F5344CB8AC3E}">
        <p14:creationId xmlns:p14="http://schemas.microsoft.com/office/powerpoint/2010/main" val="421222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BCD8-EC27-B879-2844-41CCD1A76B5B}"/>
              </a:ext>
            </a:extLst>
          </p:cNvPr>
          <p:cNvSpPr>
            <a:spLocks noGrp="1"/>
          </p:cNvSpPr>
          <p:nvPr>
            <p:ph type="title"/>
          </p:nvPr>
        </p:nvSpPr>
        <p:spPr>
          <a:xfrm>
            <a:off x="381000" y="381000"/>
            <a:ext cx="11430000" cy="1325563"/>
          </a:xfrm>
        </p:spPr>
        <p:txBody>
          <a:bodyPr vert="horz" lIns="91440" tIns="45720" rIns="91440" bIns="45720" rtlCol="0" anchor="ctr">
            <a:normAutofit/>
          </a:bodyPr>
          <a:lstStyle/>
          <a:p>
            <a:r>
              <a:rPr lang="en-GB" sz="3600" kern="1200" dirty="0">
                <a:latin typeface="+mj-lt"/>
                <a:ea typeface="+mj-ea"/>
                <a:cs typeface="+mj-cs"/>
              </a:rPr>
              <a:t>Xanthan Gum</a:t>
            </a:r>
          </a:p>
        </p:txBody>
      </p:sp>
      <p:pic>
        <p:nvPicPr>
          <p:cNvPr id="6" name="Picture 5" descr="A white container with a label&#10;&#10;Description automatically generated">
            <a:extLst>
              <a:ext uri="{FF2B5EF4-FFF2-40B4-BE49-F238E27FC236}">
                <a16:creationId xmlns:a16="http://schemas.microsoft.com/office/drawing/2014/main" id="{A05E10CE-ECA0-3539-D1B1-19244D049D93}"/>
              </a:ext>
            </a:extLst>
          </p:cNvPr>
          <p:cNvPicPr>
            <a:picLocks noChangeAspect="1"/>
          </p:cNvPicPr>
          <p:nvPr/>
        </p:nvPicPr>
        <p:blipFill>
          <a:blip r:embed="rId2"/>
          <a:stretch>
            <a:fillRect/>
          </a:stretch>
        </p:blipFill>
        <p:spPr>
          <a:xfrm>
            <a:off x="8402707" y="2636459"/>
            <a:ext cx="3548501" cy="3548501"/>
          </a:xfrm>
          <a:prstGeom prst="rect">
            <a:avLst/>
          </a:prstGeom>
          <a:noFill/>
        </p:spPr>
      </p:pic>
      <p:sp>
        <p:nvSpPr>
          <p:cNvPr id="11" name="TextBox 10">
            <a:extLst>
              <a:ext uri="{FF2B5EF4-FFF2-40B4-BE49-F238E27FC236}">
                <a16:creationId xmlns:a16="http://schemas.microsoft.com/office/drawing/2014/main" id="{FD433BA0-2151-FE5B-C23B-735E69266AC3}"/>
              </a:ext>
            </a:extLst>
          </p:cNvPr>
          <p:cNvSpPr txBox="1"/>
          <p:nvPr/>
        </p:nvSpPr>
        <p:spPr>
          <a:xfrm>
            <a:off x="381000" y="2581612"/>
            <a:ext cx="7902388" cy="3891279"/>
          </a:xfrm>
          <a:prstGeom prst="rect">
            <a:avLst/>
          </a:prstGeom>
        </p:spPr>
        <p:txBody>
          <a:bodyPr vert="horz" lIns="91440" tIns="45720" rIns="91440" bIns="45720" rtlCol="0">
            <a:noAutofit/>
          </a:bodyPr>
          <a:lstStyle/>
          <a:p>
            <a:pPr marL="0" marR="0" lvl="0" indent="-228600" algn="just" defTabSz="914400" rtl="0" eaLnBrk="1" fontAlgn="auto" latinLnBrk="0" hangingPunct="1">
              <a:lnSpc>
                <a:spcPct val="150000"/>
              </a:lnSpc>
              <a:spcBef>
                <a:spcPts val="0"/>
              </a:spcBef>
              <a:spcAft>
                <a:spcPts val="600"/>
              </a:spcAft>
              <a:buClr>
                <a:srgbClr val="73292A"/>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Xanthan gum (E415) is a type of starch produced by fermentation (the same process used to make yogurt, cheese &amp; wine). </a:t>
            </a:r>
          </a:p>
          <a:p>
            <a:pPr marL="0" marR="0" lvl="0" indent="-228600" algn="just" defTabSz="914400" rtl="0" eaLnBrk="1" fontAlgn="auto" latinLnBrk="0" hangingPunct="1">
              <a:lnSpc>
                <a:spcPct val="150000"/>
              </a:lnSpc>
              <a:spcBef>
                <a:spcPts val="0"/>
              </a:spcBef>
              <a:spcAft>
                <a:spcPts val="600"/>
              </a:spcAft>
              <a:buClr>
                <a:srgbClr val="73292A"/>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Xanthan gum is used to improve the texture &amp; shelf life of gluten free products. It mimics gluten in terms of elasticity, &amp; it helps to keep baked products moist &amp; soft.</a:t>
            </a:r>
          </a:p>
          <a:p>
            <a:pPr marL="0" marR="0" lvl="0" indent="-228600" algn="just" defTabSz="914400" rtl="0" eaLnBrk="1" fontAlgn="auto" latinLnBrk="0" hangingPunct="1">
              <a:lnSpc>
                <a:spcPct val="150000"/>
              </a:lnSpc>
              <a:spcBef>
                <a:spcPts val="0"/>
              </a:spcBef>
              <a:spcAft>
                <a:spcPts val="600"/>
              </a:spcAft>
              <a:buClr>
                <a:srgbClr val="73292A"/>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If you’d like to like to learn more about xanthan gum, follow the link </a:t>
            </a:r>
            <a:r>
              <a:rPr kumimoji="0" lang="en-GB" sz="2200" b="0" i="0" u="none" strike="noStrike" kern="1200" cap="none" spc="0" normalizeH="0" baseline="0" noProof="0" dirty="0">
                <a:ln>
                  <a:noFill/>
                </a:ln>
                <a:solidFill>
                  <a:srgbClr val="4A3A1C"/>
                </a:solidFill>
                <a:effectLst/>
                <a:uLnTx/>
                <a:uFillTx/>
                <a:latin typeface="Gill Sans Nova Light"/>
                <a:ea typeface="+mn-ea"/>
                <a:cs typeface="+mn-cs"/>
                <a:hlinkClick r:id="rId3"/>
              </a:rPr>
              <a:t>What is xanthan gum? | BBC Good Food</a:t>
            </a:r>
            <a:endParaRPr kumimoji="0" lang="en-GB" sz="2200" b="0" i="0" u="none" strike="noStrike" kern="1200" cap="none" spc="0" normalizeH="0" baseline="0" noProof="0" dirty="0">
              <a:ln>
                <a:noFill/>
              </a:ln>
              <a:solidFill>
                <a:srgbClr val="4A3A1C"/>
              </a:solidFill>
              <a:effectLst/>
              <a:uLnTx/>
              <a:uFillTx/>
              <a:latin typeface="Gill Sans Nova Light"/>
              <a:ea typeface="+mn-ea"/>
              <a:cs typeface="+mn-cs"/>
            </a:endParaRPr>
          </a:p>
        </p:txBody>
      </p:sp>
      <p:sp>
        <p:nvSpPr>
          <p:cNvPr id="8" name="Slide Number Placeholder 7">
            <a:extLst>
              <a:ext uri="{FF2B5EF4-FFF2-40B4-BE49-F238E27FC236}">
                <a16:creationId xmlns:a16="http://schemas.microsoft.com/office/drawing/2014/main" id="{CB43D1FF-2F25-A246-EF2D-E3F5533F9C12}"/>
              </a:ext>
            </a:extLst>
          </p:cNvPr>
          <p:cNvSpPr>
            <a:spLocks noGrp="1"/>
          </p:cNvSpPr>
          <p:nvPr>
            <p:ph type="sldNum" sz="quarter" idx="11"/>
          </p:nvPr>
        </p:nvSpPr>
        <p:spPr>
          <a:xfrm>
            <a:off x="920800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GB" sz="1200" b="0" i="0" u="none" strike="noStrike" kern="1200" cap="none" spc="0" normalizeH="0" baseline="0" noProof="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3646821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BCD8-EC27-B879-2844-41CCD1A76B5B}"/>
              </a:ext>
            </a:extLst>
          </p:cNvPr>
          <p:cNvSpPr>
            <a:spLocks noGrp="1"/>
          </p:cNvSpPr>
          <p:nvPr>
            <p:ph type="title"/>
          </p:nvPr>
        </p:nvSpPr>
        <p:spPr>
          <a:xfrm>
            <a:off x="381000" y="381000"/>
            <a:ext cx="11430000" cy="1325563"/>
          </a:xfrm>
        </p:spPr>
        <p:txBody>
          <a:bodyPr vert="horz" lIns="91440" tIns="45720" rIns="91440" bIns="45720" rtlCol="0" anchor="ctr">
            <a:normAutofit/>
          </a:bodyPr>
          <a:lstStyle/>
          <a:p>
            <a:r>
              <a:rPr lang="en-GB" sz="3600" kern="1200" dirty="0">
                <a:latin typeface="+mj-lt"/>
                <a:ea typeface="+mj-ea"/>
                <a:cs typeface="+mj-cs"/>
              </a:rPr>
              <a:t>Guar Gum</a:t>
            </a:r>
          </a:p>
        </p:txBody>
      </p:sp>
      <p:pic>
        <p:nvPicPr>
          <p:cNvPr id="7" name="Picture 6" descr="A bag of guar gum&#10;&#10;Description automatically generated">
            <a:extLst>
              <a:ext uri="{FF2B5EF4-FFF2-40B4-BE49-F238E27FC236}">
                <a16:creationId xmlns:a16="http://schemas.microsoft.com/office/drawing/2014/main" id="{8BD6CC88-A6F4-F27D-BBF1-B10317C59829}"/>
              </a:ext>
            </a:extLst>
          </p:cNvPr>
          <p:cNvPicPr>
            <a:picLocks noChangeAspect="1"/>
          </p:cNvPicPr>
          <p:nvPr/>
        </p:nvPicPr>
        <p:blipFill>
          <a:blip r:embed="rId2"/>
          <a:stretch>
            <a:fillRect/>
          </a:stretch>
        </p:blipFill>
        <p:spPr>
          <a:xfrm>
            <a:off x="8249052" y="2670585"/>
            <a:ext cx="3405065" cy="3405065"/>
          </a:xfrm>
          <a:prstGeom prst="rect">
            <a:avLst/>
          </a:prstGeom>
          <a:noFill/>
        </p:spPr>
      </p:pic>
      <p:sp>
        <p:nvSpPr>
          <p:cNvPr id="5" name="TextBox 4">
            <a:extLst>
              <a:ext uri="{FF2B5EF4-FFF2-40B4-BE49-F238E27FC236}">
                <a16:creationId xmlns:a16="http://schemas.microsoft.com/office/drawing/2014/main" id="{058E1E9F-2842-A8CE-16BD-0038D79CAC39}"/>
              </a:ext>
            </a:extLst>
          </p:cNvPr>
          <p:cNvSpPr txBox="1"/>
          <p:nvPr/>
        </p:nvSpPr>
        <p:spPr>
          <a:xfrm>
            <a:off x="551328" y="2675887"/>
            <a:ext cx="7540841" cy="3399763"/>
          </a:xfrm>
          <a:prstGeom prst="rect">
            <a:avLst/>
          </a:prstGeom>
        </p:spPr>
        <p:txBody>
          <a:bodyPr vert="horz" lIns="91440" tIns="45720" rIns="91440" bIns="45720" rtlCol="0">
            <a:noAutofit/>
          </a:bodyPr>
          <a:lstStyle/>
          <a:p>
            <a:pPr marL="0" marR="0" lvl="0" indent="-228600" algn="just" defTabSz="914400" rtl="0" eaLnBrk="1" fontAlgn="auto" latinLnBrk="0" hangingPunct="1">
              <a:lnSpc>
                <a:spcPct val="150000"/>
              </a:lnSpc>
              <a:spcBef>
                <a:spcPts val="0"/>
              </a:spcBef>
              <a:spcAft>
                <a:spcPts val="600"/>
              </a:spcAft>
              <a:buClr>
                <a:srgbClr val="73292A"/>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4F5945"/>
                </a:solidFill>
                <a:effectLst/>
                <a:uLnTx/>
                <a:uFillTx/>
                <a:latin typeface="Gill Sans Nova Light"/>
                <a:ea typeface="+mn-ea"/>
                <a:cs typeface="+mn-cs"/>
              </a:rPr>
              <a:t>Guar gum comes from the seeds of guar beans (Cyamopsis Tetragonolobus). It acts as a thickener &amp; bulks out food. If you're baking with flours that don't have gluten in them, adding guar gum to the recipe can help add some elasticity to your dough. </a:t>
            </a:r>
          </a:p>
        </p:txBody>
      </p:sp>
      <p:sp>
        <p:nvSpPr>
          <p:cNvPr id="8" name="Slide Number Placeholder 7">
            <a:extLst>
              <a:ext uri="{FF2B5EF4-FFF2-40B4-BE49-F238E27FC236}">
                <a16:creationId xmlns:a16="http://schemas.microsoft.com/office/drawing/2014/main" id="{CB43D1FF-2F25-A246-EF2D-E3F5533F9C12}"/>
              </a:ext>
            </a:extLst>
          </p:cNvPr>
          <p:cNvSpPr>
            <a:spLocks noGrp="1"/>
          </p:cNvSpPr>
          <p:nvPr>
            <p:ph type="sldNum" sz="quarter" idx="11"/>
          </p:nvPr>
        </p:nvSpPr>
        <p:spPr>
          <a:xfrm>
            <a:off x="920800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Gill Sans Nova Light" panose="020F0302020204030204" pitchFamily="34" charset="0"/>
              <a:ea typeface="+mn-ea"/>
            </a:endParaRPr>
          </a:p>
        </p:txBody>
      </p:sp>
      <p:sp>
        <p:nvSpPr>
          <p:cNvPr id="11" name="TextBox 10">
            <a:extLst>
              <a:ext uri="{FF2B5EF4-FFF2-40B4-BE49-F238E27FC236}">
                <a16:creationId xmlns:a16="http://schemas.microsoft.com/office/drawing/2014/main" id="{FD433BA0-2151-FE5B-C23B-735E69266AC3}"/>
              </a:ext>
            </a:extLst>
          </p:cNvPr>
          <p:cNvSpPr txBox="1"/>
          <p:nvPr/>
        </p:nvSpPr>
        <p:spPr>
          <a:xfrm>
            <a:off x="3667760" y="2448560"/>
            <a:ext cx="8143240" cy="4135119"/>
          </a:xfrm>
          <a:prstGeom prst="rect">
            <a:avLst/>
          </a:prstGeom>
        </p:spPr>
        <p:txBody>
          <a:bodyPr vert="horz" lIns="91440" tIns="45720" rIns="91440" bIns="45720" rtlCol="0">
            <a:normAutofit/>
          </a:bodyPr>
          <a:lstStyle/>
          <a:p>
            <a:pPr marL="0" marR="0" lvl="0" indent="-228600" algn="just" defTabSz="914400" rtl="0" eaLnBrk="1" fontAlgn="auto" latinLnBrk="0" hangingPunct="1">
              <a:lnSpc>
                <a:spcPct val="150000"/>
              </a:lnSpc>
              <a:spcBef>
                <a:spcPts val="0"/>
              </a:spcBef>
              <a:spcAft>
                <a:spcPts val="600"/>
              </a:spcAft>
              <a:buClr>
                <a:srgbClr val="73292A"/>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F5945"/>
              </a:solidFill>
              <a:effectLst/>
              <a:uLnTx/>
              <a:uFillTx/>
              <a:latin typeface="Gill Sans Nova Light"/>
              <a:ea typeface="+mn-ea"/>
              <a:cs typeface="+mn-cs"/>
            </a:endParaRPr>
          </a:p>
        </p:txBody>
      </p:sp>
    </p:spTree>
    <p:extLst>
      <p:ext uri="{BB962C8B-B14F-4D97-AF65-F5344CB8AC3E}">
        <p14:creationId xmlns:p14="http://schemas.microsoft.com/office/powerpoint/2010/main" val="4169201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Tip 2: Bake at the Right Temperature</a:t>
            </a:r>
            <a:endParaRPr lang="en-GB" sz="3600" dirty="0"/>
          </a:p>
        </p:txBody>
      </p:sp>
      <p:sp>
        <p:nvSpPr>
          <p:cNvPr id="4" name="TextBox 3">
            <a:extLst>
              <a:ext uri="{FF2B5EF4-FFF2-40B4-BE49-F238E27FC236}">
                <a16:creationId xmlns:a16="http://schemas.microsoft.com/office/drawing/2014/main" id="{9E1E20DD-DF2C-49AD-81A0-2E3FC2EF3738}"/>
              </a:ext>
            </a:extLst>
          </p:cNvPr>
          <p:cNvSpPr txBox="1"/>
          <p:nvPr/>
        </p:nvSpPr>
        <p:spPr>
          <a:xfrm>
            <a:off x="838200" y="2225080"/>
            <a:ext cx="10515600" cy="25822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Baking temperature is important for all types of baking, but it’s especially critical in gluten-free baking. This is because gluten-free flour doesn’t contain the proteins that help trap heat and moisture, so baked goods can dry out quickly if they’re overcooked. As a general rule, bake gluten-free goods at a lower temperature than you would conventional wheat-based recipes. This will help prevent them from drying out or becoming overcooked.</a:t>
            </a:r>
          </a:p>
        </p:txBody>
      </p:sp>
    </p:spTree>
    <p:extLst>
      <p:ext uri="{BB962C8B-B14F-4D97-AF65-F5344CB8AC3E}">
        <p14:creationId xmlns:p14="http://schemas.microsoft.com/office/powerpoint/2010/main" val="2976466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Tip 3: Measure Accurately</a:t>
            </a:r>
            <a:endParaRPr lang="en-GB" sz="3600" dirty="0"/>
          </a:p>
        </p:txBody>
      </p:sp>
      <p:sp>
        <p:nvSpPr>
          <p:cNvPr id="4" name="TextBox 3">
            <a:extLst>
              <a:ext uri="{FF2B5EF4-FFF2-40B4-BE49-F238E27FC236}">
                <a16:creationId xmlns:a16="http://schemas.microsoft.com/office/drawing/2014/main" id="{9E1E20DD-DF2C-49AD-81A0-2E3FC2EF3738}"/>
              </a:ext>
            </a:extLst>
          </p:cNvPr>
          <p:cNvSpPr txBox="1"/>
          <p:nvPr/>
        </p:nvSpPr>
        <p:spPr>
          <a:xfrm>
            <a:off x="839788" y="2142701"/>
            <a:ext cx="7040188" cy="25822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When baking gluten free, be precise when measuring your ingredients. This is because gluten free flour blends often have different ratios of flour to starch, which can impact the texture of your final product. Use a scale to measure your ingredients for best results rather than measuring cups. </a:t>
            </a:r>
          </a:p>
        </p:txBody>
      </p:sp>
      <p:pic>
        <p:nvPicPr>
          <p:cNvPr id="6" name="Picture 5">
            <a:extLst>
              <a:ext uri="{FF2B5EF4-FFF2-40B4-BE49-F238E27FC236}">
                <a16:creationId xmlns:a16="http://schemas.microsoft.com/office/drawing/2014/main" id="{588CEF7D-8C37-6ED7-B0ED-61261753D48F}"/>
              </a:ext>
            </a:extLst>
          </p:cNvPr>
          <p:cNvPicPr>
            <a:picLocks noChangeAspect="1"/>
          </p:cNvPicPr>
          <p:nvPr/>
        </p:nvPicPr>
        <p:blipFill>
          <a:blip r:embed="rId3"/>
          <a:stretch>
            <a:fillRect/>
          </a:stretch>
        </p:blipFill>
        <p:spPr>
          <a:xfrm>
            <a:off x="7879976" y="2308801"/>
            <a:ext cx="3622406" cy="2416145"/>
          </a:xfrm>
          <a:prstGeom prst="rect">
            <a:avLst/>
          </a:prstGeom>
        </p:spPr>
      </p:pic>
    </p:spTree>
    <p:extLst>
      <p:ext uri="{BB962C8B-B14F-4D97-AF65-F5344CB8AC3E}">
        <p14:creationId xmlns:p14="http://schemas.microsoft.com/office/powerpoint/2010/main" val="2169979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Tip 4: Don’t Overmix</a:t>
            </a:r>
            <a:endParaRPr lang="en-GB" sz="3600" dirty="0"/>
          </a:p>
        </p:txBody>
      </p:sp>
      <p:sp>
        <p:nvSpPr>
          <p:cNvPr id="4" name="TextBox 3">
            <a:extLst>
              <a:ext uri="{FF2B5EF4-FFF2-40B4-BE49-F238E27FC236}">
                <a16:creationId xmlns:a16="http://schemas.microsoft.com/office/drawing/2014/main" id="{9E1E20DD-DF2C-49AD-81A0-2E3FC2EF3738}"/>
              </a:ext>
            </a:extLst>
          </p:cNvPr>
          <p:cNvSpPr txBox="1"/>
          <p:nvPr/>
        </p:nvSpPr>
        <p:spPr>
          <a:xfrm>
            <a:off x="839788" y="2225080"/>
            <a:ext cx="10515600" cy="20744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Gluten free doughs and batters are much more delicate than their traditional counterparts. As such, it’s important not to overmix them. Overmixing can result in tough, rubbery baked goods. So when stirring gluten-free batters or doughs, do so until everything is just combined. Then stop.</a:t>
            </a:r>
          </a:p>
        </p:txBody>
      </p:sp>
    </p:spTree>
    <p:extLst>
      <p:ext uri="{BB962C8B-B14F-4D97-AF65-F5344CB8AC3E}">
        <p14:creationId xmlns:p14="http://schemas.microsoft.com/office/powerpoint/2010/main" val="1696555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latin typeface="Baskerville Old Face" panose="02020602080505020303" pitchFamily="18" charset="77"/>
              </a:rPr>
              <a:t>Tip 5: Bake Until Done</a:t>
            </a:r>
            <a:endParaRPr lang="en-GB" sz="3600" dirty="0"/>
          </a:p>
        </p:txBody>
      </p:sp>
      <p:sp>
        <p:nvSpPr>
          <p:cNvPr id="4" name="TextBox 3">
            <a:extLst>
              <a:ext uri="{FF2B5EF4-FFF2-40B4-BE49-F238E27FC236}">
                <a16:creationId xmlns:a16="http://schemas.microsoft.com/office/drawing/2014/main" id="{9E1E20DD-DF2C-49AD-81A0-2E3FC2EF3738}"/>
              </a:ext>
            </a:extLst>
          </p:cNvPr>
          <p:cNvSpPr txBox="1"/>
          <p:nvPr/>
        </p:nvSpPr>
        <p:spPr>
          <a:xfrm>
            <a:off x="838200" y="2023374"/>
            <a:ext cx="10515600" cy="309007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Gluten free flour blends tend to absorb more liquid than wheat flours, so gluten free baking recipes may require more liquid. This in turn can affect baking times, so gluten free baked goods often take longer to bake than their traditional counterparts. </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Be sure to bake them until they are golden brown and spring back when lightly pressed, or test it with a toothpick in the centre of the cakes to see if it comes out dry. This way, you can be sure that they are cooked all the way through.</a:t>
            </a:r>
          </a:p>
        </p:txBody>
      </p:sp>
    </p:spTree>
    <p:extLst>
      <p:ext uri="{BB962C8B-B14F-4D97-AF65-F5344CB8AC3E}">
        <p14:creationId xmlns:p14="http://schemas.microsoft.com/office/powerpoint/2010/main" val="321220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879438"/>
            <a:ext cx="8695944" cy="1325880"/>
          </a:xfrm>
        </p:spPr>
        <p:txBody>
          <a:bodyPr rtlCol="0">
            <a:normAutofit/>
          </a:bodyPr>
          <a:lstStyle>
            <a:defPPr>
              <a:defRPr lang="en-GB"/>
            </a:defPPr>
          </a:lstStyle>
          <a:p>
            <a:pPr rtl="0"/>
            <a:r>
              <a:rPr lang="en-GB" sz="3600" dirty="0"/>
              <a:t>Introduction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748028" y="1809974"/>
            <a:ext cx="8695944" cy="3238052"/>
          </a:xfrm>
        </p:spPr>
        <p:txBody>
          <a:bodyPr rtlCol="0">
            <a:normAutofit/>
          </a:bodyPr>
          <a:lstStyle>
            <a:defPPr>
              <a:defRPr lang="en-GB"/>
            </a:defPPr>
          </a:lstStyle>
          <a:p>
            <a:pPr marL="342900" indent="-342900" algn="just" rtl="0">
              <a:lnSpc>
                <a:spcPct val="150000"/>
              </a:lnSpc>
              <a:buFont typeface="Arial" panose="020B0604020202020204" pitchFamily="34" charset="0"/>
              <a:buChar char="•"/>
            </a:pPr>
            <a:r>
              <a:rPr lang="en-GB" sz="2200" dirty="0">
                <a:solidFill>
                  <a:srgbClr val="4F5945"/>
                </a:solidFill>
                <a:latin typeface="Gill Sans Nova Light" panose="020B0302020104020203" pitchFamily="34" charset="0"/>
              </a:rPr>
              <a:t>I was diagnosed with non-coeliac gluten sensitivity in 2013, following 5 years of medical investigations, hospitalisations &amp; surgeries trying to identify the cause of debilitating abdominal pain.</a:t>
            </a:r>
          </a:p>
          <a:p>
            <a:pPr marL="342900" indent="-342900" algn="just">
              <a:lnSpc>
                <a:spcPct val="150000"/>
              </a:lnSpc>
              <a:buFont typeface="Arial" panose="020B0604020202020204" pitchFamily="34" charset="0"/>
              <a:buChar char="•"/>
            </a:pPr>
            <a:r>
              <a:rPr lang="en-GB" sz="2200" dirty="0">
                <a:solidFill>
                  <a:srgbClr val="4F5945"/>
                </a:solidFill>
                <a:latin typeface="Gill Sans Nova Light" panose="020B0302020104020203" pitchFamily="34" charset="0"/>
              </a:rPr>
              <a:t>In recent years, I’ve become increasingly sensitive to even traces of gluten/wheat. </a:t>
            </a:r>
            <a:r>
              <a:rPr kumimoji="0" lang="en-GB" sz="2200" b="0" i="0" u="none" strike="noStrike" kern="1200" cap="none" spc="0" normalizeH="0" baseline="0" noProof="0" dirty="0">
                <a:ln>
                  <a:noFill/>
                </a:ln>
                <a:solidFill>
                  <a:srgbClr val="4F5945"/>
                </a:solidFill>
                <a:effectLst/>
                <a:uLnTx/>
                <a:uFillTx/>
                <a:latin typeface="Gill Sans Nova Light" panose="020F0302020204030204" pitchFamily="34" charset="0"/>
                <a:ea typeface="+mn-ea"/>
              </a:rPr>
              <a:t>Within minutes of being </a:t>
            </a:r>
            <a:r>
              <a:rPr kumimoji="0" lang="en-GB" sz="2200" i="1" strike="noStrike" kern="1200" cap="none" spc="0" normalizeH="0" baseline="0" noProof="0" dirty="0" err="1">
                <a:ln>
                  <a:noFill/>
                </a:ln>
                <a:solidFill>
                  <a:srgbClr val="4F5945"/>
                </a:solidFill>
                <a:effectLst/>
                <a:uLnTx/>
                <a:uFillTx/>
                <a:latin typeface="Gill Sans Nova Light" panose="020F0302020204030204" pitchFamily="34" charset="0"/>
                <a:ea typeface="+mn-ea"/>
              </a:rPr>
              <a:t>glutened</a:t>
            </a:r>
            <a:r>
              <a:rPr kumimoji="0" lang="en-GB" sz="2200" b="0" i="0" u="none" strike="noStrike" kern="1200" cap="none" spc="0" normalizeH="0" baseline="0" noProof="0" dirty="0">
                <a:ln>
                  <a:noFill/>
                </a:ln>
                <a:solidFill>
                  <a:srgbClr val="4F5945"/>
                </a:solidFill>
                <a:effectLst/>
                <a:uLnTx/>
                <a:uFillTx/>
                <a:latin typeface="Gill Sans Nova Light" panose="020F0302020204030204" pitchFamily="34" charset="0"/>
                <a:ea typeface="+mn-ea"/>
              </a:rPr>
              <a:t> I begin vomiting, which is typically followed by days/weeks of vertigo-like symptoms.</a:t>
            </a:r>
          </a:p>
          <a:p>
            <a:pPr marL="342900" indent="-342900" algn="just" rtl="0">
              <a:lnSpc>
                <a:spcPct val="150000"/>
              </a:lnSpc>
              <a:buFont typeface="Arial" panose="020B0604020202020204" pitchFamily="34" charset="0"/>
              <a:buChar char="•"/>
            </a:pPr>
            <a:endParaRPr lang="en-GB" dirty="0">
              <a:solidFill>
                <a:schemeClr val="tx2">
                  <a:lumMod val="25000"/>
                </a:schemeClr>
              </a:solidFill>
              <a:latin typeface="Gill Sans Nova Light" panose="020B0302020104020203" pitchFamily="34" charset="0"/>
            </a:endParaRPr>
          </a:p>
        </p:txBody>
      </p:sp>
    </p:spTree>
    <p:extLst>
      <p:ext uri="{BB962C8B-B14F-4D97-AF65-F5344CB8AC3E}">
        <p14:creationId xmlns:p14="http://schemas.microsoft.com/office/powerpoint/2010/main" val="441209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BCD8-EC27-B879-2844-41CCD1A76B5B}"/>
              </a:ext>
            </a:extLst>
          </p:cNvPr>
          <p:cNvSpPr>
            <a:spLocks noGrp="1"/>
          </p:cNvSpPr>
          <p:nvPr>
            <p:ph type="title"/>
          </p:nvPr>
        </p:nvSpPr>
        <p:spPr/>
        <p:txBody>
          <a:bodyPr>
            <a:normAutofit/>
          </a:bodyPr>
          <a:lstStyle/>
          <a:p>
            <a:r>
              <a:rPr lang="en-IE" sz="3600" dirty="0"/>
              <a:t>Tip 6: Use Gluten Free Recipes</a:t>
            </a:r>
          </a:p>
        </p:txBody>
      </p:sp>
      <p:sp>
        <p:nvSpPr>
          <p:cNvPr id="8" name="Slide Number Placeholder 7">
            <a:extLst>
              <a:ext uri="{FF2B5EF4-FFF2-40B4-BE49-F238E27FC236}">
                <a16:creationId xmlns:a16="http://schemas.microsoft.com/office/drawing/2014/main" id="{CB43D1FF-2F25-A246-EF2D-E3F5533F9C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TextBox 4">
            <a:extLst>
              <a:ext uri="{FF2B5EF4-FFF2-40B4-BE49-F238E27FC236}">
                <a16:creationId xmlns:a16="http://schemas.microsoft.com/office/drawing/2014/main" id="{22EBE084-7719-4FA5-87A1-DC37A2B9D7A2}"/>
              </a:ext>
            </a:extLst>
          </p:cNvPr>
          <p:cNvSpPr txBox="1"/>
          <p:nvPr/>
        </p:nvSpPr>
        <p:spPr>
          <a:xfrm>
            <a:off x="836612" y="1968968"/>
            <a:ext cx="8388955" cy="3479414"/>
          </a:xfrm>
          <a:prstGeom prst="rect">
            <a:avLst/>
          </a:prstGeom>
          <a:noFill/>
        </p:spPr>
        <p:txBody>
          <a:bodyPr wrap="square" rtlCol="0">
            <a:spAutoFit/>
          </a:bodyPr>
          <a:lstStyle/>
          <a:p>
            <a:pPr marL="342900" marR="0" lvl="0" indent="-342900" algn="just"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To ensure success when baking gluten free, it is best to use recipes that have been specifically designed, tried &amp; tested, for gluten free baking.</a:t>
            </a:r>
          </a:p>
          <a:p>
            <a:pPr marL="342900" marR="0" lvl="0" indent="-342900" algn="just"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Recommendations:</a:t>
            </a:r>
          </a:p>
          <a:p>
            <a:pPr marL="0" marR="0" lvl="0" indent="0" algn="just" defTabSz="914400" rtl="0" eaLnBrk="1" fontAlgn="auto" latinLnBrk="0" hangingPunct="1">
              <a:lnSpc>
                <a:spcPct val="17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0070C0"/>
                </a:solidFill>
                <a:effectLst/>
                <a:uLnTx/>
                <a:uFillTx/>
                <a:latin typeface="Gill Sans Nova Light"/>
                <a:ea typeface="+mn-ea"/>
                <a:cs typeface="+mn-cs"/>
                <a:hlinkClick r:id="rId2">
                  <a:extLst>
                    <a:ext uri="{A12FA001-AC4F-418D-AE19-62706E023703}">
                      <ahyp:hlinkClr xmlns:ahyp="http://schemas.microsoft.com/office/drawing/2018/hyperlinkcolor" val="tx"/>
                    </a:ext>
                  </a:extLst>
                </a:hlinkClick>
              </a:rPr>
              <a:t>https://glutenfreecuppatea.co.uk/</a:t>
            </a:r>
          </a:p>
          <a:p>
            <a:pPr marL="0" marR="0" lvl="0" indent="0" algn="just" defTabSz="914400" rtl="0" eaLnBrk="1" fontAlgn="auto" latinLnBrk="0" hangingPunct="1">
              <a:lnSpc>
                <a:spcPct val="170000"/>
              </a:lnSpc>
              <a:spcBef>
                <a:spcPts val="0"/>
              </a:spcBef>
              <a:spcAft>
                <a:spcPts val="0"/>
              </a:spcAft>
              <a:buClrTx/>
              <a:buSzTx/>
              <a:buFontTx/>
              <a:buNone/>
              <a:tabLst/>
              <a:defRPr/>
            </a:pPr>
            <a:r>
              <a:rPr kumimoji="0" lang="en-IE" sz="2200" b="0" i="0" u="none" strike="noStrike" kern="1200" cap="none" spc="0" normalizeH="0" baseline="0" noProof="0" dirty="0" err="1">
                <a:ln>
                  <a:noFill/>
                </a:ln>
                <a:solidFill>
                  <a:srgbClr val="0070C0"/>
                </a:solidFill>
                <a:effectLst/>
                <a:uLnTx/>
                <a:uFillTx/>
                <a:latin typeface="Gill Sans Nova Light"/>
                <a:ea typeface="+mn-ea"/>
                <a:cs typeface="+mn-cs"/>
                <a:hlinkClick r:id="rId2">
                  <a:extLst>
                    <a:ext uri="{A12FA001-AC4F-418D-AE19-62706E023703}">
                      <ahyp:hlinkClr xmlns:ahyp="http://schemas.microsoft.com/office/drawing/2018/hyperlinkcolor" val="tx"/>
                    </a:ext>
                  </a:extLst>
                </a:hlinkClick>
              </a:rPr>
              <a:t>Freee</a:t>
            </a:r>
            <a:r>
              <a:rPr kumimoji="0" lang="en-IE" sz="2200" b="0" i="0" u="none" strike="noStrike" kern="1200" cap="none" spc="0" normalizeH="0" baseline="0" noProof="0" dirty="0">
                <a:ln>
                  <a:noFill/>
                </a:ln>
                <a:solidFill>
                  <a:srgbClr val="0070C0"/>
                </a:solidFill>
                <a:effectLst/>
                <a:uLnTx/>
                <a:uFillTx/>
                <a:latin typeface="Gill Sans Nova Light"/>
                <a:ea typeface="+mn-ea"/>
                <a:cs typeface="+mn-cs"/>
                <a:hlinkClick r:id="rId2">
                  <a:extLst>
                    <a:ext uri="{A12FA001-AC4F-418D-AE19-62706E023703}">
                      <ahyp:hlinkClr xmlns:ahyp="http://schemas.microsoft.com/office/drawing/2018/hyperlinkcolor" val="tx"/>
                    </a:ext>
                  </a:extLst>
                </a:hlinkClick>
              </a:rPr>
              <a:t> | Gluten Free Products and Recipes (freee-foods.co.uk)</a:t>
            </a:r>
            <a:endParaRPr kumimoji="0" lang="en-IE" sz="2200" b="0" i="0" u="none" strike="noStrike" kern="1200" cap="none" spc="0" normalizeH="0" baseline="0" noProof="0" dirty="0">
              <a:ln>
                <a:noFill/>
              </a:ln>
              <a:solidFill>
                <a:srgbClr val="0070C0"/>
              </a:solidFill>
              <a:effectLst/>
              <a:uLnTx/>
              <a:uFillTx/>
              <a:latin typeface="Gill Sans Nova Light"/>
              <a:ea typeface="+mn-ea"/>
              <a:cs typeface="+mn-cs"/>
            </a:endParaRPr>
          </a:p>
          <a:p>
            <a:pPr marL="0" marR="0" lvl="0" indent="0" algn="just" defTabSz="914400" rtl="0" eaLnBrk="1" fontAlgn="auto" latinLnBrk="0" hangingPunct="1">
              <a:lnSpc>
                <a:spcPct val="17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0070C0"/>
                </a:solidFill>
                <a:effectLst/>
                <a:uLnTx/>
                <a:uFillTx/>
                <a:latin typeface="Gill Sans Nova Light"/>
                <a:ea typeface="+mn-ea"/>
                <a:cs typeface="+mn-cs"/>
                <a:hlinkClick r:id="rId3">
                  <a:extLst>
                    <a:ext uri="{A12FA001-AC4F-418D-AE19-62706E023703}">
                      <ahyp:hlinkClr xmlns:ahyp="http://schemas.microsoft.com/office/drawing/2018/hyperlinkcolor" val="tx"/>
                    </a:ext>
                  </a:extLst>
                </a:hlinkClick>
              </a:rPr>
              <a:t>https://glutenfreemummy.com/</a:t>
            </a:r>
            <a:endParaRPr kumimoji="0" lang="en-IE" sz="2200" b="0" i="0" u="none" strike="noStrike" kern="1200" cap="none" spc="0" normalizeH="0" baseline="0" noProof="0" dirty="0">
              <a:ln>
                <a:noFill/>
              </a:ln>
              <a:solidFill>
                <a:srgbClr val="0070C0"/>
              </a:solidFill>
              <a:effectLst/>
              <a:uLnTx/>
              <a:uFillTx/>
              <a:latin typeface="Gill Sans Nova Light"/>
              <a:ea typeface="+mn-ea"/>
              <a:cs typeface="+mn-cs"/>
            </a:endParaRPr>
          </a:p>
        </p:txBody>
      </p:sp>
      <p:pic>
        <p:nvPicPr>
          <p:cNvPr id="10" name="Picture 9">
            <a:extLst>
              <a:ext uri="{FF2B5EF4-FFF2-40B4-BE49-F238E27FC236}">
                <a16:creationId xmlns:a16="http://schemas.microsoft.com/office/drawing/2014/main" id="{B6BBF9A6-9025-4ABC-BAA8-09B8A9007F49}"/>
              </a:ext>
            </a:extLst>
          </p:cNvPr>
          <p:cNvPicPr>
            <a:picLocks noChangeAspect="1"/>
          </p:cNvPicPr>
          <p:nvPr/>
        </p:nvPicPr>
        <p:blipFill>
          <a:blip r:embed="rId4"/>
          <a:stretch>
            <a:fillRect/>
          </a:stretch>
        </p:blipFill>
        <p:spPr>
          <a:xfrm>
            <a:off x="9225567" y="1690688"/>
            <a:ext cx="2129821" cy="4333595"/>
          </a:xfrm>
          <a:prstGeom prst="rect">
            <a:avLst/>
          </a:prstGeom>
        </p:spPr>
      </p:pic>
    </p:spTree>
    <p:extLst>
      <p:ext uri="{BB962C8B-B14F-4D97-AF65-F5344CB8AC3E}">
        <p14:creationId xmlns:p14="http://schemas.microsoft.com/office/powerpoint/2010/main" val="690779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rtlCol="0">
            <a:normAutofit/>
          </a:bodyPr>
          <a:lstStyle>
            <a:defPPr>
              <a:defRPr lang="en-GB"/>
            </a:defPPr>
          </a:lstStyle>
          <a:p>
            <a:pPr rtl="0"/>
            <a:r>
              <a:rPr lang="en-GB" sz="3600"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7318249" y="2422890"/>
            <a:ext cx="4362852" cy="4212158"/>
          </a:xfrm>
        </p:spPr>
        <p:txBody>
          <a:bodyPr rtlCol="0">
            <a:normAutofit lnSpcReduction="10000"/>
          </a:bodyPr>
          <a:lstStyle>
            <a:defPPr>
              <a:defRPr lang="en-GB"/>
            </a:defPPr>
          </a:lstStyle>
          <a:p>
            <a:pPr rtl="0">
              <a:lnSpc>
                <a:spcPct val="120000"/>
              </a:lnSpc>
            </a:pPr>
            <a:r>
              <a:rPr lang="en-GB" dirty="0"/>
              <a:t>​</a:t>
            </a:r>
          </a:p>
          <a:p>
            <a:pPr rtl="0">
              <a:lnSpc>
                <a:spcPct val="160000"/>
              </a:lnSpc>
            </a:pPr>
            <a:endParaRPr lang="en-GB" dirty="0"/>
          </a:p>
          <a:p>
            <a:pPr rtl="0"/>
            <a:r>
              <a:rPr lang="en-GB" sz="2200" dirty="0">
                <a:solidFill>
                  <a:srgbClr val="4F5945"/>
                </a:solidFill>
              </a:rPr>
              <a:t>niamh.87.mcm@gmail.com</a:t>
            </a:r>
          </a:p>
          <a:p>
            <a:pPr rtl="0"/>
            <a:r>
              <a:rPr lang="en-GB" sz="2200" dirty="0">
                <a:hlinkClick r:id="rId3"/>
              </a:rPr>
              <a:t>www.glutenfreemummy.com</a:t>
            </a:r>
            <a:endParaRPr lang="en-GB" sz="2200" dirty="0"/>
          </a:p>
          <a:p>
            <a:pPr rtl="0"/>
            <a:r>
              <a:rPr lang="en-GB" sz="2200" dirty="0"/>
              <a:t>     </a:t>
            </a:r>
            <a:r>
              <a:rPr lang="en-GB" sz="2200" dirty="0">
                <a:solidFill>
                  <a:srgbClr val="4F5945"/>
                </a:solidFill>
              </a:rPr>
              <a:t>@a_glutenfree_mummy</a:t>
            </a:r>
          </a:p>
          <a:p>
            <a:r>
              <a:rPr lang="en-GB" sz="2200" dirty="0">
                <a:hlinkClick r:id="rId4"/>
              </a:rPr>
              <a:t>https://www.instagram.com/a_glutenfree_mummy/?hl=en</a:t>
            </a:r>
            <a:endParaRPr lang="en-GB" sz="2200" dirty="0"/>
          </a:p>
          <a:p>
            <a:pPr rtl="0">
              <a:lnSpc>
                <a:spcPct val="120000"/>
              </a:lnSpc>
            </a:pPr>
            <a:endParaRPr lang="en-GB" dirty="0"/>
          </a:p>
          <a:p>
            <a:pPr rtl="0"/>
            <a:endParaRPr lang="en-GB" dirty="0"/>
          </a:p>
        </p:txBody>
      </p:sp>
      <p:pic>
        <p:nvPicPr>
          <p:cNvPr id="6" name="Picture 5">
            <a:extLst>
              <a:ext uri="{FF2B5EF4-FFF2-40B4-BE49-F238E27FC236}">
                <a16:creationId xmlns:a16="http://schemas.microsoft.com/office/drawing/2014/main" id="{AB2A72B0-A248-4CFC-8E6D-119F367CEDFA}"/>
              </a:ext>
            </a:extLst>
          </p:cNvPr>
          <p:cNvPicPr>
            <a:picLocks noChangeAspect="1"/>
          </p:cNvPicPr>
          <p:nvPr/>
        </p:nvPicPr>
        <p:blipFill>
          <a:blip r:embed="rId5"/>
          <a:stretch>
            <a:fillRect/>
          </a:stretch>
        </p:blipFill>
        <p:spPr>
          <a:xfrm>
            <a:off x="7318249" y="4403995"/>
            <a:ext cx="459889" cy="459889"/>
          </a:xfrm>
          <a:prstGeom prst="rect">
            <a:avLst/>
          </a:prstGeom>
        </p:spPr>
      </p:pic>
      <p:sp>
        <p:nvSpPr>
          <p:cNvPr id="7" name="TextBox 6">
            <a:extLst>
              <a:ext uri="{FF2B5EF4-FFF2-40B4-BE49-F238E27FC236}">
                <a16:creationId xmlns:a16="http://schemas.microsoft.com/office/drawing/2014/main" id="{F8D00E44-EB8F-4DCD-AC47-777E55F72235}"/>
              </a:ext>
            </a:extLst>
          </p:cNvPr>
          <p:cNvSpPr txBox="1"/>
          <p:nvPr/>
        </p:nvSpPr>
        <p:spPr>
          <a:xfrm>
            <a:off x="7318249" y="1986501"/>
            <a:ext cx="33217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0" i="0" u="none" strike="noStrike" kern="1200" cap="none" spc="0" normalizeH="0" baseline="0" noProof="0" dirty="0">
                <a:ln>
                  <a:noFill/>
                </a:ln>
                <a:solidFill>
                  <a:srgbClr val="4F5945"/>
                </a:solidFill>
                <a:effectLst/>
                <a:uLnTx/>
                <a:uFillTx/>
                <a:latin typeface="Gill Sans Nova Light"/>
                <a:ea typeface="+mn-ea"/>
                <a:cs typeface="+mn-cs"/>
              </a:rPr>
              <a:t>Niamh McAnulty</a:t>
            </a:r>
          </a:p>
        </p:txBody>
      </p:sp>
    </p:spTree>
    <p:extLst>
      <p:ext uri="{BB962C8B-B14F-4D97-AF65-F5344CB8AC3E}">
        <p14:creationId xmlns:p14="http://schemas.microsoft.com/office/powerpoint/2010/main" val="2790251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6954-3626-F2A3-B0B6-7EE598E47298}"/>
              </a:ext>
            </a:extLst>
          </p:cNvPr>
          <p:cNvSpPr>
            <a:spLocks noGrp="1"/>
          </p:cNvSpPr>
          <p:nvPr>
            <p:ph type="title"/>
          </p:nvPr>
        </p:nvSpPr>
        <p:spPr/>
        <p:txBody>
          <a:bodyPr>
            <a:normAutofit/>
          </a:bodyPr>
          <a:lstStyle/>
          <a:p>
            <a:r>
              <a:rPr lang="en-IE" sz="3600" dirty="0"/>
              <a:t>Sources of Information</a:t>
            </a:r>
          </a:p>
        </p:txBody>
      </p:sp>
      <p:sp>
        <p:nvSpPr>
          <p:cNvPr id="3" name="Content Placeholder 2">
            <a:extLst>
              <a:ext uri="{FF2B5EF4-FFF2-40B4-BE49-F238E27FC236}">
                <a16:creationId xmlns:a16="http://schemas.microsoft.com/office/drawing/2014/main" id="{568CCE16-71CA-0AF9-9AAD-A6347C969DCD}"/>
              </a:ext>
            </a:extLst>
          </p:cNvPr>
          <p:cNvSpPr>
            <a:spLocks noGrp="1"/>
          </p:cNvSpPr>
          <p:nvPr>
            <p:ph idx="1"/>
          </p:nvPr>
        </p:nvSpPr>
        <p:spPr>
          <a:xfrm>
            <a:off x="7210313" y="1803908"/>
            <a:ext cx="4632960" cy="4347464"/>
          </a:xfrm>
        </p:spPr>
        <p:txBody>
          <a:bodyPr/>
          <a:lstStyle/>
          <a:p>
            <a:r>
              <a:rPr lang="en-IE" sz="2200" dirty="0">
                <a:hlinkClick r:id="rId2"/>
              </a:rPr>
              <a:t>https://www.coeliac.org.uk/home/</a:t>
            </a:r>
          </a:p>
          <a:p>
            <a:r>
              <a:rPr lang="en-IE" sz="2200" dirty="0">
                <a:hlinkClick r:id="rId2"/>
              </a:rPr>
              <a:t>https://coeliac.ie/</a:t>
            </a:r>
          </a:p>
          <a:p>
            <a:r>
              <a:rPr lang="en-IE" sz="2200" dirty="0">
                <a:hlinkClick r:id="rId2"/>
              </a:rPr>
              <a:t>https://glutenfreeonashoestring.com/gluten-free-baking-beginners-guide/</a:t>
            </a:r>
            <a:endParaRPr lang="en-IE" sz="2200" dirty="0"/>
          </a:p>
          <a:p>
            <a:r>
              <a:rPr lang="en-IE" sz="2200" dirty="0">
                <a:hlinkClick r:id="rId3"/>
              </a:rPr>
              <a:t>https://www.schaer.com/en-uk</a:t>
            </a:r>
            <a:endParaRPr lang="en-IE" sz="2200" dirty="0"/>
          </a:p>
          <a:p>
            <a:endParaRPr lang="en-IE" dirty="0"/>
          </a:p>
          <a:p>
            <a:endParaRPr lang="en-IE" dirty="0"/>
          </a:p>
        </p:txBody>
      </p:sp>
    </p:spTree>
    <p:extLst>
      <p:ext uri="{BB962C8B-B14F-4D97-AF65-F5344CB8AC3E}">
        <p14:creationId xmlns:p14="http://schemas.microsoft.com/office/powerpoint/2010/main" val="1526106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Adverse reactions to food – pupil resources</a:t>
            </a:r>
            <a:endParaRPr lang="en-GB" dirty="0"/>
          </a:p>
        </p:txBody>
      </p:sp>
      <p:sp>
        <p:nvSpPr>
          <p:cNvPr id="3" name="Subtitle 2"/>
          <p:cNvSpPr>
            <a:spLocks noGrp="1"/>
          </p:cNvSpPr>
          <p:nvPr>
            <p:ph type="subTitle" idx="1"/>
          </p:nvPr>
        </p:nvSpPr>
        <p:spPr>
          <a:xfrm>
            <a:off x="1115408" y="2283798"/>
            <a:ext cx="5820974" cy="3600000"/>
          </a:xfrm>
        </p:spPr>
        <p:txBody>
          <a:bodyPr/>
          <a:lstStyle/>
          <a:p>
            <a:endParaRPr lang="en-US" dirty="0"/>
          </a:p>
          <a:p>
            <a:r>
              <a:rPr lang="en-GB" dirty="0">
                <a:hlinkClick r:id="rId3"/>
              </a:rPr>
              <a:t>11-14 years</a:t>
            </a:r>
          </a:p>
          <a:p>
            <a:r>
              <a:rPr lang="en-GB" dirty="0">
                <a:hlinkClick r:id="rId4"/>
              </a:rPr>
              <a:t>14-16 years</a:t>
            </a:r>
            <a:r>
              <a:rPr lang="en-GB" dirty="0"/>
              <a:t>, including </a:t>
            </a:r>
            <a:r>
              <a:rPr lang="en-GB" dirty="0">
                <a:hlinkClick r:id="rId5"/>
              </a:rPr>
              <a:t>food labelling </a:t>
            </a:r>
            <a:endParaRPr lang="en-GB" dirty="0"/>
          </a:p>
          <a:p>
            <a:r>
              <a:rPr lang="en-GB" dirty="0"/>
              <a:t>Knowledge organisers – </a:t>
            </a:r>
            <a:r>
              <a:rPr lang="en-GB" dirty="0">
                <a:hlinkClick r:id="rId6"/>
              </a:rPr>
              <a:t>11-14 years </a:t>
            </a:r>
            <a:r>
              <a:rPr lang="en-GB" dirty="0"/>
              <a:t>and </a:t>
            </a:r>
            <a:r>
              <a:rPr lang="en-GB" dirty="0">
                <a:hlinkClick r:id="rId7"/>
              </a:rPr>
              <a:t>14-16 years</a:t>
            </a:r>
            <a:endParaRPr lang="en-GB" dirty="0"/>
          </a:p>
        </p:txBody>
      </p:sp>
      <p:pic>
        <p:nvPicPr>
          <p:cNvPr id="7" name="Picture 6">
            <a:extLst>
              <a:ext uri="{FF2B5EF4-FFF2-40B4-BE49-F238E27FC236}">
                <a16:creationId xmlns:a16="http://schemas.microsoft.com/office/drawing/2014/main" id="{6E6787A9-ECA6-C24D-80A5-B8225C563854}"/>
              </a:ext>
            </a:extLst>
          </p:cNvPr>
          <p:cNvPicPr>
            <a:picLocks noChangeAspect="1"/>
          </p:cNvPicPr>
          <p:nvPr/>
        </p:nvPicPr>
        <p:blipFill>
          <a:blip r:embed="rId8"/>
          <a:stretch>
            <a:fillRect/>
          </a:stretch>
        </p:blipFill>
        <p:spPr>
          <a:xfrm>
            <a:off x="9363812" y="2146696"/>
            <a:ext cx="2665920" cy="3866468"/>
          </a:xfrm>
          <a:prstGeom prst="rect">
            <a:avLst/>
          </a:prstGeom>
          <a:ln w="25400">
            <a:solidFill>
              <a:srgbClr val="C33D86"/>
            </a:solidFill>
          </a:ln>
        </p:spPr>
      </p:pic>
      <p:pic>
        <p:nvPicPr>
          <p:cNvPr id="9" name="Picture 8">
            <a:extLst>
              <a:ext uri="{FF2B5EF4-FFF2-40B4-BE49-F238E27FC236}">
                <a16:creationId xmlns:a16="http://schemas.microsoft.com/office/drawing/2014/main" id="{C66A113E-20CD-C6C1-6BC8-4026C98A0AFD}"/>
              </a:ext>
            </a:extLst>
          </p:cNvPr>
          <p:cNvPicPr>
            <a:picLocks noChangeAspect="1"/>
          </p:cNvPicPr>
          <p:nvPr/>
        </p:nvPicPr>
        <p:blipFill>
          <a:blip r:embed="rId9"/>
          <a:stretch>
            <a:fillRect/>
          </a:stretch>
        </p:blipFill>
        <p:spPr>
          <a:xfrm>
            <a:off x="6936382" y="3003798"/>
            <a:ext cx="2240191" cy="3249992"/>
          </a:xfrm>
          <a:prstGeom prst="rect">
            <a:avLst/>
          </a:prstGeom>
          <a:ln w="25400">
            <a:solidFill>
              <a:srgbClr val="C33D86"/>
            </a:solidFill>
          </a:ln>
        </p:spPr>
      </p:pic>
      <p:pic>
        <p:nvPicPr>
          <p:cNvPr id="11" name="Picture 10">
            <a:extLst>
              <a:ext uri="{FF2B5EF4-FFF2-40B4-BE49-F238E27FC236}">
                <a16:creationId xmlns:a16="http://schemas.microsoft.com/office/drawing/2014/main" id="{97E74C86-F8E7-3FA6-133B-070BB18D17D6}"/>
              </a:ext>
            </a:extLst>
          </p:cNvPr>
          <p:cNvPicPr>
            <a:picLocks noChangeAspect="1"/>
          </p:cNvPicPr>
          <p:nvPr/>
        </p:nvPicPr>
        <p:blipFill>
          <a:blip r:embed="rId10"/>
          <a:stretch>
            <a:fillRect/>
          </a:stretch>
        </p:blipFill>
        <p:spPr>
          <a:xfrm>
            <a:off x="3174987" y="4110932"/>
            <a:ext cx="3316740" cy="2366539"/>
          </a:xfrm>
          <a:prstGeom prst="rect">
            <a:avLst/>
          </a:prstGeom>
          <a:ln w="25400">
            <a:solidFill>
              <a:srgbClr val="C33D86"/>
            </a:solidFill>
          </a:ln>
        </p:spPr>
      </p:pic>
    </p:spTree>
    <p:extLst>
      <p:ext uri="{BB962C8B-B14F-4D97-AF65-F5344CB8AC3E}">
        <p14:creationId xmlns:p14="http://schemas.microsoft.com/office/powerpoint/2010/main" val="2108665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9942-16AB-4A1F-71ED-C2A1B469EA0A}"/>
              </a:ext>
            </a:extLst>
          </p:cNvPr>
          <p:cNvSpPr>
            <a:spLocks noGrp="1"/>
          </p:cNvSpPr>
          <p:nvPr>
            <p:ph type="ctrTitle"/>
          </p:nvPr>
        </p:nvSpPr>
        <p:spPr/>
        <p:txBody>
          <a:bodyPr/>
          <a:lstStyle/>
          <a:p>
            <a:r>
              <a:rPr lang="en-GB" dirty="0"/>
              <a:t>Classroom management</a:t>
            </a:r>
          </a:p>
        </p:txBody>
      </p:sp>
      <p:sp>
        <p:nvSpPr>
          <p:cNvPr id="3" name="Subtitle 2">
            <a:extLst>
              <a:ext uri="{FF2B5EF4-FFF2-40B4-BE49-F238E27FC236}">
                <a16:creationId xmlns:a16="http://schemas.microsoft.com/office/drawing/2014/main" id="{C0B4E191-CFDC-ADE0-F76B-500EF11182C6}"/>
              </a:ext>
            </a:extLst>
          </p:cNvPr>
          <p:cNvSpPr>
            <a:spLocks noGrp="1"/>
          </p:cNvSpPr>
          <p:nvPr>
            <p:ph type="subTitle" idx="1"/>
          </p:nvPr>
        </p:nvSpPr>
        <p:spPr>
          <a:xfrm>
            <a:off x="1169275" y="2571092"/>
            <a:ext cx="5514553" cy="3600000"/>
          </a:xfrm>
        </p:spPr>
        <p:txBody>
          <a:bodyPr/>
          <a:lstStyle/>
          <a:p>
            <a:r>
              <a:rPr lang="en-GB" dirty="0"/>
              <a:t>Good food hygiene and safety practices – </a:t>
            </a:r>
            <a:r>
              <a:rPr lang="en-GB" dirty="0">
                <a:hlinkClick r:id="rId2"/>
              </a:rPr>
              <a:t>risk assessments</a:t>
            </a:r>
            <a:endParaRPr lang="en-GB" dirty="0"/>
          </a:p>
          <a:p>
            <a:r>
              <a:rPr lang="en-GB" dirty="0">
                <a:hlinkClick r:id="rId3"/>
              </a:rPr>
              <a:t>Characteristics of good practice</a:t>
            </a:r>
            <a:endParaRPr lang="en-GB" dirty="0"/>
          </a:p>
          <a:p>
            <a:r>
              <a:rPr lang="en-GB" dirty="0">
                <a:hlinkClick r:id="rId4"/>
              </a:rPr>
              <a:t>FSA Food allergy and intolerance training</a:t>
            </a:r>
            <a:endParaRPr lang="en-GB" dirty="0"/>
          </a:p>
          <a:p>
            <a:r>
              <a:rPr lang="en-GB" dirty="0"/>
              <a:t>Adverse reactions to food and the management of allergens in the classroom – </a:t>
            </a:r>
            <a:r>
              <a:rPr lang="en-GB" dirty="0">
                <a:hlinkClick r:id="rId5"/>
              </a:rPr>
              <a:t>webinar recording </a:t>
            </a:r>
            <a:endParaRPr lang="en-GB" dirty="0"/>
          </a:p>
          <a:p>
            <a:r>
              <a:rPr lang="en-GB" dirty="0">
                <a:hlinkClick r:id="rId6"/>
              </a:rPr>
              <a:t>FSA Food allergy and intolerance information</a:t>
            </a:r>
            <a:endParaRPr lang="en-GB" dirty="0"/>
          </a:p>
          <a:p>
            <a:r>
              <a:rPr lang="en-GB" dirty="0">
                <a:hlinkClick r:id="rId7"/>
              </a:rPr>
              <a:t>Food Standards Authority Ireland</a:t>
            </a:r>
            <a:endParaRPr lang="en-GB" dirty="0"/>
          </a:p>
        </p:txBody>
      </p:sp>
      <p:pic>
        <p:nvPicPr>
          <p:cNvPr id="5" name="Picture 4" descr="A white board with a chart on it&#10;&#10;Description automatically generated">
            <a:extLst>
              <a:ext uri="{FF2B5EF4-FFF2-40B4-BE49-F238E27FC236}">
                <a16:creationId xmlns:a16="http://schemas.microsoft.com/office/drawing/2014/main" id="{91E3503E-A731-227A-BF3E-11D61BD696CA}"/>
              </a:ext>
            </a:extLst>
          </p:cNvPr>
          <p:cNvPicPr>
            <a:picLocks noChangeAspect="1"/>
          </p:cNvPicPr>
          <p:nvPr/>
        </p:nvPicPr>
        <p:blipFill>
          <a:blip r:embed="rId8"/>
          <a:stretch>
            <a:fillRect/>
          </a:stretch>
        </p:blipFill>
        <p:spPr>
          <a:xfrm>
            <a:off x="7041127" y="1983958"/>
            <a:ext cx="4998473" cy="3733799"/>
          </a:xfrm>
          <a:prstGeom prst="rect">
            <a:avLst/>
          </a:prstGeom>
          <a:ln w="25400">
            <a:solidFill>
              <a:srgbClr val="C33D86"/>
            </a:solidFill>
          </a:ln>
        </p:spPr>
      </p:pic>
      <p:sp>
        <p:nvSpPr>
          <p:cNvPr id="6" name="TextBox 5">
            <a:extLst>
              <a:ext uri="{FF2B5EF4-FFF2-40B4-BE49-F238E27FC236}">
                <a16:creationId xmlns:a16="http://schemas.microsoft.com/office/drawing/2014/main" id="{A5A2011F-435F-A426-7627-A6E8E2A6653C}"/>
              </a:ext>
            </a:extLst>
          </p:cNvPr>
          <p:cNvSpPr txBox="1"/>
          <p:nvPr/>
        </p:nvSpPr>
        <p:spPr>
          <a:xfrm>
            <a:off x="8610600" y="5839632"/>
            <a:ext cx="3429000" cy="37011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9"/>
              </a:rPr>
              <a:t>FSA Allergen chart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427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05B5-9DCD-0105-0B58-A77D3CE791C3}"/>
              </a:ext>
            </a:extLst>
          </p:cNvPr>
          <p:cNvSpPr>
            <a:spLocks noGrp="1"/>
          </p:cNvSpPr>
          <p:nvPr>
            <p:ph type="ctrTitle"/>
          </p:nvPr>
        </p:nvSpPr>
        <p:spPr/>
        <p:txBody>
          <a:bodyPr/>
          <a:lstStyle/>
          <a:p>
            <a:r>
              <a:rPr lang="en-GB" dirty="0"/>
              <a:t>New! – FFL Roadmaps</a:t>
            </a:r>
          </a:p>
        </p:txBody>
      </p:sp>
      <p:pic>
        <p:nvPicPr>
          <p:cNvPr id="5" name="Picture 4">
            <a:extLst>
              <a:ext uri="{FF2B5EF4-FFF2-40B4-BE49-F238E27FC236}">
                <a16:creationId xmlns:a16="http://schemas.microsoft.com/office/drawing/2014/main" id="{28ABCA23-A2D7-B21B-21D9-93F41F143172}"/>
              </a:ext>
            </a:extLst>
          </p:cNvPr>
          <p:cNvPicPr>
            <a:picLocks noChangeAspect="1"/>
          </p:cNvPicPr>
          <p:nvPr/>
        </p:nvPicPr>
        <p:blipFill>
          <a:blip r:embed="rId2"/>
          <a:stretch>
            <a:fillRect/>
          </a:stretch>
        </p:blipFill>
        <p:spPr>
          <a:xfrm>
            <a:off x="536124" y="3915014"/>
            <a:ext cx="11119751" cy="2610531"/>
          </a:xfrm>
          <a:prstGeom prst="rect">
            <a:avLst/>
          </a:prstGeom>
        </p:spPr>
      </p:pic>
      <p:sp>
        <p:nvSpPr>
          <p:cNvPr id="6" name="TextBox 5">
            <a:extLst>
              <a:ext uri="{FF2B5EF4-FFF2-40B4-BE49-F238E27FC236}">
                <a16:creationId xmlns:a16="http://schemas.microsoft.com/office/drawing/2014/main" id="{4ACDBA5E-1B64-E0AC-9820-95B5C23D9C4C}"/>
              </a:ext>
            </a:extLst>
          </p:cNvPr>
          <p:cNvSpPr txBox="1"/>
          <p:nvPr/>
        </p:nvSpPr>
        <p:spPr>
          <a:xfrm>
            <a:off x="892629" y="2127378"/>
            <a:ext cx="10668000" cy="1631216"/>
          </a:xfrm>
          <a:prstGeom prst="rect">
            <a:avLst/>
          </a:prstGeom>
          <a:noFill/>
        </p:spPr>
        <p:txBody>
          <a:bodyPr wrap="square" rtlCol="0">
            <a:spAutoFit/>
          </a:bodyPr>
          <a:lstStyle/>
          <a:p>
            <a:r>
              <a:rPr lang="en-GB" sz="2000" b="0" i="1" dirty="0">
                <a:solidFill>
                  <a:srgbClr val="263143"/>
                </a:solidFill>
                <a:effectLst/>
                <a:latin typeface="Arial" panose="020B0604020202020204" pitchFamily="34" charset="0"/>
                <a:cs typeface="Arial" panose="020B0604020202020204" pitchFamily="34" charset="0"/>
              </a:rPr>
              <a:t>Food - a fact of life</a:t>
            </a:r>
            <a:r>
              <a:rPr lang="en-GB" sz="2000" b="0" i="0" dirty="0">
                <a:solidFill>
                  <a:srgbClr val="263143"/>
                </a:solidFill>
                <a:effectLst/>
                <a:latin typeface="Arial" panose="020B0604020202020204" pitchFamily="34" charset="0"/>
                <a:cs typeface="Arial" panose="020B0604020202020204" pitchFamily="34" charset="0"/>
              </a:rPr>
              <a:t> is proud to present our very own </a:t>
            </a:r>
            <a:r>
              <a:rPr lang="en-GB" sz="2000" b="0" i="0" dirty="0">
                <a:solidFill>
                  <a:srgbClr val="263143"/>
                </a:solidFill>
                <a:effectLst/>
                <a:latin typeface="Arial" panose="020B0604020202020204" pitchFamily="34" charset="0"/>
                <a:cs typeface="Arial" panose="020B0604020202020204" pitchFamily="34" charset="0"/>
                <a:hlinkClick r:id="rId3"/>
              </a:rPr>
              <a:t>roadmaps</a:t>
            </a:r>
            <a:r>
              <a:rPr lang="en-GB" sz="2000" b="0" i="0" dirty="0">
                <a:solidFill>
                  <a:srgbClr val="263143"/>
                </a:solidFill>
                <a:effectLst/>
                <a:latin typeface="Arial" panose="020B0604020202020204" pitchFamily="34" charset="0"/>
                <a:cs typeface="Arial" panose="020B0604020202020204" pitchFamily="34" charset="0"/>
              </a:rPr>
              <a:t> for the food curriculum. Each roadmap covers the key topics at each age phase, accompanied by our Key facts. Each Key fact shows progression on the topics as pupils move through each age phase. They are a visual guide to food and nutrition education from 3-16 years and are a way of representing what pupils should learn and the sequence. There are printable and interactive versions!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378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727" y="1337191"/>
            <a:ext cx="11232276" cy="720000"/>
          </a:xfrm>
        </p:spPr>
        <p:txBody>
          <a:bodyPr/>
          <a:lstStyle/>
          <a:p>
            <a:pPr marL="0" indent="0">
              <a:buNone/>
            </a:pPr>
            <a:r>
              <a:rPr lang="en-GB"/>
              <a:t>Keep up to date with our free resources and training </a:t>
            </a:r>
            <a:br>
              <a:rPr lang="en-GB"/>
            </a:br>
            <a:endParaRPr lang="en-GB"/>
          </a:p>
        </p:txBody>
      </p:sp>
      <p:sp>
        <p:nvSpPr>
          <p:cNvPr id="3" name="Subtitle 2"/>
          <p:cNvSpPr>
            <a:spLocks noGrp="1"/>
          </p:cNvSpPr>
          <p:nvPr>
            <p:ph type="subTitle" idx="1"/>
          </p:nvPr>
        </p:nvSpPr>
        <p:spPr>
          <a:xfrm>
            <a:off x="542048" y="2057191"/>
            <a:ext cx="6835386" cy="2267968"/>
          </a:xfrm>
        </p:spPr>
        <p:txBody>
          <a:bodyPr/>
          <a:lstStyle/>
          <a:p>
            <a:pPr marL="0" indent="0">
              <a:buNone/>
            </a:pPr>
            <a:r>
              <a:rPr lang="en-GB" sz="2000" b="1" dirty="0"/>
              <a:t>Education News </a:t>
            </a:r>
            <a:r>
              <a:rPr lang="en-GB" sz="2000" dirty="0"/>
              <a:t>(monthly email update)</a:t>
            </a:r>
          </a:p>
          <a:p>
            <a:pPr marL="0" indent="0">
              <a:buNone/>
            </a:pPr>
            <a:r>
              <a:rPr lang="en-GB" sz="2000" dirty="0"/>
              <a:t>Sign up on the homepage: </a:t>
            </a:r>
            <a:r>
              <a:rPr lang="en-GB" sz="2000" dirty="0">
                <a:hlinkClick r:id="rId2"/>
              </a:rPr>
              <a:t>www.foodafactoflife.org.uk</a:t>
            </a:r>
            <a:r>
              <a:rPr lang="en-GB" sz="2000" dirty="0"/>
              <a:t> </a:t>
            </a:r>
          </a:p>
          <a:p>
            <a:pPr marL="0" indent="0">
              <a:buNone/>
            </a:pPr>
            <a:endParaRPr lang="en-GB" sz="2000" dirty="0"/>
          </a:p>
          <a:p>
            <a:pPr marL="0" indent="0">
              <a:buNone/>
            </a:pPr>
            <a:r>
              <a:rPr lang="en-GB" sz="2000" b="1" dirty="0"/>
              <a:t>PPD newsletter </a:t>
            </a:r>
            <a:r>
              <a:rPr lang="en-GB" sz="2000" dirty="0"/>
              <a:t>(find out about upcoming FFL training)</a:t>
            </a:r>
          </a:p>
          <a:p>
            <a:pPr marL="0" indent="0">
              <a:buNone/>
            </a:pPr>
            <a:r>
              <a:rPr lang="en-GB" sz="2000" dirty="0">
                <a:latin typeface="Arial" panose="020B0604020202020204" pitchFamily="34" charset="0"/>
                <a:cs typeface="Arial" panose="020B0604020202020204" pitchFamily="34" charset="0"/>
                <a:hlinkClick r:id="rId3"/>
              </a:rPr>
              <a:t>https://www.foodafactoflife.org.uk/professional-development/</a:t>
            </a:r>
            <a:endParaRPr lang="en-GB" sz="2000" dirty="0"/>
          </a:p>
          <a:p>
            <a:pPr marL="0" indent="0">
              <a:buNone/>
            </a:pPr>
            <a:endParaRPr lang="en-GB" sz="2000" dirty="0"/>
          </a:p>
          <a:p>
            <a:pPr marL="0" indent="0">
              <a:buNone/>
            </a:pPr>
            <a:r>
              <a:rPr lang="en-GB" sz="2000" b="1" dirty="0"/>
              <a:t>Follow us on Twitter @Foodafactoflife </a:t>
            </a:r>
          </a:p>
          <a:p>
            <a:pPr marL="0" indent="0">
              <a:buNone/>
            </a:pPr>
            <a:r>
              <a:rPr lang="en-GB" sz="2000" dirty="0">
                <a:hlinkClick r:id="rId4"/>
              </a:rPr>
              <a:t>https://twitter.com/foodafactoflife</a:t>
            </a:r>
            <a:r>
              <a:rPr lang="en-GB" sz="2000" dirty="0"/>
              <a:t> </a:t>
            </a:r>
          </a:p>
          <a:p>
            <a:pPr marL="0" indent="0">
              <a:buNone/>
            </a:pPr>
            <a:endParaRPr lang="en-GB" sz="2000" b="1" dirty="0"/>
          </a:p>
          <a:p>
            <a:pPr marL="0" indent="0">
              <a:buNone/>
            </a:pPr>
            <a:r>
              <a:rPr lang="en-GB" sz="2000" b="1" dirty="0"/>
              <a:t>Keep in touch: </a:t>
            </a:r>
          </a:p>
          <a:p>
            <a:pPr marL="0" indent="0">
              <a:buNone/>
            </a:pPr>
            <a:r>
              <a:rPr lang="en-GB" sz="2000" dirty="0">
                <a:hlinkClick r:id="rId5"/>
              </a:rPr>
              <a:t>education@nutrition.org.uk</a:t>
            </a:r>
            <a:r>
              <a:rPr lang="en-GB" sz="2000" dirty="0"/>
              <a:t> </a:t>
            </a:r>
          </a:p>
          <a:p>
            <a:pPr marL="0" indent="0">
              <a:buNone/>
            </a:pPr>
            <a:endParaRPr lang="en-US" sz="2200" b="1" dirty="0"/>
          </a:p>
        </p:txBody>
      </p:sp>
      <p:sp>
        <p:nvSpPr>
          <p:cNvPr id="4" name="Subtitle 2">
            <a:extLst>
              <a:ext uri="{FF2B5EF4-FFF2-40B4-BE49-F238E27FC236}">
                <a16:creationId xmlns:a16="http://schemas.microsoft.com/office/drawing/2014/main" id="{50DAD9A1-5187-46C5-AB84-2A7D0FEC4777}"/>
              </a:ext>
            </a:extLst>
          </p:cNvPr>
          <p:cNvSpPr txBox="1">
            <a:spLocks/>
          </p:cNvSpPr>
          <p:nvPr/>
        </p:nvSpPr>
        <p:spPr>
          <a:xfrm>
            <a:off x="750175" y="2691426"/>
            <a:ext cx="4452019" cy="3914363"/>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endParaRPr lang="en-GB" sz="2000"/>
          </a:p>
          <a:p>
            <a:pPr marL="0" indent="0">
              <a:buFont typeface="Arial" charset="0"/>
              <a:buNone/>
            </a:pPr>
            <a:endParaRPr lang="en-GB" sz="2000"/>
          </a:p>
          <a:p>
            <a:pPr marL="0" indent="0">
              <a:buFont typeface="Arial" charset="0"/>
              <a:buNone/>
            </a:pPr>
            <a:endParaRPr lang="en-US" sz="2000"/>
          </a:p>
        </p:txBody>
      </p:sp>
      <p:pic>
        <p:nvPicPr>
          <p:cNvPr id="6" name="Picture 5">
            <a:extLst>
              <a:ext uri="{FF2B5EF4-FFF2-40B4-BE49-F238E27FC236}">
                <a16:creationId xmlns:a16="http://schemas.microsoft.com/office/drawing/2014/main" id="{9ADCF56A-9D2E-4F23-8B3B-D0892A7A9C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1482" y="2057191"/>
            <a:ext cx="2126925" cy="3664031"/>
          </a:xfrm>
          <a:prstGeom prst="rect">
            <a:avLst/>
          </a:prstGeom>
          <a:ln w="25400">
            <a:solidFill>
              <a:srgbClr val="C33D86"/>
            </a:solidFill>
          </a:ln>
        </p:spPr>
      </p:pic>
      <p:pic>
        <p:nvPicPr>
          <p:cNvPr id="7" name="Picture 6">
            <a:extLst>
              <a:ext uri="{FF2B5EF4-FFF2-40B4-BE49-F238E27FC236}">
                <a16:creationId xmlns:a16="http://schemas.microsoft.com/office/drawing/2014/main" id="{B72CEDD5-00CC-49DD-848E-B147695546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72455" y="2278935"/>
            <a:ext cx="2313123" cy="2369672"/>
          </a:xfrm>
          <a:prstGeom prst="rect">
            <a:avLst/>
          </a:prstGeom>
          <a:ln w="25400">
            <a:solidFill>
              <a:srgbClr val="C33D86"/>
            </a:solidFill>
          </a:ln>
        </p:spPr>
      </p:pic>
      <p:sp>
        <p:nvSpPr>
          <p:cNvPr id="5" name="TextBox 4">
            <a:extLst>
              <a:ext uri="{FF2B5EF4-FFF2-40B4-BE49-F238E27FC236}">
                <a16:creationId xmlns:a16="http://schemas.microsoft.com/office/drawing/2014/main" id="{469CA466-C3DC-EF7F-40AF-93917F51AE84}"/>
              </a:ext>
            </a:extLst>
          </p:cNvPr>
          <p:cNvSpPr txBox="1"/>
          <p:nvPr/>
        </p:nvSpPr>
        <p:spPr>
          <a:xfrm>
            <a:off x="4953000" y="5998029"/>
            <a:ext cx="4819455"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BNF news </a:t>
            </a:r>
            <a:r>
              <a:rPr lang="en-GB" dirty="0">
                <a:latin typeface="Arial" panose="020B0604020202020204" pitchFamily="34" charset="0"/>
                <a:cs typeface="Arial" panose="020B0604020202020204" pitchFamily="34" charset="0"/>
                <a:hlinkClick r:id="rId8"/>
              </a:rPr>
              <a:t>https://www.nutrition.org.uk</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45479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3" y="1436163"/>
            <a:ext cx="9720000" cy="720000"/>
          </a:xfrm>
        </p:spPr>
        <p:txBody>
          <a:bodyPr/>
          <a:lstStyle/>
          <a:p>
            <a:r>
              <a:rPr lang="en-US" sz="3400" dirty="0"/>
              <a:t>More training…</a:t>
            </a:r>
          </a:p>
        </p:txBody>
      </p:sp>
      <p:sp>
        <p:nvSpPr>
          <p:cNvPr id="3" name="Subtitle 2"/>
          <p:cNvSpPr>
            <a:spLocks noGrp="1"/>
          </p:cNvSpPr>
          <p:nvPr>
            <p:ph type="subTitle" idx="1"/>
          </p:nvPr>
        </p:nvSpPr>
        <p:spPr>
          <a:xfrm>
            <a:off x="1011618" y="3429000"/>
            <a:ext cx="7261944" cy="3150475"/>
          </a:xfrm>
        </p:spPr>
        <p:txBody>
          <a:bodyPr/>
          <a:lstStyle/>
          <a:p>
            <a:pPr marL="0" indent="0">
              <a:buNone/>
            </a:pPr>
            <a:r>
              <a:rPr lang="en-US" sz="2000" b="1" dirty="0"/>
              <a:t>FREE</a:t>
            </a:r>
            <a:r>
              <a:rPr lang="en-US" sz="2000" dirty="0"/>
              <a:t> online modular courses: </a:t>
            </a:r>
          </a:p>
          <a:p>
            <a:r>
              <a:rPr lang="en-US" sz="2000" dirty="0"/>
              <a:t>Functional properties of food</a:t>
            </a:r>
          </a:p>
          <a:p>
            <a:r>
              <a:rPr lang="en-US" sz="2000" dirty="0"/>
              <a:t>Sensory science</a:t>
            </a:r>
          </a:p>
          <a:p>
            <a:r>
              <a:rPr lang="en-US" sz="2000" dirty="0"/>
              <a:t>Food spoilage, hygiene and safety </a:t>
            </a:r>
          </a:p>
          <a:p>
            <a:r>
              <a:rPr lang="en-US" sz="2000" dirty="0"/>
              <a:t>Characteristics of teaching food and nutrition education-  primary, secondary and pupils with additional needs</a:t>
            </a:r>
          </a:p>
        </p:txBody>
      </p:sp>
      <p:sp>
        <p:nvSpPr>
          <p:cNvPr id="5" name="TextBox 4"/>
          <p:cNvSpPr txBox="1"/>
          <p:nvPr/>
        </p:nvSpPr>
        <p:spPr>
          <a:xfrm>
            <a:off x="1011618" y="5736672"/>
            <a:ext cx="5832672" cy="646331"/>
          </a:xfrm>
          <a:prstGeom prst="rect">
            <a:avLst/>
          </a:prstGeom>
          <a:noFill/>
          <a:ln w="25400">
            <a:solidFill>
              <a:srgbClr val="F33DA5"/>
            </a:solidFill>
          </a:ln>
        </p:spPr>
        <p:txBody>
          <a:bodyPr wrap="square" rtlCol="0">
            <a:spAutoFit/>
          </a:bodyPr>
          <a:lstStyle/>
          <a:p>
            <a:r>
              <a:rPr lang="en-US">
                <a:latin typeface="Arial" panose="020B0604020202020204" pitchFamily="34" charset="0"/>
                <a:cs typeface="Arial" panose="020B0604020202020204" pitchFamily="34" charset="0"/>
              </a:rPr>
              <a:t>To find out more and to book, go to </a:t>
            </a:r>
            <a:r>
              <a:rPr lang="en-GB">
                <a:latin typeface="Arial" panose="020B0604020202020204" pitchFamily="34" charset="0"/>
                <a:cs typeface="Arial" panose="020B0604020202020204" pitchFamily="34" charset="0"/>
                <a:hlinkClick r:id="rId3"/>
              </a:rPr>
              <a:t>https://www.foodafactoflife.org.uk/training/</a:t>
            </a:r>
            <a:r>
              <a:rPr lang="en-GB">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FD930F3D-F6A6-C2F6-F121-2362A0514DF3}"/>
              </a:ext>
            </a:extLst>
          </p:cNvPr>
          <p:cNvPicPr>
            <a:picLocks noChangeAspect="1"/>
          </p:cNvPicPr>
          <p:nvPr/>
        </p:nvPicPr>
        <p:blipFill>
          <a:blip r:embed="rId4"/>
          <a:stretch>
            <a:fillRect/>
          </a:stretch>
        </p:blipFill>
        <p:spPr>
          <a:xfrm>
            <a:off x="8625253" y="2751807"/>
            <a:ext cx="3241850" cy="1754498"/>
          </a:xfrm>
          <a:prstGeom prst="rect">
            <a:avLst/>
          </a:prstGeom>
          <a:ln w="25400">
            <a:solidFill>
              <a:srgbClr val="F33DA5"/>
            </a:solidFill>
          </a:ln>
        </p:spPr>
      </p:pic>
      <p:sp>
        <p:nvSpPr>
          <p:cNvPr id="9" name="TextBox 8">
            <a:extLst>
              <a:ext uri="{FF2B5EF4-FFF2-40B4-BE49-F238E27FC236}">
                <a16:creationId xmlns:a16="http://schemas.microsoft.com/office/drawing/2014/main" id="{7E4320CF-D1A7-5F79-F5DE-21D9C337972C}"/>
              </a:ext>
            </a:extLst>
          </p:cNvPr>
          <p:cNvSpPr txBox="1"/>
          <p:nvPr/>
        </p:nvSpPr>
        <p:spPr>
          <a:xfrm>
            <a:off x="8879393" y="4660071"/>
            <a:ext cx="298771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5"/>
              </a:rPr>
              <a:t>FFL webinar recordings</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D2B844-45FC-B93C-9502-4EF62D1FA012}"/>
              </a:ext>
            </a:extLst>
          </p:cNvPr>
          <p:cNvSpPr txBox="1"/>
          <p:nvPr/>
        </p:nvSpPr>
        <p:spPr>
          <a:xfrm>
            <a:off x="921601" y="2105561"/>
            <a:ext cx="7688999" cy="1015663"/>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Hands-on interactive conferences</a:t>
            </a:r>
          </a:p>
          <a:p>
            <a:r>
              <a:rPr lang="en-GB" sz="2000" dirty="0">
                <a:latin typeface="Arial" panose="020B0604020202020204" pitchFamily="34" charset="0"/>
                <a:cs typeface="Arial" panose="020B0604020202020204" pitchFamily="34" charset="0"/>
                <a:hlinkClick r:id="rId6"/>
              </a:rPr>
              <a:t>Saturday 18 November 2023</a:t>
            </a:r>
            <a:r>
              <a:rPr lang="en-GB" sz="2000" dirty="0">
                <a:latin typeface="Arial" panose="020B0604020202020204" pitchFamily="34" charset="0"/>
                <a:cs typeface="Arial" panose="020B0604020202020204" pitchFamily="34" charset="0"/>
              </a:rPr>
              <a:t>– CAFRE, Northern Ireland </a:t>
            </a:r>
          </a:p>
          <a:p>
            <a:r>
              <a:rPr lang="en-GB" sz="2000" dirty="0">
                <a:latin typeface="Arial" panose="020B0604020202020204" pitchFamily="34" charset="0"/>
                <a:cs typeface="Arial" panose="020B0604020202020204" pitchFamily="34" charset="0"/>
                <a:hlinkClick r:id="rId7"/>
              </a:rPr>
              <a:t>Saturday 27 January 2024 </a:t>
            </a:r>
            <a:r>
              <a:rPr lang="en-GB" sz="2000" dirty="0">
                <a:latin typeface="Arial" panose="020B0604020202020204" pitchFamily="34" charset="0"/>
                <a:cs typeface="Arial" panose="020B0604020202020204" pitchFamily="34" charset="0"/>
              </a:rPr>
              <a:t>– Harper Adams University, Shropshire</a:t>
            </a:r>
          </a:p>
        </p:txBody>
      </p:sp>
    </p:spTree>
    <p:extLst>
      <p:ext uri="{BB962C8B-B14F-4D97-AF65-F5344CB8AC3E}">
        <p14:creationId xmlns:p14="http://schemas.microsoft.com/office/powerpoint/2010/main" val="2056344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31" y="1550639"/>
            <a:ext cx="9720000" cy="720000"/>
          </a:xfrm>
        </p:spPr>
        <p:txBody>
          <a:bodyPr/>
          <a:lstStyle/>
          <a:p>
            <a:r>
              <a:rPr lang="en-US"/>
              <a:t>Thank you</a:t>
            </a:r>
          </a:p>
        </p:txBody>
      </p:sp>
      <p:sp>
        <p:nvSpPr>
          <p:cNvPr id="3" name="Subtitle 2"/>
          <p:cNvSpPr>
            <a:spLocks noGrp="1"/>
          </p:cNvSpPr>
          <p:nvPr>
            <p:ph type="subTitle" idx="1"/>
          </p:nvPr>
        </p:nvSpPr>
        <p:spPr>
          <a:xfrm>
            <a:off x="742431" y="2287176"/>
            <a:ext cx="7814706" cy="2700000"/>
          </a:xfrm>
        </p:spPr>
        <p:txBody>
          <a:bodyPr/>
          <a:lstStyle/>
          <a:p>
            <a:pPr marL="0" lvl="0" indent="0">
              <a:buNone/>
            </a:pPr>
            <a:r>
              <a:rPr lang="en-GB" sz="2000" dirty="0">
                <a:latin typeface="Arial" pitchFamily="34"/>
                <a:cs typeface="Arial" pitchFamily="34"/>
              </a:rPr>
              <a:t>Please complete the webinar evaluation. You should be automatically redirected to the evaluation when the webinar finishes.</a:t>
            </a:r>
          </a:p>
          <a:p>
            <a:pPr marL="0" lvl="0" indent="0">
              <a:buNone/>
            </a:pPr>
            <a:endParaRPr lang="en-GB" sz="2000" dirty="0">
              <a:latin typeface="Arial" pitchFamily="34"/>
              <a:cs typeface="Arial" pitchFamily="34"/>
            </a:endParaRPr>
          </a:p>
          <a:p>
            <a:pPr marL="0" lvl="0" indent="0">
              <a:buNone/>
            </a:pPr>
            <a:r>
              <a:rPr lang="en-GB" sz="2000" dirty="0">
                <a:latin typeface="Arial" pitchFamily="34"/>
                <a:cs typeface="Arial" pitchFamily="34"/>
                <a:hlinkClick r:id="rId3"/>
              </a:rPr>
              <a:t>Successful gluten free cooking in school</a:t>
            </a:r>
            <a:endParaRPr lang="en-GB" sz="2000" dirty="0">
              <a:latin typeface="Arial" pitchFamily="34"/>
              <a:cs typeface="Arial" pitchFamily="34"/>
            </a:endParaRPr>
          </a:p>
          <a:p>
            <a:pPr marL="0" lvl="0" indent="0">
              <a:buNone/>
            </a:pPr>
            <a:endParaRPr lang="en-GB" sz="2000" dirty="0">
              <a:latin typeface="Arial" pitchFamily="34"/>
              <a:cs typeface="Arial" pitchFamily="34"/>
            </a:endParaRPr>
          </a:p>
          <a:p>
            <a:pPr marL="0" lvl="0" indent="0">
              <a:buNone/>
            </a:pPr>
            <a:r>
              <a:rPr lang="en-GB" sz="2000" dirty="0">
                <a:latin typeface="Arial" pitchFamily="34"/>
                <a:cs typeface="Arial" pitchFamily="34"/>
              </a:rPr>
              <a:t>You will receive a link to the certificate once you have completed the evaluation. Please download the certificate, add your name and print it out for your records.</a:t>
            </a:r>
          </a:p>
          <a:p>
            <a:pPr marL="0" indent="0">
              <a:buNone/>
            </a:pPr>
            <a:endParaRPr lang="en-US" sz="2000" dirty="0"/>
          </a:p>
        </p:txBody>
      </p:sp>
      <p:pic>
        <p:nvPicPr>
          <p:cNvPr id="6" name="Picture 5">
            <a:extLst>
              <a:ext uri="{FF2B5EF4-FFF2-40B4-BE49-F238E27FC236}">
                <a16:creationId xmlns:a16="http://schemas.microsoft.com/office/drawing/2014/main" id="{65BA7E60-FCD5-0817-818A-16A0A578FA27}"/>
              </a:ext>
            </a:extLst>
          </p:cNvPr>
          <p:cNvPicPr>
            <a:picLocks noChangeAspect="1"/>
          </p:cNvPicPr>
          <p:nvPr/>
        </p:nvPicPr>
        <p:blipFill>
          <a:blip r:embed="rId4"/>
          <a:stretch>
            <a:fillRect/>
          </a:stretch>
        </p:blipFill>
        <p:spPr>
          <a:xfrm>
            <a:off x="8897195" y="1824665"/>
            <a:ext cx="2747634" cy="4020480"/>
          </a:xfrm>
          <a:prstGeom prst="rect">
            <a:avLst/>
          </a:prstGeom>
          <a:ln w="25400">
            <a:solidFill>
              <a:srgbClr val="C33D86"/>
            </a:solidFill>
          </a:ln>
        </p:spPr>
      </p:pic>
    </p:spTree>
    <p:extLst>
      <p:ext uri="{BB962C8B-B14F-4D97-AF65-F5344CB8AC3E}">
        <p14:creationId xmlns:p14="http://schemas.microsoft.com/office/powerpoint/2010/main" val="4084959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3512" y="805475"/>
            <a:ext cx="9144000" cy="635491"/>
          </a:xfrm>
        </p:spPr>
        <p:txBody>
          <a:bodyPr/>
          <a:lstStyle/>
          <a:p>
            <a:r>
              <a:rPr lang="en-GB" sz="3000" b="1" i="0" dirty="0">
                <a:effectLst/>
                <a:latin typeface="Arial" panose="020B0604020202020204" pitchFamily="34" charset="0"/>
                <a:cs typeface="Arial" panose="020B0604020202020204" pitchFamily="34" charset="0"/>
              </a:rPr>
              <a:t>Successful gluten free cooking in school</a:t>
            </a:r>
            <a:endParaRPr lang="en-GB" sz="3000"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1DFE121F-A1A9-CAC0-992C-22032398AD4B}"/>
              </a:ext>
            </a:extLst>
          </p:cNvPr>
          <p:cNvSpPr txBox="1"/>
          <p:nvPr/>
        </p:nvSpPr>
        <p:spPr>
          <a:xfrm>
            <a:off x="4082143" y="4844143"/>
            <a:ext cx="6052457" cy="369332"/>
          </a:xfrm>
          <a:prstGeom prst="rect">
            <a:avLst/>
          </a:prstGeom>
          <a:noFill/>
        </p:spPr>
        <p:txBody>
          <a:bodyPr wrap="square" rtlCol="0">
            <a:spAutoFit/>
          </a:bodyPr>
          <a:lstStyle/>
          <a:p>
            <a:r>
              <a:rPr lang="en-GB" dirty="0">
                <a:hlinkClick r:id="rId2"/>
              </a:rPr>
              <a:t>education@nutrition.org.uk</a:t>
            </a:r>
            <a:r>
              <a:rPr lang="en-GB" dirty="0"/>
              <a:t> </a:t>
            </a:r>
          </a:p>
        </p:txBody>
      </p:sp>
    </p:spTree>
    <p:extLst>
      <p:ext uri="{BB962C8B-B14F-4D97-AF65-F5344CB8AC3E}">
        <p14:creationId xmlns:p14="http://schemas.microsoft.com/office/powerpoint/2010/main" val="228064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879438"/>
            <a:ext cx="8695944" cy="1325880"/>
          </a:xfrm>
        </p:spPr>
        <p:txBody>
          <a:bodyPr rtlCol="0">
            <a:normAutofit/>
          </a:bodyPr>
          <a:lstStyle>
            <a:defPPr>
              <a:defRPr lang="en-GB"/>
            </a:defPPr>
          </a:lstStyle>
          <a:p>
            <a:pPr rtl="0"/>
            <a:r>
              <a:rPr lang="en-GB" sz="3600" dirty="0"/>
              <a:t>Introduction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748028" y="1809974"/>
            <a:ext cx="8695944" cy="3238052"/>
          </a:xfrm>
        </p:spPr>
        <p:txBody>
          <a:bodyPr rtlCol="0">
            <a:normAutofit/>
          </a:bodyPr>
          <a:lstStyle>
            <a:defPPr>
              <a:defRPr lang="en-GB"/>
            </a:defPPr>
          </a:lstStyle>
          <a:p>
            <a:pPr marL="342900" marR="0" lvl="0" indent="-342900" algn="just" defTabSz="914400" rtl="0" eaLnBrk="1" fontAlgn="auto" latinLnBrk="0" hangingPunct="1">
              <a:lnSpc>
                <a:spcPct val="160000"/>
              </a:lnSpc>
              <a:spcBef>
                <a:spcPts val="1000"/>
              </a:spcBef>
              <a:spcAft>
                <a:spcPts val="0"/>
              </a:spcAft>
              <a:buClr>
                <a:srgbClr val="73292A"/>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F5945"/>
                </a:solidFill>
                <a:effectLst/>
                <a:uLnTx/>
                <a:uFillTx/>
                <a:latin typeface="Gill Sans Nova Light" panose="020F0302020204030204" pitchFamily="34" charset="0"/>
                <a:ea typeface="+mn-ea"/>
              </a:rPr>
              <a:t>In October of this year, I had slow anaphylactic reaction after eating out in a restaurant. At first, I had my ‘typical’ reaction of vomiting, headache, dizziness, but over the next two days I developed a rash (itchy, red hives on neck &amp; chest) &amp; then swelling of eyes &amp; cheeks. I was prescribed an EpiPen as a result. </a:t>
            </a:r>
            <a:endParaRPr lang="en-GB" sz="2000" noProof="0" dirty="0">
              <a:solidFill>
                <a:srgbClr val="4F5945"/>
              </a:solidFill>
            </a:endParaRPr>
          </a:p>
          <a:p>
            <a:pPr marL="342900" marR="0" lvl="0" indent="-342900" algn="just" defTabSz="914400" rtl="0" eaLnBrk="1" fontAlgn="auto" latinLnBrk="0" hangingPunct="1">
              <a:lnSpc>
                <a:spcPct val="160000"/>
              </a:lnSpc>
              <a:spcBef>
                <a:spcPts val="1000"/>
              </a:spcBef>
              <a:spcAft>
                <a:spcPts val="0"/>
              </a:spcAft>
              <a:buClr>
                <a:srgbClr val="73292A"/>
              </a:buClr>
              <a:buSzTx/>
              <a:buFont typeface="Arial" panose="020B0604020202020204" pitchFamily="34" charset="0"/>
              <a:buChar char="•"/>
              <a:tabLst/>
              <a:defRPr/>
            </a:pPr>
            <a:r>
              <a:rPr kumimoji="0" lang="en-GB" sz="2000" b="0" i="0" u="none" strike="noStrike" kern="1200" cap="none" spc="0" normalizeH="0" baseline="0" dirty="0">
                <a:ln>
                  <a:noFill/>
                </a:ln>
                <a:solidFill>
                  <a:srgbClr val="4F5945"/>
                </a:solidFill>
                <a:effectLst/>
                <a:uLnTx/>
                <a:uFillTx/>
                <a:latin typeface="Gill Sans Nova Light" panose="020F0302020204030204" pitchFamily="34" charset="0"/>
                <a:ea typeface="+mn-ea"/>
              </a:rPr>
              <a:t>My GP believes that the</a:t>
            </a:r>
            <a:r>
              <a:rPr kumimoji="0" lang="en-GB" sz="2000" b="0" i="0" u="none" strike="noStrike" kern="1200" cap="none" spc="0" normalizeH="0" baseline="0" noProof="0" dirty="0">
                <a:ln>
                  <a:noFill/>
                </a:ln>
                <a:solidFill>
                  <a:srgbClr val="4F5945"/>
                </a:solidFill>
                <a:effectLst/>
                <a:uLnTx/>
                <a:uFillTx/>
                <a:latin typeface="Gill Sans Nova Light" panose="020F0302020204030204" pitchFamily="34" charset="0"/>
                <a:ea typeface="+mn-ea"/>
              </a:rPr>
              <a:t> severity of this reaction is indicative of a </a:t>
            </a:r>
            <a:r>
              <a:rPr lang="en-GB" sz="2000" dirty="0">
                <a:solidFill>
                  <a:srgbClr val="4F5945"/>
                </a:solidFill>
              </a:rPr>
              <a:t>wheat allergy, and I am currently awaiting an appointment with an immunologist to confirm this.</a:t>
            </a:r>
            <a:endParaRPr kumimoji="0" lang="en-GB" sz="2000" b="0" i="0" u="none" strike="noStrike" kern="1200" cap="none" spc="0" normalizeH="0" baseline="0" noProof="0" dirty="0">
              <a:ln>
                <a:noFill/>
              </a:ln>
              <a:solidFill>
                <a:srgbClr val="4F5945"/>
              </a:solidFill>
              <a:effectLst/>
              <a:uLnTx/>
              <a:uFillTx/>
              <a:latin typeface="Gill Sans Nova Light" panose="020F0302020204030204" pitchFamily="34" charset="0"/>
              <a:ea typeface="+mn-ea"/>
            </a:endParaRPr>
          </a:p>
          <a:p>
            <a:pPr marL="342900" indent="-342900" algn="just" rtl="0">
              <a:lnSpc>
                <a:spcPct val="150000"/>
              </a:lnSpc>
              <a:buFont typeface="Arial" panose="020B0604020202020204" pitchFamily="34" charset="0"/>
              <a:buChar char="•"/>
            </a:pPr>
            <a:endParaRPr lang="en-GB" dirty="0">
              <a:solidFill>
                <a:schemeClr val="tx2">
                  <a:lumMod val="25000"/>
                </a:schemeClr>
              </a:solidFill>
              <a:latin typeface="Gill Sans Nova Light" panose="020B0302020104020203" pitchFamily="34" charset="0"/>
            </a:endParaRPr>
          </a:p>
        </p:txBody>
      </p:sp>
    </p:spTree>
    <p:extLst>
      <p:ext uri="{BB962C8B-B14F-4D97-AF65-F5344CB8AC3E}">
        <p14:creationId xmlns:p14="http://schemas.microsoft.com/office/powerpoint/2010/main" val="302541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DE65-3B92-4FB5-861C-0879D95377F1}"/>
              </a:ext>
            </a:extLst>
          </p:cNvPr>
          <p:cNvSpPr>
            <a:spLocks noGrp="1"/>
          </p:cNvSpPr>
          <p:nvPr>
            <p:ph type="title"/>
          </p:nvPr>
        </p:nvSpPr>
        <p:spPr>
          <a:xfrm>
            <a:off x="1153668" y="4407946"/>
            <a:ext cx="9884664" cy="731520"/>
          </a:xfrm>
        </p:spPr>
        <p:txBody>
          <a:bodyPr>
            <a:noAutofit/>
          </a:bodyPr>
          <a:lstStyle/>
          <a:p>
            <a:pPr>
              <a:lnSpc>
                <a:spcPct val="100000"/>
              </a:lnSpc>
            </a:pPr>
            <a:r>
              <a:rPr lang="en-GB" sz="3600" dirty="0">
                <a:solidFill>
                  <a:schemeClr val="accent3"/>
                </a:solidFill>
                <a:latin typeface="Baskerville Old Face" panose="02020602080505020303" pitchFamily="18" charset="77"/>
                <a:ea typeface="Baskerville" panose="02020502070401020303" pitchFamily="18" charset="0"/>
              </a:rPr>
              <a:t>Coeliac Disease, Wheat Allergy, or Non-Coeliac Gluten </a:t>
            </a:r>
            <a:r>
              <a:rPr lang="en-GB" sz="3600" dirty="0">
                <a:latin typeface="Baskerville Old Face" panose="02020602080505020303" pitchFamily="18" charset="77"/>
                <a:ea typeface="Baskerville" panose="02020502070401020303" pitchFamily="18" charset="0"/>
              </a:rPr>
              <a:t>Intolerance</a:t>
            </a:r>
            <a:r>
              <a:rPr lang="en-GB" sz="3600" dirty="0">
                <a:solidFill>
                  <a:schemeClr val="accent3"/>
                </a:solidFill>
                <a:latin typeface="Baskerville Old Face" panose="02020602080505020303" pitchFamily="18" charset="77"/>
                <a:ea typeface="Baskerville" panose="02020502070401020303" pitchFamily="18" charset="0"/>
              </a:rPr>
              <a:t>?</a:t>
            </a:r>
            <a:endParaRPr lang="en-IE" sz="3600" dirty="0"/>
          </a:p>
        </p:txBody>
      </p:sp>
    </p:spTree>
    <p:extLst>
      <p:ext uri="{BB962C8B-B14F-4D97-AF65-F5344CB8AC3E}">
        <p14:creationId xmlns:p14="http://schemas.microsoft.com/office/powerpoint/2010/main" val="2519761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rtlCol="0">
            <a:normAutofit/>
          </a:bodyPr>
          <a:lstStyle>
            <a:defPPr>
              <a:defRPr lang="en-GB"/>
            </a:defPPr>
          </a:lstStyle>
          <a:p>
            <a:pPr rtl="0"/>
            <a:r>
              <a:rPr lang="en-GB" sz="3600" dirty="0"/>
              <a:t>Coeliac Disease</a:t>
            </a:r>
          </a:p>
        </p:txBody>
      </p:sp>
      <p:sp>
        <p:nvSpPr>
          <p:cNvPr id="3" name="TextBox 2">
            <a:extLst>
              <a:ext uri="{FF2B5EF4-FFF2-40B4-BE49-F238E27FC236}">
                <a16:creationId xmlns:a16="http://schemas.microsoft.com/office/drawing/2014/main" id="{4603A4C0-9AD9-4C35-8001-60C1A318A3A8}"/>
              </a:ext>
            </a:extLst>
          </p:cNvPr>
          <p:cNvSpPr txBox="1"/>
          <p:nvPr/>
        </p:nvSpPr>
        <p:spPr>
          <a:xfrm>
            <a:off x="836612" y="2301704"/>
            <a:ext cx="10518776" cy="25822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E" sz="2200" b="0" i="0" u="none" strike="noStrike" kern="1200" cap="none" spc="0" normalizeH="0" baseline="0" noProof="0" dirty="0">
                <a:ln>
                  <a:noFill/>
                </a:ln>
                <a:solidFill>
                  <a:srgbClr val="4F5945"/>
                </a:solidFill>
                <a:effectLst/>
                <a:uLnTx/>
                <a:uFillTx/>
                <a:latin typeface="Gill Sans Nova Light"/>
                <a:ea typeface="+mn-ea"/>
                <a:cs typeface="+mn-cs"/>
              </a:rPr>
              <a:t>Coeliac disease is a serious illness where the body’s immune system attacks itself when gluten is eaten. This causes damage to the lining of the gut &amp; means that the body cannot properly absorb nutrients from food.</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IE" sz="2200" b="0" i="0" u="none" strike="noStrike" kern="1200" cap="none" spc="0" normalizeH="0" baseline="0" noProof="0" dirty="0">
              <a:ln>
                <a:noFill/>
              </a:ln>
              <a:solidFill>
                <a:srgbClr val="4F5945"/>
              </a:solidFill>
              <a:effectLst/>
              <a:uLnTx/>
              <a:uFillTx/>
              <a:latin typeface="Gill Sans Nova Ligh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IE" sz="2200" b="1" i="0" u="none" strike="noStrike" kern="1200" cap="none" spc="0" normalizeH="0" baseline="0" noProof="0" dirty="0">
                <a:ln>
                  <a:noFill/>
                </a:ln>
                <a:solidFill>
                  <a:srgbClr val="4F5945"/>
                </a:solidFill>
                <a:effectLst/>
                <a:uLnTx/>
                <a:uFillTx/>
                <a:latin typeface="Gill Sans Nova Light"/>
                <a:ea typeface="+mn-ea"/>
                <a:cs typeface="+mn-cs"/>
              </a:rPr>
              <a:t>Coeliac disease is not a food allergy or intolerance, it is an autoimmune disease.</a:t>
            </a:r>
          </a:p>
        </p:txBody>
      </p:sp>
    </p:spTree>
    <p:extLst>
      <p:ext uri="{BB962C8B-B14F-4D97-AF65-F5344CB8AC3E}">
        <p14:creationId xmlns:p14="http://schemas.microsoft.com/office/powerpoint/2010/main" val="32483912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997_TF56410444_Win32" id="{28F79E5F-1BE5-42C9-A610-CFFA28326A1C}" vid="{D035A384-0AAF-401E-9042-89215ED03EA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ad97cfe-a968-427f-b02b-893e6ba0355a">
      <UserInfo>
        <DisplayName>Claire Theobald</DisplayName>
        <AccountId>23</AccountId>
        <AccountType/>
      </UserInfo>
      <UserInfo>
        <DisplayName>Ewen Trafford</DisplayName>
        <AccountId>42</AccountId>
        <AccountType/>
      </UserInfo>
    </SharedWithUsers>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80EAB0-D759-4413-92FC-7E9BD4E63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F2A33C-42EB-4739-B4BA-5B611C937FE4}">
  <ds:schemaRefs>
    <ds:schemaRef ds:uri="d90c4025-dae8-4795-a38e-e68263826da8"/>
    <ds:schemaRef ds:uri="http://purl.org/dc/elements/1.1/"/>
    <ds:schemaRef ds:uri="79831e4c-bd95-4b56-8744-b5a4e29a34fc"/>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terms/"/>
    <ds:schemaRef ds:uri="ead97cfe-a968-427f-b02b-893e6ba0355a"/>
    <ds:schemaRef ds:uri="c53071f4-7f44-43fd-895c-8e7b6a3746b0"/>
  </ds:schemaRefs>
</ds:datastoreItem>
</file>

<file path=customXml/itemProps3.xml><?xml version="1.0" encoding="utf-8"?>
<ds:datastoreItem xmlns:ds="http://schemas.openxmlformats.org/officeDocument/2006/customXml" ds:itemID="{7568EEA6-2408-41C8-960A-9EFEB6F29C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1201</TotalTime>
  <Words>4132</Words>
  <Application>Microsoft Office PowerPoint</Application>
  <PresentationFormat>Widescreen</PresentationFormat>
  <Paragraphs>344</Paragraphs>
  <Slides>69</Slides>
  <Notes>47</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69</vt:i4>
      </vt:variant>
    </vt:vector>
  </HeadingPairs>
  <TitlesOfParts>
    <vt:vector size="85" baseType="lpstr">
      <vt:lpstr>Arial</vt:lpstr>
      <vt:lpstr>Baskerville</vt:lpstr>
      <vt:lpstr>Baskerville Old Face</vt:lpstr>
      <vt:lpstr>Calibri</vt:lpstr>
      <vt:lpstr>Calibri Light</vt:lpstr>
      <vt:lpstr>Courier New</vt:lpstr>
      <vt:lpstr>Gill Sans Light</vt:lpstr>
      <vt:lpstr>Gill Sans Nova</vt:lpstr>
      <vt:lpstr>Gill Sans Nova Light</vt:lpstr>
      <vt:lpstr>Custom Design</vt:lpstr>
      <vt:lpstr>1_Custom Design</vt:lpstr>
      <vt:lpstr>3_Custom Design</vt:lpstr>
      <vt:lpstr>4_Custom Design</vt:lpstr>
      <vt:lpstr>1_Office Theme</vt:lpstr>
      <vt:lpstr>2_Custom Design</vt:lpstr>
      <vt:lpstr>Office Theme</vt:lpstr>
      <vt:lpstr>Successful gluten free cooking in school</vt:lpstr>
      <vt:lpstr>Successful Gluten Free Cooking &amp; Baking in Schools</vt:lpstr>
      <vt:lpstr>Agenda</vt:lpstr>
      <vt:lpstr>Introduction</vt:lpstr>
      <vt:lpstr>Introduction</vt:lpstr>
      <vt:lpstr>Introduction</vt:lpstr>
      <vt:lpstr>Introduction</vt:lpstr>
      <vt:lpstr>Coeliac Disease, Wheat Allergy, or Non-Coeliac Gluten Intolerance?</vt:lpstr>
      <vt:lpstr>Coeliac Disease</vt:lpstr>
      <vt:lpstr>Wheat Allergy</vt:lpstr>
      <vt:lpstr>Non-Coeliac Gluten Intolerance</vt:lpstr>
      <vt:lpstr>Prevalence</vt:lpstr>
      <vt:lpstr>Prevalence</vt:lpstr>
      <vt:lpstr>Reading Labels</vt:lpstr>
      <vt:lpstr>PowerPoint Presentation</vt:lpstr>
      <vt:lpstr>Reading Labels</vt:lpstr>
      <vt:lpstr>Ingredients</vt:lpstr>
      <vt:lpstr>Crossed Grain Symbol</vt:lpstr>
      <vt:lpstr>“May Contain” Labelling</vt:lpstr>
      <vt:lpstr>“May Contain” Labelling</vt:lpstr>
      <vt:lpstr>Oats</vt:lpstr>
      <vt:lpstr>Hidden Gluten</vt:lpstr>
      <vt:lpstr>Naturally Gluten Free</vt:lpstr>
      <vt:lpstr>Hidden Gluten</vt:lpstr>
      <vt:lpstr>Hidden Gluten</vt:lpstr>
      <vt:lpstr>Hidden Gluten</vt:lpstr>
      <vt:lpstr>Hidden Gluten</vt:lpstr>
      <vt:lpstr>Hidden Gluten</vt:lpstr>
      <vt:lpstr>Hidden Gluten</vt:lpstr>
      <vt:lpstr>Hidden Gluten</vt:lpstr>
      <vt:lpstr>PowerPoint Presentation</vt:lpstr>
      <vt:lpstr>Risk Assessment / Student Safety</vt:lpstr>
      <vt:lpstr>Symptoms of Coeliac Disease</vt:lpstr>
      <vt:lpstr>Symptoms of Coeliac Disease</vt:lpstr>
      <vt:lpstr>Symptoms of Coeliac Disease</vt:lpstr>
      <vt:lpstr>PowerPoint Presentation</vt:lpstr>
      <vt:lpstr>Symptoms of a Wheat Allergy</vt:lpstr>
      <vt:lpstr>Symptoms of a Wheat Allergy</vt:lpstr>
      <vt:lpstr>Symptoms of a Wheat Allergy</vt:lpstr>
      <vt:lpstr>Symptoms of Gluten Intolerance</vt:lpstr>
      <vt:lpstr>Symptoms of Gluten Intolerance</vt:lpstr>
      <vt:lpstr>Practicalities in the Home Economics Kitchen</vt:lpstr>
      <vt:lpstr>Preventing Cross Contamination in the Home Economics Kitchen</vt:lpstr>
      <vt:lpstr>Preventing Cross Contamination in the Home Economics Kitchen</vt:lpstr>
      <vt:lpstr>Recommendations</vt:lpstr>
      <vt:lpstr>Recommendations</vt:lpstr>
      <vt:lpstr>Recommendations</vt:lpstr>
      <vt:lpstr>Recommendations</vt:lpstr>
      <vt:lpstr>Hints, Tips &amp; Tricks for Success</vt:lpstr>
      <vt:lpstr>The Role of Gluten in Baking</vt:lpstr>
      <vt:lpstr>What to Expect with Gluten Free Baking </vt:lpstr>
      <vt:lpstr>Tip 1: Use a Gluten Free Flour Blend</vt:lpstr>
      <vt:lpstr>Tip 1: Use a Gluten Free Flour Blend</vt:lpstr>
      <vt:lpstr>Xanthan Gum</vt:lpstr>
      <vt:lpstr>Guar Gum</vt:lpstr>
      <vt:lpstr>Tip 2: Bake at the Right Temperature</vt:lpstr>
      <vt:lpstr>Tip 3: Measure Accurately</vt:lpstr>
      <vt:lpstr>Tip 4: Don’t Overmix</vt:lpstr>
      <vt:lpstr>Tip 5: Bake Until Done</vt:lpstr>
      <vt:lpstr>Tip 6: Use Gluten Free Recipes</vt:lpstr>
      <vt:lpstr>Thank you</vt:lpstr>
      <vt:lpstr>Sources of Information</vt:lpstr>
      <vt:lpstr>Adverse reactions to food – pupil resources</vt:lpstr>
      <vt:lpstr>Classroom management</vt:lpstr>
      <vt:lpstr>New! – FFL Roadmaps</vt:lpstr>
      <vt:lpstr>Keep up to date with our free resources and training  </vt:lpstr>
      <vt:lpstr>More training…</vt:lpstr>
      <vt:lpstr>Thank you</vt:lpstr>
      <vt:lpstr>Successful gluten free cooking in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Ewen Trafford</cp:lastModifiedBy>
  <cp:revision>8</cp:revision>
  <dcterms:created xsi:type="dcterms:W3CDTF">2018-10-10T09:22:08Z</dcterms:created>
  <dcterms:modified xsi:type="dcterms:W3CDTF">2023-11-16T11:09:56Z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