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61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B83"/>
    <a:srgbClr val="C3C4D9"/>
    <a:srgbClr val="B8B8D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851F6-BE7B-4D6D-A138-45D98FFCA687}" v="1" dt="2024-08-30T08:49:02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79" d="100"/>
          <a:sy n="79" d="100"/>
        </p:scale>
        <p:origin x="8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97E7188F-683E-4806-AEBB-909CDD9013E8}"/>
    <pc:docChg chg="modSld modMainMaster">
      <pc:chgData name="Alexander White" userId="3da70261-e0e7-408d-aace-eb577feade9e" providerId="ADAL" clId="{97E7188F-683E-4806-AEBB-909CDD9013E8}" dt="2024-05-23T10:53:14.400" v="17" actId="20577"/>
      <pc:docMkLst>
        <pc:docMk/>
      </pc:docMkLst>
      <pc:sldChg chg="modSp mod">
        <pc:chgData name="Alexander White" userId="3da70261-e0e7-408d-aace-eb577feade9e" providerId="ADAL" clId="{97E7188F-683E-4806-AEBB-909CDD9013E8}" dt="2024-05-23T10:53:14.400" v="17" actId="20577"/>
        <pc:sldMkLst>
          <pc:docMk/>
          <pc:sldMk cId="1740713487" sldId="259"/>
        </pc:sldMkLst>
        <pc:spChg chg="mod">
          <ac:chgData name="Alexander White" userId="3da70261-e0e7-408d-aace-eb577feade9e" providerId="ADAL" clId="{97E7188F-683E-4806-AEBB-909CDD9013E8}" dt="2024-05-23T10:53:14.400" v="17" actId="20577"/>
          <ac:spMkLst>
            <pc:docMk/>
            <pc:sldMk cId="1740713487" sldId="259"/>
            <ac:spMk id="3" creationId="{00000000-0000-0000-0000-000000000000}"/>
          </ac:spMkLst>
        </pc:spChg>
      </pc:sldChg>
      <pc:sldChg chg="addSp modSp">
        <pc:chgData name="Alexander White" userId="3da70261-e0e7-408d-aace-eb577feade9e" providerId="ADAL" clId="{97E7188F-683E-4806-AEBB-909CDD9013E8}" dt="2024-05-20T14:51:18.293" v="16"/>
        <pc:sldMkLst>
          <pc:docMk/>
          <pc:sldMk cId="1219004254" sldId="261"/>
        </pc:sldMkLst>
        <pc:spChg chg="add mod">
          <ac:chgData name="Alexander White" userId="3da70261-e0e7-408d-aace-eb577feade9e" providerId="ADAL" clId="{97E7188F-683E-4806-AEBB-909CDD9013E8}" dt="2024-05-20T14:51:18.293" v="16"/>
          <ac:spMkLst>
            <pc:docMk/>
            <pc:sldMk cId="1219004254" sldId="261"/>
            <ac:spMk id="4" creationId="{DC6397EF-D63B-3226-6E15-76B17C15F03D}"/>
          </ac:spMkLst>
        </pc:spChg>
      </pc:sldChg>
      <pc:sldMasterChg chg="modSp mod">
        <pc:chgData name="Alexander White" userId="3da70261-e0e7-408d-aace-eb577feade9e" providerId="ADAL" clId="{97E7188F-683E-4806-AEBB-909CDD9013E8}" dt="2024-05-20T14:41:04.738" v="3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97E7188F-683E-4806-AEBB-909CDD9013E8}" dt="2024-05-20T14:41:04.738" v="3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97E7188F-683E-4806-AEBB-909CDD9013E8}" dt="2024-05-20T14:42:18.130" v="7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97E7188F-683E-4806-AEBB-909CDD9013E8}" dt="2024-05-20T14:42:18.130" v="7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97E7188F-683E-4806-AEBB-909CDD9013E8}" dt="2024-05-20T14:44:02.733" v="11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97E7188F-683E-4806-AEBB-909CDD9013E8}" dt="2024-05-20T14:44:02.733" v="11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97E7188F-683E-4806-AEBB-909CDD9013E8}" dt="2024-05-20T14:48:34.705" v="15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97E7188F-683E-4806-AEBB-909CDD9013E8}" dt="2024-05-20T14:48:34.705" v="15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429754" cy="733096"/>
          </a:xfrm>
        </p:spPr>
        <p:txBody>
          <a:bodyPr/>
          <a:lstStyle/>
          <a:p>
            <a:r>
              <a:rPr lang="en-US" dirty="0"/>
              <a:t>Microorganisms in 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5193" y="4773934"/>
            <a:ext cx="2008369" cy="1618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Condiments and sauces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2025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number of condiments and sauces rely on microorganisms for their distinctive </a:t>
            </a:r>
            <a:r>
              <a:rPr lang="en-US" sz="2000" dirty="0" err="1"/>
              <a:t>flavours</a:t>
            </a:r>
            <a:r>
              <a:rPr lang="en-US" sz="2000" dirty="0"/>
              <a:t>. These include:</a:t>
            </a:r>
          </a:p>
          <a:p>
            <a:r>
              <a:rPr lang="en-US" sz="2000" dirty="0"/>
              <a:t>yeast extracts – created by destroying </a:t>
            </a:r>
            <a:r>
              <a:rPr lang="en-US" sz="2000" b="1" dirty="0">
                <a:solidFill>
                  <a:srgbClr val="263B83"/>
                </a:solidFill>
              </a:rPr>
              <a:t>yeast</a:t>
            </a:r>
            <a:r>
              <a:rPr lang="en-US" sz="2000" dirty="0"/>
              <a:t> cells, which then digest themselves;</a:t>
            </a:r>
          </a:p>
          <a:p>
            <a:r>
              <a:rPr lang="en-US" sz="2000" dirty="0"/>
              <a:t>Worcestershire and fish sauces also rely on fermentation by </a:t>
            </a:r>
            <a:r>
              <a:rPr lang="en-US" sz="2000" b="1" dirty="0">
                <a:solidFill>
                  <a:srgbClr val="263B83"/>
                </a:solidFill>
              </a:rPr>
              <a:t>bacteria</a:t>
            </a:r>
            <a:r>
              <a:rPr lang="en-US" sz="2000" dirty="0"/>
              <a:t>;</a:t>
            </a:r>
          </a:p>
          <a:p>
            <a:r>
              <a:rPr lang="en-US" sz="2000" dirty="0"/>
              <a:t>Some (but not all) hot sauces also use fermentation for a richer </a:t>
            </a:r>
            <a:r>
              <a:rPr lang="en-US" sz="2000" dirty="0" err="1"/>
              <a:t>flavour</a:t>
            </a:r>
            <a:r>
              <a:rPr lang="en-US" sz="2000" dirty="0"/>
              <a:t>;</a:t>
            </a:r>
          </a:p>
          <a:p>
            <a:r>
              <a:rPr lang="en-US" sz="2000" dirty="0"/>
              <a:t>Vinegar is made using fermentation of various starting materials, such as wine, cider or fruit juice, by acetic acid </a:t>
            </a:r>
            <a:r>
              <a:rPr lang="en-US" sz="2000" b="1" dirty="0">
                <a:solidFill>
                  <a:srgbClr val="263B83"/>
                </a:solidFill>
              </a:rPr>
              <a:t>bacteria</a:t>
            </a:r>
            <a:r>
              <a:rPr lang="en-US" sz="2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6235" y="1314437"/>
            <a:ext cx="1969629" cy="1957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083" y="2600499"/>
            <a:ext cx="1592381" cy="2728469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0067859" y="2124041"/>
            <a:ext cx="1642830" cy="338554"/>
          </a:xfrm>
          <a:prstGeom prst="rect">
            <a:avLst/>
          </a:prstGeom>
          <a:solidFill>
            <a:srgbClr val="263B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Yeast extract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8565910" y="4009437"/>
            <a:ext cx="1896356" cy="338554"/>
          </a:xfrm>
          <a:prstGeom prst="rect">
            <a:avLst/>
          </a:prstGeom>
          <a:solidFill>
            <a:srgbClr val="263B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(chilli) sauce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9941096" y="5572509"/>
            <a:ext cx="1896356" cy="584775"/>
          </a:xfrm>
          <a:prstGeom prst="rect">
            <a:avLst/>
          </a:prstGeom>
          <a:solidFill>
            <a:srgbClr val="263B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Worcestershire sauce</a:t>
            </a:r>
          </a:p>
        </p:txBody>
      </p:sp>
    </p:spTree>
    <p:extLst>
      <p:ext uri="{BB962C8B-B14F-4D97-AF65-F5344CB8AC3E}">
        <p14:creationId xmlns:p14="http://schemas.microsoft.com/office/powerpoint/2010/main" val="281045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Drinks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92825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Kombucha</a:t>
            </a:r>
            <a:r>
              <a:rPr lang="en-US" sz="2000" dirty="0"/>
              <a:t>, thought to have been created in Eastern Russia/North Asia, is made by fermenting sweetened tea. It uses </a:t>
            </a:r>
            <a:r>
              <a:rPr lang="en-US" sz="2000" b="1" dirty="0">
                <a:solidFill>
                  <a:srgbClr val="263B83"/>
                </a:solidFill>
              </a:rPr>
              <a:t>yeasts</a:t>
            </a:r>
            <a:r>
              <a:rPr lang="en-US" sz="2000" dirty="0"/>
              <a:t> to break down sugars into ethanol and carbon dioxide and </a:t>
            </a:r>
            <a:r>
              <a:rPr lang="en-US" sz="2000" b="1" dirty="0">
                <a:solidFill>
                  <a:srgbClr val="263B83"/>
                </a:solidFill>
              </a:rPr>
              <a:t>bacteria</a:t>
            </a:r>
            <a:r>
              <a:rPr lang="en-US" sz="2000" dirty="0"/>
              <a:t> to break down the ethanol into acids.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This keeps the alcohol content relatively low and introduces a sour taste.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Kvass is a similarly-produced drink that is popular in Eastern Europe and Russia. It is typically made from fermented rye bread, with the addition of sugar, </a:t>
            </a:r>
            <a:r>
              <a:rPr lang="en-US" sz="2000" b="1" dirty="0">
                <a:solidFill>
                  <a:srgbClr val="263B83"/>
                </a:solidFill>
              </a:rPr>
              <a:t>yeasts</a:t>
            </a:r>
            <a:r>
              <a:rPr lang="en-US" sz="2000" dirty="0"/>
              <a:t> and lactic acid </a:t>
            </a:r>
            <a:r>
              <a:rPr lang="en-US" sz="2000" b="1" dirty="0">
                <a:solidFill>
                  <a:srgbClr val="263B83"/>
                </a:solidFill>
              </a:rPr>
              <a:t>bacteria</a:t>
            </a:r>
            <a:r>
              <a:rPr lang="en-US" sz="2000" dirty="0"/>
              <a:t>.</a:t>
            </a:r>
          </a:p>
        </p:txBody>
      </p:sp>
      <p:pic>
        <p:nvPicPr>
          <p:cNvPr id="2050" name="Picture 2" descr="http://pngimg.com/uploads/kvass/kvass_PNG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33" t="12000" r="27333" b="11333"/>
          <a:stretch>
            <a:fillRect/>
          </a:stretch>
        </p:blipFill>
        <p:spPr bwMode="auto">
          <a:xfrm>
            <a:off x="9823053" y="3710218"/>
            <a:ext cx="1711917" cy="246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55" l="0" r="100000">
                        <a14:foregroundMark x1="1282" y1="87663" x2="1282" y2="87663"/>
                        <a14:foregroundMark x1="1026" y1="86438" x2="1026" y2="86438"/>
                        <a14:foregroundMark x1="1538" y1="89216" x2="1538" y2="89216"/>
                        <a14:foregroundMark x1="97436" y1="78840" x2="97436" y2="78840"/>
                        <a14:foregroundMark x1="98205" y1="79739" x2="98205" y2="79739"/>
                        <a14:foregroundMark x1="97692" y1="77859" x2="97949" y2="86601"/>
                        <a14:foregroundMark x1="98205" y1="57761" x2="98205" y2="57761"/>
                        <a14:foregroundMark x1="96923" y1="92729" x2="96923" y2="92729"/>
                        <a14:foregroundMark x1="1538" y1="74510" x2="1282" y2="44363"/>
                        <a14:foregroundMark x1="98718" y1="77614" x2="98974" y2="50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61789" y="1563798"/>
            <a:ext cx="997008" cy="3126628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9552044" y="2658454"/>
            <a:ext cx="1642830" cy="338554"/>
          </a:xfrm>
          <a:prstGeom prst="rect">
            <a:avLst/>
          </a:prstGeom>
          <a:solidFill>
            <a:srgbClr val="263B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Kombucha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8342882" y="5403636"/>
            <a:ext cx="1642830" cy="338554"/>
          </a:xfrm>
          <a:prstGeom prst="rect">
            <a:avLst/>
          </a:prstGeom>
          <a:solidFill>
            <a:srgbClr val="263B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Kvass</a:t>
            </a:r>
          </a:p>
        </p:txBody>
      </p:sp>
    </p:spTree>
    <p:extLst>
      <p:ext uri="{BB962C8B-B14F-4D97-AF65-F5344CB8AC3E}">
        <p14:creationId xmlns:p14="http://schemas.microsoft.com/office/powerpoint/2010/main" val="162488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Mycoprotein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90308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Mycoprotein</a:t>
            </a:r>
            <a:r>
              <a:rPr lang="en-US" sz="2000" dirty="0"/>
              <a:t> is a meat alternative that is created from a </a:t>
            </a:r>
            <a:r>
              <a:rPr lang="en-US" sz="2000" b="1" dirty="0">
                <a:solidFill>
                  <a:srgbClr val="263B83"/>
                </a:solidFill>
              </a:rPr>
              <a:t>fungus</a:t>
            </a:r>
            <a:r>
              <a:rPr lang="en-US" sz="2000" dirty="0"/>
              <a:t>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The fungus is allowed to grow in large batches, before other ingredients are added to change the appearance and </a:t>
            </a:r>
            <a:r>
              <a:rPr lang="en-US" sz="2000" dirty="0" err="1"/>
              <a:t>flavour</a:t>
            </a:r>
            <a:r>
              <a:rPr lang="en-US" sz="2000" dirty="0"/>
              <a:t> of the final product.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By varying the ingredients added, </a:t>
            </a:r>
            <a:r>
              <a:rPr lang="en-US" sz="2000" dirty="0" err="1"/>
              <a:t>mycoprotein</a:t>
            </a:r>
            <a:r>
              <a:rPr lang="en-US" sz="2000" dirty="0"/>
              <a:t> can mimic many different existing meat products, such as sausages, chicken or burgers.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7839" y="2848304"/>
            <a:ext cx="3578947" cy="26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2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Chocolate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90308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Chocolate originally comes from cocoa beans. These beans are not able to be used to make chocolate until they have been fermented.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Naturally occurring </a:t>
            </a:r>
            <a:r>
              <a:rPr lang="en-US" sz="2000" b="1" dirty="0">
                <a:solidFill>
                  <a:srgbClr val="263B83"/>
                </a:solidFill>
              </a:rPr>
              <a:t>yeasts</a:t>
            </a:r>
            <a:r>
              <a:rPr lang="en-US" sz="2000" dirty="0">
                <a:solidFill>
                  <a:srgbClr val="263B83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263B83"/>
                </a:solidFill>
              </a:rPr>
              <a:t>bacteria</a:t>
            </a:r>
            <a:r>
              <a:rPr lang="en-US" sz="2000" dirty="0"/>
              <a:t> complete this process over a period of 6-10 days.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The fermentation destroys the unwanted seed coating of the bean and prevents it from being able to grow.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Importantly, it also begins to form some of the desirable </a:t>
            </a:r>
            <a:r>
              <a:rPr lang="en-US" sz="2000" dirty="0" err="1"/>
              <a:t>flavours</a:t>
            </a:r>
            <a:r>
              <a:rPr lang="en-US" sz="2000" dirty="0"/>
              <a:t> that are </a:t>
            </a:r>
            <a:r>
              <a:rPr lang="en-US" sz="2000" dirty="0" err="1"/>
              <a:t>recognisable</a:t>
            </a:r>
            <a:r>
              <a:rPr lang="en-US" sz="2000" dirty="0"/>
              <a:t> in chocolate.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584" y="2701719"/>
            <a:ext cx="4352973" cy="290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01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Microorganisms in food production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397EF-D63B-3226-6E15-76B17C15F03D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Microorganisms and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42386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Microorganisms are a group of tiny (microscopic) organisms that live all around us (and on </a:t>
            </a:r>
            <a:r>
              <a:rPr lang="en-US" sz="2000"/>
              <a:t>us).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They usually fall into one of three main groups:</a:t>
            </a:r>
          </a:p>
          <a:p>
            <a:r>
              <a:rPr lang="en-US" sz="2000" dirty="0"/>
              <a:t>bacteria;</a:t>
            </a:r>
          </a:p>
          <a:p>
            <a:r>
              <a:rPr lang="en-US" sz="2000" dirty="0"/>
              <a:t>viruses;</a:t>
            </a:r>
          </a:p>
          <a:p>
            <a:r>
              <a:rPr lang="en-US" sz="2000" dirty="0"/>
              <a:t>fungi (e.g. yeasts and </a:t>
            </a:r>
            <a:r>
              <a:rPr lang="en-US" sz="2000" dirty="0" err="1"/>
              <a:t>moulds</a:t>
            </a:r>
            <a:r>
              <a:rPr lang="en-US" sz="2000" dirty="0"/>
              <a:t>).</a:t>
            </a:r>
          </a:p>
          <a:p>
            <a:pPr marL="0" indent="0">
              <a:buNone/>
            </a:pPr>
            <a:r>
              <a:rPr lang="en-US" sz="2000" dirty="0"/>
              <a:t>In many cases, these organisms are undesirable, as they can make food spoil (“go off”) or cause illness.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However, some bacteria and fungi are commonly used to make food; viruses have no widespread use in food production. 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5446" y="2422684"/>
            <a:ext cx="3598985" cy="389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History of microorganism use in foods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732079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Microorganisms have been used to make food for millennia.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Cheese, yogurt and bread all rely on fermentation by microorganisms in their production, as do alcoholic drinks, such as wine and beer.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It is thought that beer production may have started as early as 7000 BC and cheese consumed as early as 3000 BC.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The techniques used to make these products in modern times are more advanced and more carefully controlled, but the principles remain largely the same.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854" y="2804885"/>
            <a:ext cx="4077138" cy="271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2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Bread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47161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Bread has been a staple food item in many cultures for thousands of years.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There are different ways of making bread, some of which do not involve microorganisms, but most breads </a:t>
            </a:r>
            <a:r>
              <a:rPr lang="en-US" sz="2000" dirty="0" err="1"/>
              <a:t>utilise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263B83"/>
                </a:solidFill>
              </a:rPr>
              <a:t>yeasts</a:t>
            </a:r>
            <a:r>
              <a:rPr lang="en-US" sz="2000" dirty="0"/>
              <a:t>, which are single-celled fungi.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These yeasts ferment sugars to ethanol and carbon dioxide. The carbon dioxide helps the bread to rise.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Some breads (e.g. sourdough) also use </a:t>
            </a:r>
            <a:r>
              <a:rPr lang="en-US" sz="2000" b="1" dirty="0">
                <a:solidFill>
                  <a:srgbClr val="263B83"/>
                </a:solidFill>
              </a:rPr>
              <a:t>bacteria</a:t>
            </a:r>
            <a:r>
              <a:rPr lang="en-US" sz="2000" dirty="0"/>
              <a:t> called ‘lactic acid bacteria’, which provide the distinctive sour taste.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437" y="2129419"/>
            <a:ext cx="4153890" cy="2769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9584" y="5093874"/>
            <a:ext cx="4417621" cy="1077218"/>
          </a:xfrm>
          <a:prstGeom prst="rect">
            <a:avLst/>
          </a:prstGeom>
          <a:solidFill>
            <a:srgbClr val="263B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Sourdough bread uses a ‘starter’, seen here in the jar. The starter contains live yeasts and bacteria which ferment the sugars and starches in the flour.</a:t>
            </a:r>
          </a:p>
        </p:txBody>
      </p:sp>
    </p:spTree>
    <p:extLst>
      <p:ext uri="{BB962C8B-B14F-4D97-AF65-F5344CB8AC3E}">
        <p14:creationId xmlns:p14="http://schemas.microsoft.com/office/powerpoint/2010/main" val="89749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430" y="4463209"/>
            <a:ext cx="2315688" cy="1852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Dairy products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7250329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Many popular dairy products are produced with microorganisms.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For example, most cheeses rely on </a:t>
            </a:r>
            <a:r>
              <a:rPr lang="en-US" sz="2000" b="1" dirty="0">
                <a:solidFill>
                  <a:srgbClr val="263B83"/>
                </a:solidFill>
              </a:rPr>
              <a:t>bacteria</a:t>
            </a:r>
            <a:r>
              <a:rPr lang="en-US" sz="2000" b="1" dirty="0"/>
              <a:t> </a:t>
            </a:r>
            <a:r>
              <a:rPr lang="en-US" sz="2000" dirty="0"/>
              <a:t>to create a low pH and thereby help to coagulate milk proteins.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Blue cheeses also contain </a:t>
            </a:r>
            <a:r>
              <a:rPr lang="en-US" sz="2000" b="1" dirty="0" err="1">
                <a:solidFill>
                  <a:srgbClr val="263B83"/>
                </a:solidFill>
              </a:rPr>
              <a:t>moulds</a:t>
            </a:r>
            <a:r>
              <a:rPr lang="en-US" sz="2000" dirty="0"/>
              <a:t>, which give them their unique characteristics. Various </a:t>
            </a:r>
            <a:r>
              <a:rPr lang="en-US" sz="2000" b="1" dirty="0" err="1">
                <a:solidFill>
                  <a:srgbClr val="263B83"/>
                </a:solidFill>
              </a:rPr>
              <a:t>moulds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263B83"/>
                </a:solidFill>
              </a:rPr>
              <a:t>yeasts</a:t>
            </a:r>
            <a:r>
              <a:rPr lang="en-US" sz="2000" dirty="0"/>
              <a:t> or </a:t>
            </a:r>
            <a:r>
              <a:rPr lang="en-US" sz="2000" b="1" dirty="0">
                <a:solidFill>
                  <a:srgbClr val="263B83"/>
                </a:solidFill>
              </a:rPr>
              <a:t>bacteria</a:t>
            </a:r>
            <a:r>
              <a:rPr lang="en-US" sz="2000" dirty="0"/>
              <a:t> are also added to the outside of cheeses to alter the final product.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Yogurt production relies on </a:t>
            </a:r>
            <a:r>
              <a:rPr lang="en-US" sz="2000" b="1" dirty="0">
                <a:solidFill>
                  <a:srgbClr val="263B83"/>
                </a:solidFill>
              </a:rPr>
              <a:t>bacteria</a:t>
            </a:r>
            <a:r>
              <a:rPr lang="en-US" sz="2000" dirty="0"/>
              <a:t>, in order to thicken the milk and provide a distinctive sour taste.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Less well-known fermented dairy products (e.g. kefir, made with both </a:t>
            </a:r>
            <a:r>
              <a:rPr lang="en-US" sz="2000" b="1" dirty="0">
                <a:solidFill>
                  <a:srgbClr val="263B83"/>
                </a:solidFill>
              </a:rPr>
              <a:t>bacteria </a:t>
            </a:r>
            <a:r>
              <a:rPr lang="en-US" sz="2000" dirty="0"/>
              <a:t>and</a:t>
            </a:r>
            <a:r>
              <a:rPr lang="en-US" sz="2000" b="1" dirty="0">
                <a:solidFill>
                  <a:srgbClr val="263B83"/>
                </a:solidFill>
              </a:rPr>
              <a:t> yeasts</a:t>
            </a:r>
            <a:r>
              <a:rPr lang="en-US" sz="2000" dirty="0"/>
              <a:t>) are now becoming more popular.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604" y="1827794"/>
            <a:ext cx="2339439" cy="23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5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Alcoholic drinks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85597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Alcoholic drinks rely on microorganisms producing ethanol through fermentation. This is typically performed by </a:t>
            </a:r>
            <a:r>
              <a:rPr lang="en-US" sz="2000" b="1" dirty="0">
                <a:solidFill>
                  <a:srgbClr val="263B83"/>
                </a:solidFill>
              </a:rPr>
              <a:t>yeasts</a:t>
            </a:r>
            <a:r>
              <a:rPr lang="en-US" sz="2000" dirty="0"/>
              <a:t>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Yeasts ferment sugars, forming ethanol and carbon dioxide.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Sometimes the carbon dioxide is released, leading to a ‘still’ drink.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However, sparkling wines and many beers retain carbon dioxide, which helps to form bubbles or foam.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Wines often also rely on </a:t>
            </a:r>
            <a:r>
              <a:rPr lang="en-US" sz="2000" b="1" dirty="0">
                <a:solidFill>
                  <a:srgbClr val="263B83"/>
                </a:solidFill>
              </a:rPr>
              <a:t>bacteria</a:t>
            </a:r>
            <a:r>
              <a:rPr lang="en-US" sz="2000" dirty="0"/>
              <a:t>. These bacteria ferment malic acid into lactic acid. This stops the wine from tasting sour and unpleasant.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5246" y="2114221"/>
            <a:ext cx="2802577" cy="42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5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Soy-based products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85844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Soybeans are used to create a wide array of products, particularly in East-Asian cuisine.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Some of these products rely on fermentation. For example, soy sauce is made from soybeans that have been inoculated with a certain species of </a:t>
            </a:r>
            <a:r>
              <a:rPr lang="en-US" sz="2000" b="1" dirty="0" err="1">
                <a:solidFill>
                  <a:srgbClr val="263B83"/>
                </a:solidFill>
              </a:rPr>
              <a:t>mould</a:t>
            </a:r>
            <a:r>
              <a:rPr lang="en-US" sz="2000" dirty="0"/>
              <a:t>.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Miso paste is also made with the same </a:t>
            </a:r>
            <a:r>
              <a:rPr lang="en-US" sz="2000" b="1" dirty="0" err="1">
                <a:solidFill>
                  <a:srgbClr val="263B83"/>
                </a:solidFill>
              </a:rPr>
              <a:t>mould</a:t>
            </a:r>
            <a:r>
              <a:rPr lang="en-US" sz="2000" dirty="0"/>
              <a:t> and used to make popular food items such as miso soup.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Tempeh is a solid product, where soybeans are pressed into blocks and fermented by a different species of </a:t>
            </a:r>
            <a:r>
              <a:rPr lang="en-US" sz="2000" b="1" dirty="0" err="1">
                <a:solidFill>
                  <a:srgbClr val="263B83"/>
                </a:solidFill>
              </a:rPr>
              <a:t>mould</a:t>
            </a:r>
            <a:r>
              <a:rPr lang="en-US" sz="20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455" y="1891862"/>
            <a:ext cx="3156294" cy="1408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2152" y="4590629"/>
            <a:ext cx="2182030" cy="1684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9097" l="5729" r="96302">
                        <a14:foregroundMark x1="29323" y1="90903" x2="29323" y2="90903"/>
                        <a14:foregroundMark x1="31563" y1="89375" x2="31563" y2="89375"/>
                        <a14:foregroundMark x1="36094" y1="88750" x2="56250" y2="89653"/>
                        <a14:foregroundMark x1="30156" y1="91319" x2="30156" y2="91319"/>
                        <a14:foregroundMark x1="30677" y1="91806" x2="30677" y2="91806"/>
                        <a14:foregroundMark x1="33854" y1="93611" x2="33854" y2="93611"/>
                        <a14:foregroundMark x1="14323" y1="72917" x2="14323" y2="72917"/>
                        <a14:foregroundMark x1="13021" y1="70556" x2="13021" y2="70556"/>
                        <a14:foregroundMark x1="12292" y1="68611" x2="12292" y2="68611"/>
                        <a14:foregroundMark x1="11667" y1="67917" x2="11667" y2="67917"/>
                        <a14:foregroundMark x1="19323" y1="80625" x2="19323" y2="80625"/>
                        <a14:foregroundMark x1="20000" y1="81667" x2="20000" y2="81667"/>
                        <a14:foregroundMark x1="20625" y1="82361" x2="20625" y2="82361"/>
                        <a14:foregroundMark x1="21354" y1="83681" x2="21354" y2="83681"/>
                        <a14:foregroundMark x1="22188" y1="84444" x2="22188" y2="84444"/>
                        <a14:foregroundMark x1="23177" y1="85486" x2="23177" y2="85486"/>
                        <a14:foregroundMark x1="82500" y1="80764" x2="82500" y2="80764"/>
                        <a14:foregroundMark x1="88750" y1="69792" x2="88750" y2="69792"/>
                        <a14:foregroundMark x1="89740" y1="67569" x2="89740" y2="67569"/>
                        <a14:foregroundMark x1="90833" y1="65000" x2="90833" y2="65000"/>
                        <a14:foregroundMark x1="90417" y1="66528" x2="90417" y2="66528"/>
                        <a14:foregroundMark x1="90000" y1="58542" x2="90000" y2="58542"/>
                        <a14:foregroundMark x1="87969" y1="52500" x2="87969" y2="52500"/>
                        <a14:foregroundMark x1="7031" y1="48542" x2="7031" y2="48542"/>
                        <a14:foregroundMark x1="6823" y1="42639" x2="6823" y2="42639"/>
                        <a14:foregroundMark x1="7813" y1="36111" x2="7813" y2="36111"/>
                        <a14:foregroundMark x1="7292" y1="38750" x2="7292" y2="38750"/>
                        <a14:foregroundMark x1="8542" y1="33958" x2="8542" y2="33958"/>
                        <a14:foregroundMark x1="8750" y1="32986" x2="8750" y2="32986"/>
                        <a14:foregroundMark x1="8125" y1="34792" x2="8125" y2="34792"/>
                        <a14:foregroundMark x1="8802" y1="32153" x2="8802" y2="32153"/>
                        <a14:foregroundMark x1="37969" y1="5278" x2="37969" y2="5278"/>
                        <a14:foregroundMark x1="38802" y1="5139" x2="38802" y2="5139"/>
                        <a14:backgroundMark x1="34323" y1="95208" x2="34323" y2="95208"/>
                        <a14:backgroundMark x1="42135" y1="98125" x2="42135" y2="98125"/>
                        <a14:backgroundMark x1="65156" y1="97014" x2="65156" y2="97014"/>
                        <a14:backgroundMark x1="69063" y1="95486" x2="69063" y2="95486"/>
                        <a14:backgroundMark x1="63438" y1="97500" x2="63438" y2="97500"/>
                        <a14:backgroundMark x1="60885" y1="97222" x2="60885" y2="97222"/>
                        <a14:backgroundMark x1="43750" y1="98611" x2="43750" y2="98611"/>
                        <a14:backgroundMark x1="44323" y1="98194" x2="44323" y2="98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162" y="3300248"/>
            <a:ext cx="2088492" cy="1566369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0264297" y="2564012"/>
            <a:ext cx="1249954" cy="338554"/>
          </a:xfrm>
          <a:prstGeom prst="rect">
            <a:avLst/>
          </a:prstGeom>
          <a:solidFill>
            <a:srgbClr val="263B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 sauce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8749208" y="3879200"/>
            <a:ext cx="1249954" cy="338554"/>
          </a:xfrm>
          <a:prstGeom prst="rect">
            <a:avLst/>
          </a:prstGeom>
          <a:solidFill>
            <a:srgbClr val="263B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 soup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10418431" y="5392693"/>
            <a:ext cx="1249954" cy="338554"/>
          </a:xfrm>
          <a:prstGeom prst="rect">
            <a:avLst/>
          </a:prstGeom>
          <a:solidFill>
            <a:srgbClr val="263B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Tempeh</a:t>
            </a:r>
          </a:p>
        </p:txBody>
      </p:sp>
    </p:spTree>
    <p:extLst>
      <p:ext uri="{BB962C8B-B14F-4D97-AF65-F5344CB8AC3E}">
        <p14:creationId xmlns:p14="http://schemas.microsoft.com/office/powerpoint/2010/main" val="71695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Fermented meat and fish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63829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Although not commonly consumed in the UK, fermented meat and fish products are more common in some other countries.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Some salamis are made with </a:t>
            </a:r>
            <a:r>
              <a:rPr lang="en-US" sz="2000" b="1" dirty="0">
                <a:solidFill>
                  <a:srgbClr val="263B83"/>
                </a:solidFill>
              </a:rPr>
              <a:t>bacteria</a:t>
            </a:r>
            <a:r>
              <a:rPr lang="en-US" sz="2000" dirty="0"/>
              <a:t> which can lower the pH of the meat and prevent spoilage. Some also use </a:t>
            </a:r>
            <a:r>
              <a:rPr lang="en-US" sz="2000" b="1" dirty="0" err="1">
                <a:solidFill>
                  <a:srgbClr val="263B83"/>
                </a:solidFill>
              </a:rPr>
              <a:t>mould</a:t>
            </a:r>
            <a:r>
              <a:rPr lang="en-US" sz="2000" dirty="0"/>
              <a:t> to cover the salami for protection. However, not all salamis are made using fermentation.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Fish fermented by </a:t>
            </a:r>
            <a:r>
              <a:rPr lang="en-US" sz="2000" b="1" dirty="0">
                <a:solidFill>
                  <a:srgbClr val="263B83"/>
                </a:solidFill>
              </a:rPr>
              <a:t>bacteria</a:t>
            </a:r>
            <a:r>
              <a:rPr lang="en-US" sz="2000" dirty="0"/>
              <a:t> is eaten more commonly in some Scandinavian countries and Central to East Asia.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9043" y="1376800"/>
            <a:ext cx="2816772" cy="2522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" b="100000" l="0" r="100000">
                        <a14:foregroundMark x1="51706" y1="949" x2="51706" y2="949"/>
                        <a14:backgroundMark x1="74678" y1="7064" x2="74678" y2="7064"/>
                        <a14:backgroundMark x1="77445" y1="8507" x2="77445" y2="8507"/>
                        <a14:backgroundMark x1="79227" y1="9989" x2="79227" y2="9989"/>
                        <a14:backgroundMark x1="71873" y1="5659" x2="71873" y2="5659"/>
                        <a14:backgroundMark x1="68650" y1="4254" x2="68650" y2="4254"/>
                        <a14:backgroundMark x1="57544" y1="1253" x2="57544" y2="1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6729" y="3079378"/>
            <a:ext cx="2110615" cy="21059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8024590" y="5270720"/>
            <a:ext cx="3094892" cy="830997"/>
          </a:xfrm>
          <a:prstGeom prst="rect">
            <a:avLst/>
          </a:prstGeom>
          <a:solidFill>
            <a:srgbClr val="263B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Surströmming</a:t>
            </a:r>
            <a:b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(fermented herring) is a traditional Scandinavian food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7807568" y="2232538"/>
            <a:ext cx="1941411" cy="338554"/>
          </a:xfrm>
          <a:prstGeom prst="rect">
            <a:avLst/>
          </a:prstGeom>
          <a:solidFill>
            <a:srgbClr val="263B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salami</a:t>
            </a:r>
          </a:p>
        </p:txBody>
      </p:sp>
    </p:spTree>
    <p:extLst>
      <p:ext uri="{BB962C8B-B14F-4D97-AF65-F5344CB8AC3E}">
        <p14:creationId xmlns:p14="http://schemas.microsoft.com/office/powerpoint/2010/main" val="418085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Vegetables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77654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Kimchi is a traditional food in Korea and is made from various vegetables which are fermented by </a:t>
            </a:r>
            <a:r>
              <a:rPr lang="en-US" sz="2000" b="1" dirty="0">
                <a:solidFill>
                  <a:srgbClr val="263B83"/>
                </a:solidFill>
              </a:rPr>
              <a:t>bacteria</a:t>
            </a:r>
            <a:r>
              <a:rPr lang="en-US" sz="2000" dirty="0"/>
              <a:t>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Sauerkraut is made by fermenting cabbage with </a:t>
            </a:r>
            <a:r>
              <a:rPr lang="en-US" sz="2000" b="1" dirty="0">
                <a:solidFill>
                  <a:srgbClr val="263B83"/>
                </a:solidFill>
              </a:rPr>
              <a:t>bacteria</a:t>
            </a:r>
            <a:r>
              <a:rPr lang="en-US" sz="2000" dirty="0"/>
              <a:t> that are naturally present on the leaves. Although the word sauerkraut is German, many countries make very similar foods under different names.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Pickles can be made by fermenting vegetables in brine. </a:t>
            </a:r>
            <a:r>
              <a:rPr lang="en-US" sz="2000" b="1" dirty="0">
                <a:solidFill>
                  <a:srgbClr val="263B83"/>
                </a:solidFill>
              </a:rPr>
              <a:t>Bacteria</a:t>
            </a:r>
            <a:r>
              <a:rPr lang="en-US" sz="2000" dirty="0"/>
              <a:t> then create acid which lowers the pH and preserves the contents. However, many pickles are instead made by directly adding vinegar to reduce the </a:t>
            </a:r>
            <a:r>
              <a:rPr lang="en-US" sz="2000" dirty="0" err="1"/>
              <a:t>pH.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457" y="3785244"/>
            <a:ext cx="1736664" cy="2375737"/>
          </a:xfrm>
          <a:prstGeom prst="rect">
            <a:avLst/>
          </a:prstGeom>
        </p:spPr>
      </p:pic>
      <p:pic>
        <p:nvPicPr>
          <p:cNvPr id="1026" name="Picture 2" descr="https://upload.wikimedia.org/wikipedia/commons/f/f8/Various_kimchi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47" b="89080" l="2222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5819" y="1923798"/>
            <a:ext cx="2585545" cy="200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/>
          <p:cNvSpPr txBox="1"/>
          <p:nvPr/>
        </p:nvSpPr>
        <p:spPr>
          <a:xfrm>
            <a:off x="10631372" y="2695967"/>
            <a:ext cx="984740" cy="338554"/>
          </a:xfrm>
          <a:prstGeom prst="rect">
            <a:avLst/>
          </a:prstGeom>
          <a:solidFill>
            <a:srgbClr val="263B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Kimchi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8051327" y="4962757"/>
            <a:ext cx="2033638" cy="338554"/>
          </a:xfrm>
          <a:prstGeom prst="rect">
            <a:avLst/>
          </a:prstGeom>
          <a:solidFill>
            <a:srgbClr val="263B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Pickled gherkins</a:t>
            </a:r>
          </a:p>
        </p:txBody>
      </p:sp>
    </p:spTree>
    <p:extLst>
      <p:ext uri="{BB962C8B-B14F-4D97-AF65-F5344CB8AC3E}">
        <p14:creationId xmlns:p14="http://schemas.microsoft.com/office/powerpoint/2010/main" val="1273928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BEBF15-B175-421D-98B1-3D53A5C3F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F901EC-9CA3-4D5D-832D-A2AE129A9D7F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3.xml><?xml version="1.0" encoding="utf-8"?>
<ds:datastoreItem xmlns:ds="http://schemas.openxmlformats.org/officeDocument/2006/customXml" ds:itemID="{F5F90303-9F2A-4F03-AECA-D210FF9AFE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Office Theme</vt:lpstr>
      <vt:lpstr>Custom Design</vt:lpstr>
      <vt:lpstr>1_Custom Design</vt:lpstr>
      <vt:lpstr>3_Custom Design</vt:lpstr>
      <vt:lpstr>Microorganisms in food production</vt:lpstr>
      <vt:lpstr>Microorganisms and food</vt:lpstr>
      <vt:lpstr>History of microorganism use in foods</vt:lpstr>
      <vt:lpstr>Bread</vt:lpstr>
      <vt:lpstr>Dairy products</vt:lpstr>
      <vt:lpstr>Alcoholic drinks</vt:lpstr>
      <vt:lpstr>Soy-based products</vt:lpstr>
      <vt:lpstr>Fermented meat and fish</vt:lpstr>
      <vt:lpstr>Vegetables</vt:lpstr>
      <vt:lpstr>Condiments and sauces</vt:lpstr>
      <vt:lpstr>Drinks</vt:lpstr>
      <vt:lpstr>Mycoprotein</vt:lpstr>
      <vt:lpstr>Chocolate</vt:lpstr>
      <vt:lpstr>Microorganisms in food production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61</cp:revision>
  <cp:lastPrinted>2019-09-04T09:48:18Z</cp:lastPrinted>
  <dcterms:created xsi:type="dcterms:W3CDTF">2018-10-10T09:22:08Z</dcterms:created>
  <dcterms:modified xsi:type="dcterms:W3CDTF">2024-08-30T08:49:03Z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