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Lst>
  <p:notesMasterIdLst>
    <p:notesMasterId r:id="rId48"/>
  </p:notesMasterIdLst>
  <p:sldIdLst>
    <p:sldId id="256" r:id="rId9"/>
    <p:sldId id="264" r:id="rId10"/>
    <p:sldId id="259" r:id="rId11"/>
    <p:sldId id="531" r:id="rId12"/>
    <p:sldId id="512" r:id="rId13"/>
    <p:sldId id="526" r:id="rId14"/>
    <p:sldId id="532" r:id="rId15"/>
    <p:sldId id="288" r:id="rId16"/>
    <p:sldId id="292" r:id="rId17"/>
    <p:sldId id="513" r:id="rId18"/>
    <p:sldId id="520" r:id="rId19"/>
    <p:sldId id="514" r:id="rId20"/>
    <p:sldId id="515" r:id="rId21"/>
    <p:sldId id="533" r:id="rId22"/>
    <p:sldId id="534" r:id="rId23"/>
    <p:sldId id="522" r:id="rId24"/>
    <p:sldId id="537" r:id="rId25"/>
    <p:sldId id="523" r:id="rId26"/>
    <p:sldId id="524" r:id="rId27"/>
    <p:sldId id="535" r:id="rId28"/>
    <p:sldId id="519" r:id="rId29"/>
    <p:sldId id="538" r:id="rId30"/>
    <p:sldId id="536" r:id="rId31"/>
    <p:sldId id="518" r:id="rId32"/>
    <p:sldId id="263" r:id="rId33"/>
    <p:sldId id="521" r:id="rId34"/>
    <p:sldId id="279" r:id="rId35"/>
    <p:sldId id="530" r:id="rId36"/>
    <p:sldId id="527" r:id="rId37"/>
    <p:sldId id="280" r:id="rId38"/>
    <p:sldId id="289" r:id="rId39"/>
    <p:sldId id="286" r:id="rId40"/>
    <p:sldId id="507" r:id="rId41"/>
    <p:sldId id="509" r:id="rId42"/>
    <p:sldId id="529" r:id="rId43"/>
    <p:sldId id="285" r:id="rId44"/>
    <p:sldId id="508" r:id="rId45"/>
    <p:sldId id="283" r:id="rId46"/>
    <p:sldId id="26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09C464-AC91-1B87-CC9E-3DFC35796E7E}" name="Guest User" initials="GU" userId="S::urn:spo:anon#0ec18b03692a94d7668f5833aad2b7a8a968c578166f08bf2ef7d44eadd0b4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3D86"/>
    <a:srgbClr val="F2E2E9"/>
    <a:srgbClr val="E46B2F"/>
    <a:srgbClr val="F9D4B6"/>
    <a:srgbClr val="EDAD80"/>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290DB76C-31F3-4F82-9D32-D14E76EFE5DD}"/>
    <pc:docChg chg="delSld">
      <pc:chgData name="Frances Meek" userId="f3af35cc-3229-46e1-af36-3525661cfbd3" providerId="ADAL" clId="{290DB76C-31F3-4F82-9D32-D14E76EFE5DD}" dt="2022-03-29T15:21:38.610" v="0" actId="47"/>
      <pc:docMkLst>
        <pc:docMk/>
      </pc:docMkLst>
      <pc:sldChg chg="del">
        <pc:chgData name="Frances Meek" userId="f3af35cc-3229-46e1-af36-3525661cfbd3" providerId="ADAL" clId="{290DB76C-31F3-4F82-9D32-D14E76EFE5DD}" dt="2022-03-29T15:21:38.610" v="0" actId="47"/>
        <pc:sldMkLst>
          <pc:docMk/>
          <pc:sldMk cId="670497265" sldId="2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2777D-1F3A-4875-A6D0-3F1D40101A57}" type="doc">
      <dgm:prSet loTypeId="urn:microsoft.com/office/officeart/2005/8/layout/venn1" loCatId="relationship" qsTypeId="urn:microsoft.com/office/officeart/2005/8/quickstyle/simple1" qsCatId="simple" csTypeId="urn:microsoft.com/office/officeart/2005/8/colors/colorful5" csCatId="colorful" phldr="1"/>
      <dgm:spPr/>
    </dgm:pt>
    <dgm:pt modelId="{C5FA5CB2-A357-457D-B892-0BA3CB853CF8}">
      <dgm:prSet phldrT="[Text]" custT="1"/>
      <dgm:spPr/>
      <dgm:t>
        <a:bodyPr/>
        <a:lstStyle/>
        <a:p>
          <a:r>
            <a:rPr lang="en-GB" sz="2000">
              <a:latin typeface="Arial" panose="020B0604020202020204" pitchFamily="34" charset="0"/>
              <a:cs typeface="Arial" panose="020B0604020202020204" pitchFamily="34" charset="0"/>
            </a:rPr>
            <a:t>Learning intent</a:t>
          </a:r>
        </a:p>
      </dgm:t>
    </dgm:pt>
    <dgm:pt modelId="{B1BDC9E7-4AA8-4B17-BCFF-4FC9F6B0A904}" type="parTrans" cxnId="{0D7F4444-553A-487C-94A0-DA6BE846FC36}">
      <dgm:prSet/>
      <dgm:spPr/>
      <dgm:t>
        <a:bodyPr/>
        <a:lstStyle/>
        <a:p>
          <a:endParaRPr lang="en-GB" sz="2000">
            <a:latin typeface="Arial" panose="020B0604020202020204" pitchFamily="34" charset="0"/>
            <a:cs typeface="Arial" panose="020B0604020202020204" pitchFamily="34" charset="0"/>
          </a:endParaRPr>
        </a:p>
      </dgm:t>
    </dgm:pt>
    <dgm:pt modelId="{A8B50649-B612-48B6-91D7-9F0A2BF32CBA}" type="sibTrans" cxnId="{0D7F4444-553A-487C-94A0-DA6BE846FC36}">
      <dgm:prSet/>
      <dgm:spPr/>
      <dgm:t>
        <a:bodyPr/>
        <a:lstStyle/>
        <a:p>
          <a:endParaRPr lang="en-GB" sz="2000">
            <a:latin typeface="Arial" panose="020B0604020202020204" pitchFamily="34" charset="0"/>
            <a:cs typeface="Arial" panose="020B0604020202020204" pitchFamily="34" charset="0"/>
          </a:endParaRPr>
        </a:p>
      </dgm:t>
    </dgm:pt>
    <dgm:pt modelId="{EDAE9117-1F44-41F5-996A-A09956437713}">
      <dgm:prSet phldrT="[Text]" custT="1"/>
      <dgm:spPr/>
      <dgm:t>
        <a:bodyPr/>
        <a:lstStyle/>
        <a:p>
          <a:r>
            <a:rPr lang="en-GB" sz="2000">
              <a:latin typeface="Arial" panose="020B0604020202020204" pitchFamily="34" charset="0"/>
              <a:cs typeface="Arial" panose="020B0604020202020204" pitchFamily="34" charset="0"/>
            </a:rPr>
            <a:t>Food skills</a:t>
          </a:r>
        </a:p>
      </dgm:t>
    </dgm:pt>
    <dgm:pt modelId="{0CCB2BB0-AA3B-4ACF-BA00-8994C48B5CF2}" type="parTrans" cxnId="{4C7B0D50-7CFB-4C58-AFD6-B9CD6C624534}">
      <dgm:prSet/>
      <dgm:spPr/>
      <dgm:t>
        <a:bodyPr/>
        <a:lstStyle/>
        <a:p>
          <a:endParaRPr lang="en-GB" sz="2000">
            <a:latin typeface="Arial" panose="020B0604020202020204" pitchFamily="34" charset="0"/>
            <a:cs typeface="Arial" panose="020B0604020202020204" pitchFamily="34" charset="0"/>
          </a:endParaRPr>
        </a:p>
      </dgm:t>
    </dgm:pt>
    <dgm:pt modelId="{720F6549-3957-48AB-A3B2-9081D33D9723}" type="sibTrans" cxnId="{4C7B0D50-7CFB-4C58-AFD6-B9CD6C624534}">
      <dgm:prSet/>
      <dgm:spPr/>
      <dgm:t>
        <a:bodyPr/>
        <a:lstStyle/>
        <a:p>
          <a:endParaRPr lang="en-GB" sz="2000">
            <a:latin typeface="Arial" panose="020B0604020202020204" pitchFamily="34" charset="0"/>
            <a:cs typeface="Arial" panose="020B0604020202020204" pitchFamily="34" charset="0"/>
          </a:endParaRPr>
        </a:p>
      </dgm:t>
    </dgm:pt>
    <dgm:pt modelId="{C7B49D6E-D4D4-4410-9EEA-2623DE07B7C3}">
      <dgm:prSet phldrT="[Text]" custT="1"/>
      <dgm:spPr/>
      <dgm:t>
        <a:bodyPr/>
        <a:lstStyle/>
        <a:p>
          <a:r>
            <a:rPr lang="en-GB" sz="2000">
              <a:latin typeface="Arial" panose="020B0604020202020204" pitchFamily="34" charset="0"/>
              <a:cs typeface="Arial" panose="020B0604020202020204" pitchFamily="34" charset="0"/>
            </a:rPr>
            <a:t>Lesson length</a:t>
          </a:r>
        </a:p>
      </dgm:t>
    </dgm:pt>
    <dgm:pt modelId="{4D76E3A7-D54D-4201-92A0-B949C70D4076}" type="parTrans" cxnId="{24C141ED-73A7-4E4C-B2EE-56A26E8597D4}">
      <dgm:prSet/>
      <dgm:spPr/>
      <dgm:t>
        <a:bodyPr/>
        <a:lstStyle/>
        <a:p>
          <a:endParaRPr lang="en-GB" sz="2000">
            <a:latin typeface="Arial" panose="020B0604020202020204" pitchFamily="34" charset="0"/>
            <a:cs typeface="Arial" panose="020B0604020202020204" pitchFamily="34" charset="0"/>
          </a:endParaRPr>
        </a:p>
      </dgm:t>
    </dgm:pt>
    <dgm:pt modelId="{8153ADB4-215B-44E4-A507-16B6189CAF70}" type="sibTrans" cxnId="{24C141ED-73A7-4E4C-B2EE-56A26E8597D4}">
      <dgm:prSet/>
      <dgm:spPr/>
      <dgm:t>
        <a:bodyPr/>
        <a:lstStyle/>
        <a:p>
          <a:endParaRPr lang="en-GB" sz="2000">
            <a:latin typeface="Arial" panose="020B0604020202020204" pitchFamily="34" charset="0"/>
            <a:cs typeface="Arial" panose="020B0604020202020204" pitchFamily="34" charset="0"/>
          </a:endParaRPr>
        </a:p>
      </dgm:t>
    </dgm:pt>
    <dgm:pt modelId="{B7961CC5-1368-4A4D-AD89-A07C50C181D5}" type="pres">
      <dgm:prSet presAssocID="{3082777D-1F3A-4875-A6D0-3F1D40101A57}" presName="compositeShape" presStyleCnt="0">
        <dgm:presLayoutVars>
          <dgm:chMax val="7"/>
          <dgm:dir/>
          <dgm:resizeHandles val="exact"/>
        </dgm:presLayoutVars>
      </dgm:prSet>
      <dgm:spPr/>
    </dgm:pt>
    <dgm:pt modelId="{DF2664F5-D693-4EE6-84B6-E8218537D8F1}" type="pres">
      <dgm:prSet presAssocID="{C5FA5CB2-A357-457D-B892-0BA3CB853CF8}" presName="circ1" presStyleLbl="vennNode1" presStyleIdx="0" presStyleCnt="3"/>
      <dgm:spPr/>
    </dgm:pt>
    <dgm:pt modelId="{8DC0C76D-98F3-465B-9822-429A638C939A}" type="pres">
      <dgm:prSet presAssocID="{C5FA5CB2-A357-457D-B892-0BA3CB853CF8}" presName="circ1Tx" presStyleLbl="revTx" presStyleIdx="0" presStyleCnt="0">
        <dgm:presLayoutVars>
          <dgm:chMax val="0"/>
          <dgm:chPref val="0"/>
          <dgm:bulletEnabled val="1"/>
        </dgm:presLayoutVars>
      </dgm:prSet>
      <dgm:spPr/>
    </dgm:pt>
    <dgm:pt modelId="{4684FC82-D2BE-4B45-87D0-DE33DB95C68B}" type="pres">
      <dgm:prSet presAssocID="{EDAE9117-1F44-41F5-996A-A09956437713}" presName="circ2" presStyleLbl="vennNode1" presStyleIdx="1" presStyleCnt="3"/>
      <dgm:spPr/>
    </dgm:pt>
    <dgm:pt modelId="{CD2E3EB9-7B8F-43E3-9EE5-6DA15BEAF2FF}" type="pres">
      <dgm:prSet presAssocID="{EDAE9117-1F44-41F5-996A-A09956437713}" presName="circ2Tx" presStyleLbl="revTx" presStyleIdx="0" presStyleCnt="0">
        <dgm:presLayoutVars>
          <dgm:chMax val="0"/>
          <dgm:chPref val="0"/>
          <dgm:bulletEnabled val="1"/>
        </dgm:presLayoutVars>
      </dgm:prSet>
      <dgm:spPr/>
    </dgm:pt>
    <dgm:pt modelId="{5FCD391E-A741-41C6-87A9-A89296484ED6}" type="pres">
      <dgm:prSet presAssocID="{C7B49D6E-D4D4-4410-9EEA-2623DE07B7C3}" presName="circ3" presStyleLbl="vennNode1" presStyleIdx="2" presStyleCnt="3"/>
      <dgm:spPr/>
    </dgm:pt>
    <dgm:pt modelId="{C8AA889E-03D6-4A22-84AD-50CDDB0FB07F}" type="pres">
      <dgm:prSet presAssocID="{C7B49D6E-D4D4-4410-9EEA-2623DE07B7C3}" presName="circ3Tx" presStyleLbl="revTx" presStyleIdx="0" presStyleCnt="0">
        <dgm:presLayoutVars>
          <dgm:chMax val="0"/>
          <dgm:chPref val="0"/>
          <dgm:bulletEnabled val="1"/>
        </dgm:presLayoutVars>
      </dgm:prSet>
      <dgm:spPr/>
    </dgm:pt>
  </dgm:ptLst>
  <dgm:cxnLst>
    <dgm:cxn modelId="{B028110D-6E0C-4194-9F31-D36D12659426}" type="presOf" srcId="{C7B49D6E-D4D4-4410-9EEA-2623DE07B7C3}" destId="{C8AA889E-03D6-4A22-84AD-50CDDB0FB07F}" srcOrd="1" destOrd="0" presId="urn:microsoft.com/office/officeart/2005/8/layout/venn1"/>
    <dgm:cxn modelId="{A0B9A734-6CAB-4227-911B-629999161A0F}" type="presOf" srcId="{C5FA5CB2-A357-457D-B892-0BA3CB853CF8}" destId="{8DC0C76D-98F3-465B-9822-429A638C939A}" srcOrd="1" destOrd="0" presId="urn:microsoft.com/office/officeart/2005/8/layout/venn1"/>
    <dgm:cxn modelId="{0D7F4444-553A-487C-94A0-DA6BE846FC36}" srcId="{3082777D-1F3A-4875-A6D0-3F1D40101A57}" destId="{C5FA5CB2-A357-457D-B892-0BA3CB853CF8}" srcOrd="0" destOrd="0" parTransId="{B1BDC9E7-4AA8-4B17-BCFF-4FC9F6B0A904}" sibTransId="{A8B50649-B612-48B6-91D7-9F0A2BF32CBA}"/>
    <dgm:cxn modelId="{4C7B0D50-7CFB-4C58-AFD6-B9CD6C624534}" srcId="{3082777D-1F3A-4875-A6D0-3F1D40101A57}" destId="{EDAE9117-1F44-41F5-996A-A09956437713}" srcOrd="1" destOrd="0" parTransId="{0CCB2BB0-AA3B-4ACF-BA00-8994C48B5CF2}" sibTransId="{720F6549-3957-48AB-A3B2-9081D33D9723}"/>
    <dgm:cxn modelId="{F161907E-C664-4876-B97B-161FF02BFC8E}" type="presOf" srcId="{C5FA5CB2-A357-457D-B892-0BA3CB853CF8}" destId="{DF2664F5-D693-4EE6-84B6-E8218537D8F1}" srcOrd="0" destOrd="0" presId="urn:microsoft.com/office/officeart/2005/8/layout/venn1"/>
    <dgm:cxn modelId="{1B49018D-F4A8-4ABA-A06A-6AD58848C71F}" type="presOf" srcId="{C7B49D6E-D4D4-4410-9EEA-2623DE07B7C3}" destId="{5FCD391E-A741-41C6-87A9-A89296484ED6}" srcOrd="0" destOrd="0" presId="urn:microsoft.com/office/officeart/2005/8/layout/venn1"/>
    <dgm:cxn modelId="{071E86A4-118B-4313-91C7-D49E32BDBD59}" type="presOf" srcId="{3082777D-1F3A-4875-A6D0-3F1D40101A57}" destId="{B7961CC5-1368-4A4D-AD89-A07C50C181D5}" srcOrd="0" destOrd="0" presId="urn:microsoft.com/office/officeart/2005/8/layout/venn1"/>
    <dgm:cxn modelId="{451689BA-A255-4BC3-9A59-B42A5F9A82BA}" type="presOf" srcId="{EDAE9117-1F44-41F5-996A-A09956437713}" destId="{CD2E3EB9-7B8F-43E3-9EE5-6DA15BEAF2FF}" srcOrd="1" destOrd="0" presId="urn:microsoft.com/office/officeart/2005/8/layout/venn1"/>
    <dgm:cxn modelId="{24C141ED-73A7-4E4C-B2EE-56A26E8597D4}" srcId="{3082777D-1F3A-4875-A6D0-3F1D40101A57}" destId="{C7B49D6E-D4D4-4410-9EEA-2623DE07B7C3}" srcOrd="2" destOrd="0" parTransId="{4D76E3A7-D54D-4201-92A0-B949C70D4076}" sibTransId="{8153ADB4-215B-44E4-A507-16B6189CAF70}"/>
    <dgm:cxn modelId="{BBD37FF2-4020-448D-BAFC-B36F501A652D}" type="presOf" srcId="{EDAE9117-1F44-41F5-996A-A09956437713}" destId="{4684FC82-D2BE-4B45-87D0-DE33DB95C68B}" srcOrd="0" destOrd="0" presId="urn:microsoft.com/office/officeart/2005/8/layout/venn1"/>
    <dgm:cxn modelId="{6AD38541-D3DA-477E-AE43-A2B16FF3B438}" type="presParOf" srcId="{B7961CC5-1368-4A4D-AD89-A07C50C181D5}" destId="{DF2664F5-D693-4EE6-84B6-E8218537D8F1}" srcOrd="0" destOrd="0" presId="urn:microsoft.com/office/officeart/2005/8/layout/venn1"/>
    <dgm:cxn modelId="{A7851097-F80B-4E21-AF2B-AD4F1665FD08}" type="presParOf" srcId="{B7961CC5-1368-4A4D-AD89-A07C50C181D5}" destId="{8DC0C76D-98F3-465B-9822-429A638C939A}" srcOrd="1" destOrd="0" presId="urn:microsoft.com/office/officeart/2005/8/layout/venn1"/>
    <dgm:cxn modelId="{C350180C-4C07-49C8-A154-BBD129985414}" type="presParOf" srcId="{B7961CC5-1368-4A4D-AD89-A07C50C181D5}" destId="{4684FC82-D2BE-4B45-87D0-DE33DB95C68B}" srcOrd="2" destOrd="0" presId="urn:microsoft.com/office/officeart/2005/8/layout/venn1"/>
    <dgm:cxn modelId="{D743C6B4-8E3B-460F-BE9E-E46E98D7D3AE}" type="presParOf" srcId="{B7961CC5-1368-4A4D-AD89-A07C50C181D5}" destId="{CD2E3EB9-7B8F-43E3-9EE5-6DA15BEAF2FF}" srcOrd="3" destOrd="0" presId="urn:microsoft.com/office/officeart/2005/8/layout/venn1"/>
    <dgm:cxn modelId="{E5BF858A-5A06-4C37-8936-A0372C06D4A5}" type="presParOf" srcId="{B7961CC5-1368-4A4D-AD89-A07C50C181D5}" destId="{5FCD391E-A741-41C6-87A9-A89296484ED6}" srcOrd="4" destOrd="0" presId="urn:microsoft.com/office/officeart/2005/8/layout/venn1"/>
    <dgm:cxn modelId="{CB1C497F-CF16-4BB6-97E3-FCD399CC3085}" type="presParOf" srcId="{B7961CC5-1368-4A4D-AD89-A07C50C181D5}" destId="{C8AA889E-03D6-4A22-84AD-50CDDB0FB07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664F5-D693-4EE6-84B6-E8218537D8F1}">
      <dsp:nvSpPr>
        <dsp:cNvPr id="0" name=""/>
        <dsp:cNvSpPr/>
      </dsp:nvSpPr>
      <dsp:spPr>
        <a:xfrm>
          <a:off x="1999913" y="59698"/>
          <a:ext cx="2865532" cy="286553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Learning intent</a:t>
          </a:r>
        </a:p>
      </dsp:txBody>
      <dsp:txXfrm>
        <a:off x="2381984" y="561166"/>
        <a:ext cx="2101390" cy="1289489"/>
      </dsp:txXfrm>
    </dsp:sp>
    <dsp:sp modelId="{4684FC82-D2BE-4B45-87D0-DE33DB95C68B}">
      <dsp:nvSpPr>
        <dsp:cNvPr id="0" name=""/>
        <dsp:cNvSpPr/>
      </dsp:nvSpPr>
      <dsp:spPr>
        <a:xfrm>
          <a:off x="3033893" y="1850656"/>
          <a:ext cx="2865532" cy="2865532"/>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Food skills</a:t>
          </a:r>
        </a:p>
      </dsp:txBody>
      <dsp:txXfrm>
        <a:off x="3910268" y="2590919"/>
        <a:ext cx="1719319" cy="1576043"/>
      </dsp:txXfrm>
    </dsp:sp>
    <dsp:sp modelId="{5FCD391E-A741-41C6-87A9-A89296484ED6}">
      <dsp:nvSpPr>
        <dsp:cNvPr id="0" name=""/>
        <dsp:cNvSpPr/>
      </dsp:nvSpPr>
      <dsp:spPr>
        <a:xfrm>
          <a:off x="965933" y="1850656"/>
          <a:ext cx="2865532" cy="2865532"/>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Lesson length</a:t>
          </a:r>
        </a:p>
      </dsp:txBody>
      <dsp:txXfrm>
        <a:off x="1235771" y="2590919"/>
        <a:ext cx="1719319" cy="15760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280D0-9C9F-4610-AE7E-1A7FCB132F58}" type="datetimeFigureOut">
              <a:rPr lang="en-GB" smtClean="0"/>
              <a:t>29/03/2022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300F6-CB63-4B20-97F0-485A3625632E}" type="slidenum">
              <a:rPr lang="en-GB" smtClean="0"/>
              <a:t>‹#›</a:t>
            </a:fld>
            <a:endParaRPr lang="en-GB"/>
          </a:p>
        </p:txBody>
      </p:sp>
    </p:spTree>
    <p:extLst>
      <p:ext uri="{BB962C8B-B14F-4D97-AF65-F5344CB8AC3E}">
        <p14:creationId xmlns:p14="http://schemas.microsoft.com/office/powerpoint/2010/main" val="247813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a:t>
            </a:fld>
            <a:endParaRPr lang="en-GB"/>
          </a:p>
        </p:txBody>
      </p:sp>
    </p:spTree>
    <p:extLst>
      <p:ext uri="{BB962C8B-B14F-4D97-AF65-F5344CB8AC3E}">
        <p14:creationId xmlns:p14="http://schemas.microsoft.com/office/powerpoint/2010/main" val="391517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10</a:t>
            </a:fld>
            <a:endParaRPr lang="en-GB"/>
          </a:p>
        </p:txBody>
      </p:sp>
    </p:spTree>
    <p:extLst>
      <p:ext uri="{BB962C8B-B14F-4D97-AF65-F5344CB8AC3E}">
        <p14:creationId xmlns:p14="http://schemas.microsoft.com/office/powerpoint/2010/main" val="209987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222222"/>
                </a:solidFill>
                <a:latin typeface="PT Serif"/>
              </a:rPr>
              <a:t>Gen Z = born in 1997 or later - </a:t>
            </a:r>
            <a:r>
              <a:rPr lang="en-GB"/>
              <a:t>makes up a quarter of all the people going out to eat – high spending power. Organics/sustainability/plant based all feature. </a:t>
            </a:r>
            <a:endParaRPr lang="en-GB">
              <a:solidFill>
                <a:srgbClr val="222222"/>
              </a:solidFill>
              <a:latin typeface="PT Serif"/>
            </a:endParaRPr>
          </a:p>
          <a:p>
            <a:r>
              <a:rPr lang="en-GB"/>
              <a:t>A strong theme in Gen Z eating habits is authenticity and exploring exciting flavours from all over the world. Some of this may come from growing up in the same households as Gen X and Millennial foodies.</a:t>
            </a:r>
            <a:endParaRPr lang="en-GB">
              <a:cs typeface="Calibri"/>
            </a:endParaRPr>
          </a:p>
          <a:p>
            <a:r>
              <a:rPr lang="en-GB">
                <a:solidFill>
                  <a:srgbClr val="000000"/>
                </a:solidFill>
                <a:latin typeface="Calibri" panose="020F0502020204030204"/>
                <a:cs typeface="Calibri" panose="020F0502020204030204"/>
              </a:rPr>
              <a:t>Gen Z brought up as 'digital natives' - they see and experience food around the globe – heritage and authenticity are key words.  </a:t>
            </a:r>
          </a:p>
          <a:p>
            <a:endParaRPr lang="en-GB">
              <a:solidFill>
                <a:srgbClr val="222222"/>
              </a:solidFill>
              <a:latin typeface="PT Serif"/>
            </a:endParaRPr>
          </a:p>
          <a:p>
            <a:r>
              <a:rPr lang="en-GB" b="0" i="0">
                <a:solidFill>
                  <a:srgbClr val="222222"/>
                </a:solidFill>
                <a:effectLst/>
                <a:latin typeface="PT Serif"/>
              </a:rPr>
              <a:t>Food trade has played a </a:t>
            </a:r>
            <a:r>
              <a:rPr lang="en-GB" b="0" i="0" u="none" strike="noStrike">
                <a:solidFill>
                  <a:srgbClr val="B7090E"/>
                </a:solidFill>
                <a:effectLst/>
                <a:latin typeface="PT Serif"/>
              </a:rPr>
              <a:t>significant role in the history of globalisation</a:t>
            </a:r>
            <a:r>
              <a:rPr lang="en-GB" b="0" i="0">
                <a:solidFill>
                  <a:srgbClr val="222222"/>
                </a:solidFill>
                <a:effectLst/>
                <a:latin typeface="PT Serif"/>
              </a:rPr>
              <a:t>, as it has allowed for cultural exchange for thousands of years. From the transporting of spices along the Silk Road, to the potatoes being imported from the Andes to Ireland in 1589 by Sir Walter Raleigh.</a:t>
            </a:r>
            <a:r>
              <a:rPr lang="en-GB">
                <a:solidFill>
                  <a:srgbClr val="222222"/>
                </a:solidFill>
                <a:latin typeface="PT Serif"/>
              </a:rPr>
              <a:t> </a:t>
            </a:r>
            <a:endParaRPr lang="en-GB">
              <a:cs typeface="Calibri"/>
            </a:endParaRPr>
          </a:p>
          <a:p>
            <a:r>
              <a:rPr lang="en-GB">
                <a:solidFill>
                  <a:srgbClr val="222222"/>
                </a:solidFill>
                <a:latin typeface="PT Serif"/>
              </a:rPr>
              <a:t>e.g. Italian</a:t>
            </a:r>
            <a:r>
              <a:rPr lang="en-GB" b="0" i="0">
                <a:solidFill>
                  <a:srgbClr val="222222"/>
                </a:solidFill>
                <a:effectLst/>
                <a:latin typeface="PT Serif"/>
              </a:rPr>
              <a:t> coffee culture – worldwide verses local culture e.g. snakes, spiders</a:t>
            </a:r>
            <a:r>
              <a:rPr lang="en-GB">
                <a:solidFill>
                  <a:srgbClr val="222222"/>
                </a:solidFill>
                <a:latin typeface="PT Serif"/>
              </a:rPr>
              <a:t> </a:t>
            </a:r>
            <a:endParaRPr lang="en-GB">
              <a:solidFill>
                <a:srgbClr val="000000"/>
              </a:solidFill>
              <a:latin typeface="PT Serif"/>
            </a:endParaRPr>
          </a:p>
          <a:p>
            <a:endParaRPr lang="en-GB">
              <a:solidFill>
                <a:srgbClr val="222222"/>
              </a:solidFill>
              <a:latin typeface="PT Serif"/>
            </a:endParaRPr>
          </a:p>
          <a:p>
            <a:endParaRPr lang="en-GB">
              <a:solidFill>
                <a:srgbClr val="222222"/>
              </a:solidFill>
              <a:latin typeface="PT Serif"/>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11</a:t>
            </a:fld>
            <a:endParaRPr lang="en-GB"/>
          </a:p>
        </p:txBody>
      </p:sp>
    </p:spTree>
    <p:extLst>
      <p:ext uri="{BB962C8B-B14F-4D97-AF65-F5344CB8AC3E}">
        <p14:creationId xmlns:p14="http://schemas.microsoft.com/office/powerpoint/2010/main" val="4223867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12</a:t>
            </a:fld>
            <a:endParaRPr lang="en-GB"/>
          </a:p>
        </p:txBody>
      </p:sp>
    </p:spTree>
    <p:extLst>
      <p:ext uri="{BB962C8B-B14F-4D97-AF65-F5344CB8AC3E}">
        <p14:creationId xmlns:p14="http://schemas.microsoft.com/office/powerpoint/2010/main" val="84673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 geographic crossroad between Asia, Africa and Europe, the area served as the trading hub between empires on the famous Silk Road. Along this route, diverse goods were traded, permanently transforming the cuisines of participating areas.</a:t>
            </a:r>
          </a:p>
          <a:p>
            <a:endParaRPr lang="en-GB">
              <a:cs typeface="Calibri"/>
            </a:endParaRPr>
          </a:p>
          <a:p>
            <a:r>
              <a:rPr lang="en-GB" dirty="0"/>
              <a:t>The culinary traditions of Middle East are greatly influenced by the Mediterranean climate, the ancient religions, and Europe, Africa, and Asia through the trade routes that have been used for centuries. The cuisine still carries the marks of foreign invasions, trade exchanges and all the travels that happened through this place.</a:t>
            </a:r>
            <a:endParaRPr lang="en-GB" dirty="0">
              <a:cs typeface="Calibri"/>
            </a:endParaRPr>
          </a:p>
          <a:p>
            <a:endParaRPr lang="en-GB" dirty="0"/>
          </a:p>
          <a:p>
            <a:r>
              <a:rPr lang="en-GB" dirty="0"/>
              <a:t>While</a:t>
            </a:r>
            <a:r>
              <a:rPr lang="en-GB" b="1" dirty="0"/>
              <a:t> </a:t>
            </a:r>
            <a:r>
              <a:rPr lang="en-GB" dirty="0"/>
              <a:t>figs, nuts, and dates were introduced here by the invaders, spices like cumin, turmeric, and garlic came from the far east. The Mongols brought dumplings and okra came from Africa.</a:t>
            </a:r>
            <a:endParaRPr lang="en-GB" dirty="0">
              <a:cs typeface="Calibri"/>
            </a:endParaRPr>
          </a:p>
          <a:p>
            <a:endParaRPr lang="en-GB">
              <a:cs typeface="Calibri"/>
            </a:endParaRPr>
          </a:p>
          <a:p>
            <a:r>
              <a:rPr lang="en-GB" dirty="0"/>
              <a:t>Migration, over the generations, from Syria, Egypt, Lebanon and Palestine have put falafel and hummus on dining tables across the West, while regional specialties such as kibbeh are now regular features around the world.  Also popular now in the trends towards vegetarian/vegan diets and healthy eating.  </a:t>
            </a:r>
            <a:endParaRPr lang="en-GB" dirty="0">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13</a:t>
            </a:fld>
            <a:endParaRPr lang="en-GB"/>
          </a:p>
        </p:txBody>
      </p:sp>
    </p:spTree>
    <p:extLst>
      <p:ext uri="{BB962C8B-B14F-4D97-AF65-F5344CB8AC3E}">
        <p14:creationId xmlns:p14="http://schemas.microsoft.com/office/powerpoint/2010/main" val="236784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14</a:t>
            </a:fld>
            <a:endParaRPr lang="en-GB"/>
          </a:p>
        </p:txBody>
      </p:sp>
    </p:spTree>
    <p:extLst>
      <p:ext uri="{BB962C8B-B14F-4D97-AF65-F5344CB8AC3E}">
        <p14:creationId xmlns:p14="http://schemas.microsoft.com/office/powerpoint/2010/main" val="4093985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15</a:t>
            </a:fld>
            <a:endParaRPr lang="en-GB"/>
          </a:p>
        </p:txBody>
      </p:sp>
    </p:spTree>
    <p:extLst>
      <p:ext uri="{BB962C8B-B14F-4D97-AF65-F5344CB8AC3E}">
        <p14:creationId xmlns:p14="http://schemas.microsoft.com/office/powerpoint/2010/main" val="13335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16</a:t>
            </a:fld>
            <a:endParaRPr lang="en-GB"/>
          </a:p>
        </p:txBody>
      </p:sp>
    </p:spTree>
    <p:extLst>
      <p:ext uri="{BB962C8B-B14F-4D97-AF65-F5344CB8AC3E}">
        <p14:creationId xmlns:p14="http://schemas.microsoft.com/office/powerpoint/2010/main" val="366723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Quick cook couscou</a:t>
            </a:r>
            <a:r>
              <a:rPr lang="en-US">
                <a:cs typeface="Calibri"/>
              </a:rPr>
              <a:t>s - </a:t>
            </a:r>
            <a:endParaRPr lang="en-US" b="1">
              <a:cs typeface="Calibri"/>
            </a:endParaRPr>
          </a:p>
          <a:p>
            <a:r>
              <a:rPr lang="en-US" b="1"/>
              <a:t>Grind</a:t>
            </a:r>
            <a:endParaRPr lang="en-US" b="1">
              <a:cs typeface="Calibri"/>
            </a:endParaRPr>
          </a:p>
          <a:p>
            <a:r>
              <a:rPr lang="en-US"/>
              <a:t>Before the durum wheat grains can be processed into couscous, they are ground. The whole is sieved, yielding a coarse wheat flour (the semolina).</a:t>
            </a:r>
            <a:endParaRPr lang="en-US">
              <a:cs typeface="Calibri"/>
            </a:endParaRPr>
          </a:p>
          <a:p>
            <a:r>
              <a:rPr lang="en-US" b="1"/>
              <a:t>Moisturizing</a:t>
            </a:r>
            <a:endParaRPr lang="en-US" b="1">
              <a:cs typeface="Calibri"/>
            </a:endParaRPr>
          </a:p>
          <a:p>
            <a:r>
              <a:rPr lang="en-US"/>
              <a:t>In a mixer, one third of water is added to two-thirds of the semolina. The whole is mixed for 3 minutes, making the flour absorb the water and swell to form a coarse paste.</a:t>
            </a:r>
            <a:endParaRPr lang="en-US">
              <a:cs typeface="Calibri"/>
            </a:endParaRPr>
          </a:p>
          <a:p>
            <a:r>
              <a:rPr lang="en-US" b="1"/>
              <a:t>Shaping</a:t>
            </a:r>
            <a:endParaRPr lang="en-US" b="1">
              <a:cs typeface="Calibri"/>
            </a:endParaRPr>
          </a:p>
          <a:p>
            <a:r>
              <a:rPr lang="en-US"/>
              <a:t>The dough is put into a slightly sloping rotating drum, where it turns, in about 7 minutes, into dough balls of different sizes. At the end of the rotating drum, the large lumps within the dough are sieved out.</a:t>
            </a:r>
            <a:endParaRPr lang="en-US">
              <a:cs typeface="Calibri"/>
            </a:endParaRPr>
          </a:p>
          <a:p>
            <a:r>
              <a:rPr lang="en-US" b="1"/>
              <a:t>Steaming</a:t>
            </a:r>
            <a:endParaRPr lang="en-US" b="1">
              <a:cs typeface="Calibri"/>
            </a:endParaRPr>
          </a:p>
          <a:p>
            <a:r>
              <a:rPr lang="en-US"/>
              <a:t>In order to make the starch in the dough balls gelatinize, the dough balls are steamed in a steam cooker for about 15 minutes, at a temperature of 100°C.</a:t>
            </a:r>
            <a:endParaRPr lang="en-US">
              <a:cs typeface="Calibri"/>
            </a:endParaRPr>
          </a:p>
          <a:p>
            <a:r>
              <a:rPr lang="en-US" b="1"/>
              <a:t>Cutting</a:t>
            </a:r>
            <a:endParaRPr lang="en-US" b="1">
              <a:cs typeface="Calibri"/>
            </a:endParaRPr>
          </a:p>
          <a:p>
            <a:r>
              <a:rPr lang="en-US"/>
              <a:t>Because the couscous sticks together during steaming, the whole mixture is cut by with large blades.</a:t>
            </a:r>
            <a:endParaRPr lang="en-US">
              <a:cs typeface="Calibri"/>
            </a:endParaRPr>
          </a:p>
          <a:p>
            <a:r>
              <a:rPr lang="en-US" b="1"/>
              <a:t>Drying</a:t>
            </a:r>
            <a:endParaRPr lang="en-US" b="1">
              <a:cs typeface="Calibri"/>
            </a:endParaRPr>
          </a:p>
          <a:p>
            <a:r>
              <a:rPr lang="en-US"/>
              <a:t>To prolong the shelf life of the couscous, a centrifuge is used to remove 22% of the moisture from the couscous. This process will take about 18 minutes. By using this method, a moisture content of approximately 12% is obtained. This amount of moisture is necessary to prevent the product from becoming dehydrated when packaged.</a:t>
            </a:r>
            <a:endParaRPr lang="en-US">
              <a:cs typeface="Calibri"/>
            </a:endParaRPr>
          </a:p>
          <a:p>
            <a:r>
              <a:rPr lang="en-US" b="1"/>
              <a:t>Cooling</a:t>
            </a:r>
            <a:endParaRPr lang="en-US" b="1">
              <a:cs typeface="Calibri"/>
            </a:endParaRPr>
          </a:p>
          <a:p>
            <a:r>
              <a:rPr lang="en-US"/>
              <a:t>After being placed on a oscillating conveyor, the couscous grains are guided to a cooling chamber, where they are cooled for two minutes.  </a:t>
            </a:r>
            <a:endParaRPr lang="en-US">
              <a:cs typeface="Calibri"/>
            </a:endParaRPr>
          </a:p>
          <a:p>
            <a:r>
              <a:rPr lang="en-US" b="1"/>
              <a:t>Sorting</a:t>
            </a:r>
            <a:endParaRPr lang="en-US" b="1">
              <a:cs typeface="Calibri"/>
            </a:endParaRPr>
          </a:p>
          <a:p>
            <a:r>
              <a:rPr lang="en-US"/>
              <a:t>The cooled couscous can now be sorted according to size, by using a shaking sieve. This step allows for the fine and medium couscous grains to be separated from each other. Too small or too large couscous grains are kept apart so that they can be processed again.</a:t>
            </a:r>
            <a:endParaRPr lang="en-US">
              <a:cs typeface="Calibri"/>
            </a:endParaRPr>
          </a:p>
          <a:p>
            <a:r>
              <a:rPr lang="en-US" b="1"/>
              <a:t>Packing</a:t>
            </a:r>
            <a:endParaRPr lang="en-US" b="1">
              <a:cs typeface="Calibri"/>
            </a:endParaRPr>
          </a:p>
          <a:p>
            <a:r>
              <a:rPr lang="en-US"/>
              <a:t>After optionally being stored temporarily in storage silos, the couscous is filled by a packaging machine in bags or boxes. The packages are placed in cardboard boxes or wrapped in plastic, after which they are ready for transportation.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17</a:t>
            </a:fld>
            <a:endParaRPr lang="en-GB"/>
          </a:p>
        </p:txBody>
      </p:sp>
    </p:spTree>
    <p:extLst>
      <p:ext uri="{BB962C8B-B14F-4D97-AF65-F5344CB8AC3E}">
        <p14:creationId xmlns:p14="http://schemas.microsoft.com/office/powerpoint/2010/main" val="4136342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18</a:t>
            </a:fld>
            <a:endParaRPr lang="en-GB"/>
          </a:p>
        </p:txBody>
      </p:sp>
    </p:spTree>
    <p:extLst>
      <p:ext uri="{BB962C8B-B14F-4D97-AF65-F5344CB8AC3E}">
        <p14:creationId xmlns:p14="http://schemas.microsoft.com/office/powerpoint/2010/main" val="41621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19</a:t>
            </a:fld>
            <a:endParaRPr lang="en-GB"/>
          </a:p>
        </p:txBody>
      </p:sp>
    </p:spTree>
    <p:extLst>
      <p:ext uri="{BB962C8B-B14F-4D97-AF65-F5344CB8AC3E}">
        <p14:creationId xmlns:p14="http://schemas.microsoft.com/office/powerpoint/2010/main" val="217947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a:t>
            </a:fld>
            <a:endParaRPr lang="en-GB"/>
          </a:p>
        </p:txBody>
      </p:sp>
    </p:spTree>
    <p:extLst>
      <p:ext uri="{BB962C8B-B14F-4D97-AF65-F5344CB8AC3E}">
        <p14:creationId xmlns:p14="http://schemas.microsoft.com/office/powerpoint/2010/main" val="204056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20</a:t>
            </a:fld>
            <a:endParaRPr lang="en-GB"/>
          </a:p>
        </p:txBody>
      </p:sp>
    </p:spTree>
    <p:extLst>
      <p:ext uri="{BB962C8B-B14F-4D97-AF65-F5344CB8AC3E}">
        <p14:creationId xmlns:p14="http://schemas.microsoft.com/office/powerpoint/2010/main" val="3795279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latin typeface="open sans" panose="020B0606030504020204" pitchFamily="34" charset="0"/>
              </a:rPr>
              <a:t>The 14 allergens are: </a:t>
            </a:r>
            <a:r>
              <a:rPr lang="en-GB" b="1" i="0">
                <a:solidFill>
                  <a:srgbClr val="000000"/>
                </a:solidFill>
                <a:effectLst/>
                <a:latin typeface="open sans" panose="020B0606030504020204" pitchFamily="34" charset="0"/>
              </a:rPr>
              <a:t>celery</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cereals containing gluten</a:t>
            </a:r>
            <a:r>
              <a:rPr lang="en-GB" b="0" i="0">
                <a:solidFill>
                  <a:srgbClr val="000000"/>
                </a:solidFill>
                <a:effectLst/>
                <a:latin typeface="open sans" panose="020B0606030504020204" pitchFamily="34" charset="0"/>
              </a:rPr>
              <a:t> (such as barley and oats), </a:t>
            </a:r>
            <a:r>
              <a:rPr lang="en-GB" b="1" i="0">
                <a:solidFill>
                  <a:srgbClr val="000000"/>
                </a:solidFill>
                <a:effectLst/>
                <a:latin typeface="open sans" panose="020B0606030504020204" pitchFamily="34" charset="0"/>
              </a:rPr>
              <a:t>crustaceans</a:t>
            </a:r>
            <a:r>
              <a:rPr lang="en-GB" b="0" i="0">
                <a:solidFill>
                  <a:srgbClr val="000000"/>
                </a:solidFill>
                <a:effectLst/>
                <a:latin typeface="open sans" panose="020B0606030504020204" pitchFamily="34" charset="0"/>
              </a:rPr>
              <a:t> (such as prawns, crabs and lobsters), </a:t>
            </a:r>
            <a:r>
              <a:rPr lang="en-GB" b="1" i="0">
                <a:solidFill>
                  <a:srgbClr val="000000"/>
                </a:solidFill>
                <a:effectLst/>
                <a:latin typeface="open sans" panose="020B0606030504020204" pitchFamily="34" charset="0"/>
              </a:rPr>
              <a:t>eggs</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fish</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lupin</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milk</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molluscs</a:t>
            </a:r>
            <a:r>
              <a:rPr lang="en-GB" b="0" i="0">
                <a:solidFill>
                  <a:srgbClr val="000000"/>
                </a:solidFill>
                <a:effectLst/>
                <a:latin typeface="open sans" panose="020B0606030504020204" pitchFamily="34" charset="0"/>
              </a:rPr>
              <a:t> (such as mussels and oysters), </a:t>
            </a:r>
            <a:r>
              <a:rPr lang="en-GB" b="1" i="0">
                <a:solidFill>
                  <a:srgbClr val="000000"/>
                </a:solidFill>
                <a:effectLst/>
                <a:latin typeface="open sans" panose="020B0606030504020204" pitchFamily="34" charset="0"/>
              </a:rPr>
              <a:t>mustard</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peanuts</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sesame</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soybeans</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sulphur dioxide and sulphites</a:t>
            </a:r>
            <a:r>
              <a:rPr lang="en-GB" b="0" i="0">
                <a:solidFill>
                  <a:srgbClr val="000000"/>
                </a:solidFill>
                <a:effectLst/>
                <a:latin typeface="open sans" panose="020B0606030504020204" pitchFamily="34" charset="0"/>
              </a:rPr>
              <a:t> (at a concentration of more than ten parts per million) and </a:t>
            </a:r>
            <a:r>
              <a:rPr lang="en-GB" b="1" i="0">
                <a:solidFill>
                  <a:srgbClr val="000000"/>
                </a:solidFill>
                <a:effectLst/>
                <a:latin typeface="open sans" panose="020B0606030504020204" pitchFamily="34" charset="0"/>
              </a:rPr>
              <a:t>tree nuts</a:t>
            </a:r>
            <a:r>
              <a:rPr lang="en-GB" b="0" i="0">
                <a:solidFill>
                  <a:srgbClr val="000000"/>
                </a:solidFill>
                <a:effectLst/>
                <a:latin typeface="open sans" panose="020B0606030504020204" pitchFamily="34" charset="0"/>
              </a:rPr>
              <a:t> (such as almonds, hazelnuts, walnuts, </a:t>
            </a:r>
            <a:r>
              <a:rPr lang="en-GB" b="0" i="0" err="1">
                <a:solidFill>
                  <a:srgbClr val="000000"/>
                </a:solidFill>
                <a:effectLst/>
                <a:latin typeface="open sans" panose="020B0606030504020204" pitchFamily="34" charset="0"/>
              </a:rPr>
              <a:t>brazil</a:t>
            </a:r>
            <a:r>
              <a:rPr lang="en-GB" b="0" i="0">
                <a:solidFill>
                  <a:srgbClr val="000000"/>
                </a:solidFill>
                <a:effectLst/>
                <a:latin typeface="open sans" panose="020B0606030504020204" pitchFamily="34" charset="0"/>
              </a:rPr>
              <a:t> nuts, cashews, pecans, pistachios and macadamia nuts).</a:t>
            </a:r>
            <a:endParaRPr lang="en-GB"/>
          </a:p>
        </p:txBody>
      </p:sp>
      <p:sp>
        <p:nvSpPr>
          <p:cNvPr id="4" name="Slide Number Placeholder 3"/>
          <p:cNvSpPr>
            <a:spLocks noGrp="1"/>
          </p:cNvSpPr>
          <p:nvPr>
            <p:ph type="sldNum" sz="quarter" idx="5"/>
          </p:nvPr>
        </p:nvSpPr>
        <p:spPr/>
        <p:txBody>
          <a:bodyPr/>
          <a:lstStyle/>
          <a:p>
            <a:fld id="{F39300F6-CB63-4B20-97F0-485A3625632E}" type="slidenum">
              <a:rPr lang="en-GB" smtClean="0"/>
              <a:t>21</a:t>
            </a:fld>
            <a:endParaRPr lang="en-GB"/>
          </a:p>
        </p:txBody>
      </p:sp>
    </p:spTree>
    <p:extLst>
      <p:ext uri="{BB962C8B-B14F-4D97-AF65-F5344CB8AC3E}">
        <p14:creationId xmlns:p14="http://schemas.microsoft.com/office/powerpoint/2010/main" val="2809746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22</a:t>
            </a:fld>
            <a:endParaRPr lang="en-GB"/>
          </a:p>
        </p:txBody>
      </p:sp>
    </p:spTree>
    <p:extLst>
      <p:ext uri="{BB962C8B-B14F-4D97-AF65-F5344CB8AC3E}">
        <p14:creationId xmlns:p14="http://schemas.microsoft.com/office/powerpoint/2010/main" val="7035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23</a:t>
            </a:fld>
            <a:endParaRPr lang="en-GB"/>
          </a:p>
        </p:txBody>
      </p:sp>
    </p:spTree>
    <p:extLst>
      <p:ext uri="{BB962C8B-B14F-4D97-AF65-F5344CB8AC3E}">
        <p14:creationId xmlns:p14="http://schemas.microsoft.com/office/powerpoint/2010/main" val="2947517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24</a:t>
            </a:fld>
            <a:endParaRPr lang="en-GB"/>
          </a:p>
        </p:txBody>
      </p:sp>
    </p:spTree>
    <p:extLst>
      <p:ext uri="{BB962C8B-B14F-4D97-AF65-F5344CB8AC3E}">
        <p14:creationId xmlns:p14="http://schemas.microsoft.com/office/powerpoint/2010/main" val="533775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25</a:t>
            </a:fld>
            <a:endParaRPr lang="en-GB"/>
          </a:p>
        </p:txBody>
      </p:sp>
    </p:spTree>
    <p:extLst>
      <p:ext uri="{BB962C8B-B14F-4D97-AF65-F5344CB8AC3E}">
        <p14:creationId xmlns:p14="http://schemas.microsoft.com/office/powerpoint/2010/main" val="1463919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26</a:t>
            </a:fld>
            <a:endParaRPr lang="en-GB"/>
          </a:p>
        </p:txBody>
      </p:sp>
    </p:spTree>
    <p:extLst>
      <p:ext uri="{BB962C8B-B14F-4D97-AF65-F5344CB8AC3E}">
        <p14:creationId xmlns:p14="http://schemas.microsoft.com/office/powerpoint/2010/main" val="655859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27</a:t>
            </a:fld>
            <a:endParaRPr lang="en-GB"/>
          </a:p>
        </p:txBody>
      </p:sp>
    </p:spTree>
    <p:extLst>
      <p:ext uri="{BB962C8B-B14F-4D97-AF65-F5344CB8AC3E}">
        <p14:creationId xmlns:p14="http://schemas.microsoft.com/office/powerpoint/2010/main" val="1063815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28</a:t>
            </a:fld>
            <a:endParaRPr lang="en-GB"/>
          </a:p>
        </p:txBody>
      </p:sp>
    </p:spTree>
    <p:extLst>
      <p:ext uri="{BB962C8B-B14F-4D97-AF65-F5344CB8AC3E}">
        <p14:creationId xmlns:p14="http://schemas.microsoft.com/office/powerpoint/2010/main" val="3546382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29</a:t>
            </a:fld>
            <a:endParaRPr lang="en-GB"/>
          </a:p>
        </p:txBody>
      </p:sp>
    </p:spTree>
    <p:extLst>
      <p:ext uri="{BB962C8B-B14F-4D97-AF65-F5344CB8AC3E}">
        <p14:creationId xmlns:p14="http://schemas.microsoft.com/office/powerpoint/2010/main" val="137628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a:t>
            </a:fld>
            <a:endParaRPr lang="en-GB"/>
          </a:p>
        </p:txBody>
      </p:sp>
    </p:spTree>
    <p:extLst>
      <p:ext uri="{BB962C8B-B14F-4D97-AF65-F5344CB8AC3E}">
        <p14:creationId xmlns:p14="http://schemas.microsoft.com/office/powerpoint/2010/main" val="1202826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30</a:t>
            </a:fld>
            <a:endParaRPr lang="en-GB"/>
          </a:p>
        </p:txBody>
      </p:sp>
    </p:spTree>
    <p:extLst>
      <p:ext uri="{BB962C8B-B14F-4D97-AF65-F5344CB8AC3E}">
        <p14:creationId xmlns:p14="http://schemas.microsoft.com/office/powerpoint/2010/main" val="4264948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31</a:t>
            </a:fld>
            <a:endParaRPr lang="en-GB"/>
          </a:p>
        </p:txBody>
      </p:sp>
    </p:spTree>
    <p:extLst>
      <p:ext uri="{BB962C8B-B14F-4D97-AF65-F5344CB8AC3E}">
        <p14:creationId xmlns:p14="http://schemas.microsoft.com/office/powerpoint/2010/main" val="1346130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32</a:t>
            </a:fld>
            <a:endParaRPr lang="en-GB"/>
          </a:p>
        </p:txBody>
      </p:sp>
    </p:spTree>
    <p:extLst>
      <p:ext uri="{BB962C8B-B14F-4D97-AF65-F5344CB8AC3E}">
        <p14:creationId xmlns:p14="http://schemas.microsoft.com/office/powerpoint/2010/main" val="2544268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33</a:t>
            </a:fld>
            <a:endParaRPr lang="en-GB"/>
          </a:p>
        </p:txBody>
      </p:sp>
    </p:spTree>
    <p:extLst>
      <p:ext uri="{BB962C8B-B14F-4D97-AF65-F5344CB8AC3E}">
        <p14:creationId xmlns:p14="http://schemas.microsoft.com/office/powerpoint/2010/main" val="2778668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34</a:t>
            </a:fld>
            <a:endParaRPr lang="en-GB"/>
          </a:p>
        </p:txBody>
      </p:sp>
    </p:spTree>
    <p:extLst>
      <p:ext uri="{BB962C8B-B14F-4D97-AF65-F5344CB8AC3E}">
        <p14:creationId xmlns:p14="http://schemas.microsoft.com/office/powerpoint/2010/main" val="1552167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35</a:t>
            </a:fld>
            <a:endParaRPr lang="en-GB"/>
          </a:p>
        </p:txBody>
      </p:sp>
    </p:spTree>
    <p:extLst>
      <p:ext uri="{BB962C8B-B14F-4D97-AF65-F5344CB8AC3E}">
        <p14:creationId xmlns:p14="http://schemas.microsoft.com/office/powerpoint/2010/main" val="721879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36</a:t>
            </a:fld>
            <a:endParaRPr lang="en-GB"/>
          </a:p>
        </p:txBody>
      </p:sp>
    </p:spTree>
    <p:extLst>
      <p:ext uri="{BB962C8B-B14F-4D97-AF65-F5344CB8AC3E}">
        <p14:creationId xmlns:p14="http://schemas.microsoft.com/office/powerpoint/2010/main" val="1452850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37</a:t>
            </a:fld>
            <a:endParaRPr lang="en-GB"/>
          </a:p>
        </p:txBody>
      </p:sp>
    </p:spTree>
    <p:extLst>
      <p:ext uri="{BB962C8B-B14F-4D97-AF65-F5344CB8AC3E}">
        <p14:creationId xmlns:p14="http://schemas.microsoft.com/office/powerpoint/2010/main" val="2681892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38</a:t>
            </a:fld>
            <a:endParaRPr lang="en-GB"/>
          </a:p>
        </p:txBody>
      </p:sp>
    </p:spTree>
    <p:extLst>
      <p:ext uri="{BB962C8B-B14F-4D97-AF65-F5344CB8AC3E}">
        <p14:creationId xmlns:p14="http://schemas.microsoft.com/office/powerpoint/2010/main" val="3580771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39</a:t>
            </a:fld>
            <a:endParaRPr lang="en-GB"/>
          </a:p>
        </p:txBody>
      </p:sp>
    </p:spTree>
    <p:extLst>
      <p:ext uri="{BB962C8B-B14F-4D97-AF65-F5344CB8AC3E}">
        <p14:creationId xmlns:p14="http://schemas.microsoft.com/office/powerpoint/2010/main" val="2125746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4</a:t>
            </a:fld>
            <a:endParaRPr lang="en-GB"/>
          </a:p>
        </p:txBody>
      </p:sp>
    </p:spTree>
    <p:extLst>
      <p:ext uri="{BB962C8B-B14F-4D97-AF65-F5344CB8AC3E}">
        <p14:creationId xmlns:p14="http://schemas.microsoft.com/office/powerpoint/2010/main" val="392358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5</a:t>
            </a:fld>
            <a:endParaRPr lang="en-GB"/>
          </a:p>
        </p:txBody>
      </p:sp>
    </p:spTree>
    <p:extLst>
      <p:ext uri="{BB962C8B-B14F-4D97-AF65-F5344CB8AC3E}">
        <p14:creationId xmlns:p14="http://schemas.microsoft.com/office/powerpoint/2010/main" val="154113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6</a:t>
            </a:fld>
            <a:endParaRPr lang="en-GB"/>
          </a:p>
        </p:txBody>
      </p:sp>
    </p:spTree>
    <p:extLst>
      <p:ext uri="{BB962C8B-B14F-4D97-AF65-F5344CB8AC3E}">
        <p14:creationId xmlns:p14="http://schemas.microsoft.com/office/powerpoint/2010/main" val="351585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7</a:t>
            </a:fld>
            <a:endParaRPr lang="en-GB"/>
          </a:p>
        </p:txBody>
      </p:sp>
    </p:spTree>
    <p:extLst>
      <p:ext uri="{BB962C8B-B14F-4D97-AF65-F5344CB8AC3E}">
        <p14:creationId xmlns:p14="http://schemas.microsoft.com/office/powerpoint/2010/main" val="74364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8</a:t>
            </a:fld>
            <a:endParaRPr lang="en-GB"/>
          </a:p>
        </p:txBody>
      </p:sp>
    </p:spTree>
    <p:extLst>
      <p:ext uri="{BB962C8B-B14F-4D97-AF65-F5344CB8AC3E}">
        <p14:creationId xmlns:p14="http://schemas.microsoft.com/office/powerpoint/2010/main" val="1129030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9</a:t>
            </a:fld>
            <a:endParaRPr lang="en-GB"/>
          </a:p>
        </p:txBody>
      </p:sp>
    </p:spTree>
    <p:extLst>
      <p:ext uri="{BB962C8B-B14F-4D97-AF65-F5344CB8AC3E}">
        <p14:creationId xmlns:p14="http://schemas.microsoft.com/office/powerpoint/2010/main" val="356767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2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C33D86"/>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21563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725" y="-179973"/>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24393041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publicdomainpictures.net/view-image.php?image=126442&amp;picture=cooking-spi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flickr.com/photos/spaztacular/337328132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www.flickr.com/photos/tavallai/459941172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lifarnur.blogspot.com/2016/04/burghul-il-frumento-delle-mille-e-una.html?spref=pi" TargetMode="External"/><Relationship Id="rId5" Type="http://schemas.openxmlformats.org/officeDocument/2006/relationships/image" Target="../media/image14.jpeg"/><Relationship Id="rId4" Type="http://schemas.openxmlformats.org/officeDocument/2006/relationships/hyperlink" Target="https://www.flickr.com/photos/10559879@N00/2900823950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wanderingspice.com/2011/09/07/manaeesh-bi-zaatar-zaatar-pastrie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cookipedia.co.uk/recipes_wiki/Couscoussi%C3%A8re"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riadzany.blogspot.com/2014/03/moroccan-couscous-benefits-from.html" TargetMode="External"/><Relationship Id="rId5" Type="http://schemas.openxmlformats.org/officeDocument/2006/relationships/image" Target="../media/image17.jpeg"/><Relationship Id="rId4" Type="http://schemas.openxmlformats.org/officeDocument/2006/relationships/hyperlink" Target="https://cookingweekends.blogspot.com/2011/06/pearl-couscous-salad.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hyperlink" Target="http://naturalbornvagabond.com/baba-ghanoush-pappa-wh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angsarap.net/2010/11/09/shawarma/" TargetMode="External"/><Relationship Id="rId5" Type="http://schemas.openxmlformats.org/officeDocument/2006/relationships/image" Target="../media/image22.jpeg"/><Relationship Id="rId4" Type="http://schemas.openxmlformats.org/officeDocument/2006/relationships/hyperlink" Target="https://www.lacocinadelila.com/falafe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zenscribbles.wordpress.com/2012/10/10/lebanon-in-a-nutshel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ood.gov.uk/safety-hygiene/food-allergy-and-intolerance" TargetMode="External"/><Relationship Id="rId7" Type="http://schemas.openxmlformats.org/officeDocument/2006/relationships/hyperlink" Target="https://malabarhospitals.blogspot.com/2014/08/tahini-or-grinded-sesame-seeds.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hyperlink" Target="http://jbo.wikipedia.org/wiki/File:Zatar.jpg" TargetMode="Externa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hyperlink" Target="http://en.wikipedia.org/wiki/File:Iran_saffron_threads.jpg"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hyperlink" Target="https://www.flickr.com/photos/ladymissmarquise/6252346449/" TargetMode="Externa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ifpnews.com/exclusive/dishes-served-iran-nowruz-sabzi-polo-ba-mahi/" TargetMode="External"/><Relationship Id="rId5" Type="http://schemas.openxmlformats.org/officeDocument/2006/relationships/image" Target="../media/image30.jpeg"/><Relationship Id="rId4" Type="http://schemas.openxmlformats.org/officeDocument/2006/relationships/hyperlink" Target="http://cookbookarchaeology.com/?p=20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oodafactoflife.org.uk/professional-development/teaching-and-learning/classroom-resources-from-ffl-trainin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aset.org.u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foodafactoflife.org.uk/news/get-a-head-start-with-your-planning-using-my-dashboard/"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www.foodafactoflife.org.uk/"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foodafactoflife.org.uk/professional-development/ppd-toolkit/primary/characteristics-of-good-practice-in-teaching-food-and-nutrition-education-in-primary-schools/" TargetMode="External"/><Relationship Id="rId7"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foodafactoflife.org.uk/professional-development/ffl-training/" TargetMode="External"/><Relationship Id="rId5"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4" Type="http://schemas.openxmlformats.org/officeDocument/2006/relationships/hyperlink" Target="https://www.foodafactoflife.org.uk/professional-development/ppd-toolkit/secondary/characteristics-of-good-practice-in-teaching-food-and-nutrition-education-in-secondary-school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www.foodafactoflife.org.uk/pupils-with-additional-need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hyperlink" Target="https://www.foodafactoflife.org.uk/14-16-years/activity-packs-and-quizzes/challenge-activities-new/" TargetMode="External"/><Relationship Id="rId4" Type="http://schemas.openxmlformats.org/officeDocument/2006/relationships/hyperlink" Target="https://www.foodafactoflife.org.uk/11-14-years/activity-packs-and-quizzes/challenge-activities-new/"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hyperlink" Target="https://www.foodafactoflife.org.uk/14-16-years/activity-packs-and-quizzes/new-challenge-activities/" TargetMode="External"/><Relationship Id="rId4" Type="http://schemas.openxmlformats.org/officeDocument/2006/relationships/hyperlink" Target="https://www.foodafactoflife.org.uk/11-14-years/activity-packs-and-quizzes/new-challenge-activiti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www.nutrition.org.uk/healthy-eating-week/"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oodafactoflife.org.uk/professional-development/ppd-newsletter/"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8" Type="http://schemas.openxmlformats.org/officeDocument/2006/relationships/hyperlink" Target="https://www.foodafactoflife.org.uk/11-14-years/nutritional-analysis/" TargetMode="External"/><Relationship Id="rId13" Type="http://schemas.openxmlformats.org/officeDocument/2006/relationships/hyperlink" Target="https://www.foodafactoflife.org.uk/7-11-years/where-food-comes-from/videos/" TargetMode="External"/><Relationship Id="rId18" Type="http://schemas.openxmlformats.org/officeDocument/2006/relationships/hyperlink" Target="https://www.foodafactoflife.org.uk/11-14-years/schemes-of-work/" TargetMode="External"/><Relationship Id="rId3" Type="http://schemas.openxmlformats.org/officeDocument/2006/relationships/hyperlink" Target="https://www.foodafactoflife.org.uk/5-7-years/activity-packs/bread-activity-pack/" TargetMode="External"/><Relationship Id="rId21" Type="http://schemas.openxmlformats.org/officeDocument/2006/relationships/hyperlink" Target="https://www.foodafactoflife.org.uk/professional-development/ffl-training/" TargetMode="External"/><Relationship Id="rId7" Type="http://schemas.openxmlformats.org/officeDocument/2006/relationships/hyperlink" Target="https://www.foodafactoflife.org.uk/14-16-years/knowledge-organisers/" TargetMode="External"/><Relationship Id="rId12" Type="http://schemas.openxmlformats.org/officeDocument/2006/relationships/hyperlink" Target="https://www.foodafactoflife.org.uk/11-14-years/cooking/videos/" TargetMode="External"/><Relationship Id="rId17" Type="http://schemas.openxmlformats.org/officeDocument/2006/relationships/hyperlink" Target="https://www.foodafactoflife.org.uk/professional-development/teaching-and-learning/planning-and-teaching/schemes-of-work-and-lesson-planning/#examspec" TargetMode="External"/><Relationship Id="rId2" Type="http://schemas.openxmlformats.org/officeDocument/2006/relationships/notesSlide" Target="../notesSlides/notesSlide38.xml"/><Relationship Id="rId16" Type="http://schemas.openxmlformats.org/officeDocument/2006/relationships/hyperlink" Target="https://www.foodafactoflife.org.uk/professional-development/teaching-and-learning/planning-and-teaching/schemes-of-work-and-lesson-planning/#sow" TargetMode="External"/><Relationship Id="rId20" Type="http://schemas.openxmlformats.org/officeDocument/2006/relationships/hyperlink" Target="https://www.foodafactoflife.org.uk/professional-development/teaching-and-learning/planning-and-teaching/schemes-of-work-and-lesson-planning/practical-food-skill-progression-and-recipe-complexity/" TargetMode="External"/><Relationship Id="rId1" Type="http://schemas.openxmlformats.org/officeDocument/2006/relationships/slideLayout" Target="../slideLayouts/slideLayout3.xml"/><Relationship Id="rId6" Type="http://schemas.openxmlformats.org/officeDocument/2006/relationships/hyperlink" Target="https://www.foodafactoflife.org.uk/11-14-years/knowledge-organisers/" TargetMode="External"/><Relationship Id="rId11" Type="http://schemas.openxmlformats.org/officeDocument/2006/relationships/hyperlink" Target="https://www.foodafactoflife.org.uk/whole-school/remote-learning/" TargetMode="External"/><Relationship Id="rId24" Type="http://schemas.openxmlformats.org/officeDocument/2006/relationships/hyperlink" Target="https://www.foodafactoflife.org.uk/professional-development/teaching-and-learning/teacher-knowledge-and-skills/" TargetMode="External"/><Relationship Id="rId5" Type="http://schemas.openxmlformats.org/officeDocument/2006/relationships/hyperlink" Target="https://www.foodafactoflife.org.uk/5-7-years/activity-packs/harvest-festival-activity-pack/" TargetMode="External"/><Relationship Id="rId15" Type="http://schemas.openxmlformats.org/officeDocument/2006/relationships/hyperlink" Target="https://www.foodafactoflife.org.uk/professional-development/teaching-and-learning/planning-and-teaching/schemes-of-work-and-lesson-planning/#plan" TargetMode="External"/><Relationship Id="rId23" Type="http://schemas.openxmlformats.org/officeDocument/2006/relationships/hyperlink" Target="https://www.foodafactoflife.org.uk/professional-development/teaching-and-learning/planning-and-teaching/schemes-of-work-and-lesson-planning/" TargetMode="External"/><Relationship Id="rId10" Type="http://schemas.openxmlformats.org/officeDocument/2006/relationships/hyperlink" Target="https://www.foodafactoflife.org.uk/14-16-years/quizzes/" TargetMode="External"/><Relationship Id="rId19" Type="http://schemas.openxmlformats.org/officeDocument/2006/relationships/hyperlink" Target="https://www.foodafactoflife.org.uk/professional-development/teaching-and-learning/planning-and-teaching/teaching-and-learning-videos/" TargetMode="External"/><Relationship Id="rId4" Type="http://schemas.openxmlformats.org/officeDocument/2006/relationships/hyperlink" Target="https://www.foodafactoflife.org.uk/5-7-years/activity-packs/fibre-activity-pack/" TargetMode="External"/><Relationship Id="rId9" Type="http://schemas.openxmlformats.org/officeDocument/2006/relationships/hyperlink" Target="https://www.foodafactoflife.org.uk/11-14-years/quizzes/" TargetMode="External"/><Relationship Id="rId14" Type="http://schemas.openxmlformats.org/officeDocument/2006/relationships/hyperlink" Target="https://www.foodafactoflife.org.uk/professional-development/teaching-and-learning/planning-and-teaching/good-food-hygiene-and-safety-practices/" TargetMode="External"/><Relationship Id="rId22" Type="http://schemas.openxmlformats.org/officeDocument/2006/relationships/hyperlink" Target="https://www.foodafactoflife.org.uk/professional-development/ppd-toolkit/"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foodafactoflife.org.u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utrition.org.uk/healthy-sustainable-diet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ich.unesco.org/en/lists"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74" y="3088715"/>
            <a:ext cx="10469225" cy="733096"/>
          </a:xfrm>
        </p:spPr>
        <p:txBody>
          <a:bodyPr/>
          <a:lstStyle/>
          <a:p>
            <a:r>
              <a:rPr lang="en-GB"/>
              <a:t>Food skills, recipes and diversity Middle Eastern cuisines</a:t>
            </a:r>
            <a:br>
              <a:rPr lang="en-GB"/>
            </a:br>
            <a:r>
              <a:rPr lang="en-GB" sz="2000"/>
              <a:t>23 March 2022</a:t>
            </a:r>
            <a:endParaRPr lang="en-US"/>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18E7-ECC4-4F67-B462-8A0D2FAC8353}"/>
              </a:ext>
            </a:extLst>
          </p:cNvPr>
          <p:cNvSpPr>
            <a:spLocks noGrp="1"/>
          </p:cNvSpPr>
          <p:nvPr>
            <p:ph type="ctrTitle"/>
          </p:nvPr>
        </p:nvSpPr>
        <p:spPr/>
        <p:txBody>
          <a:bodyPr/>
          <a:lstStyle/>
          <a:p>
            <a:r>
              <a:rPr lang="en-GB"/>
              <a:t>In the classroom </a:t>
            </a:r>
          </a:p>
        </p:txBody>
      </p:sp>
      <p:sp>
        <p:nvSpPr>
          <p:cNvPr id="3" name="Subtitle 2">
            <a:extLst>
              <a:ext uri="{FF2B5EF4-FFF2-40B4-BE49-F238E27FC236}">
                <a16:creationId xmlns:a16="http://schemas.microsoft.com/office/drawing/2014/main" id="{C538E052-D360-47B7-9ED5-010BF9AB0E52}"/>
              </a:ext>
            </a:extLst>
          </p:cNvPr>
          <p:cNvSpPr>
            <a:spLocks noGrp="1"/>
          </p:cNvSpPr>
          <p:nvPr>
            <p:ph type="subTitle" idx="1"/>
          </p:nvPr>
        </p:nvSpPr>
        <p:spPr>
          <a:xfrm>
            <a:off x="1169274" y="2278737"/>
            <a:ext cx="6665877" cy="3600000"/>
          </a:xfrm>
        </p:spPr>
        <p:txBody>
          <a:bodyPr/>
          <a:lstStyle/>
          <a:p>
            <a:pPr marL="0" indent="0">
              <a:buNone/>
            </a:pPr>
            <a:r>
              <a:rPr lang="en-GB" sz="2000"/>
              <a:t>Consider the following:</a:t>
            </a:r>
          </a:p>
          <a:p>
            <a:r>
              <a:rPr lang="en-GB" sz="2000"/>
              <a:t>time and budget available;</a:t>
            </a:r>
          </a:p>
          <a:p>
            <a:r>
              <a:rPr lang="en-GB" sz="2000"/>
              <a:t>pupils - practical skills;</a:t>
            </a:r>
          </a:p>
          <a:p>
            <a:r>
              <a:rPr lang="en-GB" sz="2000"/>
              <a:t>equipment available; </a:t>
            </a:r>
          </a:p>
          <a:p>
            <a:r>
              <a:rPr lang="en-GB" sz="2000"/>
              <a:t>provision/availability of ingredients e.g. spices or herbs that may not be used often, vegetables that might not be readily available in your area;</a:t>
            </a:r>
          </a:p>
          <a:p>
            <a:r>
              <a:rPr lang="en-GB" sz="2000"/>
              <a:t>involving the school/local community – there may be an ‘expert’ in a particular cuisine that could offer guidance and/or input to the lesson;</a:t>
            </a:r>
          </a:p>
          <a:p>
            <a:r>
              <a:rPr lang="en-GB" sz="2000"/>
              <a:t>sharing the success of your pupils work through school social media, newsletters and special events such as open evening and options. </a:t>
            </a:r>
          </a:p>
          <a:p>
            <a:endParaRPr lang="en-GB"/>
          </a:p>
          <a:p>
            <a:pPr marL="0" indent="0">
              <a:buNone/>
            </a:pPr>
            <a:endParaRPr lang="en-GB"/>
          </a:p>
          <a:p>
            <a:endParaRPr lang="en-GB"/>
          </a:p>
          <a:p>
            <a:endParaRPr lang="en-GB"/>
          </a:p>
          <a:p>
            <a:endParaRPr lang="en-GB"/>
          </a:p>
        </p:txBody>
      </p:sp>
      <p:pic>
        <p:nvPicPr>
          <p:cNvPr id="6" name="Picture 5" descr="A picture containing plate, food, table, different&#10;&#10;Description automatically generated">
            <a:extLst>
              <a:ext uri="{FF2B5EF4-FFF2-40B4-BE49-F238E27FC236}">
                <a16:creationId xmlns:a16="http://schemas.microsoft.com/office/drawing/2014/main" id="{58667E33-1349-493E-978E-BA11DF16914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204947" y="2863273"/>
            <a:ext cx="3646393" cy="2430929"/>
          </a:xfrm>
          <a:prstGeom prst="rect">
            <a:avLst/>
          </a:prstGeom>
        </p:spPr>
      </p:pic>
    </p:spTree>
    <p:extLst>
      <p:ext uri="{BB962C8B-B14F-4D97-AF65-F5344CB8AC3E}">
        <p14:creationId xmlns:p14="http://schemas.microsoft.com/office/powerpoint/2010/main" val="259627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AC1C-EC91-499B-869A-9C0D64B6CF28}"/>
              </a:ext>
            </a:extLst>
          </p:cNvPr>
          <p:cNvSpPr>
            <a:spLocks noGrp="1"/>
          </p:cNvSpPr>
          <p:nvPr>
            <p:ph type="ctrTitle"/>
          </p:nvPr>
        </p:nvSpPr>
        <p:spPr/>
        <p:txBody>
          <a:bodyPr/>
          <a:lstStyle/>
          <a:p>
            <a:r>
              <a:rPr lang="en-GB"/>
              <a:t>Generation Z and food culture</a:t>
            </a:r>
          </a:p>
        </p:txBody>
      </p:sp>
      <p:sp>
        <p:nvSpPr>
          <p:cNvPr id="3" name="Subtitle 2">
            <a:extLst>
              <a:ext uri="{FF2B5EF4-FFF2-40B4-BE49-F238E27FC236}">
                <a16:creationId xmlns:a16="http://schemas.microsoft.com/office/drawing/2014/main" id="{60FD2067-B400-44C8-A47E-1032251746DB}"/>
              </a:ext>
            </a:extLst>
          </p:cNvPr>
          <p:cNvSpPr>
            <a:spLocks noGrp="1"/>
          </p:cNvSpPr>
          <p:nvPr>
            <p:ph type="subTitle" idx="1"/>
          </p:nvPr>
        </p:nvSpPr>
        <p:spPr>
          <a:xfrm>
            <a:off x="1169275" y="2571092"/>
            <a:ext cx="5867598" cy="3981000"/>
          </a:xfrm>
        </p:spPr>
        <p:txBody>
          <a:bodyPr/>
          <a:lstStyle/>
          <a:p>
            <a:pPr marL="0" indent="0">
              <a:buNone/>
            </a:pPr>
            <a:r>
              <a:rPr lang="en-GB" sz="2000" b="0" i="0">
                <a:effectLst/>
                <a:latin typeface="Arial"/>
                <a:cs typeface="Arial"/>
              </a:rPr>
              <a:t>Globalisation has been changing the </a:t>
            </a:r>
            <a:r>
              <a:rPr lang="en-GB" sz="2000" i="0">
                <a:effectLst/>
                <a:latin typeface="Arial"/>
                <a:cs typeface="Arial"/>
              </a:rPr>
              <a:t>food we eat</a:t>
            </a:r>
            <a:r>
              <a:rPr lang="en-GB" sz="2000" b="0" i="0">
                <a:effectLst/>
                <a:latin typeface="Arial"/>
                <a:cs typeface="Arial"/>
              </a:rPr>
              <a:t> and the ways we eat those foods. But it is not new!</a:t>
            </a:r>
          </a:p>
          <a:p>
            <a:pPr marL="0" indent="0">
              <a:buNone/>
            </a:pPr>
            <a:r>
              <a:rPr lang="en-GB" sz="2000" b="0" i="0">
                <a:effectLst/>
                <a:latin typeface="Arial"/>
                <a:cs typeface="Arial"/>
              </a:rPr>
              <a:t>Food cultures are moving, and globalisation has made a wide range of cuisines more accessible.</a:t>
            </a:r>
          </a:p>
          <a:p>
            <a:pPr marL="0" indent="0">
              <a:buNone/>
            </a:pPr>
            <a:r>
              <a:rPr lang="en-GB" sz="2000" b="0" i="0">
                <a:effectLst/>
                <a:latin typeface="Arial"/>
                <a:cs typeface="Arial"/>
              </a:rPr>
              <a:t>Food culture is no longer tied down to where it originated from and can spread far and wide.</a:t>
            </a:r>
          </a:p>
          <a:p>
            <a:pPr marL="0" indent="0">
              <a:buNone/>
            </a:pPr>
            <a:r>
              <a:rPr lang="en-GB" sz="2000">
                <a:latin typeface="Arial"/>
                <a:cs typeface="Arial"/>
              </a:rPr>
              <a:t>Trends:</a:t>
            </a:r>
            <a:endParaRPr lang="en-GB"/>
          </a:p>
          <a:p>
            <a:pPr marL="342900" indent="-342900">
              <a:buFont typeface="Wingdings" charset="0"/>
              <a:buChar char="v"/>
            </a:pPr>
            <a:r>
              <a:rPr lang="en-GB" sz="2000">
                <a:latin typeface="Arial"/>
                <a:cs typeface="Arial"/>
              </a:rPr>
              <a:t>Street food               </a:t>
            </a:r>
            <a:endParaRPr lang="en-GB" sz="2000"/>
          </a:p>
          <a:p>
            <a:pPr marL="342900" indent="-342900">
              <a:buFont typeface="Wingdings" charset="0"/>
              <a:buChar char="v"/>
            </a:pPr>
            <a:r>
              <a:rPr lang="en-GB" sz="2000">
                <a:latin typeface="Arial"/>
                <a:cs typeface="Arial"/>
              </a:rPr>
              <a:t>Fusion food</a:t>
            </a:r>
            <a:endParaRPr lang="en-GB" sz="2000"/>
          </a:p>
          <a:p>
            <a:pPr marL="342900" indent="-342900">
              <a:buFont typeface="Wingdings" charset="0"/>
              <a:buChar char="v"/>
            </a:pPr>
            <a:r>
              <a:rPr lang="en-GB" sz="2000">
                <a:latin typeface="Arial"/>
                <a:cs typeface="Arial"/>
              </a:rPr>
              <a:t>Travel – trying a wider variety of cuisines     </a:t>
            </a:r>
            <a:endParaRPr lang="en-GB" sz="2000"/>
          </a:p>
          <a:p>
            <a:pPr marL="0" indent="0">
              <a:buNone/>
            </a:pPr>
            <a:endParaRPr lang="en-GB"/>
          </a:p>
          <a:p>
            <a:pPr marL="0" indent="0">
              <a:buNone/>
            </a:pPr>
            <a:endParaRPr lang="en-GB"/>
          </a:p>
        </p:txBody>
      </p:sp>
      <p:pic>
        <p:nvPicPr>
          <p:cNvPr id="8" name="Picture 7" descr="A group of people stand around a table full of pizzas&#10;&#10;Description automatically generated with low confidence">
            <a:extLst>
              <a:ext uri="{FF2B5EF4-FFF2-40B4-BE49-F238E27FC236}">
                <a16:creationId xmlns:a16="http://schemas.microsoft.com/office/drawing/2014/main" id="{DEAEA29C-0635-457A-9006-98A934ED43F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36873" y="2571092"/>
            <a:ext cx="4562475" cy="3036897"/>
          </a:xfrm>
          <a:prstGeom prst="rect">
            <a:avLst/>
          </a:prstGeom>
        </p:spPr>
      </p:pic>
    </p:spTree>
    <p:extLst>
      <p:ext uri="{BB962C8B-B14F-4D97-AF65-F5344CB8AC3E}">
        <p14:creationId xmlns:p14="http://schemas.microsoft.com/office/powerpoint/2010/main" val="385211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A717-65C7-4F26-8F69-F69B51408614}"/>
              </a:ext>
            </a:extLst>
          </p:cNvPr>
          <p:cNvSpPr>
            <a:spLocks noGrp="1"/>
          </p:cNvSpPr>
          <p:nvPr>
            <p:ph type="ctrTitle"/>
          </p:nvPr>
        </p:nvSpPr>
        <p:spPr/>
        <p:txBody>
          <a:bodyPr/>
          <a:lstStyle/>
          <a:p>
            <a:r>
              <a:rPr lang="en-GB">
                <a:latin typeface="Arial"/>
                <a:cs typeface="Arial"/>
              </a:rPr>
              <a:t>Middle Eastern cuisine</a:t>
            </a:r>
          </a:p>
        </p:txBody>
      </p:sp>
      <p:sp>
        <p:nvSpPr>
          <p:cNvPr id="3" name="Subtitle 2">
            <a:extLst>
              <a:ext uri="{FF2B5EF4-FFF2-40B4-BE49-F238E27FC236}">
                <a16:creationId xmlns:a16="http://schemas.microsoft.com/office/drawing/2014/main" id="{3F2A4BF1-1C98-43AB-AD12-2F475E40D018}"/>
              </a:ext>
            </a:extLst>
          </p:cNvPr>
          <p:cNvSpPr>
            <a:spLocks noGrp="1"/>
          </p:cNvSpPr>
          <p:nvPr>
            <p:ph type="subTitle" idx="1"/>
          </p:nvPr>
        </p:nvSpPr>
        <p:spPr>
          <a:xfrm>
            <a:off x="1169276" y="2390617"/>
            <a:ext cx="6319462" cy="3927989"/>
          </a:xfrm>
        </p:spPr>
        <p:txBody>
          <a:bodyPr/>
          <a:lstStyle/>
          <a:p>
            <a:pPr marL="0" indent="0">
              <a:buNone/>
            </a:pPr>
            <a:r>
              <a:rPr lang="en-US" sz="2000" dirty="0">
                <a:latin typeface="Arial"/>
                <a:cs typeface="Arial"/>
              </a:rPr>
              <a:t>The Middle East is a region that is bordered by Asia to the east, Europe to the northwest, Africa to the southwest, and the Mediterranean Sea to the west. </a:t>
            </a:r>
            <a:endParaRPr lang="en-US" sz="2000" dirty="0"/>
          </a:p>
          <a:p>
            <a:pPr marL="0" indent="0">
              <a:buNone/>
            </a:pPr>
            <a:r>
              <a:rPr lang="en-US" sz="2000" dirty="0">
                <a:latin typeface="Arial"/>
                <a:cs typeface="Arial"/>
              </a:rPr>
              <a:t>There is no definitive list of Middle Eastern countries, but the following are generally accepted as the core group: </a:t>
            </a:r>
            <a:endParaRPr lang="en-US" sz="2000" dirty="0"/>
          </a:p>
          <a:p>
            <a:pPr marL="0" indent="0">
              <a:buNone/>
            </a:pPr>
            <a:r>
              <a:rPr lang="en-US" sz="2000" dirty="0">
                <a:latin typeface="Arial"/>
                <a:cs typeface="Arial"/>
              </a:rPr>
              <a:t>Bahrain, Iran, Iraq, Israel, Jordan, Kuwait, Lebanon, Oman, Palestine, Qatar, Saudi Arabia, Syria, Turkey, United Arab Emirates, Yemen. Often Egypt is also included and sometimes Cyprus.  </a:t>
            </a:r>
            <a:endParaRPr lang="en-US" sz="2000" dirty="0"/>
          </a:p>
          <a:p>
            <a:pPr marL="0" indent="0">
              <a:buNone/>
            </a:pPr>
            <a:r>
              <a:rPr lang="en-US" sz="2000" dirty="0">
                <a:latin typeface="Arial"/>
                <a:cs typeface="Arial"/>
              </a:rPr>
              <a:t>Each country of the Middle East has its own defining set of ingredients, influences, and techniques.</a:t>
            </a:r>
            <a:endParaRPr lang="en-US" sz="2000" dirty="0"/>
          </a:p>
          <a:p>
            <a:pPr marL="0" indent="0">
              <a:buNone/>
            </a:pPr>
            <a:endParaRPr lang="en-US" dirty="0">
              <a:latin typeface="Arial" panose="020B0604020202020204" pitchFamily="34" charset="0"/>
              <a:ea typeface="Calibri" panose="020F0502020204030204" pitchFamily="34" charset="0"/>
              <a:cs typeface="Arial"/>
            </a:endParaRPr>
          </a:p>
          <a:p>
            <a:pPr marL="0" indent="0">
              <a:buNone/>
            </a:pPr>
            <a:endParaRPr lang="en-US" dirty="0">
              <a:latin typeface="Arial" panose="020B0604020202020204" pitchFamily="34" charset="0"/>
              <a:ea typeface="Calibri" panose="020F0502020204030204" pitchFamily="34" charset="0"/>
              <a:cs typeface="Arial"/>
            </a:endParaRPr>
          </a:p>
          <a:p>
            <a:pPr marL="0" indent="0">
              <a:buNone/>
            </a:pPr>
            <a:endParaRPr lang="en-US" dirty="0">
              <a:latin typeface="Arial" panose="020B0604020202020204" pitchFamily="34" charset="0"/>
              <a:ea typeface="Calibri" panose="020F0502020204030204" pitchFamily="34" charset="0"/>
              <a:cs typeface="Arial"/>
            </a:endParaRPr>
          </a:p>
          <a:p>
            <a:pPr marL="0" indent="0">
              <a:lnSpc>
                <a:spcPct val="107000"/>
              </a:lnSpc>
              <a:spcAft>
                <a:spcPts val="800"/>
              </a:spcAft>
              <a:buNone/>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descr="Map&#10;&#10;Description automatically generated">
            <a:extLst>
              <a:ext uri="{FF2B5EF4-FFF2-40B4-BE49-F238E27FC236}">
                <a16:creationId xmlns:a16="http://schemas.microsoft.com/office/drawing/2014/main" id="{A941D195-4C78-03D9-D7E1-93E4D733F8C4}"/>
              </a:ext>
            </a:extLst>
          </p:cNvPr>
          <p:cNvPicPr>
            <a:picLocks noChangeAspect="1"/>
          </p:cNvPicPr>
          <p:nvPr/>
        </p:nvPicPr>
        <p:blipFill>
          <a:blip r:embed="rId3"/>
          <a:stretch>
            <a:fillRect/>
          </a:stretch>
        </p:blipFill>
        <p:spPr>
          <a:xfrm>
            <a:off x="7945893" y="1929406"/>
            <a:ext cx="3739612" cy="4561518"/>
          </a:xfrm>
          <a:prstGeom prst="rect">
            <a:avLst/>
          </a:prstGeom>
        </p:spPr>
      </p:pic>
    </p:spTree>
    <p:extLst>
      <p:ext uri="{BB962C8B-B14F-4D97-AF65-F5344CB8AC3E}">
        <p14:creationId xmlns:p14="http://schemas.microsoft.com/office/powerpoint/2010/main" val="342983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4DCE-9C94-442F-BD57-D84A6D308941}"/>
              </a:ext>
            </a:extLst>
          </p:cNvPr>
          <p:cNvSpPr>
            <a:spLocks noGrp="1"/>
          </p:cNvSpPr>
          <p:nvPr>
            <p:ph type="ctrTitle"/>
          </p:nvPr>
        </p:nvSpPr>
        <p:spPr/>
        <p:txBody>
          <a:bodyPr/>
          <a:lstStyle/>
          <a:p>
            <a:r>
              <a:rPr lang="en-GB"/>
              <a:t>History</a:t>
            </a:r>
          </a:p>
        </p:txBody>
      </p:sp>
      <p:sp>
        <p:nvSpPr>
          <p:cNvPr id="3" name="Subtitle 2">
            <a:extLst>
              <a:ext uri="{FF2B5EF4-FFF2-40B4-BE49-F238E27FC236}">
                <a16:creationId xmlns:a16="http://schemas.microsoft.com/office/drawing/2014/main" id="{E2A3F1C4-3463-4CB3-8C0F-7C181BEFE4BE}"/>
              </a:ext>
            </a:extLst>
          </p:cNvPr>
          <p:cNvSpPr>
            <a:spLocks noGrp="1"/>
          </p:cNvSpPr>
          <p:nvPr>
            <p:ph type="subTitle" idx="1"/>
          </p:nvPr>
        </p:nvSpPr>
        <p:spPr>
          <a:xfrm>
            <a:off x="1169276" y="2571092"/>
            <a:ext cx="5548395" cy="3600000"/>
          </a:xfrm>
        </p:spPr>
        <p:txBody>
          <a:bodyPr/>
          <a:lstStyle/>
          <a:p>
            <a:pPr marL="0" indent="0">
              <a:buNone/>
            </a:pPr>
            <a:r>
              <a:rPr lang="en-GB" sz="2000">
                <a:latin typeface="Arial"/>
                <a:cs typeface="Arial"/>
              </a:rPr>
              <a:t>  </a:t>
            </a:r>
            <a:endParaRPr lang="en-US"/>
          </a:p>
          <a:p>
            <a:pPr marL="0" indent="0">
              <a:buNone/>
            </a:pPr>
            <a:endParaRPr lang="en-GB">
              <a:latin typeface="Arial" panose="020B0604020202020204" pitchFamily="34" charset="0"/>
              <a:cs typeface="Arial" panose="020B0604020202020204" pitchFamily="34" charset="0"/>
            </a:endParaRPr>
          </a:p>
        </p:txBody>
      </p:sp>
      <p:pic>
        <p:nvPicPr>
          <p:cNvPr id="4" name="Picture 4" descr="Free Images : city, food, produce, bazaar, market, public ...">
            <a:extLst>
              <a:ext uri="{FF2B5EF4-FFF2-40B4-BE49-F238E27FC236}">
                <a16:creationId xmlns:a16="http://schemas.microsoft.com/office/drawing/2014/main" id="{D3554B10-51F6-41C4-8671-8854648408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4155" y="2571092"/>
            <a:ext cx="3550127" cy="2638290"/>
          </a:xfrm>
          <a:prstGeom prst="rect">
            <a:avLst/>
          </a:prstGeom>
        </p:spPr>
      </p:pic>
      <p:sp>
        <p:nvSpPr>
          <p:cNvPr id="5" name="TextBox 4">
            <a:extLst>
              <a:ext uri="{FF2B5EF4-FFF2-40B4-BE49-F238E27FC236}">
                <a16:creationId xmlns:a16="http://schemas.microsoft.com/office/drawing/2014/main" id="{D4F1598D-C7AD-48A5-A9AD-FFC601CA2C2D}"/>
              </a:ext>
            </a:extLst>
          </p:cNvPr>
          <p:cNvSpPr txBox="1"/>
          <p:nvPr/>
        </p:nvSpPr>
        <p:spPr>
          <a:xfrm>
            <a:off x="1034716" y="2217821"/>
            <a:ext cx="6851704"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mn-lt"/>
                <a:cs typeface="+mn-lt"/>
              </a:rPr>
              <a:t>Early civilizations in the Middle East were among the first to keep farm animals and cultivate plants, including wheat, sheep, goats, and cattle. They also developed the process of fermentation, which is used worldwide to leaven bread, make alcohol, and create unique </a:t>
            </a:r>
            <a:r>
              <a:rPr lang="en-US" sz="2000" err="1">
                <a:latin typeface="Arial"/>
                <a:ea typeface="+mn-lt"/>
                <a:cs typeface="+mn-lt"/>
              </a:rPr>
              <a:t>flavours</a:t>
            </a:r>
            <a:r>
              <a:rPr lang="en-US" sz="2000">
                <a:latin typeface="Arial"/>
                <a:ea typeface="+mn-lt"/>
                <a:cs typeface="+mn-lt"/>
              </a:rPr>
              <a:t>.</a:t>
            </a:r>
            <a:endParaRPr lang="en-US" sz="2000">
              <a:latin typeface="Arial"/>
              <a:cs typeface="Calibri"/>
            </a:endParaRPr>
          </a:p>
          <a:p>
            <a:endParaRPr lang="en-US" sz="2000">
              <a:latin typeface="Arial"/>
              <a:ea typeface="+mn-lt"/>
              <a:cs typeface="+mn-lt"/>
            </a:endParaRPr>
          </a:p>
          <a:p>
            <a:r>
              <a:rPr lang="en-US" sz="2000">
                <a:latin typeface="Arial"/>
                <a:ea typeface="+mn-lt"/>
                <a:cs typeface="Arial"/>
              </a:rPr>
              <a:t>Geographically the region is at the crossroads  between Europe, Asia, the Caucasus and North Africa leading to exchange of food and recipes over the centuries.</a:t>
            </a:r>
            <a:endParaRPr lang="en-US" sz="2000">
              <a:cs typeface="Arial"/>
            </a:endParaRPr>
          </a:p>
          <a:p>
            <a:endParaRPr lang="en-US" sz="2000">
              <a:latin typeface="Arial"/>
              <a:ea typeface="+mn-lt"/>
              <a:cs typeface="+mn-lt"/>
            </a:endParaRPr>
          </a:p>
          <a:p>
            <a:r>
              <a:rPr lang="en-US" sz="2000">
                <a:latin typeface="Arial"/>
                <a:ea typeface="+mn-lt"/>
                <a:cs typeface="+mn-lt"/>
              </a:rPr>
              <a:t>Spices, ingredients, and new dishes were all exchanged, shaping the food of the Middle East and surrounding areas.</a:t>
            </a:r>
            <a:endParaRPr lang="en-US" sz="2000">
              <a:latin typeface="Arial"/>
              <a:cs typeface="Arial"/>
            </a:endParaRPr>
          </a:p>
          <a:p>
            <a:endParaRPr lang="en-US">
              <a:solidFill>
                <a:srgbClr val="212529"/>
              </a:solidFill>
              <a:latin typeface="Arial"/>
              <a:ea typeface="Source Serif Pro"/>
              <a:cs typeface="Arial"/>
            </a:endParaRPr>
          </a:p>
        </p:txBody>
      </p:sp>
    </p:spTree>
    <p:extLst>
      <p:ext uri="{BB962C8B-B14F-4D97-AF65-F5344CB8AC3E}">
        <p14:creationId xmlns:p14="http://schemas.microsoft.com/office/powerpoint/2010/main" val="302787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5897-1763-4AAA-9EF2-0235221C1FD4}"/>
              </a:ext>
            </a:extLst>
          </p:cNvPr>
          <p:cNvSpPr>
            <a:spLocks noGrp="1"/>
          </p:cNvSpPr>
          <p:nvPr>
            <p:ph type="ctrTitle"/>
          </p:nvPr>
        </p:nvSpPr>
        <p:spPr>
          <a:xfrm>
            <a:off x="870261" y="1525216"/>
            <a:ext cx="9720000" cy="720000"/>
          </a:xfrm>
        </p:spPr>
        <p:txBody>
          <a:bodyPr/>
          <a:lstStyle/>
          <a:p>
            <a:r>
              <a:rPr lang="en-US">
                <a:latin typeface="Arial"/>
                <a:cs typeface="Arial"/>
              </a:rPr>
              <a:t>History and religion</a:t>
            </a:r>
            <a:endParaRPr lang="en-US"/>
          </a:p>
        </p:txBody>
      </p:sp>
      <p:sp>
        <p:nvSpPr>
          <p:cNvPr id="3" name="Subtitle 2">
            <a:extLst>
              <a:ext uri="{FF2B5EF4-FFF2-40B4-BE49-F238E27FC236}">
                <a16:creationId xmlns:a16="http://schemas.microsoft.com/office/drawing/2014/main" id="{ED4724E4-47BE-4307-9930-E2B0469704C1}"/>
              </a:ext>
            </a:extLst>
          </p:cNvPr>
          <p:cNvSpPr>
            <a:spLocks noGrp="1"/>
          </p:cNvSpPr>
          <p:nvPr>
            <p:ph type="subTitle" idx="1"/>
          </p:nvPr>
        </p:nvSpPr>
        <p:spPr>
          <a:xfrm>
            <a:off x="868486" y="2440750"/>
            <a:ext cx="6571737" cy="3600000"/>
          </a:xfrm>
        </p:spPr>
        <p:txBody>
          <a:bodyPr/>
          <a:lstStyle/>
          <a:p>
            <a:pPr marL="0" indent="0">
              <a:buNone/>
            </a:pPr>
            <a:r>
              <a:rPr lang="en-US" sz="2000">
                <a:latin typeface="Arial"/>
                <a:cs typeface="Arial"/>
              </a:rPr>
              <a:t>Local ingredients and religion have played key roles in shaping the food in the region. </a:t>
            </a:r>
            <a:endParaRPr lang="en-US" sz="2000"/>
          </a:p>
          <a:p>
            <a:pPr marL="0" indent="0">
              <a:buNone/>
            </a:pPr>
            <a:r>
              <a:rPr lang="en-US" sz="2000">
                <a:latin typeface="Arial"/>
                <a:cs typeface="Arial"/>
              </a:rPr>
              <a:t>Dates, fava beans, chickpeas, and barley are staples as locally sourced ingredients, while lamb and mutton became the predominant meat because of religious laws banning pork.</a:t>
            </a:r>
            <a:endParaRPr lang="en-US" sz="2000"/>
          </a:p>
          <a:p>
            <a:pPr marL="0" indent="0">
              <a:buNone/>
            </a:pPr>
            <a:r>
              <a:rPr lang="en-US" sz="2000">
                <a:latin typeface="Arial"/>
                <a:cs typeface="Arial"/>
              </a:rPr>
              <a:t>Religious practices in the area also paved the way for a worldwide drink - coffee. The stimulating drink was brewed to help people stay awake for evening worships, particularly during Ramadan.</a:t>
            </a:r>
            <a:endParaRPr lang="en-US" sz="2000">
              <a:cs typeface="Arial"/>
            </a:endParaRPr>
          </a:p>
          <a:p>
            <a:pPr marL="0" indent="0">
              <a:buNone/>
            </a:pPr>
            <a:r>
              <a:rPr lang="en-US" sz="2000">
                <a:latin typeface="Arial"/>
                <a:cs typeface="Arial"/>
              </a:rPr>
              <a:t>With the holy shrines of Christianity, Islam and Judaism located in the Middle East, millions of pilgrims visit the region every year and enjoy the food and culture.           </a:t>
            </a:r>
            <a:endParaRPr lang="en-US" sz="2000"/>
          </a:p>
          <a:p>
            <a:pPr marL="0" indent="0">
              <a:buNone/>
            </a:pPr>
            <a:endParaRPr lang="en-US"/>
          </a:p>
        </p:txBody>
      </p:sp>
      <p:pic>
        <p:nvPicPr>
          <p:cNvPr id="4" name="Picture 4">
            <a:extLst>
              <a:ext uri="{FF2B5EF4-FFF2-40B4-BE49-F238E27FC236}">
                <a16:creationId xmlns:a16="http://schemas.microsoft.com/office/drawing/2014/main" id="{C0A59034-9457-4271-843F-14F3CFE5151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2006" y="2435818"/>
            <a:ext cx="4377488" cy="2908784"/>
          </a:xfrm>
          <a:prstGeom prst="rect">
            <a:avLst/>
          </a:prstGeom>
        </p:spPr>
      </p:pic>
    </p:spTree>
    <p:extLst>
      <p:ext uri="{BB962C8B-B14F-4D97-AF65-F5344CB8AC3E}">
        <p14:creationId xmlns:p14="http://schemas.microsoft.com/office/powerpoint/2010/main" val="275878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DECF-1A6F-4024-A0B2-A24986077FB8}"/>
              </a:ext>
            </a:extLst>
          </p:cNvPr>
          <p:cNvSpPr>
            <a:spLocks noGrp="1"/>
          </p:cNvSpPr>
          <p:nvPr>
            <p:ph type="ctrTitle"/>
          </p:nvPr>
        </p:nvSpPr>
        <p:spPr>
          <a:xfrm>
            <a:off x="1009348" y="1507354"/>
            <a:ext cx="9720000" cy="720000"/>
          </a:xfrm>
        </p:spPr>
        <p:txBody>
          <a:bodyPr/>
          <a:lstStyle/>
          <a:p>
            <a:r>
              <a:rPr lang="en-GB">
                <a:latin typeface="Arial"/>
                <a:cs typeface="Arial"/>
              </a:rPr>
              <a:t>Staple food </a:t>
            </a:r>
            <a:endParaRPr lang="en-GB"/>
          </a:p>
        </p:txBody>
      </p:sp>
      <p:sp>
        <p:nvSpPr>
          <p:cNvPr id="3" name="Subtitle 2">
            <a:extLst>
              <a:ext uri="{FF2B5EF4-FFF2-40B4-BE49-F238E27FC236}">
                <a16:creationId xmlns:a16="http://schemas.microsoft.com/office/drawing/2014/main" id="{0ACEFD45-B8E2-4D6F-92AE-0B0C63B87A93}"/>
              </a:ext>
            </a:extLst>
          </p:cNvPr>
          <p:cNvSpPr>
            <a:spLocks noGrp="1"/>
          </p:cNvSpPr>
          <p:nvPr>
            <p:ph type="subTitle" idx="1"/>
          </p:nvPr>
        </p:nvSpPr>
        <p:spPr>
          <a:xfrm>
            <a:off x="1011960" y="2228357"/>
            <a:ext cx="8184274" cy="3600000"/>
          </a:xfrm>
        </p:spPr>
        <p:txBody>
          <a:bodyPr/>
          <a:lstStyle/>
          <a:p>
            <a:pPr marL="0" indent="0">
              <a:buNone/>
            </a:pPr>
            <a:endParaRPr lang="en-GB" i="0">
              <a:effectLst/>
              <a:latin typeface="Arial" panose="020B0604020202020204" pitchFamily="34" charset="0"/>
              <a:cs typeface="Arial" panose="020B0604020202020204" pitchFamily="34" charset="0"/>
            </a:endParaRPr>
          </a:p>
          <a:p>
            <a:pPr marL="0" indent="0">
              <a:buNone/>
            </a:pPr>
            <a:endParaRPr lang="en-GB" i="0">
              <a:effectLst/>
              <a:latin typeface="Arial" panose="020B0604020202020204" pitchFamily="34" charset="0"/>
              <a:cs typeface="Arial" panose="020B0604020202020204" pitchFamily="34" charset="0"/>
            </a:endParaRPr>
          </a:p>
          <a:p>
            <a:pPr marL="0" indent="0">
              <a:buNone/>
            </a:pPr>
            <a:endParaRPr lang="en-GB" i="0">
              <a:solidFill>
                <a:srgbClr val="202124"/>
              </a:solidFill>
              <a:effectLst/>
              <a:latin typeface="Arial" panose="020B0604020202020204" pitchFamily="34" charset="0"/>
              <a:cs typeface="Arial" panose="020B0604020202020204" pitchFamily="34" charset="0"/>
            </a:endParaRPr>
          </a:p>
          <a:p>
            <a:pPr marL="0" indent="0">
              <a:buNone/>
            </a:pPr>
            <a:endParaRPr lang="en-GB"/>
          </a:p>
        </p:txBody>
      </p:sp>
      <p:sp>
        <p:nvSpPr>
          <p:cNvPr id="4" name="TextBox 3">
            <a:extLst>
              <a:ext uri="{FF2B5EF4-FFF2-40B4-BE49-F238E27FC236}">
                <a16:creationId xmlns:a16="http://schemas.microsoft.com/office/drawing/2014/main" id="{70B304CE-7B87-D778-A69B-71AF7151B288}"/>
              </a:ext>
            </a:extLst>
          </p:cNvPr>
          <p:cNvSpPr txBox="1"/>
          <p:nvPr/>
        </p:nvSpPr>
        <p:spPr>
          <a:xfrm>
            <a:off x="904755" y="2226196"/>
            <a:ext cx="731519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mn-lt"/>
                <a:cs typeface="+mn-lt"/>
              </a:rPr>
              <a:t>Grains form the basis of the Middle Eastern diet where wheat and rice are considered staple foods. Barley is also widely used in the region and maize has become more popular in some areas.    </a:t>
            </a:r>
            <a:endParaRPr lang="en-US">
              <a:latin typeface="Arial"/>
              <a:cs typeface="Arial"/>
            </a:endParaRPr>
          </a:p>
          <a:p>
            <a:endParaRPr lang="en-US">
              <a:latin typeface="Arial"/>
              <a:ea typeface="+mn-lt"/>
              <a:cs typeface="+mn-lt"/>
            </a:endParaRPr>
          </a:p>
          <a:p>
            <a:r>
              <a:rPr lang="en-US">
                <a:latin typeface="Arial"/>
                <a:ea typeface="+mn-lt"/>
                <a:cs typeface="+mn-lt"/>
              </a:rPr>
              <a:t>In addition to bread, wheat is also used in burghul and couscous. </a:t>
            </a:r>
          </a:p>
          <a:p>
            <a:r>
              <a:rPr lang="en-US">
                <a:latin typeface="Arial"/>
                <a:ea typeface="+mn-lt"/>
                <a:cs typeface="+mn-lt"/>
              </a:rPr>
              <a:t>Burghul is cracked wheat made by partially cooking wheat grains in water, drying them in an oven (or in the sun), and breaking them into pieces. It is typically cooked in water with </a:t>
            </a:r>
            <a:r>
              <a:rPr lang="en-US" err="1">
                <a:latin typeface="Arial"/>
                <a:ea typeface="+mn-lt"/>
                <a:cs typeface="+mn-lt"/>
              </a:rPr>
              <a:t>flavourings</a:t>
            </a:r>
            <a:r>
              <a:rPr lang="en-US">
                <a:latin typeface="Arial"/>
                <a:ea typeface="+mn-lt"/>
                <a:cs typeface="+mn-lt"/>
              </a:rPr>
              <a:t>.    </a:t>
            </a:r>
          </a:p>
          <a:p>
            <a:endParaRPr lang="en-US">
              <a:latin typeface="Arial"/>
              <a:ea typeface="+mn-lt"/>
              <a:cs typeface="+mn-lt"/>
            </a:endParaRPr>
          </a:p>
          <a:p>
            <a:r>
              <a:rPr lang="en-US">
                <a:latin typeface="Arial"/>
                <a:ea typeface="+mn-lt"/>
                <a:cs typeface="Arial"/>
              </a:rPr>
              <a:t>Freekeh</a:t>
            </a:r>
            <a:r>
              <a:rPr lang="en-US">
                <a:latin typeface="Arial"/>
                <a:ea typeface="+mn-lt"/>
                <a:cs typeface="+mn-lt"/>
              </a:rPr>
              <a:t> is another common grain, made from immature green wheat.</a:t>
            </a:r>
            <a:endParaRPr lang="en-US"/>
          </a:p>
          <a:p>
            <a:endParaRPr lang="en-US">
              <a:latin typeface="Arial"/>
              <a:ea typeface="+mn-lt"/>
              <a:cs typeface="+mn-lt"/>
            </a:endParaRPr>
          </a:p>
          <a:p>
            <a:r>
              <a:rPr lang="en-US">
                <a:latin typeface="Arial"/>
                <a:ea typeface="+mn-lt"/>
                <a:cs typeface="+mn-lt"/>
              </a:rPr>
              <a:t>Different types of rice are grown and eaten in the region, often being served with grilled meats and stews.   </a:t>
            </a:r>
            <a:endParaRPr lang="en-US">
              <a:latin typeface="Arial"/>
              <a:cs typeface="Calibri"/>
            </a:endParaRPr>
          </a:p>
          <a:p>
            <a:endParaRPr lang="en-US">
              <a:latin typeface="Arial"/>
              <a:cs typeface="Calibri"/>
            </a:endParaRPr>
          </a:p>
        </p:txBody>
      </p:sp>
      <p:pic>
        <p:nvPicPr>
          <p:cNvPr id="5" name="Picture 5">
            <a:extLst>
              <a:ext uri="{FF2B5EF4-FFF2-40B4-BE49-F238E27FC236}">
                <a16:creationId xmlns:a16="http://schemas.microsoft.com/office/drawing/2014/main" id="{3E09FA0A-09ED-5F77-7C6D-156374B3EDE0}"/>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669438" y="4084801"/>
            <a:ext cx="3273707" cy="2170446"/>
          </a:xfrm>
          <a:prstGeom prst="rect">
            <a:avLst/>
          </a:prstGeom>
        </p:spPr>
      </p:pic>
      <p:pic>
        <p:nvPicPr>
          <p:cNvPr id="8" name="Picture 8">
            <a:extLst>
              <a:ext uri="{FF2B5EF4-FFF2-40B4-BE49-F238E27FC236}">
                <a16:creationId xmlns:a16="http://schemas.microsoft.com/office/drawing/2014/main" id="{3B0A7E94-A93E-8EE9-3C43-8A30AB770EF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708020" y="1774394"/>
            <a:ext cx="3186894" cy="2180681"/>
          </a:xfrm>
          <a:prstGeom prst="rect">
            <a:avLst/>
          </a:prstGeom>
        </p:spPr>
      </p:pic>
      <p:sp>
        <p:nvSpPr>
          <p:cNvPr id="11" name="TextBox 10">
            <a:extLst>
              <a:ext uri="{FF2B5EF4-FFF2-40B4-BE49-F238E27FC236}">
                <a16:creationId xmlns:a16="http://schemas.microsoft.com/office/drawing/2014/main" id="{C353AB78-4DB8-B040-04DB-BC156FB83574}"/>
              </a:ext>
            </a:extLst>
          </p:cNvPr>
          <p:cNvSpPr txBox="1"/>
          <p:nvPr/>
        </p:nvSpPr>
        <p:spPr>
          <a:xfrm>
            <a:off x="9846198" y="3576578"/>
            <a:ext cx="1238491" cy="378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latin typeface="Arial" panose="020B0604020202020204" pitchFamily="34" charset="0"/>
                <a:cs typeface="Arial" panose="020B0604020202020204" pitchFamily="34" charset="0"/>
              </a:rPr>
              <a:t>Burghul</a:t>
            </a:r>
          </a:p>
        </p:txBody>
      </p:sp>
      <p:sp>
        <p:nvSpPr>
          <p:cNvPr id="6" name="TextBox 5">
            <a:extLst>
              <a:ext uri="{FF2B5EF4-FFF2-40B4-BE49-F238E27FC236}">
                <a16:creationId xmlns:a16="http://schemas.microsoft.com/office/drawing/2014/main" id="{4D06FA0F-50EF-B8EF-FFB9-91C79E9483B9}"/>
              </a:ext>
            </a:extLst>
          </p:cNvPr>
          <p:cNvSpPr txBox="1"/>
          <p:nvPr/>
        </p:nvSpPr>
        <p:spPr>
          <a:xfrm>
            <a:off x="9836552" y="4087792"/>
            <a:ext cx="1267428" cy="378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latin typeface="Arial"/>
              </a:rPr>
              <a:t>Freekeh</a:t>
            </a:r>
            <a:endParaRPr lang="en-US" dirty="0">
              <a:solidFill>
                <a:srgbClr val="FFFFFF"/>
              </a:solidFill>
            </a:endParaRPr>
          </a:p>
        </p:txBody>
      </p:sp>
    </p:spTree>
    <p:extLst>
      <p:ext uri="{BB962C8B-B14F-4D97-AF65-F5344CB8AC3E}">
        <p14:creationId xmlns:p14="http://schemas.microsoft.com/office/powerpoint/2010/main" val="335118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FEA0-9F4E-4710-8A45-6F54AC4AFDB2}"/>
              </a:ext>
            </a:extLst>
          </p:cNvPr>
          <p:cNvSpPr>
            <a:spLocks noGrp="1"/>
          </p:cNvSpPr>
          <p:nvPr>
            <p:ph type="ctrTitle"/>
          </p:nvPr>
        </p:nvSpPr>
        <p:spPr/>
        <p:txBody>
          <a:bodyPr/>
          <a:lstStyle/>
          <a:p>
            <a:r>
              <a:rPr lang="en-GB"/>
              <a:t>Bread</a:t>
            </a:r>
          </a:p>
        </p:txBody>
      </p:sp>
      <p:sp>
        <p:nvSpPr>
          <p:cNvPr id="3" name="Subtitle 2">
            <a:extLst>
              <a:ext uri="{FF2B5EF4-FFF2-40B4-BE49-F238E27FC236}">
                <a16:creationId xmlns:a16="http://schemas.microsoft.com/office/drawing/2014/main" id="{E4806C45-AE3F-4B97-9D46-E2BF361FF977}"/>
              </a:ext>
            </a:extLst>
          </p:cNvPr>
          <p:cNvSpPr>
            <a:spLocks noGrp="1"/>
          </p:cNvSpPr>
          <p:nvPr>
            <p:ph type="subTitle" idx="1"/>
          </p:nvPr>
        </p:nvSpPr>
        <p:spPr>
          <a:xfrm>
            <a:off x="1169277" y="2571092"/>
            <a:ext cx="6836206" cy="3600000"/>
          </a:xfrm>
        </p:spPr>
        <p:txBody>
          <a:bodyPr/>
          <a:lstStyle/>
          <a:p>
            <a:pPr marL="0" indent="0">
              <a:buNone/>
            </a:pPr>
            <a:endParaRPr lang="en-GB" sz="2000">
              <a:effectLst/>
              <a:latin typeface="Arial"/>
              <a:ea typeface="Calibri" panose="020F0502020204030204" pitchFamily="34" charset="0"/>
              <a:cs typeface="Arial"/>
            </a:endParaRPr>
          </a:p>
          <a:p>
            <a:pPr marL="0" indent="0">
              <a:buNone/>
            </a:pPr>
            <a:endParaRPr lang="en-GB"/>
          </a:p>
        </p:txBody>
      </p:sp>
      <p:sp>
        <p:nvSpPr>
          <p:cNvPr id="4" name="TextBox 3">
            <a:extLst>
              <a:ext uri="{FF2B5EF4-FFF2-40B4-BE49-F238E27FC236}">
                <a16:creationId xmlns:a16="http://schemas.microsoft.com/office/drawing/2014/main" id="{4829D6E4-3403-F348-D5D9-4E59CA49808C}"/>
              </a:ext>
            </a:extLst>
          </p:cNvPr>
          <p:cNvSpPr txBox="1"/>
          <p:nvPr/>
        </p:nvSpPr>
        <p:spPr>
          <a:xfrm>
            <a:off x="1030147" y="2341943"/>
            <a:ext cx="650497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mn-lt"/>
                <a:cs typeface="+mn-lt"/>
              </a:rPr>
              <a:t>Fresh baked bread is very popular and is often eaten with meals. The most popular type of bread is pitta, one of the oldest types of bread in the world.</a:t>
            </a:r>
          </a:p>
          <a:p>
            <a:endParaRPr lang="en-US">
              <a:latin typeface="Arial"/>
              <a:cs typeface="Calibri"/>
            </a:endParaRPr>
          </a:p>
          <a:p>
            <a:r>
              <a:rPr lang="en-US">
                <a:latin typeface="Arial"/>
                <a:ea typeface="+mn-lt"/>
                <a:cs typeface="+mn-lt"/>
              </a:rPr>
              <a:t>Pitta is also known as Arabic bread, Lebanese bread, or Syrian bread. Pitta is a leavened and flat type of bread and differs from country to country in terms of cooking technique and shaping.</a:t>
            </a:r>
          </a:p>
          <a:p>
            <a:endParaRPr lang="en-US">
              <a:latin typeface="Arial"/>
              <a:cs typeface="Calibri"/>
            </a:endParaRPr>
          </a:p>
          <a:p>
            <a:r>
              <a:rPr lang="en-US" err="1">
                <a:latin typeface="Arial"/>
                <a:ea typeface="+mn-lt"/>
                <a:cs typeface="+mn-lt"/>
              </a:rPr>
              <a:t>Manaeesh</a:t>
            </a:r>
            <a:r>
              <a:rPr lang="en-US">
                <a:latin typeface="Arial"/>
                <a:ea typeface="+mn-lt"/>
                <a:cs typeface="+mn-lt"/>
              </a:rPr>
              <a:t> is one of the most common flatbread recipes in Middle Eastern cuisine. It is a type of flatbread mixed with soft white cheese, za’atar (a traditional spice blend), and olive oil. </a:t>
            </a:r>
            <a:endParaRPr lang="en-US">
              <a:latin typeface="Arial"/>
              <a:cs typeface="Arial"/>
            </a:endParaRPr>
          </a:p>
          <a:p>
            <a:r>
              <a:rPr lang="en-US">
                <a:latin typeface="Arial"/>
                <a:ea typeface="+mn-lt"/>
                <a:cs typeface="+mn-lt"/>
              </a:rPr>
              <a:t>This bread is crispy on the sides and soft in the middle. It’s a great breakfast and lunch dish that is made in the size of a small pizza. </a:t>
            </a:r>
            <a:endParaRPr lang="en-US">
              <a:latin typeface="Arial"/>
              <a:cs typeface="Arial"/>
            </a:endParaRPr>
          </a:p>
        </p:txBody>
      </p:sp>
      <p:pic>
        <p:nvPicPr>
          <p:cNvPr id="5" name="Picture 5">
            <a:extLst>
              <a:ext uri="{FF2B5EF4-FFF2-40B4-BE49-F238E27FC236}">
                <a16:creationId xmlns:a16="http://schemas.microsoft.com/office/drawing/2014/main" id="{748AA175-6EE3-57D5-5A83-641BEE50CF25}"/>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535117" y="3021809"/>
            <a:ext cx="4238261" cy="2822863"/>
          </a:xfrm>
          <a:prstGeom prst="rect">
            <a:avLst/>
          </a:prstGeom>
        </p:spPr>
      </p:pic>
      <p:sp>
        <p:nvSpPr>
          <p:cNvPr id="8" name="TextBox 7">
            <a:extLst>
              <a:ext uri="{FF2B5EF4-FFF2-40B4-BE49-F238E27FC236}">
                <a16:creationId xmlns:a16="http://schemas.microsoft.com/office/drawing/2014/main" id="{E05AC2B9-2D88-F375-628D-680EBF4FCF05}"/>
              </a:ext>
            </a:extLst>
          </p:cNvPr>
          <p:cNvSpPr txBox="1"/>
          <p:nvPr/>
        </p:nvSpPr>
        <p:spPr>
          <a:xfrm>
            <a:off x="7647007" y="5467109"/>
            <a:ext cx="13010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solidFill>
                  <a:srgbClr val="FFFFFF"/>
                </a:solidFill>
                <a:latin typeface="Arial" panose="020B0604020202020204" pitchFamily="34" charset="0"/>
                <a:cs typeface="Arial" panose="020B0604020202020204" pitchFamily="34" charset="0"/>
              </a:rPr>
              <a:t>Manaeesh</a:t>
            </a:r>
            <a:r>
              <a:rPr lang="en-US" dirty="0">
                <a:solidFill>
                  <a:srgbClr val="FFFFFF"/>
                </a:solidFill>
              </a:rPr>
              <a:t> </a:t>
            </a:r>
          </a:p>
        </p:txBody>
      </p:sp>
    </p:spTree>
    <p:extLst>
      <p:ext uri="{BB962C8B-B14F-4D97-AF65-F5344CB8AC3E}">
        <p14:creationId xmlns:p14="http://schemas.microsoft.com/office/powerpoint/2010/main" val="631486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918A-0CF4-C1EE-2841-26F2F640D31D}"/>
              </a:ext>
            </a:extLst>
          </p:cNvPr>
          <p:cNvSpPr>
            <a:spLocks noGrp="1"/>
          </p:cNvSpPr>
          <p:nvPr>
            <p:ph type="ctrTitle"/>
          </p:nvPr>
        </p:nvSpPr>
        <p:spPr/>
        <p:txBody>
          <a:bodyPr/>
          <a:lstStyle/>
          <a:p>
            <a:r>
              <a:rPr lang="en-US">
                <a:latin typeface="Arial"/>
                <a:cs typeface="Arial"/>
              </a:rPr>
              <a:t>Couscous </a:t>
            </a:r>
            <a:endParaRPr lang="en-US"/>
          </a:p>
        </p:txBody>
      </p:sp>
      <p:sp>
        <p:nvSpPr>
          <p:cNvPr id="3" name="Subtitle 2">
            <a:extLst>
              <a:ext uri="{FF2B5EF4-FFF2-40B4-BE49-F238E27FC236}">
                <a16:creationId xmlns:a16="http://schemas.microsoft.com/office/drawing/2014/main" id="{7A1A5219-611E-E926-3A7B-69B44AFA0CE2}"/>
              </a:ext>
            </a:extLst>
          </p:cNvPr>
          <p:cNvSpPr>
            <a:spLocks noGrp="1"/>
          </p:cNvSpPr>
          <p:nvPr>
            <p:ph type="subTitle" idx="1"/>
          </p:nvPr>
        </p:nvSpPr>
        <p:spPr>
          <a:xfrm>
            <a:off x="1169276" y="2571092"/>
            <a:ext cx="7549747" cy="3600000"/>
          </a:xfrm>
        </p:spPr>
        <p:txBody>
          <a:bodyPr/>
          <a:lstStyle/>
          <a:p>
            <a:pPr marL="0" indent="0">
              <a:buNone/>
            </a:pPr>
            <a:r>
              <a:rPr lang="en-US" sz="2000">
                <a:latin typeface="Arial"/>
                <a:cs typeface="Arial"/>
              </a:rPr>
              <a:t>Although couscous looks like a grain, it is actually a pasta. It is made with semolina flour from durum wheat, mixed with water. </a:t>
            </a:r>
            <a:endParaRPr lang="en-US" sz="2000"/>
          </a:p>
          <a:p>
            <a:pPr marL="0" indent="0">
              <a:buNone/>
            </a:pPr>
            <a:r>
              <a:rPr lang="en-US" sz="2000">
                <a:latin typeface="Arial"/>
                <a:cs typeface="Arial"/>
              </a:rPr>
              <a:t>There are three different types of couscous: </a:t>
            </a:r>
            <a:endParaRPr lang="en-US" sz="2000"/>
          </a:p>
          <a:p>
            <a:r>
              <a:rPr lang="en-US" sz="2000">
                <a:latin typeface="Arial"/>
                <a:cs typeface="Arial"/>
              </a:rPr>
              <a:t>Moroccan, which is the smallest; </a:t>
            </a:r>
            <a:endParaRPr lang="en-US" sz="2000"/>
          </a:p>
          <a:p>
            <a:r>
              <a:rPr lang="en-US" sz="2000">
                <a:latin typeface="Arial"/>
                <a:cs typeface="Arial"/>
              </a:rPr>
              <a:t>Israeli or pearl couscous, about the size of peppercorns; and </a:t>
            </a:r>
            <a:endParaRPr lang="en-US" sz="2000"/>
          </a:p>
          <a:p>
            <a:r>
              <a:rPr lang="en-US" sz="2000">
                <a:latin typeface="Arial"/>
                <a:cs typeface="Arial"/>
              </a:rPr>
              <a:t>Lebanese, the largest of the three.</a:t>
            </a:r>
          </a:p>
          <a:p>
            <a:pPr marL="0" indent="0">
              <a:buNone/>
            </a:pPr>
            <a:r>
              <a:rPr lang="en-US" sz="2000">
                <a:latin typeface="Arial"/>
                <a:cs typeface="Arial"/>
              </a:rPr>
              <a:t>Most of the couscous used in the UK is 'quick cook' and requires only a few minutes steeping in boiling water. </a:t>
            </a:r>
            <a:endParaRPr lang="en-US" sz="2000"/>
          </a:p>
          <a:p>
            <a:pPr marL="0" indent="0">
              <a:buNone/>
            </a:pPr>
            <a:r>
              <a:rPr lang="en-US" sz="2000">
                <a:latin typeface="Arial"/>
                <a:cs typeface="Arial"/>
              </a:rPr>
              <a:t>Traditional couscous is made in a Moroccan pot called a </a:t>
            </a:r>
            <a:r>
              <a:rPr lang="en-US" sz="2000" err="1">
                <a:latin typeface="Arial"/>
                <a:cs typeface="Arial"/>
              </a:rPr>
              <a:t>couscoussier</a:t>
            </a:r>
            <a:r>
              <a:rPr lang="en-US" sz="2000">
                <a:latin typeface="Arial"/>
                <a:cs typeface="Arial"/>
              </a:rPr>
              <a:t> and requires three </a:t>
            </a:r>
            <a:r>
              <a:rPr lang="en-US" sz="2000" err="1">
                <a:latin typeface="Arial"/>
                <a:cs typeface="Arial"/>
              </a:rPr>
              <a:t>steamings</a:t>
            </a:r>
            <a:r>
              <a:rPr lang="en-US" sz="2000">
                <a:latin typeface="Arial"/>
                <a:cs typeface="Arial"/>
              </a:rPr>
              <a:t>.</a:t>
            </a:r>
          </a:p>
          <a:p>
            <a:endParaRPr lang="en-US"/>
          </a:p>
        </p:txBody>
      </p:sp>
      <p:pic>
        <p:nvPicPr>
          <p:cNvPr id="4" name="Picture 4">
            <a:extLst>
              <a:ext uri="{FF2B5EF4-FFF2-40B4-BE49-F238E27FC236}">
                <a16:creationId xmlns:a16="http://schemas.microsoft.com/office/drawing/2014/main" id="{2A09471A-4CF4-C65F-50A0-EA11D91D3127}"/>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489310" y="3140418"/>
            <a:ext cx="2289859" cy="1532074"/>
          </a:xfrm>
          <a:prstGeom prst="rect">
            <a:avLst/>
          </a:prstGeom>
        </p:spPr>
      </p:pic>
      <p:pic>
        <p:nvPicPr>
          <p:cNvPr id="7" name="Picture 7">
            <a:extLst>
              <a:ext uri="{FF2B5EF4-FFF2-40B4-BE49-F238E27FC236}">
                <a16:creationId xmlns:a16="http://schemas.microsoft.com/office/drawing/2014/main" id="{2642EC37-A3DA-6B09-51AC-A98EAF1D6481}"/>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9489311" y="1712069"/>
            <a:ext cx="2289858" cy="1331127"/>
          </a:xfrm>
          <a:prstGeom prst="rect">
            <a:avLst/>
          </a:prstGeom>
        </p:spPr>
      </p:pic>
      <p:pic>
        <p:nvPicPr>
          <p:cNvPr id="19" name="Picture 19" descr="A picture containing indoor, kitchenware, silver&#10;&#10;Description automatically generated">
            <a:extLst>
              <a:ext uri="{FF2B5EF4-FFF2-40B4-BE49-F238E27FC236}">
                <a16:creationId xmlns:a16="http://schemas.microsoft.com/office/drawing/2014/main" id="{68E1D583-7C58-714E-0421-E093F528C86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707301" y="4816766"/>
            <a:ext cx="1834586" cy="1622847"/>
          </a:xfrm>
          <a:prstGeom prst="rect">
            <a:avLst/>
          </a:prstGeom>
        </p:spPr>
      </p:pic>
    </p:spTree>
    <p:extLst>
      <p:ext uri="{BB962C8B-B14F-4D97-AF65-F5344CB8AC3E}">
        <p14:creationId xmlns:p14="http://schemas.microsoft.com/office/powerpoint/2010/main" val="278106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92E1-4A5C-4EF3-9C23-E23921DDE8BD}"/>
              </a:ext>
            </a:extLst>
          </p:cNvPr>
          <p:cNvSpPr>
            <a:spLocks noGrp="1"/>
          </p:cNvSpPr>
          <p:nvPr>
            <p:ph type="ctrTitle"/>
          </p:nvPr>
        </p:nvSpPr>
        <p:spPr/>
        <p:txBody>
          <a:bodyPr/>
          <a:lstStyle/>
          <a:p>
            <a:r>
              <a:rPr lang="en-GB">
                <a:latin typeface="Arial"/>
                <a:cs typeface="Arial"/>
              </a:rPr>
              <a:t>Popular dishes from the region</a:t>
            </a:r>
            <a:endParaRPr lang="en-GB"/>
          </a:p>
        </p:txBody>
      </p:sp>
      <p:sp>
        <p:nvSpPr>
          <p:cNvPr id="3" name="Subtitle 2">
            <a:extLst>
              <a:ext uri="{FF2B5EF4-FFF2-40B4-BE49-F238E27FC236}">
                <a16:creationId xmlns:a16="http://schemas.microsoft.com/office/drawing/2014/main" id="{BFED384D-1EC2-423C-A54C-ED74664F6E3B}"/>
              </a:ext>
            </a:extLst>
          </p:cNvPr>
          <p:cNvSpPr>
            <a:spLocks noGrp="1"/>
          </p:cNvSpPr>
          <p:nvPr>
            <p:ph type="subTitle" idx="1"/>
          </p:nvPr>
        </p:nvSpPr>
        <p:spPr>
          <a:xfrm>
            <a:off x="1169277" y="2571092"/>
            <a:ext cx="6531405" cy="3600000"/>
          </a:xfrm>
        </p:spPr>
        <p:txBody>
          <a:bodyPr/>
          <a:lstStyle/>
          <a:p>
            <a:pPr marL="0" indent="0">
              <a:buNone/>
            </a:pPr>
            <a:endParaRPr lang="en-US"/>
          </a:p>
          <a:p>
            <a:pPr marL="0" indent="0">
              <a:buNone/>
            </a:pPr>
            <a:endParaRPr lang="en-GB"/>
          </a:p>
          <a:p>
            <a:pPr marL="0" indent="0">
              <a:buNone/>
            </a:pPr>
            <a:endParaRPr lang="en-GB"/>
          </a:p>
        </p:txBody>
      </p:sp>
      <p:sp>
        <p:nvSpPr>
          <p:cNvPr id="4" name="TextBox 3">
            <a:extLst>
              <a:ext uri="{FF2B5EF4-FFF2-40B4-BE49-F238E27FC236}">
                <a16:creationId xmlns:a16="http://schemas.microsoft.com/office/drawing/2014/main" id="{7B586AB1-15CB-5569-B74A-508861486357}"/>
              </a:ext>
            </a:extLst>
          </p:cNvPr>
          <p:cNvSpPr txBox="1"/>
          <p:nvPr/>
        </p:nvSpPr>
        <p:spPr>
          <a:xfrm>
            <a:off x="1039792" y="2206906"/>
            <a:ext cx="551147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Frik soup is a common dish in Middle Eastern cuisine, especially in Jordan, Egypt, Lebanon, and Syria. This soup is made from freekeh which is </a:t>
            </a:r>
            <a:r>
              <a:rPr lang="en-US">
                <a:latin typeface="Arial"/>
                <a:ea typeface="+mn-lt"/>
                <a:cs typeface="+mn-lt"/>
              </a:rPr>
              <a:t>dried, roasted and cleaned. Tomatoes, chickpeas, and local spices are added to chicken, beef, mutton, or lamb and is served with lemon.</a:t>
            </a:r>
            <a:endParaRPr lang="en-US">
              <a:latin typeface="Arial"/>
              <a:cs typeface="Arial"/>
            </a:endParaRPr>
          </a:p>
        </p:txBody>
      </p:sp>
      <p:sp>
        <p:nvSpPr>
          <p:cNvPr id="5" name="TextBox 4">
            <a:extLst>
              <a:ext uri="{FF2B5EF4-FFF2-40B4-BE49-F238E27FC236}">
                <a16:creationId xmlns:a16="http://schemas.microsoft.com/office/drawing/2014/main" id="{1B17F74E-3034-7164-599E-CF3D81970C74}"/>
              </a:ext>
            </a:extLst>
          </p:cNvPr>
          <p:cNvSpPr txBox="1"/>
          <p:nvPr/>
        </p:nvSpPr>
        <p:spPr>
          <a:xfrm>
            <a:off x="7068274" y="2206905"/>
            <a:ext cx="47398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mn-lt"/>
                <a:cs typeface="+mn-lt"/>
              </a:rPr>
              <a:t>Baba </a:t>
            </a:r>
            <a:r>
              <a:rPr lang="en-US" err="1">
                <a:latin typeface="Arial"/>
                <a:cs typeface="Arial"/>
              </a:rPr>
              <a:t>ganoush</a:t>
            </a:r>
            <a:r>
              <a:rPr lang="en-US">
                <a:latin typeface="Arial"/>
                <a:cs typeface="Arial"/>
              </a:rPr>
              <a:t> </a:t>
            </a:r>
            <a:r>
              <a:rPr lang="en-US">
                <a:latin typeface="Arial"/>
                <a:ea typeface="+mn-lt"/>
                <a:cs typeface="+mn-lt"/>
              </a:rPr>
              <a:t>is a vegetarian </a:t>
            </a:r>
            <a:r>
              <a:rPr lang="en-US" err="1">
                <a:latin typeface="Arial"/>
                <a:ea typeface="+mn-lt"/>
                <a:cs typeface="+mn-lt"/>
              </a:rPr>
              <a:t>favourite</a:t>
            </a:r>
            <a:r>
              <a:rPr lang="en-US">
                <a:latin typeface="Arial"/>
                <a:ea typeface="+mn-lt"/>
                <a:cs typeface="+mn-lt"/>
              </a:rPr>
              <a:t>. It is a smooth and creamy dip made with roasted </a:t>
            </a:r>
            <a:r>
              <a:rPr lang="en-US" err="1">
                <a:latin typeface="Arial"/>
                <a:ea typeface="+mn-lt"/>
                <a:cs typeface="+mn-lt"/>
              </a:rPr>
              <a:t>aubergine</a:t>
            </a:r>
            <a:r>
              <a:rPr lang="en-US">
                <a:latin typeface="Arial"/>
                <a:ea typeface="+mn-lt"/>
                <a:cs typeface="+mn-lt"/>
              </a:rPr>
              <a:t> and tahini, ideal for dipping pita, flatbread or vegetables.</a:t>
            </a:r>
            <a:endParaRPr lang="en-US">
              <a:latin typeface="Arial"/>
              <a:cs typeface="Calibri"/>
            </a:endParaRPr>
          </a:p>
        </p:txBody>
      </p:sp>
      <p:pic>
        <p:nvPicPr>
          <p:cNvPr id="7" name="Picture 7" descr="A picture containing food, plate, meal, vegetable&#10;&#10;Description automatically generated">
            <a:extLst>
              <a:ext uri="{FF2B5EF4-FFF2-40B4-BE49-F238E27FC236}">
                <a16:creationId xmlns:a16="http://schemas.microsoft.com/office/drawing/2014/main" id="{CA0E88DA-F5B6-00C6-17E4-73277940123E}"/>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511969" y="3556321"/>
            <a:ext cx="3862085" cy="2571507"/>
          </a:xfrm>
          <a:prstGeom prst="rect">
            <a:avLst/>
          </a:prstGeom>
        </p:spPr>
      </p:pic>
      <p:pic>
        <p:nvPicPr>
          <p:cNvPr id="10" name="Picture 10" descr="A picture containing plate, orange, dish, several&#10;&#10;Description automatically generated">
            <a:extLst>
              <a:ext uri="{FF2B5EF4-FFF2-40B4-BE49-F238E27FC236}">
                <a16:creationId xmlns:a16="http://schemas.microsoft.com/office/drawing/2014/main" id="{5E5FBC57-A066-310A-F02B-A5F08908E6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53" b="-372"/>
          <a:stretch/>
        </p:blipFill>
        <p:spPr>
          <a:xfrm>
            <a:off x="2239272" y="4029918"/>
            <a:ext cx="2746012" cy="2611840"/>
          </a:xfrm>
          <a:prstGeom prst="rect">
            <a:avLst/>
          </a:prstGeom>
        </p:spPr>
      </p:pic>
    </p:spTree>
    <p:extLst>
      <p:ext uri="{BB962C8B-B14F-4D97-AF65-F5344CB8AC3E}">
        <p14:creationId xmlns:p14="http://schemas.microsoft.com/office/powerpoint/2010/main" val="40034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6AE9-F087-4C05-916E-A0FD1FF85314}"/>
              </a:ext>
            </a:extLst>
          </p:cNvPr>
          <p:cNvSpPr>
            <a:spLocks noGrp="1"/>
          </p:cNvSpPr>
          <p:nvPr>
            <p:ph type="ctrTitle"/>
          </p:nvPr>
        </p:nvSpPr>
        <p:spPr/>
        <p:txBody>
          <a:bodyPr/>
          <a:lstStyle/>
          <a:p>
            <a:r>
              <a:rPr lang="en-GB">
                <a:latin typeface="Arial"/>
                <a:cs typeface="Arial"/>
              </a:rPr>
              <a:t>Street food and snacks of the region</a:t>
            </a:r>
            <a:endParaRPr lang="en-US"/>
          </a:p>
        </p:txBody>
      </p:sp>
      <p:sp>
        <p:nvSpPr>
          <p:cNvPr id="3" name="Subtitle 2">
            <a:extLst>
              <a:ext uri="{FF2B5EF4-FFF2-40B4-BE49-F238E27FC236}">
                <a16:creationId xmlns:a16="http://schemas.microsoft.com/office/drawing/2014/main" id="{BF98DE88-A5FF-4F6F-AA31-6C21D43516BA}"/>
              </a:ext>
            </a:extLst>
          </p:cNvPr>
          <p:cNvSpPr>
            <a:spLocks noGrp="1"/>
          </p:cNvSpPr>
          <p:nvPr>
            <p:ph type="subTitle" idx="1"/>
          </p:nvPr>
        </p:nvSpPr>
        <p:spPr>
          <a:xfrm>
            <a:off x="1101757" y="2175624"/>
            <a:ext cx="10159048" cy="1555139"/>
          </a:xfrm>
        </p:spPr>
        <p:txBody>
          <a:bodyPr/>
          <a:lstStyle/>
          <a:p>
            <a:pPr marL="0" indent="0">
              <a:buNone/>
            </a:pPr>
            <a:endParaRPr lang="en-US">
              <a:ea typeface="trebuchet ms"/>
            </a:endParaRPr>
          </a:p>
          <a:p>
            <a:pPr marL="0" indent="0">
              <a:buNone/>
            </a:pPr>
            <a:r>
              <a:rPr lang="en-US">
                <a:latin typeface="Arial"/>
                <a:cs typeface="Arial"/>
              </a:rPr>
              <a:t>Falafels (a fried chickpea ball often served in pita bread with salad and sauce) and shawarmas (sliced meat often in a wrap with salad and sauce) are two of the best known Middle Eastern foods. They are popular throughout the world and can be bought in restaurants and on the streets. </a:t>
            </a:r>
          </a:p>
          <a:p>
            <a:pPr marL="0" indent="0">
              <a:buNone/>
            </a:pPr>
            <a:endParaRPr lang="en-US">
              <a:cs typeface="Arial"/>
            </a:endParaRPr>
          </a:p>
        </p:txBody>
      </p:sp>
      <p:sp>
        <p:nvSpPr>
          <p:cNvPr id="4" name="TextBox 3">
            <a:extLst>
              <a:ext uri="{FF2B5EF4-FFF2-40B4-BE49-F238E27FC236}">
                <a16:creationId xmlns:a16="http://schemas.microsoft.com/office/drawing/2014/main" id="{58784A3B-37D3-4769-8E22-489DC22B593F}"/>
              </a:ext>
            </a:extLst>
          </p:cNvPr>
          <p:cNvSpPr txBox="1"/>
          <p:nvPr/>
        </p:nvSpPr>
        <p:spPr>
          <a:xfrm>
            <a:off x="1010856" y="3566930"/>
            <a:ext cx="41321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mn-lt"/>
                <a:cs typeface="+mn-lt"/>
              </a:rPr>
              <a:t>Falafels originated in Egypt where they were made with fava beans. As the snack spread northwards fava beans were replaced with chickpeas. </a:t>
            </a:r>
          </a:p>
          <a:p>
            <a:r>
              <a:rPr lang="en-US">
                <a:latin typeface="Arial"/>
                <a:ea typeface="+mn-lt"/>
                <a:cs typeface="+mn-lt"/>
              </a:rPr>
              <a:t>Falafels are made from mashed dried chickpeas mixed with onions and herbs. The mixture is shaped into meatball-size balls and deep fried. </a:t>
            </a:r>
            <a:endParaRPr lang="en-US">
              <a:latin typeface="Arial"/>
              <a:cs typeface="Calibri"/>
            </a:endParaRPr>
          </a:p>
        </p:txBody>
      </p:sp>
      <p:pic>
        <p:nvPicPr>
          <p:cNvPr id="8" name="Picture 8">
            <a:extLst>
              <a:ext uri="{FF2B5EF4-FFF2-40B4-BE49-F238E27FC236}">
                <a16:creationId xmlns:a16="http://schemas.microsoft.com/office/drawing/2014/main" id="{67D4B5B9-2075-D5C8-D3C0-6625B601BB9C}"/>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293489" y="3683162"/>
            <a:ext cx="3350870" cy="2491449"/>
          </a:xfrm>
          <a:prstGeom prst="rect">
            <a:avLst/>
          </a:prstGeom>
        </p:spPr>
      </p:pic>
      <p:pic>
        <p:nvPicPr>
          <p:cNvPr id="11" name="Picture 11">
            <a:extLst>
              <a:ext uri="{FF2B5EF4-FFF2-40B4-BE49-F238E27FC236}">
                <a16:creationId xmlns:a16="http://schemas.microsoft.com/office/drawing/2014/main" id="{4E6B31E0-5443-D42E-64FA-BACF9F383160}"/>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635058" y="3683902"/>
            <a:ext cx="3342466" cy="2489968"/>
          </a:xfrm>
          <a:prstGeom prst="rect">
            <a:avLst/>
          </a:prstGeom>
        </p:spPr>
      </p:pic>
    </p:spTree>
    <p:extLst>
      <p:ext uri="{BB962C8B-B14F-4D97-AF65-F5344CB8AC3E}">
        <p14:creationId xmlns:p14="http://schemas.microsoft.com/office/powerpoint/2010/main" val="405768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Housekeeping and overview</a:t>
            </a:r>
            <a:endParaRPr lang="en-GB"/>
          </a:p>
        </p:txBody>
      </p:sp>
      <p:sp>
        <p:nvSpPr>
          <p:cNvPr id="5" name="Subtitle 2">
            <a:extLst>
              <a:ext uri="{FF2B5EF4-FFF2-40B4-BE49-F238E27FC236}">
                <a16:creationId xmlns:a16="http://schemas.microsoft.com/office/drawing/2014/main" id="{9E9FE813-0F08-471B-A015-DEA83C9268BD}"/>
              </a:ext>
            </a:extLst>
          </p:cNvPr>
          <p:cNvSpPr>
            <a:spLocks noGrp="1"/>
          </p:cNvSpPr>
          <p:nvPr>
            <p:ph type="subTitle" idx="1"/>
          </p:nvPr>
        </p:nvSpPr>
        <p:spPr>
          <a:xfrm>
            <a:off x="1169274" y="2195706"/>
            <a:ext cx="7002571" cy="4270407"/>
          </a:xfrm>
        </p:spPr>
        <p:txBody>
          <a:bodyPr/>
          <a:lstStyle/>
          <a:p>
            <a:r>
              <a:rPr lang="en-US" sz="2000">
                <a:latin typeface="Arial"/>
                <a:cs typeface="Arial"/>
              </a:rPr>
              <a:t>Turn off mobile phone (pop on vibrate) </a:t>
            </a:r>
          </a:p>
          <a:p>
            <a:r>
              <a:rPr lang="en-US" sz="2000">
                <a:latin typeface="Arial"/>
                <a:cs typeface="Arial"/>
              </a:rPr>
              <a:t>You should have all your equipment and ingredients ready/handy</a:t>
            </a:r>
          </a:p>
          <a:p>
            <a:r>
              <a:rPr lang="en-US" sz="2000">
                <a:latin typeface="Arial"/>
                <a:cs typeface="Arial"/>
              </a:rPr>
              <a:t>Get ready to cook!</a:t>
            </a:r>
          </a:p>
          <a:p>
            <a:r>
              <a:rPr lang="en-US" sz="2000">
                <a:latin typeface="Arial"/>
                <a:cs typeface="Arial"/>
              </a:rPr>
              <a:t>Chat box – feel free to use to ask questions and share info/links and ideas</a:t>
            </a:r>
          </a:p>
          <a:p>
            <a:r>
              <a:rPr lang="en-US" sz="2000">
                <a:latin typeface="Arial"/>
                <a:cs typeface="Arial"/>
              </a:rPr>
              <a:t>Camera on – we want to see your food skills</a:t>
            </a:r>
          </a:p>
          <a:p>
            <a:r>
              <a:rPr lang="en-US" sz="2000">
                <a:latin typeface="Arial"/>
                <a:cs typeface="Arial"/>
              </a:rPr>
              <a:t>Help and direction (please don’t take as criticism!) </a:t>
            </a:r>
            <a:endParaRPr lang="en-US" sz="2000"/>
          </a:p>
          <a:p>
            <a:r>
              <a:rPr lang="en-US" sz="2000">
                <a:latin typeface="Arial"/>
                <a:cs typeface="Arial"/>
              </a:rPr>
              <a:t>Feel free to ask questions and engage!</a:t>
            </a:r>
          </a:p>
          <a:p>
            <a:r>
              <a:rPr lang="en-US" sz="2000">
                <a:latin typeface="Arial"/>
                <a:cs typeface="Arial"/>
              </a:rPr>
              <a:t>Feedback – it’s good to get your views!</a:t>
            </a:r>
          </a:p>
          <a:p>
            <a:r>
              <a:rPr lang="en-US" sz="2000">
                <a:latin typeface="Arial"/>
                <a:cs typeface="Arial"/>
              </a:rPr>
              <a:t>Enjoy!</a:t>
            </a:r>
          </a:p>
        </p:txBody>
      </p:sp>
      <p:sp>
        <p:nvSpPr>
          <p:cNvPr id="8" name="TextBox 7">
            <a:extLst>
              <a:ext uri="{FF2B5EF4-FFF2-40B4-BE49-F238E27FC236}">
                <a16:creationId xmlns:a16="http://schemas.microsoft.com/office/drawing/2014/main" id="{E599A8AC-78EC-4933-ABE9-129F20AB12F3}"/>
              </a:ext>
            </a:extLst>
          </p:cNvPr>
          <p:cNvSpPr txBox="1"/>
          <p:nvPr/>
        </p:nvSpPr>
        <p:spPr>
          <a:xfrm>
            <a:off x="8621485" y="2283798"/>
            <a:ext cx="3326676" cy="3416320"/>
          </a:xfrm>
          <a:prstGeom prst="rect">
            <a:avLst/>
          </a:prstGeom>
          <a:noFill/>
          <a:ln>
            <a:solidFill>
              <a:srgbClr val="C33D86"/>
            </a:solidFill>
          </a:ln>
        </p:spPr>
        <p:txBody>
          <a:bodyPr wrap="square">
            <a:spAutoFit/>
          </a:bodyPr>
          <a:lstStyle/>
          <a:p>
            <a:pPr marL="0" indent="0" algn="ctr">
              <a:buNone/>
            </a:pPr>
            <a:r>
              <a:rPr lang="en-US" sz="1800" b="1">
                <a:latin typeface="Arial"/>
                <a:cs typeface="Arial"/>
              </a:rPr>
              <a:t>Good food hygiene and safety practices - are you ready to cook?</a:t>
            </a:r>
          </a:p>
          <a:p>
            <a:pPr marL="0" indent="0" algn="ctr">
              <a:buNone/>
            </a:pPr>
            <a:endParaRPr lang="en-US" b="1"/>
          </a:p>
          <a:p>
            <a:pPr marL="0" indent="0" algn="ctr">
              <a:buNone/>
            </a:pPr>
            <a:r>
              <a:rPr lang="en-GB" sz="1800">
                <a:latin typeface="Arial"/>
                <a:cs typeface="Arial"/>
              </a:rPr>
              <a:t>Long hair tied up. </a:t>
            </a:r>
            <a:endParaRPr lang="en-GB"/>
          </a:p>
          <a:p>
            <a:pPr marL="0" indent="0" algn="ctr">
              <a:buNone/>
            </a:pPr>
            <a:r>
              <a:rPr lang="en-GB" sz="1800">
                <a:latin typeface="Arial"/>
                <a:cs typeface="Arial"/>
              </a:rPr>
              <a:t>Jumpers removed/long sleeves rolled up. </a:t>
            </a:r>
            <a:endParaRPr lang="en-GB">
              <a:latin typeface="Arial"/>
              <a:cs typeface="Arial"/>
            </a:endParaRPr>
          </a:p>
          <a:p>
            <a:pPr marL="0" indent="0" algn="ctr">
              <a:buNone/>
            </a:pPr>
            <a:r>
              <a:rPr lang="en-GB" sz="1800">
                <a:latin typeface="Arial"/>
                <a:cs typeface="Arial"/>
              </a:rPr>
              <a:t>Nail varnish and jewellery/watches removed.</a:t>
            </a:r>
            <a:endParaRPr lang="en-GB">
              <a:latin typeface="Arial"/>
              <a:cs typeface="Arial"/>
            </a:endParaRPr>
          </a:p>
          <a:p>
            <a:pPr marL="0" indent="0" algn="ctr">
              <a:buNone/>
            </a:pPr>
            <a:r>
              <a:rPr lang="en-GB" sz="1800">
                <a:latin typeface="Arial"/>
                <a:cs typeface="Arial"/>
              </a:rPr>
              <a:t>Thoroughly washed and dried hands.</a:t>
            </a:r>
            <a:endParaRPr lang="en-GB">
              <a:latin typeface="Arial"/>
              <a:cs typeface="Arial"/>
            </a:endParaRPr>
          </a:p>
          <a:p>
            <a:pPr marL="0" indent="0" algn="ctr">
              <a:buNone/>
            </a:pPr>
            <a:r>
              <a:rPr lang="en-GB" sz="1800">
                <a:latin typeface="Arial"/>
                <a:cs typeface="Arial"/>
              </a:rPr>
              <a:t>Clean apron on.</a:t>
            </a:r>
            <a:endParaRPr lang="en-GB">
              <a:latin typeface="Arial"/>
              <a:cs typeface="Arial"/>
            </a:endParaRPr>
          </a:p>
        </p:txBody>
      </p:sp>
    </p:spTree>
    <p:extLst>
      <p:ext uri="{BB962C8B-B14F-4D97-AF65-F5344CB8AC3E}">
        <p14:creationId xmlns:p14="http://schemas.microsoft.com/office/powerpoint/2010/main" val="375190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D09D-C373-1B40-5395-DEB98BCBA664}"/>
              </a:ext>
            </a:extLst>
          </p:cNvPr>
          <p:cNvSpPr>
            <a:spLocks noGrp="1"/>
          </p:cNvSpPr>
          <p:nvPr>
            <p:ph type="ctrTitle"/>
          </p:nvPr>
        </p:nvSpPr>
        <p:spPr/>
        <p:txBody>
          <a:bodyPr/>
          <a:lstStyle/>
          <a:p>
            <a:r>
              <a:rPr lang="en-US">
                <a:latin typeface="Arial"/>
                <a:cs typeface="Arial"/>
              </a:rPr>
              <a:t>Meze</a:t>
            </a:r>
            <a:endParaRPr lang="en-US"/>
          </a:p>
        </p:txBody>
      </p:sp>
      <p:sp>
        <p:nvSpPr>
          <p:cNvPr id="3" name="Subtitle 2">
            <a:extLst>
              <a:ext uri="{FF2B5EF4-FFF2-40B4-BE49-F238E27FC236}">
                <a16:creationId xmlns:a16="http://schemas.microsoft.com/office/drawing/2014/main" id="{1ACB9512-B18D-66A8-371D-2B53464168AC}"/>
              </a:ext>
            </a:extLst>
          </p:cNvPr>
          <p:cNvSpPr>
            <a:spLocks noGrp="1"/>
          </p:cNvSpPr>
          <p:nvPr>
            <p:ph type="subTitle" idx="1"/>
          </p:nvPr>
        </p:nvSpPr>
        <p:spPr>
          <a:xfrm>
            <a:off x="1169276" y="2571092"/>
            <a:ext cx="6440507" cy="3600000"/>
          </a:xfrm>
        </p:spPr>
        <p:txBody>
          <a:bodyPr/>
          <a:lstStyle/>
          <a:p>
            <a:pPr marL="0" indent="0">
              <a:buNone/>
            </a:pPr>
            <a:r>
              <a:rPr lang="en-US">
                <a:latin typeface="Arial"/>
                <a:cs typeface="Arial"/>
              </a:rPr>
              <a:t>Meze (also spelled mezze) is popular throughout the Middle East – it means small plates. Meze often makes up an entire meal, combining both cold and hot, vegetarian and meat items. </a:t>
            </a:r>
          </a:p>
          <a:p>
            <a:pPr marL="0" indent="0">
              <a:buNone/>
            </a:pPr>
            <a:r>
              <a:rPr lang="en-US">
                <a:latin typeface="Arial"/>
                <a:cs typeface="Arial"/>
              </a:rPr>
              <a:t>Mezzes may include baba </a:t>
            </a:r>
            <a:r>
              <a:rPr lang="en-US" err="1">
                <a:latin typeface="Arial"/>
                <a:cs typeface="Arial"/>
              </a:rPr>
              <a:t>ganoush</a:t>
            </a:r>
            <a:r>
              <a:rPr lang="en-US">
                <a:latin typeface="Arial"/>
                <a:cs typeface="Arial"/>
              </a:rPr>
              <a:t>, hummus, kibbeh and salads such as tabouleh or </a:t>
            </a:r>
            <a:r>
              <a:rPr lang="en-US" err="1">
                <a:latin typeface="Arial"/>
                <a:cs typeface="Arial"/>
              </a:rPr>
              <a:t>fattoush</a:t>
            </a:r>
            <a:r>
              <a:rPr lang="en-US">
                <a:latin typeface="Arial"/>
                <a:cs typeface="Arial"/>
              </a:rPr>
              <a:t>. Flatbreads, olives, pickles, and nuts typically accompany a mezze. </a:t>
            </a:r>
            <a:endParaRPr lang="en-US"/>
          </a:p>
          <a:p>
            <a:pPr marL="0" indent="0">
              <a:buNone/>
            </a:pPr>
            <a:r>
              <a:rPr lang="en-US">
                <a:latin typeface="Arial"/>
                <a:cs typeface="Arial"/>
              </a:rPr>
              <a:t>Other dishes vary depending on the region and include grilled calamari, octopus salad, Tulum cheese, stuffed vine leaves, pinto beans in olive oil, and many more. </a:t>
            </a:r>
            <a:endParaRPr lang="en-US"/>
          </a:p>
          <a:p>
            <a:pPr marL="0" indent="0">
              <a:buNone/>
            </a:pPr>
            <a:endParaRPr lang="en-US"/>
          </a:p>
          <a:p>
            <a:pPr marL="0" indent="0">
              <a:buNone/>
            </a:pPr>
            <a:endParaRPr lang="en-US"/>
          </a:p>
          <a:p>
            <a:pPr marL="0" indent="0">
              <a:buNone/>
            </a:pPr>
            <a:endParaRPr lang="en-US">
              <a:cs typeface="Arial"/>
            </a:endParaRPr>
          </a:p>
        </p:txBody>
      </p:sp>
      <p:pic>
        <p:nvPicPr>
          <p:cNvPr id="7" name="Picture 7" descr="A picture containing food, plate, different, several&#10;&#10;Description automatically generated">
            <a:extLst>
              <a:ext uri="{FF2B5EF4-FFF2-40B4-BE49-F238E27FC236}">
                <a16:creationId xmlns:a16="http://schemas.microsoft.com/office/drawing/2014/main" id="{8EA4F7D4-BC28-9D27-477F-238F706FF6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59210" y="2516927"/>
            <a:ext cx="3775274" cy="2779057"/>
          </a:xfrm>
          <a:prstGeom prst="rect">
            <a:avLst/>
          </a:prstGeom>
        </p:spPr>
      </p:pic>
    </p:spTree>
    <p:extLst>
      <p:ext uri="{BB962C8B-B14F-4D97-AF65-F5344CB8AC3E}">
        <p14:creationId xmlns:p14="http://schemas.microsoft.com/office/powerpoint/2010/main" val="774908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9592-FAD5-4E42-B12C-3DBF557BD53B}"/>
              </a:ext>
            </a:extLst>
          </p:cNvPr>
          <p:cNvSpPr>
            <a:spLocks noGrp="1"/>
          </p:cNvSpPr>
          <p:nvPr>
            <p:ph type="ctrTitle"/>
          </p:nvPr>
        </p:nvSpPr>
        <p:spPr/>
        <p:txBody>
          <a:bodyPr/>
          <a:lstStyle/>
          <a:p>
            <a:r>
              <a:rPr lang="en-GB"/>
              <a:t>Ingredients </a:t>
            </a:r>
          </a:p>
        </p:txBody>
      </p:sp>
      <p:sp>
        <p:nvSpPr>
          <p:cNvPr id="3" name="Subtitle 2">
            <a:extLst>
              <a:ext uri="{FF2B5EF4-FFF2-40B4-BE49-F238E27FC236}">
                <a16:creationId xmlns:a16="http://schemas.microsoft.com/office/drawing/2014/main" id="{D51BB2F1-4FF3-475B-8D3C-E786DB78F06A}"/>
              </a:ext>
            </a:extLst>
          </p:cNvPr>
          <p:cNvSpPr>
            <a:spLocks noGrp="1"/>
          </p:cNvSpPr>
          <p:nvPr>
            <p:ph type="subTitle" idx="1"/>
          </p:nvPr>
        </p:nvSpPr>
        <p:spPr>
          <a:xfrm>
            <a:off x="1171572" y="2228559"/>
            <a:ext cx="6784987" cy="3600000"/>
          </a:xfrm>
        </p:spPr>
        <p:txBody>
          <a:bodyPr/>
          <a:lstStyle/>
          <a:p>
            <a:pPr marL="0" indent="0">
              <a:buNone/>
            </a:pPr>
            <a:r>
              <a:rPr lang="en-GB" b="1">
                <a:latin typeface="Arial"/>
                <a:cs typeface="Arial"/>
              </a:rPr>
              <a:t>Za’atar. </a:t>
            </a:r>
            <a:r>
              <a:rPr lang="en-GB">
                <a:latin typeface="Arial"/>
                <a:cs typeface="Arial"/>
              </a:rPr>
              <a:t>A common Middle Eastern spice blend,</a:t>
            </a:r>
            <a:r>
              <a:rPr lang="en-GB" b="1">
                <a:latin typeface="Arial"/>
                <a:cs typeface="Arial"/>
              </a:rPr>
              <a:t> </a:t>
            </a:r>
            <a:r>
              <a:rPr lang="en-GB">
                <a:latin typeface="Arial"/>
                <a:cs typeface="Arial"/>
              </a:rPr>
              <a:t>also means “wild thyme.” The thyme is crushed together with sumac and sesame seeds* to form the spice blend, but there are many variations depending on the region. </a:t>
            </a:r>
            <a:endParaRPr lang="en-GB"/>
          </a:p>
          <a:p>
            <a:pPr marL="0" indent="0">
              <a:buNone/>
            </a:pPr>
            <a:r>
              <a:rPr lang="en-GB" b="1">
                <a:latin typeface="Arial"/>
                <a:cs typeface="Arial"/>
              </a:rPr>
              <a:t>Tahini</a:t>
            </a:r>
            <a:r>
              <a:rPr lang="en-GB">
                <a:latin typeface="Arial"/>
                <a:cs typeface="Arial"/>
              </a:rPr>
              <a:t>.  A paste made from ground, hulled sesame seeds, and oil. Sesame seeds* are also common in Middle Eastern cooking, particularly in sweet pastries and bread. </a:t>
            </a:r>
            <a:endParaRPr lang="en-GB"/>
          </a:p>
          <a:p>
            <a:pPr marL="0" indent="0">
              <a:buNone/>
            </a:pPr>
            <a:r>
              <a:rPr lang="en-GB" b="1">
                <a:latin typeface="Arial"/>
                <a:cs typeface="Arial"/>
              </a:rPr>
              <a:t>Barberries </a:t>
            </a:r>
            <a:r>
              <a:rPr lang="en-GB">
                <a:latin typeface="Arial"/>
                <a:cs typeface="Arial"/>
              </a:rPr>
              <a:t>are small red berries similar to cranberries. They grow in the same areas as saffron and the two are often used together. </a:t>
            </a:r>
            <a:r>
              <a:rPr lang="en-GB" b="1">
                <a:latin typeface="Arial"/>
                <a:cs typeface="Arial"/>
              </a:rPr>
              <a:t> </a:t>
            </a:r>
            <a:r>
              <a:rPr lang="en-GB">
                <a:latin typeface="Arial"/>
                <a:cs typeface="Arial"/>
              </a:rPr>
              <a:t>They are used to flavour rice pilaff and often in stuffing for chicken dishes. The berries are also very high in pectin so are often used in jams or jellies.</a:t>
            </a:r>
            <a:endParaRPr lang="en-GB"/>
          </a:p>
          <a:p>
            <a:pPr marL="0" indent="0">
              <a:buNone/>
            </a:pPr>
            <a:endParaRPr lang="en-GB">
              <a:latin typeface="Arial"/>
              <a:cs typeface="Arial"/>
            </a:endParaRPr>
          </a:p>
          <a:p>
            <a:pPr marL="0" indent="0">
              <a:buNone/>
            </a:pPr>
            <a:r>
              <a:rPr lang="en-GB" sz="1200">
                <a:latin typeface="Arial"/>
                <a:cs typeface="Arial"/>
              </a:rPr>
              <a:t>*Check the list of ingredients for any potential allergens and consider alternatives. For more information on </a:t>
            </a:r>
            <a:r>
              <a:rPr lang="en-GB" sz="1200">
                <a:latin typeface="Arial"/>
                <a:cs typeface="Arial"/>
                <a:hlinkClick r:id="rId3"/>
              </a:rPr>
              <a:t>allergens</a:t>
            </a:r>
            <a:r>
              <a:rPr lang="en-GB" sz="1200">
                <a:latin typeface="Arial"/>
                <a:cs typeface="Arial"/>
              </a:rPr>
              <a:t>.</a:t>
            </a:r>
            <a:endParaRPr lang="en-GB" sz="1200"/>
          </a:p>
          <a:p>
            <a:pPr marL="0" indent="0">
              <a:buNone/>
            </a:pPr>
            <a:endParaRPr lang="en-GB">
              <a:latin typeface="Arial" panose="020B0604020202020204" pitchFamily="34" charset="0"/>
              <a:cs typeface="Arial" panose="020B0604020202020204" pitchFamily="34" charset="0"/>
            </a:endParaRPr>
          </a:p>
          <a:p>
            <a:pPr marL="0" indent="0">
              <a:buNone/>
            </a:pPr>
            <a:r>
              <a:rPr lang="en-GB">
                <a:latin typeface="Arial"/>
                <a:cs typeface="Arial"/>
              </a:rPr>
              <a:t>  </a:t>
            </a:r>
          </a:p>
          <a:p>
            <a:pPr marL="0" indent="0">
              <a:buNone/>
            </a:pPr>
            <a:endParaRPr lang="en-GB">
              <a:latin typeface="Arial" panose="020B0604020202020204" pitchFamily="34" charset="0"/>
              <a:cs typeface="Arial" panose="020B0604020202020204" pitchFamily="34" charset="0"/>
            </a:endParaRPr>
          </a:p>
        </p:txBody>
      </p:sp>
      <p:pic>
        <p:nvPicPr>
          <p:cNvPr id="4" name="Picture 5">
            <a:extLst>
              <a:ext uri="{FF2B5EF4-FFF2-40B4-BE49-F238E27FC236}">
                <a16:creationId xmlns:a16="http://schemas.microsoft.com/office/drawing/2014/main" id="{D02F8B8D-1BF5-0A38-D02D-3C4E21B19285}"/>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910577" y="1921219"/>
            <a:ext cx="2743200" cy="1838801"/>
          </a:xfrm>
          <a:prstGeom prst="rect">
            <a:avLst/>
          </a:prstGeom>
        </p:spPr>
      </p:pic>
      <p:pic>
        <p:nvPicPr>
          <p:cNvPr id="9" name="Picture 9" descr="A picture containing table, indoor, food, breakfast&#10;&#10;Description automatically generated">
            <a:extLst>
              <a:ext uri="{FF2B5EF4-FFF2-40B4-BE49-F238E27FC236}">
                <a16:creationId xmlns:a16="http://schemas.microsoft.com/office/drawing/2014/main" id="{1FF14569-EF41-7CD4-F08E-1DDB0A509FD6}"/>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8929868" y="3923441"/>
            <a:ext cx="2743199" cy="2059118"/>
          </a:xfrm>
          <a:prstGeom prst="rect">
            <a:avLst/>
          </a:prstGeom>
        </p:spPr>
      </p:pic>
    </p:spTree>
    <p:extLst>
      <p:ext uri="{BB962C8B-B14F-4D97-AF65-F5344CB8AC3E}">
        <p14:creationId xmlns:p14="http://schemas.microsoft.com/office/powerpoint/2010/main" val="335597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C1E9-ED0B-ED06-2467-8CDA577893B1}"/>
              </a:ext>
            </a:extLst>
          </p:cNvPr>
          <p:cNvSpPr>
            <a:spLocks noGrp="1"/>
          </p:cNvSpPr>
          <p:nvPr>
            <p:ph type="ctrTitle"/>
          </p:nvPr>
        </p:nvSpPr>
        <p:spPr/>
        <p:txBody>
          <a:bodyPr/>
          <a:lstStyle/>
          <a:p>
            <a:r>
              <a:rPr lang="en-US" err="1">
                <a:latin typeface="Arial"/>
                <a:cs typeface="Arial"/>
              </a:rPr>
              <a:t>Ingedients</a:t>
            </a:r>
            <a:endParaRPr lang="en-US" err="1"/>
          </a:p>
        </p:txBody>
      </p:sp>
      <p:sp>
        <p:nvSpPr>
          <p:cNvPr id="3" name="Subtitle 2">
            <a:extLst>
              <a:ext uri="{FF2B5EF4-FFF2-40B4-BE49-F238E27FC236}">
                <a16:creationId xmlns:a16="http://schemas.microsoft.com/office/drawing/2014/main" id="{26E260D2-EF09-C13D-7C64-7A7929F320CA}"/>
              </a:ext>
            </a:extLst>
          </p:cNvPr>
          <p:cNvSpPr>
            <a:spLocks noGrp="1"/>
          </p:cNvSpPr>
          <p:nvPr>
            <p:ph type="subTitle" idx="1"/>
          </p:nvPr>
        </p:nvSpPr>
        <p:spPr>
          <a:xfrm>
            <a:off x="1169276" y="2571092"/>
            <a:ext cx="6394778" cy="3600000"/>
          </a:xfrm>
        </p:spPr>
        <p:txBody>
          <a:bodyPr/>
          <a:lstStyle/>
          <a:p>
            <a:pPr marL="0" indent="0">
              <a:buNone/>
            </a:pPr>
            <a:r>
              <a:rPr lang="en-US" sz="2000" b="1">
                <a:latin typeface="Arial"/>
                <a:cs typeface="Arial"/>
              </a:rPr>
              <a:t>Dried limes </a:t>
            </a:r>
            <a:r>
              <a:rPr lang="en-US" sz="2000">
                <a:latin typeface="Arial"/>
                <a:cs typeface="Arial"/>
              </a:rPr>
              <a:t>(</a:t>
            </a:r>
            <a:r>
              <a:rPr lang="en-US" sz="2000" err="1">
                <a:latin typeface="Arial"/>
                <a:cs typeface="Arial"/>
              </a:rPr>
              <a:t>limoo</a:t>
            </a:r>
            <a:r>
              <a:rPr lang="en-US" sz="2000">
                <a:latin typeface="Arial"/>
                <a:cs typeface="Arial"/>
              </a:rPr>
              <a:t> </a:t>
            </a:r>
            <a:r>
              <a:rPr lang="en-US" sz="2000" err="1">
                <a:latin typeface="Arial"/>
                <a:cs typeface="Arial"/>
              </a:rPr>
              <a:t>amani</a:t>
            </a:r>
            <a:r>
              <a:rPr lang="en-US" sz="2000">
                <a:latin typeface="Arial"/>
                <a:cs typeface="Arial"/>
              </a:rPr>
              <a:t>) also known as black lime is a lime which has been dried and is used whole, sliced or ground. They add a smoky, sour </a:t>
            </a:r>
            <a:r>
              <a:rPr lang="en-US" sz="2000" err="1">
                <a:latin typeface="Arial"/>
                <a:cs typeface="Arial"/>
              </a:rPr>
              <a:t>flavour</a:t>
            </a:r>
            <a:r>
              <a:rPr lang="en-US" sz="2000">
                <a:latin typeface="Arial"/>
                <a:cs typeface="Arial"/>
              </a:rPr>
              <a:t> to dishes and are often used is soups and stews. </a:t>
            </a:r>
          </a:p>
          <a:p>
            <a:pPr marL="0" indent="0">
              <a:buNone/>
            </a:pPr>
            <a:r>
              <a:rPr lang="en-US" sz="2000" b="1">
                <a:latin typeface="Arial"/>
                <a:cs typeface="Arial"/>
              </a:rPr>
              <a:t>Pomegranate molasses. </a:t>
            </a:r>
            <a:r>
              <a:rPr lang="en-US" sz="2000">
                <a:latin typeface="Arial"/>
                <a:cs typeface="Arial"/>
              </a:rPr>
              <a:t>Pomegranate molasses is, made by boiling and reducing pomegranate juice with a little sugar and lemon juice. This makes a thickened syrup with a much stronger </a:t>
            </a:r>
            <a:r>
              <a:rPr lang="en-US" sz="2000" err="1">
                <a:latin typeface="Arial"/>
                <a:cs typeface="Arial"/>
              </a:rPr>
              <a:t>flavour</a:t>
            </a:r>
            <a:r>
              <a:rPr lang="en-US" sz="2000">
                <a:latin typeface="Arial"/>
                <a:cs typeface="Arial"/>
              </a:rPr>
              <a:t>. It can be used in dishes, in a marinade or glaze. </a:t>
            </a:r>
          </a:p>
          <a:p>
            <a:pPr marL="0" indent="0">
              <a:buNone/>
            </a:pPr>
            <a:r>
              <a:rPr lang="en-US" sz="2000" b="1">
                <a:latin typeface="Arial"/>
                <a:cs typeface="Arial"/>
              </a:rPr>
              <a:t>Saffron. </a:t>
            </a:r>
            <a:r>
              <a:rPr lang="en-US" sz="2000">
                <a:latin typeface="Arial"/>
                <a:cs typeface="Arial"/>
              </a:rPr>
              <a:t>The delicate threads of saffron provide </a:t>
            </a:r>
            <a:r>
              <a:rPr lang="en-US" sz="2000" err="1">
                <a:latin typeface="Arial"/>
                <a:cs typeface="Arial"/>
              </a:rPr>
              <a:t>flavour</a:t>
            </a:r>
            <a:r>
              <a:rPr lang="en-US" sz="2000">
                <a:latin typeface="Arial"/>
                <a:cs typeface="Arial"/>
              </a:rPr>
              <a:t> to numerous Middle Eastern dishes - from delicious Persian rice with almonds and raisins to roasted lamb.  </a:t>
            </a:r>
            <a:endParaRPr lang="en-US" sz="2000"/>
          </a:p>
          <a:p>
            <a:pPr marL="0" indent="0">
              <a:buNone/>
            </a:pPr>
            <a:endParaRPr lang="en-US" b="1">
              <a:latin typeface="Arial"/>
              <a:cs typeface="Arial"/>
            </a:endParaRPr>
          </a:p>
        </p:txBody>
      </p:sp>
      <p:pic>
        <p:nvPicPr>
          <p:cNvPr id="4" name="Picture 4" descr="A picture containing text&#10;&#10;Description automatically generated">
            <a:extLst>
              <a:ext uri="{FF2B5EF4-FFF2-40B4-BE49-F238E27FC236}">
                <a16:creationId xmlns:a16="http://schemas.microsoft.com/office/drawing/2014/main" id="{1CB9C82C-A984-AE65-DD18-EBAA2EA7EE7A}"/>
              </a:ext>
            </a:extLst>
          </p:cNvPr>
          <p:cNvPicPr>
            <a:picLocks noChangeAspect="1"/>
          </p:cNvPicPr>
          <p:nvPr/>
        </p:nvPicPr>
        <p:blipFill>
          <a:blip r:embed="rId3"/>
          <a:stretch>
            <a:fillRect/>
          </a:stretch>
        </p:blipFill>
        <p:spPr>
          <a:xfrm>
            <a:off x="7705905" y="2487714"/>
            <a:ext cx="2143125" cy="2152650"/>
          </a:xfrm>
          <a:prstGeom prst="rect">
            <a:avLst/>
          </a:prstGeom>
        </p:spPr>
      </p:pic>
      <p:pic>
        <p:nvPicPr>
          <p:cNvPr id="5" name="Picture 5">
            <a:extLst>
              <a:ext uri="{FF2B5EF4-FFF2-40B4-BE49-F238E27FC236}">
                <a16:creationId xmlns:a16="http://schemas.microsoft.com/office/drawing/2014/main" id="{5550967D-13AA-547C-5087-E6B2788CF66C}"/>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9990881" y="3291659"/>
            <a:ext cx="1942618" cy="2907923"/>
          </a:xfrm>
          <a:prstGeom prst="rect">
            <a:avLst/>
          </a:prstGeom>
        </p:spPr>
      </p:pic>
      <p:pic>
        <p:nvPicPr>
          <p:cNvPr id="8" name="Picture 8">
            <a:extLst>
              <a:ext uri="{FF2B5EF4-FFF2-40B4-BE49-F238E27FC236}">
                <a16:creationId xmlns:a16="http://schemas.microsoft.com/office/drawing/2014/main" id="{7360CA3E-5A1C-E47D-9A21-18AF664A64EC}"/>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7724172" y="4594459"/>
            <a:ext cx="2077655" cy="1990297"/>
          </a:xfrm>
          <a:prstGeom prst="rect">
            <a:avLst/>
          </a:prstGeom>
        </p:spPr>
      </p:pic>
    </p:spTree>
    <p:extLst>
      <p:ext uri="{BB962C8B-B14F-4D97-AF65-F5344CB8AC3E}">
        <p14:creationId xmlns:p14="http://schemas.microsoft.com/office/powerpoint/2010/main" val="2434819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DB21B-9F6F-883B-E9D7-B17854A5B0DD}"/>
              </a:ext>
            </a:extLst>
          </p:cNvPr>
          <p:cNvSpPr>
            <a:spLocks noGrp="1"/>
          </p:cNvSpPr>
          <p:nvPr>
            <p:ph type="ctrTitle"/>
          </p:nvPr>
        </p:nvSpPr>
        <p:spPr/>
        <p:txBody>
          <a:bodyPr/>
          <a:lstStyle/>
          <a:p>
            <a:r>
              <a:rPr lang="en-US">
                <a:latin typeface="Arial"/>
                <a:cs typeface="Arial"/>
              </a:rPr>
              <a:t>Did you know? </a:t>
            </a:r>
            <a:endParaRPr lang="en-US"/>
          </a:p>
        </p:txBody>
      </p:sp>
      <p:sp>
        <p:nvSpPr>
          <p:cNvPr id="3" name="Subtitle 2">
            <a:extLst>
              <a:ext uri="{FF2B5EF4-FFF2-40B4-BE49-F238E27FC236}">
                <a16:creationId xmlns:a16="http://schemas.microsoft.com/office/drawing/2014/main" id="{04BE57C6-5695-DC0B-94D8-66927206C827}"/>
              </a:ext>
            </a:extLst>
          </p:cNvPr>
          <p:cNvSpPr>
            <a:spLocks noGrp="1"/>
          </p:cNvSpPr>
          <p:nvPr>
            <p:ph type="subTitle" idx="1"/>
          </p:nvPr>
        </p:nvSpPr>
        <p:spPr>
          <a:xfrm>
            <a:off x="1169274" y="2283798"/>
            <a:ext cx="6932430" cy="3600000"/>
          </a:xfrm>
        </p:spPr>
        <p:txBody>
          <a:bodyPr/>
          <a:lstStyle/>
          <a:p>
            <a:pPr marL="0" indent="0">
              <a:buNone/>
            </a:pPr>
            <a:r>
              <a:rPr lang="en-US" sz="2000" b="1" err="1">
                <a:latin typeface="Arial"/>
                <a:cs typeface="Arial"/>
              </a:rPr>
              <a:t>Bahārāt</a:t>
            </a:r>
            <a:r>
              <a:rPr lang="en-US" sz="2000" b="1">
                <a:latin typeface="Arial"/>
                <a:cs typeface="Arial"/>
              </a:rPr>
              <a:t> </a:t>
            </a:r>
            <a:r>
              <a:rPr lang="en-US" sz="2000">
                <a:latin typeface="Arial"/>
                <a:cs typeface="Arial"/>
              </a:rPr>
              <a:t>means spices in Arabic.</a:t>
            </a:r>
            <a:endParaRPr lang="en-US" sz="2000"/>
          </a:p>
          <a:p>
            <a:pPr marL="0" indent="0">
              <a:buNone/>
            </a:pPr>
            <a:r>
              <a:rPr lang="en-US" sz="2000">
                <a:latin typeface="Arial"/>
                <a:cs typeface="Arial"/>
              </a:rPr>
              <a:t>It refers to a combination of spices whose exact blend can differ by country and region (and sometimes even by household). </a:t>
            </a:r>
            <a:endParaRPr lang="en-US" sz="2000"/>
          </a:p>
          <a:p>
            <a:pPr marL="0" indent="0">
              <a:buNone/>
            </a:pPr>
            <a:r>
              <a:rPr lang="en-US" sz="2000">
                <a:latin typeface="Arial"/>
                <a:cs typeface="Arial"/>
              </a:rPr>
              <a:t>Usually, the blend includes black pepper, cardamom, cumin, cloves, coriander, cinnamon, nutmeg, and paprika.</a:t>
            </a:r>
          </a:p>
          <a:p>
            <a:pPr marL="0" indent="0">
              <a:buNone/>
            </a:pPr>
            <a:r>
              <a:rPr lang="en-US" sz="2000" b="1">
                <a:latin typeface="Arial"/>
                <a:cs typeface="Arial"/>
              </a:rPr>
              <a:t>Persian New Year</a:t>
            </a:r>
            <a:r>
              <a:rPr lang="en-US" sz="2000">
                <a:latin typeface="Arial"/>
                <a:cs typeface="Arial"/>
              </a:rPr>
              <a:t>, (20 March 2022) known as Nowruz is celebrated throughout Iran and Central Asia when families gather to prepare festive dishes and welcome the beginning of spring.</a:t>
            </a:r>
          </a:p>
          <a:p>
            <a:pPr marL="0" indent="0">
              <a:buNone/>
            </a:pPr>
            <a:r>
              <a:rPr lang="en-US" sz="2000">
                <a:latin typeface="Arial"/>
                <a:cs typeface="Arial"/>
              </a:rPr>
              <a:t>The first meal is always fish with herb rice – fresh herbs are also added to bean and noodle soup or a frittata (Kuku sabzi), both served on the first day of the festival.  </a:t>
            </a:r>
            <a:endParaRPr lang="en-US" sz="2000"/>
          </a:p>
          <a:p>
            <a:pPr marL="0" indent="0">
              <a:buNone/>
            </a:pPr>
            <a:endParaRPr lang="en-US"/>
          </a:p>
          <a:p>
            <a:pPr marL="0" indent="0">
              <a:buNone/>
            </a:pPr>
            <a:endParaRPr lang="en-US"/>
          </a:p>
          <a:p>
            <a:pPr marL="0" indent="0">
              <a:buNone/>
            </a:pPr>
            <a:endParaRPr lang="en-US"/>
          </a:p>
        </p:txBody>
      </p:sp>
      <p:pic>
        <p:nvPicPr>
          <p:cNvPr id="7" name="Picture 7" descr="A picture containing plate, indoor, spice, sliced&#10;&#10;Description automatically generated">
            <a:extLst>
              <a:ext uri="{FF2B5EF4-FFF2-40B4-BE49-F238E27FC236}">
                <a16:creationId xmlns:a16="http://schemas.microsoft.com/office/drawing/2014/main" id="{E19CAB3B-7B07-7F1B-107B-8DA96BABC5A0}"/>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380071" y="1879439"/>
            <a:ext cx="3080794" cy="2308184"/>
          </a:xfrm>
          <a:prstGeom prst="rect">
            <a:avLst/>
          </a:prstGeom>
        </p:spPr>
      </p:pic>
      <p:pic>
        <p:nvPicPr>
          <p:cNvPr id="4" name="Picture 4">
            <a:extLst>
              <a:ext uri="{FF2B5EF4-FFF2-40B4-BE49-F238E27FC236}">
                <a16:creationId xmlns:a16="http://schemas.microsoft.com/office/drawing/2014/main" id="{B53B20FD-A109-276C-800C-18A693D9074C}"/>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380071" y="4318893"/>
            <a:ext cx="3080794" cy="2030213"/>
          </a:xfrm>
          <a:prstGeom prst="rect">
            <a:avLst/>
          </a:prstGeom>
        </p:spPr>
      </p:pic>
    </p:spTree>
    <p:extLst>
      <p:ext uri="{BB962C8B-B14F-4D97-AF65-F5344CB8AC3E}">
        <p14:creationId xmlns:p14="http://schemas.microsoft.com/office/powerpoint/2010/main" val="3510767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3FA2-BEB0-4EE5-92B4-9EF04D9558DB}"/>
              </a:ext>
            </a:extLst>
          </p:cNvPr>
          <p:cNvSpPr>
            <a:spLocks noGrp="1"/>
          </p:cNvSpPr>
          <p:nvPr>
            <p:ph type="ctrTitle"/>
          </p:nvPr>
        </p:nvSpPr>
        <p:spPr>
          <a:xfrm>
            <a:off x="842703" y="1527512"/>
            <a:ext cx="9720000" cy="720000"/>
          </a:xfrm>
        </p:spPr>
        <p:txBody>
          <a:bodyPr/>
          <a:lstStyle/>
          <a:p>
            <a:r>
              <a:rPr lang="en-GB"/>
              <a:t>The recipes</a:t>
            </a:r>
          </a:p>
        </p:txBody>
      </p:sp>
      <p:sp>
        <p:nvSpPr>
          <p:cNvPr id="3" name="Subtitle 2">
            <a:extLst>
              <a:ext uri="{FF2B5EF4-FFF2-40B4-BE49-F238E27FC236}">
                <a16:creationId xmlns:a16="http://schemas.microsoft.com/office/drawing/2014/main" id="{3FE6FC15-942C-41B9-AAFB-C1CDAFF16230}"/>
              </a:ext>
            </a:extLst>
          </p:cNvPr>
          <p:cNvSpPr>
            <a:spLocks noGrp="1"/>
          </p:cNvSpPr>
          <p:nvPr>
            <p:ph type="subTitle" idx="1"/>
          </p:nvPr>
        </p:nvSpPr>
        <p:spPr>
          <a:xfrm>
            <a:off x="840501" y="2358562"/>
            <a:ext cx="6669842" cy="3600000"/>
          </a:xfrm>
        </p:spPr>
        <p:txBody>
          <a:bodyPr/>
          <a:lstStyle/>
          <a:p>
            <a:pPr marL="0" indent="0">
              <a:buNone/>
            </a:pPr>
            <a:r>
              <a:rPr lang="en-GB" dirty="0">
                <a:latin typeface="Arial"/>
                <a:cs typeface="Arial"/>
              </a:rPr>
              <a:t>Recipes that will be available on the </a:t>
            </a:r>
            <a:r>
              <a:rPr lang="en-GB" i="1" dirty="0">
                <a:latin typeface="Arial"/>
                <a:cs typeface="Arial"/>
              </a:rPr>
              <a:t>Food – a fact of life website: </a:t>
            </a:r>
            <a:endParaRPr lang="en-GB" i="1" dirty="0"/>
          </a:p>
          <a:p>
            <a:r>
              <a:rPr lang="en-GB" dirty="0">
                <a:latin typeface="Arial"/>
                <a:cs typeface="Arial"/>
              </a:rPr>
              <a:t>Black bean and red pepper shakshuka</a:t>
            </a:r>
          </a:p>
          <a:p>
            <a:r>
              <a:rPr lang="en-GB" dirty="0">
                <a:latin typeface="Arial"/>
                <a:cs typeface="Arial"/>
              </a:rPr>
              <a:t>Chicken shawarma flatbreads with yogurt </a:t>
            </a:r>
            <a:endParaRPr lang="en-GB" dirty="0"/>
          </a:p>
          <a:p>
            <a:r>
              <a:rPr lang="en-GB" dirty="0">
                <a:latin typeface="Arial"/>
                <a:cs typeface="Arial"/>
              </a:rPr>
              <a:t>Chicken shish kebabs</a:t>
            </a:r>
          </a:p>
          <a:p>
            <a:r>
              <a:rPr lang="en-GB" dirty="0">
                <a:latin typeface="Arial"/>
                <a:cs typeface="Arial"/>
              </a:rPr>
              <a:t>Ful </a:t>
            </a:r>
            <a:r>
              <a:rPr lang="en-GB" dirty="0" err="1">
                <a:latin typeface="Arial"/>
                <a:cs typeface="Arial"/>
              </a:rPr>
              <a:t>medames</a:t>
            </a:r>
            <a:endParaRPr lang="en-GB" dirty="0"/>
          </a:p>
          <a:p>
            <a:r>
              <a:rPr lang="en-GB" dirty="0">
                <a:latin typeface="Arial"/>
                <a:cs typeface="Arial"/>
              </a:rPr>
              <a:t>Ful </a:t>
            </a:r>
            <a:r>
              <a:rPr lang="en-GB" dirty="0" err="1">
                <a:latin typeface="Arial"/>
                <a:cs typeface="Arial"/>
              </a:rPr>
              <a:t>medames</a:t>
            </a:r>
            <a:r>
              <a:rPr lang="en-GB" dirty="0">
                <a:latin typeface="Arial"/>
                <a:cs typeface="Arial"/>
              </a:rPr>
              <a:t> dip with quick flatbreads</a:t>
            </a:r>
            <a:endParaRPr lang="en-GB" dirty="0"/>
          </a:p>
          <a:p>
            <a:r>
              <a:rPr lang="en-GB" dirty="0">
                <a:latin typeface="Arial"/>
                <a:cs typeface="Arial"/>
              </a:rPr>
              <a:t>Herby Persian frittata</a:t>
            </a:r>
            <a:endParaRPr lang="en-GB" dirty="0"/>
          </a:p>
          <a:p>
            <a:r>
              <a:rPr lang="en-GB" dirty="0">
                <a:latin typeface="Arial"/>
                <a:cs typeface="Arial"/>
              </a:rPr>
              <a:t>Middle Eastern rice (Mejadra)</a:t>
            </a:r>
            <a:endParaRPr lang="en-GB" dirty="0"/>
          </a:p>
          <a:p>
            <a:r>
              <a:rPr lang="en-GB" dirty="0">
                <a:latin typeface="Arial"/>
                <a:cs typeface="Arial"/>
              </a:rPr>
              <a:t>Middle Eastern style baked eggs</a:t>
            </a:r>
            <a:endParaRPr lang="en-GB" dirty="0"/>
          </a:p>
          <a:p>
            <a:r>
              <a:rPr lang="en-GB" dirty="0">
                <a:latin typeface="Arial"/>
                <a:cs typeface="Arial"/>
              </a:rPr>
              <a:t>Pea and mint falafel</a:t>
            </a:r>
            <a:endParaRPr lang="en-GB" dirty="0"/>
          </a:p>
          <a:p>
            <a:r>
              <a:rPr lang="en-GB" dirty="0">
                <a:latin typeface="Arial"/>
                <a:cs typeface="Arial"/>
              </a:rPr>
              <a:t>Simit bread</a:t>
            </a:r>
            <a:endParaRPr lang="en-GB"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p:txBody>
      </p:sp>
      <p:pic>
        <p:nvPicPr>
          <p:cNvPr id="5" name="Picture 5" descr="A picture containing doughnut, plate, food, chocolate&#10;&#10;Description automatically generated">
            <a:extLst>
              <a:ext uri="{FF2B5EF4-FFF2-40B4-BE49-F238E27FC236}">
                <a16:creationId xmlns:a16="http://schemas.microsoft.com/office/drawing/2014/main" id="{79F3136A-4E27-6F60-B169-03280D468695}"/>
              </a:ext>
            </a:extLst>
          </p:cNvPr>
          <p:cNvPicPr>
            <a:picLocks noChangeAspect="1"/>
          </p:cNvPicPr>
          <p:nvPr/>
        </p:nvPicPr>
        <p:blipFill>
          <a:blip r:embed="rId3"/>
          <a:stretch>
            <a:fillRect/>
          </a:stretch>
        </p:blipFill>
        <p:spPr>
          <a:xfrm>
            <a:off x="9392855" y="4338018"/>
            <a:ext cx="2550289" cy="1914801"/>
          </a:xfrm>
          <a:prstGeom prst="rect">
            <a:avLst/>
          </a:prstGeom>
        </p:spPr>
      </p:pic>
      <p:pic>
        <p:nvPicPr>
          <p:cNvPr id="6" name="Picture 6">
            <a:extLst>
              <a:ext uri="{FF2B5EF4-FFF2-40B4-BE49-F238E27FC236}">
                <a16:creationId xmlns:a16="http://schemas.microsoft.com/office/drawing/2014/main" id="{462D193A-A68F-D30E-C54E-D1823678CE5E}"/>
              </a:ext>
            </a:extLst>
          </p:cNvPr>
          <p:cNvPicPr>
            <a:picLocks noChangeAspect="1"/>
          </p:cNvPicPr>
          <p:nvPr/>
        </p:nvPicPr>
        <p:blipFill>
          <a:blip r:embed="rId4"/>
          <a:stretch>
            <a:fillRect/>
          </a:stretch>
        </p:blipFill>
        <p:spPr>
          <a:xfrm>
            <a:off x="7072283" y="2815022"/>
            <a:ext cx="2492416" cy="1870157"/>
          </a:xfrm>
          <a:prstGeom prst="rect">
            <a:avLst/>
          </a:prstGeom>
        </p:spPr>
      </p:pic>
      <p:pic>
        <p:nvPicPr>
          <p:cNvPr id="7" name="Picture 7">
            <a:extLst>
              <a:ext uri="{FF2B5EF4-FFF2-40B4-BE49-F238E27FC236}">
                <a16:creationId xmlns:a16="http://schemas.microsoft.com/office/drawing/2014/main" id="{6144160B-1A5E-306A-CB63-31871DBDEC10}"/>
              </a:ext>
            </a:extLst>
          </p:cNvPr>
          <p:cNvPicPr>
            <a:picLocks noChangeAspect="1"/>
          </p:cNvPicPr>
          <p:nvPr/>
        </p:nvPicPr>
        <p:blipFill>
          <a:blip r:embed="rId5"/>
          <a:stretch>
            <a:fillRect/>
          </a:stretch>
        </p:blipFill>
        <p:spPr>
          <a:xfrm>
            <a:off x="7116501" y="4827293"/>
            <a:ext cx="2010137" cy="1611440"/>
          </a:xfrm>
          <a:prstGeom prst="rect">
            <a:avLst/>
          </a:prstGeom>
        </p:spPr>
      </p:pic>
      <p:pic>
        <p:nvPicPr>
          <p:cNvPr id="9" name="Picture 8" descr="A plate of food&#10;&#10;Description automatically generated with low confidence">
            <a:extLst>
              <a:ext uri="{FF2B5EF4-FFF2-40B4-BE49-F238E27FC236}">
                <a16:creationId xmlns:a16="http://schemas.microsoft.com/office/drawing/2014/main" id="{AF1313FB-2628-4BE4-8B2E-6A9C61E58D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26753" y="2549062"/>
            <a:ext cx="2148586" cy="1611440"/>
          </a:xfrm>
          <a:prstGeom prst="rect">
            <a:avLst/>
          </a:prstGeom>
        </p:spPr>
      </p:pic>
    </p:spTree>
    <p:extLst>
      <p:ext uri="{BB962C8B-B14F-4D97-AF65-F5344CB8AC3E}">
        <p14:creationId xmlns:p14="http://schemas.microsoft.com/office/powerpoint/2010/main" val="283977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Simit bread</a:t>
            </a:r>
            <a:endParaRPr lang="en-GB">
              <a:latin typeface="Arial"/>
              <a:cs typeface="Arial"/>
            </a:endParaRPr>
          </a:p>
        </p:txBody>
      </p:sp>
      <p:sp>
        <p:nvSpPr>
          <p:cNvPr id="3" name="Subtitle 2"/>
          <p:cNvSpPr>
            <a:spLocks noGrp="1"/>
          </p:cNvSpPr>
          <p:nvPr>
            <p:ph type="subTitle" idx="1"/>
          </p:nvPr>
        </p:nvSpPr>
        <p:spPr>
          <a:xfrm>
            <a:off x="1169274" y="2113360"/>
            <a:ext cx="7966705" cy="4383695"/>
          </a:xfrm>
        </p:spPr>
        <p:txBody>
          <a:bodyPr/>
          <a:lstStyle/>
          <a:p>
            <a:pPr marL="0" indent="0">
              <a:buNone/>
            </a:pPr>
            <a:r>
              <a:rPr lang="en-US" b="1">
                <a:latin typeface="Arial"/>
                <a:cs typeface="Arial"/>
              </a:rPr>
              <a:t>Why are we doing this?</a:t>
            </a:r>
            <a:endParaRPr lang="en-GB">
              <a:cs typeface="Arial"/>
            </a:endParaRPr>
          </a:p>
          <a:p>
            <a:pPr marL="0" indent="0">
              <a:buNone/>
            </a:pPr>
            <a:r>
              <a:rPr lang="en-US" sz="1600">
                <a:latin typeface="Arial"/>
                <a:cs typeface="Arial"/>
              </a:rPr>
              <a:t>Learning in lesson: focus on skill/knowledge, not recipe.</a:t>
            </a:r>
            <a:endParaRPr lang="en-GB" sz="1600">
              <a:effectLst/>
              <a:latin typeface="Arial"/>
              <a:ea typeface="MS Mincho"/>
              <a:cs typeface="Arial"/>
            </a:endParaRPr>
          </a:p>
          <a:p>
            <a:pPr marL="0" indent="0">
              <a:buNone/>
            </a:pPr>
            <a:r>
              <a:rPr lang="en-GB" sz="1600">
                <a:effectLst/>
                <a:latin typeface="Arial"/>
                <a:ea typeface="MS Mincho"/>
                <a:cs typeface="Arial"/>
              </a:rPr>
              <a:t>Medium complexity recipe from a world cuisine that would work well in the secondary classroom.</a:t>
            </a:r>
          </a:p>
          <a:p>
            <a:pPr marL="0" indent="0">
              <a:buNone/>
            </a:pPr>
            <a:r>
              <a:rPr lang="en-GB" sz="1600">
                <a:effectLst/>
                <a:latin typeface="Arial"/>
                <a:ea typeface="MS Mincho"/>
                <a:cs typeface="Arial"/>
              </a:rPr>
              <a:t>Made and cooked within an hour, ideal for shorter lessons.</a:t>
            </a:r>
            <a:r>
              <a:rPr lang="en-GB" sz="1600">
                <a:latin typeface="Arial"/>
                <a:ea typeface="MS Mincho"/>
                <a:cs typeface="Arial"/>
              </a:rPr>
              <a:t> </a:t>
            </a:r>
            <a:endParaRPr lang="en-GB" sz="1600">
              <a:effectLst/>
              <a:latin typeface="Arial" panose="020B0604020202020204" pitchFamily="34" charset="0"/>
              <a:ea typeface="MS Mincho" panose="02020609040205080304" pitchFamily="49" charset="-128"/>
              <a:cs typeface="Arial" panose="020B0604020202020204" pitchFamily="34" charset="0"/>
            </a:endParaRPr>
          </a:p>
          <a:p>
            <a:pPr marL="0" indent="0">
              <a:buNone/>
            </a:pPr>
            <a:r>
              <a:rPr lang="en-GB" sz="1600">
                <a:effectLst/>
                <a:latin typeface="Arial"/>
                <a:ea typeface="MS Mincho"/>
                <a:cs typeface="Arial"/>
              </a:rPr>
              <a:t>Demonstrates a wide range of basic food skills.</a:t>
            </a:r>
          </a:p>
          <a:p>
            <a:pPr marL="0" indent="0">
              <a:buNone/>
            </a:pPr>
            <a:r>
              <a:rPr lang="en-GB" sz="1600">
                <a:effectLst/>
                <a:latin typeface="Arial"/>
                <a:ea typeface="MS Mincho"/>
                <a:cs typeface="Arial"/>
              </a:rPr>
              <a:t>Uses ingredients that are easy to source, inexpensive and stored at ambient temperatures.</a:t>
            </a:r>
          </a:p>
          <a:p>
            <a:pPr marL="0" indent="0">
              <a:buNone/>
            </a:pPr>
            <a:r>
              <a:rPr lang="en-GB" sz="1600">
                <a:latin typeface="Arial"/>
                <a:ea typeface="MS Mincho"/>
                <a:cs typeface="Arial"/>
              </a:rPr>
              <a:t>Nutrition science: </a:t>
            </a:r>
            <a:r>
              <a:rPr lang="en-GB" sz="1600">
                <a:effectLst/>
                <a:latin typeface="Arial" panose="020B0604020202020204" pitchFamily="34" charset="0"/>
                <a:ea typeface="MS Mincho" panose="02020609040205080304" pitchFamily="49" charset="-128"/>
                <a:cs typeface="Times New Roman" panose="02020603050405020304" pitchFamily="18" charset="0"/>
              </a:rPr>
              <a:t>Starchy carbohydrates in the diet.</a:t>
            </a:r>
            <a:endParaRPr lang="en-GB" sz="1600">
              <a:latin typeface="Arial"/>
              <a:ea typeface="MS Mincho"/>
              <a:cs typeface="Arial"/>
            </a:endParaRPr>
          </a:p>
          <a:p>
            <a:pPr marL="0" indent="0">
              <a:lnSpc>
                <a:spcPct val="100000"/>
              </a:lnSpc>
              <a:buNone/>
            </a:pPr>
            <a:r>
              <a:rPr lang="en-GB" sz="1600">
                <a:latin typeface="Arial"/>
                <a:ea typeface="Cambria"/>
                <a:cs typeface="Times New Roman"/>
              </a:rPr>
              <a:t>Food science</a:t>
            </a:r>
            <a:r>
              <a:rPr lang="en-GB" sz="1600">
                <a:effectLst/>
                <a:latin typeface="Arial"/>
                <a:ea typeface="Cambria"/>
                <a:cs typeface="Times New Roman"/>
              </a:rPr>
              <a:t>:</a:t>
            </a:r>
            <a:r>
              <a:rPr lang="en-GB" sz="1600">
                <a:latin typeface="Arial"/>
                <a:ea typeface="Cambria"/>
                <a:cs typeface="Times New Roman"/>
              </a:rPr>
              <a:t> </a:t>
            </a:r>
            <a:r>
              <a:rPr lang="en-GB" sz="1600">
                <a:effectLst/>
                <a:latin typeface="Arial" panose="020B0604020202020204" pitchFamily="34" charset="0"/>
                <a:ea typeface="MS Mincho" panose="02020609040205080304" pitchFamily="49" charset="-128"/>
                <a:cs typeface="Times New Roman" panose="02020603050405020304" pitchFamily="18" charset="0"/>
              </a:rPr>
              <a:t>Gluten formation, the effect of cooking (coagulation, </a:t>
            </a:r>
            <a:r>
              <a:rPr lang="en-GB" sz="1600" err="1">
                <a:effectLst/>
                <a:latin typeface="Arial" panose="020B0604020202020204" pitchFamily="34" charset="0"/>
                <a:ea typeface="MS Mincho" panose="02020609040205080304" pitchFamily="49" charset="-128"/>
                <a:cs typeface="Times New Roman" panose="02020603050405020304" pitchFamily="18" charset="0"/>
              </a:rPr>
              <a:t>dextrinisation</a:t>
            </a:r>
            <a:r>
              <a:rPr lang="en-GB" sz="1600">
                <a:effectLst/>
                <a:latin typeface="Arial" panose="020B0604020202020204" pitchFamily="34" charset="0"/>
                <a:ea typeface="MS Mincho" panose="02020609040205080304" pitchFamily="49" charset="-128"/>
                <a:cs typeface="Times New Roman" panose="02020603050405020304" pitchFamily="18" charset="0"/>
              </a:rPr>
              <a:t>), Maillard reaction.</a:t>
            </a:r>
            <a:endParaRPr lang="en-GB" sz="1600">
              <a:latin typeface="Arial"/>
              <a:ea typeface="Cambria"/>
              <a:cs typeface="Times New Roman"/>
            </a:endParaRPr>
          </a:p>
          <a:p>
            <a:pPr marL="0" indent="0">
              <a:lnSpc>
                <a:spcPct val="100000"/>
              </a:lnSpc>
              <a:buNone/>
            </a:pPr>
            <a:r>
              <a:rPr lang="en-GB" sz="1600">
                <a:effectLst/>
                <a:latin typeface="Arial"/>
                <a:ea typeface="Cambria"/>
                <a:cs typeface="Times New Roman"/>
              </a:rPr>
              <a:t>Maths:</a:t>
            </a:r>
            <a:r>
              <a:rPr lang="en-GB" sz="1600">
                <a:latin typeface="Arial"/>
                <a:ea typeface="Cambria"/>
                <a:cs typeface="Times New Roman"/>
              </a:rPr>
              <a:t> </a:t>
            </a:r>
            <a:r>
              <a:rPr lang="en-GB" sz="1600">
                <a:latin typeface="Arial"/>
                <a:ea typeface="Cambria"/>
                <a:cs typeface="Arial"/>
              </a:rPr>
              <a:t>Weighing, measuring, dividing, time, temperature.</a:t>
            </a:r>
            <a:endParaRPr lang="en-GB" sz="1600"/>
          </a:p>
          <a:p>
            <a:pPr marL="0" indent="0">
              <a:lnSpc>
                <a:spcPct val="100000"/>
              </a:lnSpc>
              <a:buNone/>
            </a:pPr>
            <a:r>
              <a:rPr lang="en-GB" sz="1600">
                <a:latin typeface="Arial"/>
                <a:ea typeface="Cambria"/>
                <a:cs typeface="Times New Roman"/>
              </a:rPr>
              <a:t>English:  </a:t>
            </a:r>
            <a:r>
              <a:rPr lang="en-GB" sz="1600">
                <a:latin typeface="Arial"/>
                <a:ea typeface="Cambria"/>
                <a:cs typeface="Arial"/>
              </a:rPr>
              <a:t>Reading and following a recipe, following written and verbal instructions.</a:t>
            </a:r>
            <a:endParaRPr lang="en-GB" sz="1600">
              <a:latin typeface="Arial" panose="020B0604020202020204" pitchFamily="34" charset="0"/>
              <a:cs typeface="Arial" panose="020B0604020202020204" pitchFamily="34" charset="0"/>
            </a:endParaRPr>
          </a:p>
        </p:txBody>
      </p:sp>
      <p:pic>
        <p:nvPicPr>
          <p:cNvPr id="4" name="Picture 5" descr="A picture containing doughnut, plate, food, chocolate&#10;&#10;Description automatically generated">
            <a:extLst>
              <a:ext uri="{FF2B5EF4-FFF2-40B4-BE49-F238E27FC236}">
                <a16:creationId xmlns:a16="http://schemas.microsoft.com/office/drawing/2014/main" id="{0DAE3885-2271-3699-1848-F2FD09C2E2FF}"/>
              </a:ext>
            </a:extLst>
          </p:cNvPr>
          <p:cNvPicPr>
            <a:picLocks noChangeAspect="1"/>
          </p:cNvPicPr>
          <p:nvPr/>
        </p:nvPicPr>
        <p:blipFill>
          <a:blip r:embed="rId3"/>
          <a:stretch>
            <a:fillRect/>
          </a:stretch>
        </p:blipFill>
        <p:spPr>
          <a:xfrm>
            <a:off x="8978097" y="2476423"/>
            <a:ext cx="3022921" cy="2271687"/>
          </a:xfrm>
          <a:prstGeom prst="rect">
            <a:avLst/>
          </a:prstGeom>
        </p:spPr>
      </p:pic>
    </p:spTree>
    <p:extLst>
      <p:ext uri="{BB962C8B-B14F-4D97-AF65-F5344CB8AC3E}">
        <p14:creationId xmlns:p14="http://schemas.microsoft.com/office/powerpoint/2010/main" val="3014212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A5EF-03A8-4A4C-B033-94181FB00166}"/>
              </a:ext>
            </a:extLst>
          </p:cNvPr>
          <p:cNvSpPr>
            <a:spLocks noGrp="1"/>
          </p:cNvSpPr>
          <p:nvPr>
            <p:ph type="ctrTitle"/>
          </p:nvPr>
        </p:nvSpPr>
        <p:spPr/>
        <p:txBody>
          <a:bodyPr/>
          <a:lstStyle/>
          <a:p>
            <a:r>
              <a:rPr lang="en-GB">
                <a:latin typeface="Arial"/>
                <a:cs typeface="Arial"/>
              </a:rPr>
              <a:t>Simit bread</a:t>
            </a:r>
          </a:p>
        </p:txBody>
      </p:sp>
      <p:sp>
        <p:nvSpPr>
          <p:cNvPr id="7" name="TextBox 6">
            <a:extLst>
              <a:ext uri="{FF2B5EF4-FFF2-40B4-BE49-F238E27FC236}">
                <a16:creationId xmlns:a16="http://schemas.microsoft.com/office/drawing/2014/main" id="{FA4F76C5-211C-4C13-B4A9-386684191B9A}"/>
              </a:ext>
            </a:extLst>
          </p:cNvPr>
          <p:cNvSpPr txBox="1"/>
          <p:nvPr/>
        </p:nvSpPr>
        <p:spPr>
          <a:xfrm>
            <a:off x="887046" y="2067692"/>
            <a:ext cx="3212681" cy="2031325"/>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latin typeface="Arial"/>
                <a:cs typeface="Arial"/>
              </a:rPr>
              <a:t>Ingredients</a:t>
            </a:r>
          </a:p>
          <a:p>
            <a:r>
              <a:rPr lang="en-US" sz="1400" b="0">
                <a:effectLst/>
                <a:latin typeface="Arial" panose="020B0604020202020204" pitchFamily="34" charset="0"/>
                <a:ea typeface="MS Mincho" panose="02020609040205080304" pitchFamily="49" charset="-128"/>
              </a:rPr>
              <a:t>250g strong white flour</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1 x 7g sachet fast action dried yeast</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1 x 5ml spoon sugar</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1 x 5ml spoon salt</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150ml warm water</a:t>
            </a:r>
            <a:r>
              <a:rPr lang="en-US" sz="1400" b="1">
                <a:effectLst/>
                <a:latin typeface="Arial" panose="020B0604020202020204" pitchFamily="34" charset="0"/>
                <a:ea typeface="MS Mincho" panose="02020609040205080304" pitchFamily="49" charset="-128"/>
              </a:rPr>
              <a:t> </a:t>
            </a:r>
            <a:endParaRPr lang="en-GB" sz="1400" b="1">
              <a:effectLst/>
              <a:latin typeface="Arial" panose="020B0604020202020204" pitchFamily="34" charset="0"/>
              <a:ea typeface="MS Mincho" panose="02020609040205080304" pitchFamily="49" charset="-128"/>
            </a:endParaRPr>
          </a:p>
          <a:p>
            <a:r>
              <a:rPr lang="en-US" sz="1400" b="0">
                <a:effectLst/>
                <a:latin typeface="Arial"/>
                <a:ea typeface="MS Mincho"/>
                <a:cs typeface="Arial"/>
              </a:rPr>
              <a:t>50g sesame seeds</a:t>
            </a:r>
            <a:r>
              <a:rPr lang="en-US" sz="1400">
                <a:latin typeface="Arial"/>
                <a:ea typeface="MS Mincho"/>
                <a:cs typeface="Arial"/>
              </a:rPr>
              <a:t>*</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50ml molasses</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50ml water</a:t>
            </a:r>
            <a:endParaRPr lang="en-GB" sz="1400" b="1">
              <a:effectLst/>
              <a:latin typeface="Arial" panose="020B0604020202020204" pitchFamily="34" charset="0"/>
              <a:ea typeface="MS Mincho" panose="02020609040205080304" pitchFamily="49" charset="-128"/>
            </a:endParaRPr>
          </a:p>
        </p:txBody>
      </p:sp>
      <p:sp>
        <p:nvSpPr>
          <p:cNvPr id="8" name="TextBox 7">
            <a:extLst>
              <a:ext uri="{FF2B5EF4-FFF2-40B4-BE49-F238E27FC236}">
                <a16:creationId xmlns:a16="http://schemas.microsoft.com/office/drawing/2014/main" id="{3FEA5F6B-F9B1-441B-BF68-9F779824322F}"/>
              </a:ext>
            </a:extLst>
          </p:cNvPr>
          <p:cNvSpPr txBox="1"/>
          <p:nvPr/>
        </p:nvSpPr>
        <p:spPr>
          <a:xfrm>
            <a:off x="5105437" y="2067692"/>
            <a:ext cx="6380355" cy="4431983"/>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latin typeface="Arial"/>
                <a:cs typeface="Arial"/>
              </a:rPr>
              <a:t>Method</a:t>
            </a:r>
          </a:p>
          <a:p>
            <a:pPr marL="271463" lvl="0" indent="-271463"/>
            <a:r>
              <a:rPr lang="en-GB" sz="1400">
                <a:effectLst/>
                <a:latin typeface="Arial" panose="020B0604020202020204" pitchFamily="34" charset="0"/>
                <a:ea typeface="Times New Roman" panose="02020603050405020304" pitchFamily="18" charset="0"/>
                <a:cs typeface="Arial" panose="020B0604020202020204" pitchFamily="34" charset="0"/>
              </a:rPr>
              <a:t>5.  Add enough warm water to flour mixture to make a soft dough. Mix with a   spoon at first and then use one hand to bring together as a dough. Use the other hand to hold onto the bowl.</a:t>
            </a:r>
          </a:p>
          <a:p>
            <a:pPr lvl="0"/>
            <a:r>
              <a:rPr lang="en-GB" sz="1400">
                <a:effectLst/>
                <a:latin typeface="Arial" panose="020B0604020202020204" pitchFamily="34" charset="0"/>
                <a:ea typeface="Times New Roman" panose="02020603050405020304" pitchFamily="18" charset="0"/>
                <a:cs typeface="Arial" panose="020B0604020202020204" pitchFamily="34" charset="0"/>
              </a:rPr>
              <a:t>6.   Knead the dough firmly for ten minutes.</a:t>
            </a:r>
          </a:p>
          <a:p>
            <a:pPr marL="271463" lvl="0" indent="-271463"/>
            <a:r>
              <a:rPr lang="en-GB" sz="1400">
                <a:effectLst/>
                <a:latin typeface="Arial" panose="020B0604020202020204" pitchFamily="34" charset="0"/>
                <a:ea typeface="Times New Roman" panose="02020603050405020304" pitchFamily="18" charset="0"/>
                <a:cs typeface="Arial" panose="020B0604020202020204" pitchFamily="34" charset="0"/>
              </a:rPr>
              <a:t>7.  Cut the dough into eight equal pieces. Roll each piece into a long sausage, approximately 30cm in length.</a:t>
            </a:r>
          </a:p>
          <a:p>
            <a:pPr marL="271463" lvl="0" indent="-271463"/>
            <a:r>
              <a:rPr lang="en-GB" sz="1400">
                <a:effectLst/>
                <a:latin typeface="Arial" panose="020B0604020202020204" pitchFamily="34" charset="0"/>
                <a:ea typeface="Times New Roman" panose="02020603050405020304" pitchFamily="18" charset="0"/>
                <a:cs typeface="Arial" panose="020B0604020202020204" pitchFamily="34" charset="0"/>
              </a:rPr>
              <a:t>8.  Squeeze the ends of two strands together. Twist the strands over each other and then loop into a ring. Squeeze the ends together to secure.  Repeat with the remaining strands to create four twisted bread rings.</a:t>
            </a:r>
          </a:p>
          <a:p>
            <a:pPr marL="271463" lvl="0" indent="-271463"/>
            <a:r>
              <a:rPr lang="en-GB" sz="1400">
                <a:effectLst/>
                <a:latin typeface="Arial" panose="020B0604020202020204" pitchFamily="34" charset="0"/>
                <a:ea typeface="Times New Roman" panose="02020603050405020304" pitchFamily="18" charset="0"/>
                <a:cs typeface="Arial" panose="020B0604020202020204" pitchFamily="34" charset="0"/>
              </a:rPr>
              <a:t>9.  Dip one of the bread rings into the molasses and water mixture, turning over so that both sides are covered. </a:t>
            </a:r>
          </a:p>
          <a:p>
            <a:pPr marL="271463" lvl="0" indent="-271463"/>
            <a:r>
              <a:rPr lang="en-GB" sz="1400">
                <a:effectLst/>
                <a:latin typeface="Arial" panose="020B0604020202020204" pitchFamily="34" charset="0"/>
                <a:ea typeface="Times New Roman" panose="02020603050405020304" pitchFamily="18" charset="0"/>
                <a:cs typeface="Arial" panose="020B0604020202020204" pitchFamily="34" charset="0"/>
              </a:rPr>
              <a:t>10. Dip the ring into the sesame seeds, again turning over to make sure that both sides are well covered. Place on the lined baking tray.</a:t>
            </a:r>
          </a:p>
          <a:p>
            <a:pPr lvl="0"/>
            <a:r>
              <a:rPr lang="en-GB" sz="1400">
                <a:effectLst/>
                <a:latin typeface="Arial" panose="020B0604020202020204" pitchFamily="34" charset="0"/>
                <a:ea typeface="Times New Roman" panose="02020603050405020304" pitchFamily="18" charset="0"/>
                <a:cs typeface="Arial" panose="020B0604020202020204" pitchFamily="34" charset="0"/>
              </a:rPr>
              <a:t>11. Repeat with the remaining rings.</a:t>
            </a:r>
          </a:p>
          <a:p>
            <a:pPr marL="271463" lvl="0" indent="-271463"/>
            <a:r>
              <a:rPr lang="en-GB" sz="1400">
                <a:effectLst/>
                <a:latin typeface="Arial" panose="020B0604020202020204" pitchFamily="34" charset="0"/>
                <a:ea typeface="Times New Roman" panose="02020603050405020304" pitchFamily="18" charset="0"/>
                <a:cs typeface="Arial" panose="020B0604020202020204" pitchFamily="34" charset="0"/>
              </a:rPr>
              <a:t>12. Place the baking tray into a COLD oven and turn up the temperature immediately to the highest setting.</a:t>
            </a:r>
            <a:endParaRPr lang="en-GB" sz="1400">
              <a:latin typeface="Arial" panose="020B0604020202020204" pitchFamily="34" charset="0"/>
              <a:ea typeface="Times New Roman" panose="02020603050405020304" pitchFamily="18" charset="0"/>
              <a:cs typeface="Arial" panose="020B0604020202020204" pitchFamily="34" charset="0"/>
            </a:endParaRPr>
          </a:p>
          <a:p>
            <a:pPr marL="271463" lvl="0" indent="-271463"/>
            <a:r>
              <a:rPr lang="en-GB" sz="1400">
                <a:effectLst/>
                <a:latin typeface="Arial" panose="020B0604020202020204" pitchFamily="34" charset="0"/>
                <a:ea typeface="Times New Roman" panose="02020603050405020304" pitchFamily="18" charset="0"/>
                <a:cs typeface="Arial" panose="020B0604020202020204" pitchFamily="34" charset="0"/>
              </a:rPr>
              <a:t>13. Remove from oven after approximately 15 – 20 minutes and cool on a cooling rack.</a:t>
            </a:r>
          </a:p>
          <a:p>
            <a:pPr marL="342900" lvl="0" indent="-342900">
              <a:buFont typeface="+mj-lt"/>
              <a:buAutoNum type="arabicPeriod"/>
            </a:pPr>
            <a:endParaRPr lang="en-GB" sz="14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DF9C2D7-6078-40EC-9FD3-01673CB278B0}"/>
              </a:ext>
            </a:extLst>
          </p:cNvPr>
          <p:cNvSpPr txBox="1"/>
          <p:nvPr/>
        </p:nvSpPr>
        <p:spPr>
          <a:xfrm>
            <a:off x="434870" y="4173006"/>
            <a:ext cx="4388339" cy="2277547"/>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latin typeface="Arial"/>
                <a:cs typeface="Arial"/>
              </a:rPr>
              <a:t>Method</a:t>
            </a:r>
          </a:p>
          <a:p>
            <a:pPr marL="342900" lvl="0" indent="-342900">
              <a:buFont typeface="+mj-lt"/>
              <a:buAutoNum type="arabicPeriod"/>
            </a:pPr>
            <a:r>
              <a:rPr lang="en-GB" sz="1400">
                <a:effectLst/>
                <a:latin typeface="Arial" panose="020B0604020202020204" pitchFamily="34" charset="0"/>
                <a:ea typeface="Times New Roman" panose="02020603050405020304" pitchFamily="18" charset="0"/>
              </a:rPr>
              <a:t>Line a baking tray with greaseproof paper.</a:t>
            </a:r>
            <a:endParaRPr lang="en-GB" sz="14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400">
                <a:effectLst/>
                <a:latin typeface="Arial" panose="020B0604020202020204" pitchFamily="34" charset="0"/>
                <a:ea typeface="Times New Roman" panose="02020603050405020304" pitchFamily="18" charset="0"/>
              </a:rPr>
              <a:t>Gently dry fry the sesame seeds in a frying pan over a low heat for 3-5 minutes, until lightly toasted. Remove from the heat and spread on a large plate.</a:t>
            </a:r>
            <a:endParaRPr lang="en-GB" sz="14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400">
                <a:effectLst/>
                <a:latin typeface="Arial" panose="020B0604020202020204" pitchFamily="34" charset="0"/>
                <a:ea typeface="Times New Roman" panose="02020603050405020304" pitchFamily="18" charset="0"/>
              </a:rPr>
              <a:t>Mix the molasses and 50ml water in a bowl large enough to dip the shaped simit bread in. </a:t>
            </a:r>
            <a:endParaRPr lang="en-GB" sz="14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400">
                <a:effectLst/>
                <a:latin typeface="Arial" panose="020B0604020202020204" pitchFamily="34" charset="0"/>
                <a:ea typeface="Times New Roman" panose="02020603050405020304" pitchFamily="18" charset="0"/>
              </a:rPr>
              <a:t>Sieve the flour, yeast, sugar and salt into a large mixing bowl. Stir well.</a:t>
            </a:r>
            <a:endParaRPr lang="en-GB" sz="1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9535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988" y="1418655"/>
            <a:ext cx="9720000" cy="720000"/>
          </a:xfrm>
        </p:spPr>
        <p:txBody>
          <a:bodyPr/>
          <a:lstStyle/>
          <a:p>
            <a:r>
              <a:rPr lang="en-US">
                <a:latin typeface="Arial"/>
                <a:cs typeface="Arial"/>
              </a:rPr>
              <a:t>Simit bread - review</a:t>
            </a:r>
            <a:endParaRPr lang="en-GB">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115633664"/>
              </p:ext>
            </p:extLst>
          </p:nvPr>
        </p:nvGraphicFramePr>
        <p:xfrm>
          <a:off x="836436" y="1883730"/>
          <a:ext cx="10977807" cy="4688009"/>
        </p:xfrm>
        <a:graphic>
          <a:graphicData uri="http://schemas.openxmlformats.org/drawingml/2006/table">
            <a:tbl>
              <a:tblPr firstRow="1" bandRow="1">
                <a:tableStyleId>{5C22544A-7EE6-4342-B048-85BDC9FD1C3A}</a:tableStyleId>
              </a:tblPr>
              <a:tblGrid>
                <a:gridCol w="3659269">
                  <a:extLst>
                    <a:ext uri="{9D8B030D-6E8A-4147-A177-3AD203B41FA5}">
                      <a16:colId xmlns:a16="http://schemas.microsoft.com/office/drawing/2014/main" val="3987826760"/>
                    </a:ext>
                  </a:extLst>
                </a:gridCol>
                <a:gridCol w="3659269">
                  <a:extLst>
                    <a:ext uri="{9D8B030D-6E8A-4147-A177-3AD203B41FA5}">
                      <a16:colId xmlns:a16="http://schemas.microsoft.com/office/drawing/2014/main" val="1855280855"/>
                    </a:ext>
                  </a:extLst>
                </a:gridCol>
                <a:gridCol w="3659269">
                  <a:extLst>
                    <a:ext uri="{9D8B030D-6E8A-4147-A177-3AD203B41FA5}">
                      <a16:colId xmlns:a16="http://schemas.microsoft.com/office/drawing/2014/main" val="3355334905"/>
                    </a:ext>
                  </a:extLst>
                </a:gridCol>
              </a:tblGrid>
              <a:tr h="927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Skills and knowledge developed and demonstrated</a:t>
                      </a:r>
                      <a:endParaRPr lang="en-GB" b="1">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Practicalities in the secondary classroom</a:t>
                      </a:r>
                      <a:endParaRPr lang="en-GB" b="1">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Alternatives – ingredients, cooking methods …</a:t>
                      </a:r>
                      <a:endParaRPr lang="en-GB" b="1">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760383">
                <a:tc>
                  <a:txBody>
                    <a:bodyPr/>
                    <a:lstStyle/>
                    <a:p>
                      <a:pPr marL="0" indent="0">
                        <a:buFont typeface="Arial" panose="020B0604020202020204" pitchFamily="34" charset="0"/>
                        <a:buNone/>
                      </a:pPr>
                      <a:endParaRPr lang="en-US">
                        <a:latin typeface="Arial" panose="020B0604020202020204" pitchFamily="34" charset="0"/>
                        <a:cs typeface="Arial" panose="020B0604020202020204" pitchFamily="34" charset="0"/>
                      </a:endParaRPr>
                    </a:p>
                  </a:txBody>
                  <a:tcPr>
                    <a:solidFill>
                      <a:srgbClr val="F9D4B6"/>
                    </a:solidFill>
                  </a:tcPr>
                </a:tc>
                <a:tc>
                  <a:txBody>
                    <a:bodyPr/>
                    <a:lstStyle/>
                    <a:p>
                      <a:pPr marL="0" indent="0">
                        <a:buFont typeface="Arial" panose="020B0604020202020204" pitchFamily="34" charset="0"/>
                        <a:buNone/>
                      </a:pPr>
                      <a:endParaRPr lang="en-GB">
                        <a:latin typeface="Arial" panose="020B0604020202020204" pitchFamily="34" charset="0"/>
                        <a:cs typeface="Arial" panose="020B0604020202020204" pitchFamily="34" charset="0"/>
                      </a:endParaRPr>
                    </a:p>
                  </a:txBody>
                  <a:tcPr>
                    <a:solidFill>
                      <a:srgbClr val="F9D4B6"/>
                    </a:solidFill>
                  </a:tcPr>
                </a:tc>
                <a:tc>
                  <a:txBody>
                    <a:bodyPr/>
                    <a:lstStyle/>
                    <a:p>
                      <a:pPr marL="0" indent="0">
                        <a:buFont typeface="Arial" panose="020B0604020202020204" pitchFamily="34" charset="0"/>
                        <a:buNone/>
                      </a:pP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3" name="TextBox 2"/>
          <p:cNvSpPr txBox="1"/>
          <p:nvPr/>
        </p:nvSpPr>
        <p:spPr>
          <a:xfrm>
            <a:off x="775560" y="2902278"/>
            <a:ext cx="3635234" cy="4031873"/>
          </a:xfrm>
          <a:prstGeom prst="rect">
            <a:avLst/>
          </a:prstGeom>
          <a:noFill/>
        </p:spPr>
        <p:txBody>
          <a:bodyPr wrap="square" lIns="91440" tIns="45720" rIns="91440" bIns="45720" rtlCol="0" anchor="t">
            <a:spAutoFit/>
          </a:bodyPr>
          <a:lstStyle/>
          <a:p>
            <a:pPr marL="285750" indent="-285750">
              <a:buFont typeface="Arial"/>
              <a:buChar char="•"/>
            </a:pPr>
            <a:r>
              <a:rPr lang="en-US" sz="1600" b="1">
                <a:latin typeface="Arial"/>
                <a:cs typeface="Arial"/>
              </a:rPr>
              <a:t>Practical food skills</a:t>
            </a:r>
            <a:r>
              <a:rPr lang="en-US" sz="1600">
                <a:latin typeface="Arial"/>
                <a:cs typeface="Arial"/>
              </a:rPr>
              <a:t>: </a:t>
            </a:r>
            <a:r>
              <a:rPr lang="en-GB" sz="1600" kern="1400">
                <a:solidFill>
                  <a:srgbClr val="000000"/>
                </a:solidFill>
                <a:effectLst/>
                <a:latin typeface="Arial"/>
                <a:ea typeface="Times New Roman" panose="02020603050405020304" pitchFamily="18" charset="0"/>
                <a:cs typeface="Arial"/>
              </a:rPr>
              <a:t>Weigh</a:t>
            </a:r>
            <a:r>
              <a:rPr lang="en-GB" sz="1600">
                <a:solidFill>
                  <a:srgbClr val="000000"/>
                </a:solidFill>
                <a:latin typeface="Arial"/>
                <a:ea typeface="MS Mincho"/>
                <a:cs typeface="Arial"/>
              </a:rPr>
              <a:t>, m</a:t>
            </a:r>
            <a:r>
              <a:rPr lang="en-GB" sz="1600" kern="1400">
                <a:solidFill>
                  <a:srgbClr val="000000"/>
                </a:solidFill>
                <a:effectLst/>
                <a:latin typeface="Arial"/>
                <a:ea typeface="Times New Roman" panose="02020603050405020304" pitchFamily="18" charset="0"/>
                <a:cs typeface="Arial"/>
              </a:rPr>
              <a:t>easure,</a:t>
            </a:r>
            <a:r>
              <a:rPr lang="en-GB" sz="1600">
                <a:solidFill>
                  <a:srgbClr val="000000"/>
                </a:solidFill>
                <a:latin typeface="Arial"/>
                <a:ea typeface="MS Mincho"/>
                <a:cs typeface="Arial"/>
              </a:rPr>
              <a:t> s</a:t>
            </a:r>
            <a:r>
              <a:rPr lang="en-GB" sz="1600" kern="1400">
                <a:solidFill>
                  <a:srgbClr val="000000"/>
                </a:solidFill>
                <a:effectLst/>
                <a:latin typeface="Arial"/>
                <a:ea typeface="Times New Roman" panose="02020603050405020304" pitchFamily="18" charset="0"/>
                <a:cs typeface="Arial"/>
              </a:rPr>
              <a:t>ift, mix</a:t>
            </a:r>
            <a:r>
              <a:rPr lang="en-GB" sz="1600">
                <a:solidFill>
                  <a:srgbClr val="000000"/>
                </a:solidFill>
                <a:latin typeface="Arial"/>
                <a:ea typeface="MS Mincho"/>
                <a:cs typeface="Arial"/>
              </a:rPr>
              <a:t>, k</a:t>
            </a:r>
            <a:r>
              <a:rPr lang="en-GB" sz="1600" kern="1400">
                <a:solidFill>
                  <a:srgbClr val="000000"/>
                </a:solidFill>
                <a:effectLst/>
                <a:latin typeface="Arial"/>
                <a:ea typeface="Times New Roman" panose="02020603050405020304" pitchFamily="18" charset="0"/>
                <a:cs typeface="Arial"/>
              </a:rPr>
              <a:t>nead</a:t>
            </a:r>
            <a:r>
              <a:rPr lang="en-GB" sz="1600">
                <a:solidFill>
                  <a:srgbClr val="000000"/>
                </a:solidFill>
                <a:latin typeface="Arial"/>
                <a:ea typeface="MS Mincho"/>
                <a:cs typeface="Arial"/>
              </a:rPr>
              <a:t>, p</a:t>
            </a:r>
            <a:r>
              <a:rPr lang="en-GB" sz="1600" kern="1400">
                <a:solidFill>
                  <a:srgbClr val="000000"/>
                </a:solidFill>
                <a:effectLst/>
                <a:latin typeface="Arial"/>
                <a:ea typeface="Times New Roman" panose="02020603050405020304" pitchFamily="18" charset="0"/>
                <a:cs typeface="Arial"/>
              </a:rPr>
              <a:t>ortion and divide, </a:t>
            </a:r>
            <a:r>
              <a:rPr lang="en-GB" sz="1600">
                <a:solidFill>
                  <a:srgbClr val="000000"/>
                </a:solidFill>
                <a:latin typeface="Arial"/>
                <a:ea typeface="MS Mincho"/>
                <a:cs typeface="Arial"/>
              </a:rPr>
              <a:t>f</a:t>
            </a:r>
            <a:r>
              <a:rPr lang="en-GB" sz="1600" kern="1400">
                <a:solidFill>
                  <a:srgbClr val="000000"/>
                </a:solidFill>
                <a:effectLst/>
                <a:latin typeface="Arial"/>
                <a:ea typeface="Times New Roman" panose="02020603050405020304" pitchFamily="18" charset="0"/>
                <a:cs typeface="Arial"/>
              </a:rPr>
              <a:t>orm and shape</a:t>
            </a:r>
            <a:r>
              <a:rPr lang="en-GB" sz="1600">
                <a:solidFill>
                  <a:srgbClr val="000000"/>
                </a:solidFill>
                <a:latin typeface="Arial"/>
                <a:ea typeface="MS Mincho"/>
                <a:cs typeface="Arial"/>
              </a:rPr>
              <a:t>, b</a:t>
            </a:r>
            <a:r>
              <a:rPr lang="en-GB" sz="1600" kern="1400">
                <a:solidFill>
                  <a:srgbClr val="000000"/>
                </a:solidFill>
                <a:effectLst/>
                <a:latin typeface="Arial"/>
                <a:ea typeface="Times New Roman" panose="02020603050405020304" pitchFamily="18" charset="0"/>
                <a:cs typeface="Arial"/>
              </a:rPr>
              <a:t>ake</a:t>
            </a:r>
            <a:r>
              <a:rPr lang="en-GB" sz="1600" kern="1400">
                <a:solidFill>
                  <a:srgbClr val="000000"/>
                </a:solidFill>
                <a:latin typeface="Arial"/>
                <a:ea typeface="Times New Roman" panose="02020603050405020304" pitchFamily="18" charset="0"/>
                <a:cs typeface="Arial"/>
              </a:rPr>
              <a:t>, glaze.</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p>
            <a:pPr marL="285750" indent="-285750">
              <a:buFont typeface="Arial"/>
              <a:buChar char="•"/>
            </a:pPr>
            <a:r>
              <a:rPr lang="en-US" sz="1600" b="1">
                <a:latin typeface="Arial"/>
                <a:cs typeface="Arial"/>
              </a:rPr>
              <a:t>Nutrition science</a:t>
            </a:r>
            <a:r>
              <a:rPr lang="en-US" sz="1600">
                <a:latin typeface="Arial"/>
                <a:cs typeface="Arial"/>
              </a:rPr>
              <a:t>: Starchy carbohydrates in the diet</a:t>
            </a:r>
          </a:p>
          <a:p>
            <a:pPr marL="285750" indent="-285750">
              <a:buFont typeface="Arial"/>
              <a:buChar char="•"/>
            </a:pPr>
            <a:r>
              <a:rPr lang="en-US" sz="1600" b="1">
                <a:latin typeface="Arial"/>
                <a:cs typeface="Arial"/>
              </a:rPr>
              <a:t>Food science</a:t>
            </a:r>
            <a:r>
              <a:rPr lang="en-US" sz="1600">
                <a:latin typeface="Arial"/>
                <a:cs typeface="Arial"/>
              </a:rPr>
              <a:t>:</a:t>
            </a:r>
            <a:r>
              <a:rPr lang="en-US" sz="1600">
                <a:latin typeface="Arial"/>
                <a:ea typeface="+mn-lt"/>
                <a:cs typeface="Arial"/>
              </a:rPr>
              <a:t> The</a:t>
            </a:r>
            <a:r>
              <a:rPr lang="en-GB" sz="1600">
                <a:latin typeface="Arial"/>
                <a:ea typeface="+mn-lt"/>
                <a:cs typeface="Arial"/>
              </a:rPr>
              <a:t> effect of cooking: coagulation </a:t>
            </a:r>
            <a:r>
              <a:rPr lang="en-GB" sz="1600" err="1">
                <a:latin typeface="Arial"/>
                <a:ea typeface="+mn-lt"/>
                <a:cs typeface="Arial"/>
              </a:rPr>
              <a:t>dextrinisation</a:t>
            </a:r>
            <a:endParaRPr lang="en-GB" sz="1600">
              <a:latin typeface="Arial"/>
              <a:ea typeface="+mn-lt"/>
              <a:cs typeface="Arial"/>
            </a:endParaRPr>
          </a:p>
          <a:p>
            <a:pPr marL="285750" indent="-285750">
              <a:buFont typeface="Arial"/>
              <a:buChar char="•"/>
            </a:pPr>
            <a:r>
              <a:rPr lang="en-GB" sz="1600" b="1">
                <a:latin typeface="Arial"/>
                <a:cs typeface="Arial"/>
              </a:rPr>
              <a:t>Sensory science</a:t>
            </a:r>
            <a:r>
              <a:rPr lang="en-GB" sz="1600">
                <a:latin typeface="Arial"/>
                <a:cs typeface="Arial"/>
              </a:rPr>
              <a:t>: T</a:t>
            </a:r>
            <a:r>
              <a:rPr lang="en-GB" sz="1600">
                <a:latin typeface="Arial"/>
                <a:ea typeface="+mn-lt"/>
                <a:cs typeface="Arial"/>
              </a:rPr>
              <a:t>esting, tasting and evaluation.</a:t>
            </a:r>
          </a:p>
          <a:p>
            <a:pPr marL="285750" indent="-285750">
              <a:buFont typeface="Arial"/>
              <a:buChar char="•"/>
            </a:pPr>
            <a:r>
              <a:rPr lang="en-GB" sz="1600" b="1">
                <a:latin typeface="Arial"/>
                <a:cs typeface="Arial"/>
              </a:rPr>
              <a:t>Maths</a:t>
            </a:r>
            <a:r>
              <a:rPr lang="en-GB" sz="1600">
                <a:latin typeface="Arial"/>
                <a:cs typeface="Arial"/>
              </a:rPr>
              <a:t>: </a:t>
            </a:r>
            <a:r>
              <a:rPr lang="en-GB" sz="1600">
                <a:latin typeface="Arial"/>
                <a:ea typeface="+mn-lt"/>
                <a:cs typeface="+mn-lt"/>
              </a:rPr>
              <a:t>Weighing, measuring, dividing, time, temperature.</a:t>
            </a:r>
          </a:p>
          <a:p>
            <a:pPr marL="285750" indent="-285750">
              <a:buFont typeface="Arial"/>
              <a:buChar char="•"/>
            </a:pPr>
            <a:r>
              <a:rPr lang="en-GB" sz="1600" b="1">
                <a:latin typeface="Arial"/>
                <a:ea typeface="+mn-lt"/>
                <a:cs typeface="+mn-lt"/>
              </a:rPr>
              <a:t>English</a:t>
            </a:r>
            <a:r>
              <a:rPr lang="en-GB" sz="1600">
                <a:latin typeface="Arial"/>
                <a:ea typeface="+mn-lt"/>
                <a:cs typeface="+mn-lt"/>
              </a:rPr>
              <a:t>: Reading and following a recipe, following written and verbal instructions.</a:t>
            </a:r>
          </a:p>
          <a:p>
            <a:endParaRPr lang="en-GB" sz="1600">
              <a:latin typeface="Arial"/>
              <a:cs typeface="Arial"/>
            </a:endParaRPr>
          </a:p>
        </p:txBody>
      </p:sp>
      <p:sp>
        <p:nvSpPr>
          <p:cNvPr id="5" name="TextBox 4"/>
          <p:cNvSpPr txBox="1"/>
          <p:nvPr/>
        </p:nvSpPr>
        <p:spPr>
          <a:xfrm>
            <a:off x="4540619" y="2956976"/>
            <a:ext cx="3426593" cy="33239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Ingredients (purchase, storage, providing) </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a:cs typeface="Arial"/>
              </a:rPr>
              <a:t>Equipment</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Demonstration area</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Baking (safe use of oven)</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a:cs typeface="Arial"/>
              </a:rPr>
              <a:t>Shaping and forming – ‘production line’</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endParaRPr lang="en-GB">
              <a:cs typeface="Calibri" panose="020F0502020204030204"/>
            </a:endParaRPr>
          </a:p>
        </p:txBody>
      </p:sp>
      <p:sp>
        <p:nvSpPr>
          <p:cNvPr id="6" name="TextBox 5"/>
          <p:cNvSpPr txBox="1"/>
          <p:nvPr/>
        </p:nvSpPr>
        <p:spPr>
          <a:xfrm>
            <a:off x="8336602" y="2823915"/>
            <a:ext cx="3426593" cy="455509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a:latin typeface="Arial"/>
                <a:cs typeface="Arial"/>
              </a:rPr>
              <a:t>Different flours – e.g. wholemeal, seeded</a:t>
            </a:r>
          </a:p>
          <a:p>
            <a:pPr marL="285750" indent="-285750">
              <a:buFont typeface="Arial" panose="020B0604020202020204" pitchFamily="34" charset="0"/>
              <a:buChar char="•"/>
            </a:pPr>
            <a:r>
              <a:rPr lang="en-GB" sz="1600">
                <a:latin typeface="Arial"/>
                <a:cs typeface="Arial"/>
              </a:rPr>
              <a:t>Use alternative toppings – be aware of allergies</a:t>
            </a:r>
          </a:p>
          <a:p>
            <a:pPr marL="285750" indent="-285750">
              <a:buFont typeface="Arial" panose="020B0604020202020204" pitchFamily="34" charset="0"/>
              <a:buChar char="•"/>
            </a:pPr>
            <a:r>
              <a:rPr lang="en-GB" sz="1600">
                <a:latin typeface="Arial"/>
                <a:cs typeface="Arial"/>
              </a:rPr>
              <a:t>Add spices/herbs - </a:t>
            </a:r>
            <a:r>
              <a:rPr lang="en-GB" sz="1600">
                <a:ea typeface="+mn-lt"/>
                <a:cs typeface="+mn-lt"/>
              </a:rPr>
              <a:t>c</a:t>
            </a:r>
            <a:r>
              <a:rPr lang="en-GB" sz="1600">
                <a:latin typeface="Arial"/>
                <a:ea typeface="+mn-lt"/>
                <a:cs typeface="+mn-lt"/>
              </a:rPr>
              <a:t>hilli powder, cayenne pepper,</a:t>
            </a:r>
            <a:r>
              <a:rPr lang="en-GB" sz="1600">
                <a:latin typeface="Arial"/>
                <a:cs typeface="Calibri"/>
              </a:rPr>
              <a:t> </a:t>
            </a:r>
          </a:p>
          <a:p>
            <a:r>
              <a:rPr lang="en-GB" sz="1600">
                <a:latin typeface="Arial"/>
                <a:cs typeface="Arial"/>
              </a:rPr>
              <a:t>     chopped fresh basil</a:t>
            </a:r>
            <a:endParaRPr lang="en-GB">
              <a:cs typeface="Calibri" panose="020F0502020204030204"/>
            </a:endParaRPr>
          </a:p>
          <a:p>
            <a:pPr marL="285750" indent="-285750">
              <a:buFont typeface="Arial" panose="020B0604020202020204" pitchFamily="34" charset="0"/>
              <a:buChar char="•"/>
            </a:pPr>
            <a:r>
              <a:rPr lang="en-GB" sz="1600">
                <a:latin typeface="Arial"/>
                <a:cs typeface="Arial"/>
              </a:rPr>
              <a:t>Gluten free flour</a:t>
            </a:r>
          </a:p>
          <a:p>
            <a:pPr marL="285750" indent="-285750">
              <a:buFont typeface="Arial" panose="020B0604020202020204" pitchFamily="34" charset="0"/>
              <a:buChar char="•"/>
            </a:pPr>
            <a:r>
              <a:rPr lang="en-GB" sz="1600">
                <a:latin typeface="Arial"/>
                <a:cs typeface="Arial"/>
              </a:rPr>
              <a:t>Fill with white cheese (such as feta) and tomatoes or </a:t>
            </a:r>
            <a:r>
              <a:rPr lang="en-GB" sz="1600">
                <a:latin typeface="Arial"/>
                <a:cs typeface="Arial"/>
                <a:hlinkClick r:id="rId3"/>
              </a:rPr>
              <a:t>homemade soft cheese</a:t>
            </a:r>
            <a:endParaRPr lang="en-GB" sz="1600">
              <a:latin typeface="Arial"/>
              <a:cs typeface="Arial"/>
            </a:endParaRPr>
          </a:p>
          <a:p>
            <a:pPr marL="285750" indent="-285750">
              <a:buFont typeface="Arial" panose="020B0604020202020204" pitchFamily="34" charset="0"/>
              <a:buChar char="•"/>
            </a:pPr>
            <a:r>
              <a:rPr lang="en-GB" sz="1600" b="0">
                <a:effectLst/>
                <a:latin typeface="Arial" panose="020B0604020202020204" pitchFamily="34" charset="0"/>
                <a:cs typeface="Arial" panose="020B0604020202020204" pitchFamily="34" charset="0"/>
              </a:rPr>
              <a:t>Make </a:t>
            </a:r>
            <a:r>
              <a:rPr lang="en-GB" sz="1600" b="0" err="1">
                <a:effectLst/>
                <a:latin typeface="Arial" panose="020B0604020202020204" pitchFamily="34" charset="0"/>
                <a:cs typeface="Arial" panose="020B0604020202020204" pitchFamily="34" charset="0"/>
              </a:rPr>
              <a:t>kaşarlı</a:t>
            </a:r>
            <a:r>
              <a:rPr lang="en-GB" sz="1600" b="0">
                <a:effectLst/>
                <a:latin typeface="Arial" panose="020B0604020202020204" pitchFamily="34" charset="0"/>
                <a:cs typeface="Arial" panose="020B0604020202020204" pitchFamily="34" charset="0"/>
              </a:rPr>
              <a:t> simit – form the dough into a ‘canoe’ shape and fill with cheese and heat in the oven</a:t>
            </a:r>
          </a:p>
          <a:p>
            <a:endParaRPr lang="en-GB" sz="1600">
              <a:latin typeface="Arial" panose="020B0604020202020204" pitchFamily="34" charset="0"/>
              <a:cs typeface="Arial" panose="020B0604020202020204" pitchFamily="34" charset="0"/>
            </a:endParaRPr>
          </a:p>
          <a:p>
            <a:endParaRPr lang="en-GB" sz="1600">
              <a:latin typeface="Arial"/>
              <a:cs typeface="Arial"/>
            </a:endParaRPr>
          </a:p>
          <a:p>
            <a:endParaRPr lang="en-GB">
              <a:latin typeface="Arial"/>
              <a:cs typeface="Arial"/>
            </a:endParaRPr>
          </a:p>
        </p:txBody>
      </p:sp>
    </p:spTree>
    <p:extLst>
      <p:ext uri="{BB962C8B-B14F-4D97-AF65-F5344CB8AC3E}">
        <p14:creationId xmlns:p14="http://schemas.microsoft.com/office/powerpoint/2010/main" val="174059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Ful </a:t>
            </a:r>
            <a:r>
              <a:rPr lang="en-US" err="1"/>
              <a:t>medames</a:t>
            </a:r>
            <a:endParaRPr lang="en-US"/>
          </a:p>
        </p:txBody>
      </p:sp>
      <p:sp>
        <p:nvSpPr>
          <p:cNvPr id="3" name="Subtitle 2"/>
          <p:cNvSpPr>
            <a:spLocks noGrp="1"/>
          </p:cNvSpPr>
          <p:nvPr>
            <p:ph type="subTitle" idx="1"/>
          </p:nvPr>
        </p:nvSpPr>
        <p:spPr>
          <a:xfrm>
            <a:off x="1169275" y="2113360"/>
            <a:ext cx="7487708" cy="4383695"/>
          </a:xfrm>
        </p:spPr>
        <p:txBody>
          <a:bodyPr/>
          <a:lstStyle/>
          <a:p>
            <a:pPr marL="0" indent="0">
              <a:buNone/>
            </a:pPr>
            <a:r>
              <a:rPr lang="en-US" sz="1600" b="1">
                <a:latin typeface="Arial"/>
                <a:cs typeface="Arial"/>
              </a:rPr>
              <a:t>Why are we doing this?</a:t>
            </a:r>
            <a:endParaRPr lang="en-GB" sz="1600">
              <a:cs typeface="Arial"/>
            </a:endParaRPr>
          </a:p>
          <a:p>
            <a:pPr marL="0" indent="0">
              <a:buNone/>
            </a:pPr>
            <a:r>
              <a:rPr lang="en-US" sz="1600">
                <a:latin typeface="Arial" panose="020B0604020202020204" pitchFamily="34" charset="0"/>
                <a:cs typeface="Arial" panose="020B0604020202020204" pitchFamily="34" charset="0"/>
              </a:rPr>
              <a:t>Learning in lesson: focus on skill/knowledge, not recipe.</a:t>
            </a:r>
          </a:p>
          <a:p>
            <a:pPr marL="0" indent="0">
              <a:buNone/>
            </a:pPr>
            <a:r>
              <a:rPr lang="en-GB" sz="1600">
                <a:effectLst/>
                <a:latin typeface="Arial" panose="020B0604020202020204" pitchFamily="34" charset="0"/>
                <a:ea typeface="MS Mincho" panose="02020609040205080304" pitchFamily="49" charset="-128"/>
                <a:cs typeface="Times New Roman" panose="02020603050405020304" pitchFamily="18" charset="0"/>
              </a:rPr>
              <a:t>A medium-high complexity recipe (when made with sauce and garnish).</a:t>
            </a:r>
            <a:endParaRPr lang="en-GB" sz="160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en-GB" sz="1600">
                <a:effectLst/>
                <a:latin typeface="Arial" panose="020B0604020202020204" pitchFamily="34" charset="0"/>
                <a:ea typeface="MS Mincho" panose="02020609040205080304" pitchFamily="49" charset="-128"/>
                <a:cs typeface="Arial" panose="020B0604020202020204" pitchFamily="34" charset="0"/>
              </a:rPr>
              <a:t>Made and cooked within an hour, ideal for shorter lessons. </a:t>
            </a:r>
          </a:p>
          <a:p>
            <a:pPr marL="0" indent="0">
              <a:buNone/>
            </a:pPr>
            <a:r>
              <a:rPr lang="en-GB" sz="1600">
                <a:effectLst/>
                <a:latin typeface="Arial" panose="020B0604020202020204" pitchFamily="34" charset="0"/>
                <a:ea typeface="MS Mincho" panose="02020609040205080304" pitchFamily="49" charset="-128"/>
                <a:cs typeface="Arial" panose="020B0604020202020204" pitchFamily="34" charset="0"/>
              </a:rPr>
              <a:t>Demonstrates a wide range of basic food skills but can be extended to allow for differentiation.</a:t>
            </a:r>
          </a:p>
          <a:p>
            <a:pPr marL="0" indent="0">
              <a:buNone/>
            </a:pPr>
            <a:r>
              <a:rPr lang="en-GB" sz="1600">
                <a:effectLst/>
                <a:latin typeface="Arial"/>
                <a:ea typeface="MS Mincho"/>
                <a:cs typeface="Arial"/>
              </a:rPr>
              <a:t>Uses ingredients that are easy to source, inexpensive and</a:t>
            </a:r>
            <a:r>
              <a:rPr lang="en-GB" sz="1600">
                <a:latin typeface="Arial"/>
                <a:ea typeface="MS Mincho"/>
                <a:cs typeface="Arial"/>
              </a:rPr>
              <a:t> </a:t>
            </a:r>
            <a:r>
              <a:rPr lang="en-GB" sz="1600">
                <a:effectLst/>
                <a:latin typeface="Arial"/>
                <a:ea typeface="MS Mincho"/>
                <a:cs typeface="Arial"/>
              </a:rPr>
              <a:t>stored</a:t>
            </a:r>
            <a:r>
              <a:rPr lang="en-GB" sz="1600">
                <a:latin typeface="Arial"/>
                <a:ea typeface="MS Mincho"/>
                <a:cs typeface="Arial"/>
              </a:rPr>
              <a:t> </a:t>
            </a:r>
            <a:r>
              <a:rPr lang="en-GB" sz="1600">
                <a:effectLst/>
                <a:latin typeface="Arial"/>
                <a:ea typeface="MS Mincho"/>
                <a:cs typeface="Arial"/>
              </a:rPr>
              <a:t>at</a:t>
            </a:r>
            <a:r>
              <a:rPr lang="en-GB" sz="1600">
                <a:latin typeface="Arial"/>
                <a:ea typeface="MS Mincho"/>
                <a:cs typeface="Arial"/>
              </a:rPr>
              <a:t> mostly ambient temperatures.</a:t>
            </a:r>
            <a:endParaRPr lang="en-GB" sz="1600">
              <a:effectLst/>
              <a:latin typeface="Arial"/>
              <a:ea typeface="MS Mincho"/>
              <a:cs typeface="Arial"/>
            </a:endParaRPr>
          </a:p>
          <a:p>
            <a:pPr marL="0" indent="0">
              <a:buNone/>
            </a:pPr>
            <a:r>
              <a:rPr lang="en-GB" sz="1600">
                <a:latin typeface="Arial"/>
                <a:ea typeface="MS Mincho"/>
                <a:cs typeface="Arial"/>
              </a:rPr>
              <a:t>Nutrition science: </a:t>
            </a:r>
            <a:r>
              <a:rPr lang="en-GB" sz="1600">
                <a:latin typeface="Arial" panose="020B0604020202020204" pitchFamily="34" charset="0"/>
                <a:ea typeface="MS Mincho" panose="02020609040205080304" pitchFamily="49" charset="-128"/>
                <a:cs typeface="Times New Roman" panose="02020603050405020304" pitchFamily="18" charset="0"/>
              </a:rPr>
              <a:t>P</a:t>
            </a:r>
            <a:r>
              <a:rPr lang="en-GB" sz="1600">
                <a:effectLst/>
                <a:latin typeface="Arial" panose="020B0604020202020204" pitchFamily="34" charset="0"/>
                <a:ea typeface="MS Mincho" panose="02020609040205080304" pitchFamily="49" charset="-128"/>
                <a:cs typeface="Times New Roman" panose="02020603050405020304" pitchFamily="18" charset="0"/>
              </a:rPr>
              <a:t>rotein sources (eggs), vegetables and pulses in the diet</a:t>
            </a:r>
            <a:r>
              <a:rPr lang="en-GB" sz="1600">
                <a:latin typeface="Arial"/>
                <a:ea typeface="MS Mincho"/>
                <a:cs typeface="Arial"/>
              </a:rPr>
              <a:t>.</a:t>
            </a:r>
          </a:p>
          <a:p>
            <a:pPr marL="0" indent="0">
              <a:lnSpc>
                <a:spcPct val="100000"/>
              </a:lnSpc>
              <a:buNone/>
            </a:pPr>
            <a:r>
              <a:rPr lang="en-GB" sz="1600">
                <a:latin typeface="Arial"/>
                <a:ea typeface="Cambria"/>
                <a:cs typeface="Times New Roman"/>
              </a:rPr>
              <a:t>Food science</a:t>
            </a:r>
            <a:r>
              <a:rPr lang="en-GB" sz="1600">
                <a:effectLst/>
                <a:latin typeface="Arial"/>
                <a:ea typeface="Cambria"/>
                <a:cs typeface="Times New Roman"/>
              </a:rPr>
              <a:t>:</a:t>
            </a:r>
            <a:r>
              <a:rPr lang="en-GB" sz="1600">
                <a:latin typeface="Arial"/>
                <a:ea typeface="Cambria"/>
                <a:cs typeface="Times New Roman"/>
              </a:rPr>
              <a:t> </a:t>
            </a:r>
            <a:r>
              <a:rPr lang="en-GB" sz="1600">
                <a:latin typeface="Arial"/>
                <a:ea typeface="Cambria"/>
                <a:cs typeface="Arial"/>
              </a:rPr>
              <a:t>Heat transfer, coagulation.</a:t>
            </a:r>
            <a:endParaRPr lang="en-GB" sz="1600">
              <a:effectLst/>
              <a:latin typeface="Arial" panose="020B0604020202020204" pitchFamily="34" charset="0"/>
              <a:ea typeface="Cambria"/>
              <a:cs typeface="Arial"/>
            </a:endParaRPr>
          </a:p>
          <a:p>
            <a:pPr marL="0" indent="0">
              <a:lnSpc>
                <a:spcPct val="100000"/>
              </a:lnSpc>
              <a:buNone/>
            </a:pPr>
            <a:r>
              <a:rPr lang="en-GB" sz="1600">
                <a:effectLst/>
                <a:latin typeface="Arial"/>
                <a:ea typeface="Cambria"/>
                <a:cs typeface="Times New Roman"/>
              </a:rPr>
              <a:t>Maths:</a:t>
            </a:r>
            <a:r>
              <a:rPr lang="en-GB" sz="1600">
                <a:latin typeface="Arial"/>
                <a:ea typeface="Cambria"/>
                <a:cs typeface="Times New Roman"/>
              </a:rPr>
              <a:t> W</a:t>
            </a:r>
            <a:r>
              <a:rPr lang="en-GB" sz="1600">
                <a:latin typeface="Arial"/>
                <a:ea typeface="Cambria"/>
                <a:cs typeface="Arial"/>
              </a:rPr>
              <a:t>eighing, measuring, time, temperature.</a:t>
            </a:r>
            <a:endParaRPr lang="en-GB" sz="1600">
              <a:effectLst/>
              <a:latin typeface="Arial"/>
              <a:ea typeface="Cambria"/>
              <a:cs typeface="Arial"/>
            </a:endParaRPr>
          </a:p>
          <a:p>
            <a:pPr marL="0" indent="0">
              <a:lnSpc>
                <a:spcPct val="100000"/>
              </a:lnSpc>
              <a:buNone/>
            </a:pPr>
            <a:r>
              <a:rPr lang="en-GB" sz="1600">
                <a:latin typeface="Arial"/>
                <a:ea typeface="Cambria"/>
                <a:cs typeface="Times New Roman"/>
              </a:rPr>
              <a:t>English: R</a:t>
            </a:r>
            <a:r>
              <a:rPr lang="en-GB" sz="1600">
                <a:latin typeface="Arial"/>
                <a:ea typeface="Cambria"/>
                <a:cs typeface="Arial"/>
              </a:rPr>
              <a:t>eading and following a recipe, following written and verbal instructions.</a:t>
            </a:r>
            <a:endParaRPr lang="en-GB" sz="1600">
              <a:latin typeface="Arial" panose="020B0604020202020204" pitchFamily="34" charset="0"/>
              <a:cs typeface="Arial" panose="020B0604020202020204" pitchFamily="34" charset="0"/>
            </a:endParaRPr>
          </a:p>
        </p:txBody>
      </p:sp>
      <p:pic>
        <p:nvPicPr>
          <p:cNvPr id="5" name="Picture 4" descr="A plate of food&#10;&#10;Description automatically generated with medium confidence">
            <a:extLst>
              <a:ext uri="{FF2B5EF4-FFF2-40B4-BE49-F238E27FC236}">
                <a16:creationId xmlns:a16="http://schemas.microsoft.com/office/drawing/2014/main" id="{BB00CEC7-8747-4B92-BD6B-2785494A99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4080" y="2550160"/>
            <a:ext cx="3210560" cy="2407920"/>
          </a:xfrm>
          <a:prstGeom prst="rect">
            <a:avLst/>
          </a:prstGeom>
        </p:spPr>
      </p:pic>
    </p:spTree>
    <p:extLst>
      <p:ext uri="{BB962C8B-B14F-4D97-AF65-F5344CB8AC3E}">
        <p14:creationId xmlns:p14="http://schemas.microsoft.com/office/powerpoint/2010/main" val="61512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B315-8491-46A7-96E5-63948037FAB8}"/>
              </a:ext>
            </a:extLst>
          </p:cNvPr>
          <p:cNvSpPr>
            <a:spLocks noGrp="1"/>
          </p:cNvSpPr>
          <p:nvPr>
            <p:ph type="ctrTitle"/>
          </p:nvPr>
        </p:nvSpPr>
        <p:spPr>
          <a:xfrm>
            <a:off x="511835" y="1240569"/>
            <a:ext cx="9720000" cy="720000"/>
          </a:xfrm>
        </p:spPr>
        <p:txBody>
          <a:bodyPr/>
          <a:lstStyle/>
          <a:p>
            <a:r>
              <a:rPr lang="en-US">
                <a:latin typeface="Arial"/>
                <a:cs typeface="Arial"/>
              </a:rPr>
              <a:t>Ful </a:t>
            </a:r>
            <a:r>
              <a:rPr lang="en-US" err="1">
                <a:latin typeface="Arial"/>
                <a:cs typeface="Arial"/>
              </a:rPr>
              <a:t>medames</a:t>
            </a:r>
            <a:endParaRPr lang="en-GB" b="0" err="1">
              <a:latin typeface="Arial"/>
              <a:cs typeface="Arial"/>
            </a:endParaRPr>
          </a:p>
          <a:p>
            <a:endParaRPr lang="en-GB"/>
          </a:p>
        </p:txBody>
      </p:sp>
      <p:sp>
        <p:nvSpPr>
          <p:cNvPr id="8" name="TextBox 7">
            <a:extLst>
              <a:ext uri="{FF2B5EF4-FFF2-40B4-BE49-F238E27FC236}">
                <a16:creationId xmlns:a16="http://schemas.microsoft.com/office/drawing/2014/main" id="{17CE176B-08D5-44CA-BF88-7424D5A92C23}"/>
              </a:ext>
            </a:extLst>
          </p:cNvPr>
          <p:cNvSpPr txBox="1"/>
          <p:nvPr/>
        </p:nvSpPr>
        <p:spPr>
          <a:xfrm>
            <a:off x="292653" y="2161095"/>
            <a:ext cx="3690298" cy="4431983"/>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latin typeface="Arial"/>
                <a:cs typeface="Arial"/>
              </a:rPr>
              <a:t>Ingredients</a:t>
            </a:r>
          </a:p>
          <a:p>
            <a:r>
              <a:rPr lang="en-US" sz="1400" b="0">
                <a:solidFill>
                  <a:srgbClr val="121212"/>
                </a:solidFill>
                <a:effectLst/>
                <a:latin typeface="Arial" panose="020B0604020202020204" pitchFamily="34" charset="0"/>
                <a:ea typeface="MS Mincho" panose="02020609040205080304" pitchFamily="49" charset="-128"/>
              </a:rPr>
              <a:t>1 small onion</a:t>
            </a:r>
            <a:br>
              <a:rPr lang="en-US" sz="1400" b="0">
                <a:solidFill>
                  <a:srgbClr val="121212"/>
                </a:solidFill>
                <a:effectLst/>
                <a:latin typeface="Arial" panose="020B0604020202020204" pitchFamily="34" charset="0"/>
                <a:ea typeface="MS Mincho" panose="02020609040205080304" pitchFamily="49" charset="-128"/>
              </a:rPr>
            </a:br>
            <a:r>
              <a:rPr lang="en-US" sz="1400" b="0">
                <a:solidFill>
                  <a:srgbClr val="121212"/>
                </a:solidFill>
                <a:effectLst/>
                <a:latin typeface="Arial" panose="020B0604020202020204" pitchFamily="34" charset="0"/>
                <a:ea typeface="MS Mincho" panose="02020609040205080304" pitchFamily="49" charset="-128"/>
              </a:rPr>
              <a:t>1 garlic clove</a:t>
            </a:r>
            <a:endParaRPr lang="en-GB" sz="1400" b="1">
              <a:effectLst/>
              <a:latin typeface="Arial" panose="020B0604020202020204" pitchFamily="34" charset="0"/>
              <a:ea typeface="MS Mincho" panose="02020609040205080304" pitchFamily="49" charset="-128"/>
            </a:endParaRPr>
          </a:p>
          <a:p>
            <a:r>
              <a:rPr lang="en-US" sz="1400" b="0">
                <a:solidFill>
                  <a:srgbClr val="121212"/>
                </a:solidFill>
                <a:effectLst/>
                <a:latin typeface="Arial" panose="020B0604020202020204" pitchFamily="34" charset="0"/>
                <a:ea typeface="MS Mincho" panose="02020609040205080304" pitchFamily="49" charset="-128"/>
              </a:rPr>
              <a:t>1 tomato</a:t>
            </a:r>
            <a:endParaRPr lang="en-GB" sz="1400" b="1">
              <a:effectLst/>
              <a:latin typeface="Arial" panose="020B0604020202020204" pitchFamily="34" charset="0"/>
              <a:ea typeface="MS Mincho" panose="02020609040205080304" pitchFamily="49" charset="-128"/>
            </a:endParaRPr>
          </a:p>
          <a:p>
            <a:r>
              <a:rPr lang="en-US" sz="1400" b="0">
                <a:solidFill>
                  <a:srgbClr val="121212"/>
                </a:solidFill>
                <a:effectLst/>
                <a:latin typeface="Arial" panose="020B0604020202020204" pitchFamily="34" charset="0"/>
                <a:ea typeface="MS Mincho" panose="02020609040205080304" pitchFamily="49" charset="-128"/>
              </a:rPr>
              <a:t>Spray oil</a:t>
            </a:r>
            <a:endParaRPr lang="en-GB" sz="1400" b="1">
              <a:effectLst/>
              <a:latin typeface="Arial" panose="020B0604020202020204" pitchFamily="34" charset="0"/>
              <a:ea typeface="MS Mincho" panose="02020609040205080304" pitchFamily="49" charset="-128"/>
            </a:endParaRPr>
          </a:p>
          <a:p>
            <a:r>
              <a:rPr lang="en-US" sz="1400" b="0">
                <a:solidFill>
                  <a:srgbClr val="121212"/>
                </a:solidFill>
                <a:effectLst/>
                <a:latin typeface="Arial" panose="020B0604020202020204" pitchFamily="34" charset="0"/>
                <a:ea typeface="Arial" panose="020B0604020202020204" pitchFamily="34" charset="0"/>
              </a:rPr>
              <a:t>½ x 5ml spoon ground cumin</a:t>
            </a:r>
            <a:br>
              <a:rPr lang="en-US" sz="1400" b="0">
                <a:solidFill>
                  <a:srgbClr val="121212"/>
                </a:solidFill>
                <a:effectLst/>
                <a:latin typeface="Arial" panose="020B0604020202020204" pitchFamily="34" charset="0"/>
                <a:ea typeface="MS Mincho" panose="02020609040205080304" pitchFamily="49" charset="-128"/>
              </a:rPr>
            </a:br>
            <a:r>
              <a:rPr lang="en-US" sz="1400" b="0">
                <a:solidFill>
                  <a:srgbClr val="121212"/>
                </a:solidFill>
                <a:effectLst/>
                <a:latin typeface="Arial" panose="020B0604020202020204" pitchFamily="34" charset="0"/>
                <a:ea typeface="MS Mincho" panose="02020609040205080304" pitchFamily="49" charset="-128"/>
              </a:rPr>
              <a:t>1 x 300g can fava beans or broad beans</a:t>
            </a:r>
            <a:br>
              <a:rPr lang="en-US" sz="1400" b="0">
                <a:solidFill>
                  <a:srgbClr val="121212"/>
                </a:solidFill>
                <a:effectLst/>
                <a:latin typeface="Arial" panose="020B0604020202020204" pitchFamily="34" charset="0"/>
                <a:ea typeface="MS Mincho" panose="02020609040205080304" pitchFamily="49" charset="-128"/>
              </a:rPr>
            </a:br>
            <a:r>
              <a:rPr lang="en-US" sz="1400" b="0">
                <a:solidFill>
                  <a:srgbClr val="121212"/>
                </a:solidFill>
                <a:effectLst/>
                <a:latin typeface="Arial" panose="020B0604020202020204" pitchFamily="34" charset="0"/>
                <a:ea typeface="MS Mincho" panose="02020609040205080304" pitchFamily="49" charset="-128"/>
              </a:rPr>
              <a:t>1 lemon or 2 x 15ml spoons lemon juice</a:t>
            </a:r>
            <a:br>
              <a:rPr lang="en-US" sz="1400" b="0">
                <a:solidFill>
                  <a:srgbClr val="121212"/>
                </a:solidFill>
                <a:effectLst/>
                <a:latin typeface="Arial" panose="020B0604020202020204" pitchFamily="34" charset="0"/>
                <a:ea typeface="MS Mincho" panose="02020609040205080304" pitchFamily="49" charset="-128"/>
              </a:rPr>
            </a:br>
            <a:r>
              <a:rPr lang="en-US" sz="1400" b="0">
                <a:solidFill>
                  <a:srgbClr val="121212"/>
                </a:solidFill>
                <a:effectLst/>
                <a:latin typeface="Arial" panose="020B0604020202020204" pitchFamily="34" charset="0"/>
                <a:ea typeface="MS Mincho" panose="02020609040205080304" pitchFamily="49" charset="-128"/>
              </a:rPr>
              <a:t>100ml water</a:t>
            </a:r>
            <a:br>
              <a:rPr lang="en-US" sz="1400" b="0">
                <a:solidFill>
                  <a:srgbClr val="121212"/>
                </a:solidFill>
                <a:effectLst/>
                <a:latin typeface="Arial" panose="020B0604020202020204" pitchFamily="34" charset="0"/>
                <a:ea typeface="MS Mincho" panose="02020609040205080304" pitchFamily="49" charset="-128"/>
              </a:rPr>
            </a:br>
            <a:r>
              <a:rPr lang="en-US" sz="1400" b="0">
                <a:solidFill>
                  <a:srgbClr val="121212"/>
                </a:solidFill>
                <a:effectLst/>
                <a:latin typeface="Arial" panose="020B0604020202020204" pitchFamily="34" charset="0"/>
                <a:ea typeface="MS Mincho" panose="02020609040205080304" pitchFamily="49" charset="-128"/>
              </a:rPr>
              <a:t>1–2 eggs per person</a:t>
            </a:r>
            <a:endParaRPr lang="en-GB" sz="1400" b="1">
              <a:effectLst/>
              <a:latin typeface="Arial" panose="020B0604020202020204" pitchFamily="34" charset="0"/>
              <a:ea typeface="MS Mincho" panose="02020609040205080304" pitchFamily="49" charset="-128"/>
            </a:endParaRPr>
          </a:p>
          <a:p>
            <a:r>
              <a:rPr lang="en-US" sz="1400" b="0" err="1">
                <a:solidFill>
                  <a:srgbClr val="121212"/>
                </a:solidFill>
                <a:effectLst/>
                <a:latin typeface="Arial" panose="020B0604020202020204" pitchFamily="34" charset="0"/>
                <a:ea typeface="MS Mincho" panose="02020609040205080304" pitchFamily="49" charset="-128"/>
              </a:rPr>
              <a:t>Wholemeal</a:t>
            </a:r>
            <a:r>
              <a:rPr lang="en-US" sz="1400" b="0">
                <a:solidFill>
                  <a:srgbClr val="121212"/>
                </a:solidFill>
                <a:effectLst/>
                <a:latin typeface="Arial" panose="020B0604020202020204" pitchFamily="34" charset="0"/>
                <a:ea typeface="MS Mincho" panose="02020609040205080304" pitchFamily="49" charset="-128"/>
              </a:rPr>
              <a:t> pitta bread</a:t>
            </a:r>
          </a:p>
          <a:p>
            <a:r>
              <a:rPr lang="en-US" sz="1400" b="1">
                <a:effectLst/>
                <a:latin typeface="Arial" panose="020B0604020202020204" pitchFamily="34" charset="0"/>
                <a:ea typeface="MS Mincho" panose="02020609040205080304" pitchFamily="49" charset="-128"/>
              </a:rPr>
              <a:t>Tahini sauce - optional</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50g tahini*</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35ml water</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2 x 5ml spoons lemon juice</a:t>
            </a:r>
            <a:endParaRPr lang="en-GB" sz="1400" b="1">
              <a:effectLst/>
              <a:latin typeface="Arial" panose="020B0604020202020204" pitchFamily="34" charset="0"/>
              <a:ea typeface="MS Mincho" panose="02020609040205080304" pitchFamily="49" charset="-128"/>
            </a:endParaRPr>
          </a:p>
          <a:p>
            <a:r>
              <a:rPr lang="en-US" sz="1400" b="1">
                <a:effectLst/>
                <a:latin typeface="Arial" panose="020B0604020202020204" pitchFamily="34" charset="0"/>
                <a:ea typeface="MS Mincho" panose="02020609040205080304" pitchFamily="49" charset="-128"/>
              </a:rPr>
              <a:t>Garnish – optional </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10g fresh parsley</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1 tomato</a:t>
            </a:r>
            <a:endParaRPr lang="en-GB" sz="1400" b="1">
              <a:effectLst/>
              <a:latin typeface="Arial" panose="020B0604020202020204" pitchFamily="34" charset="0"/>
              <a:ea typeface="MS Mincho" panose="02020609040205080304" pitchFamily="49" charset="-128"/>
            </a:endParaRPr>
          </a:p>
          <a:p>
            <a:r>
              <a:rPr lang="en-US" sz="1400" b="0">
                <a:effectLst/>
                <a:latin typeface="Arial" panose="020B0604020202020204" pitchFamily="34" charset="0"/>
                <a:ea typeface="MS Mincho" panose="02020609040205080304" pitchFamily="49" charset="-128"/>
              </a:rPr>
              <a:t>¼ cucumber</a:t>
            </a:r>
            <a:endParaRPr lang="en-GB" sz="1400" b="1">
              <a:effectLst/>
              <a:latin typeface="Arial" panose="020B0604020202020204" pitchFamily="34" charset="0"/>
              <a:ea typeface="MS Mincho" panose="02020609040205080304" pitchFamily="49" charset="-128"/>
            </a:endParaRPr>
          </a:p>
          <a:p>
            <a:r>
              <a:rPr lang="en-US" sz="1400" b="0">
                <a:effectLst/>
                <a:latin typeface="Arial"/>
                <a:ea typeface="MS Mincho"/>
                <a:cs typeface="Arial"/>
              </a:rPr>
              <a:t>Cayenne pepper</a:t>
            </a:r>
            <a:endParaRPr lang="en-GB" sz="1400" b="1">
              <a:effectLst/>
              <a:latin typeface="Arial"/>
              <a:ea typeface="MS Mincho"/>
              <a:cs typeface="Arial"/>
            </a:endParaRPr>
          </a:p>
        </p:txBody>
      </p:sp>
      <p:sp>
        <p:nvSpPr>
          <p:cNvPr id="10" name="TextBox 9">
            <a:extLst>
              <a:ext uri="{FF2B5EF4-FFF2-40B4-BE49-F238E27FC236}">
                <a16:creationId xmlns:a16="http://schemas.microsoft.com/office/drawing/2014/main" id="{53DD69BD-6794-4C7C-8FF5-49ECA3B04F45}"/>
              </a:ext>
            </a:extLst>
          </p:cNvPr>
          <p:cNvSpPr txBox="1"/>
          <p:nvPr/>
        </p:nvSpPr>
        <p:spPr>
          <a:xfrm>
            <a:off x="4087132" y="2156350"/>
            <a:ext cx="8022768" cy="4431983"/>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latin typeface="Arial"/>
                <a:cs typeface="Arial"/>
              </a:rPr>
              <a:t>Method</a:t>
            </a:r>
          </a:p>
          <a:p>
            <a:pPr marL="342900" lvl="0" indent="-342900">
              <a:buFont typeface="+mj-lt"/>
              <a:buAutoNum type="arabicPeriod"/>
              <a:tabLst>
                <a:tab pos="457200" algn="l"/>
              </a:tabLst>
            </a:pPr>
            <a:r>
              <a:rPr lang="en-GB" sz="14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Prepare the ingredients:</a:t>
            </a:r>
            <a:endParaRPr lang="en-GB" sz="1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742950" lvl="1" indent="-285750">
              <a:buFont typeface="Symbol" panose="05050102010706020507" pitchFamily="18" charset="2"/>
              <a:buChar char=""/>
            </a:pPr>
            <a:r>
              <a:rPr lang="en-GB" sz="14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peel and dice the onion;</a:t>
            </a:r>
            <a:endParaRPr lang="en-GB" sz="1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742950" lvl="1" indent="-285750">
              <a:buFont typeface="Symbol" panose="05050102010706020507" pitchFamily="18" charset="2"/>
              <a:buChar char=""/>
            </a:pPr>
            <a:r>
              <a:rPr lang="en-GB" sz="14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peel and crush the garlic;</a:t>
            </a:r>
            <a:endParaRPr lang="en-GB" sz="1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742950" lvl="1" indent="-285750">
              <a:buFont typeface="Symbol" panose="05050102010706020507" pitchFamily="18" charset="2"/>
              <a:buChar char=""/>
            </a:pPr>
            <a:r>
              <a:rPr lang="en-GB" sz="14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dice the tomato;</a:t>
            </a:r>
            <a:endParaRPr lang="en-GB" sz="1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742950" lvl="1" indent="-285750">
              <a:buFont typeface="Symbol" panose="05050102010706020507" pitchFamily="18" charset="2"/>
              <a:buChar char=""/>
            </a:pPr>
            <a:r>
              <a:rPr lang="en-GB" sz="14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drain and rinse the beans.</a:t>
            </a:r>
            <a:endParaRPr lang="en-GB" sz="1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tabLst>
                <a:tab pos="457200" algn="l"/>
              </a:tabLst>
            </a:pPr>
            <a:r>
              <a:rPr lang="en-GB" sz="14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Place the eggs in a pan of cold water. Bring to the boil and cook for ten minutes. After ten minutes, remove from the heat and run the eggs under cold water.  Peel and cut in half.</a:t>
            </a:r>
            <a:endParaRPr lang="en-GB" sz="1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tabLst>
                <a:tab pos="457200" algn="l"/>
              </a:tabLst>
            </a:pPr>
            <a:r>
              <a:rPr lang="en-GB" sz="14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Spray a small saucepan with oil.  Add the chopped onion and half the garlic and fry gently for 2-3 minutes.</a:t>
            </a:r>
            <a:endParaRPr lang="en-GB" sz="1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tabLst>
                <a:tab pos="457200" algn="l"/>
              </a:tabLst>
            </a:pPr>
            <a:r>
              <a:rPr lang="en-GB" sz="14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 the ground cumin, beans, diced tomato, 2 x 15 spoons lemon juice and 100ml water.</a:t>
            </a:r>
            <a:endParaRPr lang="en-GB" sz="1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tabLst>
                <a:tab pos="457200" algn="l"/>
              </a:tabLst>
            </a:pPr>
            <a:r>
              <a:rPr lang="en-GB" sz="14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Bring to the boil and then simmer for 10 to 15 minutes.</a:t>
            </a:r>
            <a:endParaRPr lang="en-GB" sz="1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tabLst>
                <a:tab pos="457200" algn="l"/>
              </a:tabLst>
            </a:pPr>
            <a:r>
              <a:rPr lang="en-GB" sz="14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Remove from the heat and roughly mash the beans with a fork or potato masher.</a:t>
            </a:r>
          </a:p>
          <a:p>
            <a:pPr marL="342900" lvl="0" indent="-342900">
              <a:buFont typeface="+mj-lt"/>
              <a:buAutoNum type="arabicPeriod"/>
              <a:tabLst>
                <a:tab pos="457200" algn="l"/>
              </a:tabLst>
            </a:pPr>
            <a:endParaRPr lang="en-GB" sz="1400" spc="-1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r>
              <a:rPr lang="en-GB" sz="1400" b="1">
                <a:effectLst/>
                <a:latin typeface="Arial" panose="020B0604020202020204" pitchFamily="34" charset="0"/>
                <a:ea typeface="MS Mincho" panose="02020609040205080304" pitchFamily="49" charset="-128"/>
                <a:cs typeface="Times New Roman" panose="02020603050405020304" pitchFamily="18" charset="0"/>
              </a:rPr>
              <a:t>Method – Tahini sauce (optional)</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pPr>
            <a:r>
              <a:rPr lang="en-GB" sz="1400">
                <a:effectLst/>
                <a:latin typeface="Arial" panose="020B0604020202020204" pitchFamily="34" charset="0"/>
                <a:ea typeface="Times New Roman" panose="02020603050405020304" pitchFamily="18" charset="0"/>
              </a:rPr>
              <a:t>Place the tahini, remaining garlic, 35ml water and 2 x 5ml spoons lemon juice in a small bowl. </a:t>
            </a:r>
            <a:endParaRPr lang="en-GB" sz="14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400">
                <a:effectLst/>
                <a:latin typeface="Arial" panose="020B0604020202020204" pitchFamily="34" charset="0"/>
                <a:ea typeface="Times New Roman" panose="02020603050405020304" pitchFamily="18" charset="0"/>
              </a:rPr>
              <a:t>Whisk together until smooth.  The mixture might split initially but will become smooth with further mixing.</a:t>
            </a:r>
            <a:endParaRPr lang="en-GB" sz="1400">
              <a:effectLst/>
              <a:latin typeface="Times New Roman" panose="02020603050405020304" pitchFamily="18" charset="0"/>
              <a:ea typeface="Times New Roman" panose="02020603050405020304" pitchFamily="18" charset="0"/>
            </a:endParaRPr>
          </a:p>
          <a:p>
            <a:pPr lvl="0">
              <a:tabLst>
                <a:tab pos="457200" algn="l"/>
              </a:tabLst>
            </a:pPr>
            <a:endParaRPr lang="en-GB" sz="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a:latin typeface="Arial"/>
              <a:cs typeface="Calibri"/>
            </a:endParaRPr>
          </a:p>
        </p:txBody>
      </p:sp>
    </p:spTree>
    <p:extLst>
      <p:ext uri="{BB962C8B-B14F-4D97-AF65-F5344CB8AC3E}">
        <p14:creationId xmlns:p14="http://schemas.microsoft.com/office/powerpoint/2010/main" val="113840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Welcome </a:t>
            </a:r>
          </a:p>
        </p:txBody>
      </p:sp>
      <p:sp>
        <p:nvSpPr>
          <p:cNvPr id="3" name="Subtitle 2"/>
          <p:cNvSpPr>
            <a:spLocks noGrp="1"/>
          </p:cNvSpPr>
          <p:nvPr>
            <p:ph type="subTitle" idx="1"/>
          </p:nvPr>
        </p:nvSpPr>
        <p:spPr>
          <a:xfrm>
            <a:off x="1169274" y="2283798"/>
            <a:ext cx="6972282" cy="3600000"/>
          </a:xfrm>
        </p:spPr>
        <p:txBody>
          <a:bodyPr/>
          <a:lstStyle/>
          <a:p>
            <a:pPr marL="0" indent="0">
              <a:buNone/>
            </a:pPr>
            <a:r>
              <a:rPr lang="en-GB" sz="2000"/>
              <a:t>As part of the British Nutrition Foundation’s work around a ‘</a:t>
            </a:r>
            <a:r>
              <a:rPr lang="en-GB" sz="2000" b="1"/>
              <a:t>modern, diverse food and nutrition education</a:t>
            </a:r>
            <a:r>
              <a:rPr lang="en-GB" sz="2000"/>
              <a:t>’ we asked students what was important to them about the recipes they cooked at school. </a:t>
            </a:r>
          </a:p>
          <a:p>
            <a:pPr marL="0" indent="0">
              <a:buNone/>
            </a:pPr>
            <a:r>
              <a:rPr lang="en-GB" sz="2000"/>
              <a:t>Students responded that they want dishes that are:</a:t>
            </a:r>
          </a:p>
          <a:p>
            <a:r>
              <a:rPr lang="en-GB" sz="2000"/>
              <a:t>tasty, healthy, family/everyday recipes; </a:t>
            </a:r>
          </a:p>
          <a:p>
            <a:r>
              <a:rPr lang="en-GB" sz="2000"/>
              <a:t>most significantly they want them to be dishes from around the world that are - modern, diverse and reflect different cultures.</a:t>
            </a:r>
            <a:endParaRPr lang="en-US" sz="2000"/>
          </a:p>
        </p:txBody>
      </p:sp>
      <p:sp>
        <p:nvSpPr>
          <p:cNvPr id="5" name="TextBox 4">
            <a:extLst>
              <a:ext uri="{FF2B5EF4-FFF2-40B4-BE49-F238E27FC236}">
                <a16:creationId xmlns:a16="http://schemas.microsoft.com/office/drawing/2014/main" id="{1B3A57C0-3CBE-446B-BB0F-F7A89E581FEF}"/>
              </a:ext>
            </a:extLst>
          </p:cNvPr>
          <p:cNvSpPr txBox="1"/>
          <p:nvPr/>
        </p:nvSpPr>
        <p:spPr>
          <a:xfrm>
            <a:off x="719191" y="6174296"/>
            <a:ext cx="9246742" cy="307777"/>
          </a:xfrm>
          <a:prstGeom prst="rect">
            <a:avLst/>
          </a:prstGeom>
          <a:noFill/>
        </p:spPr>
        <p:txBody>
          <a:bodyPr wrap="square" rtlCol="0">
            <a:spAutoFit/>
          </a:bodyPr>
          <a:lstStyle/>
          <a:p>
            <a:r>
              <a:rPr lang="en-GB" sz="1400" i="1">
                <a:latin typeface="Arial" panose="020B0604020202020204" pitchFamily="34" charset="0"/>
                <a:cs typeface="Arial" panose="020B0604020202020204" pitchFamily="34" charset="0"/>
              </a:rPr>
              <a:t>The British Nutrition Foundation is grateful for the support from the </a:t>
            </a:r>
            <a:r>
              <a:rPr lang="en-GB" sz="1400" i="1">
                <a:latin typeface="Arial" panose="020B0604020202020204" pitchFamily="34" charset="0"/>
                <a:cs typeface="Arial" panose="020B0604020202020204" pitchFamily="34" charset="0"/>
                <a:hlinkClick r:id="rId3"/>
              </a:rPr>
              <a:t>All Saints Educational Trust </a:t>
            </a:r>
            <a:r>
              <a:rPr lang="en-GB" sz="1400" i="1">
                <a:latin typeface="Arial" panose="020B0604020202020204" pitchFamily="34" charset="0"/>
                <a:cs typeface="Arial" panose="020B0604020202020204" pitchFamily="34" charset="0"/>
              </a:rPr>
              <a:t>for this work.  </a:t>
            </a:r>
          </a:p>
        </p:txBody>
      </p:sp>
      <p:pic>
        <p:nvPicPr>
          <p:cNvPr id="4" name="Picture 6" descr="A picture containing food, plate, green, snack food&#10;&#10;Description automatically generated">
            <a:extLst>
              <a:ext uri="{FF2B5EF4-FFF2-40B4-BE49-F238E27FC236}">
                <a16:creationId xmlns:a16="http://schemas.microsoft.com/office/drawing/2014/main" id="{20155DD7-7E91-0FD6-5B8E-981699ED6424}"/>
              </a:ext>
            </a:extLst>
          </p:cNvPr>
          <p:cNvPicPr>
            <a:picLocks noChangeAspect="1"/>
          </p:cNvPicPr>
          <p:nvPr/>
        </p:nvPicPr>
        <p:blipFill>
          <a:blip r:embed="rId4"/>
          <a:stretch>
            <a:fillRect/>
          </a:stretch>
        </p:blipFill>
        <p:spPr>
          <a:xfrm>
            <a:off x="8576900" y="2279308"/>
            <a:ext cx="3111541" cy="2665915"/>
          </a:xfrm>
          <a:prstGeom prst="rect">
            <a:avLst/>
          </a:prstGeom>
        </p:spPr>
      </p:pic>
      <p:sp>
        <p:nvSpPr>
          <p:cNvPr id="7" name="TextBox 6">
            <a:extLst>
              <a:ext uri="{FF2B5EF4-FFF2-40B4-BE49-F238E27FC236}">
                <a16:creationId xmlns:a16="http://schemas.microsoft.com/office/drawing/2014/main" id="{7B2D5F71-4702-7B3E-8A55-6EFFA46BC3C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74071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356835"/>
            <a:ext cx="9720000" cy="720000"/>
          </a:xfrm>
        </p:spPr>
        <p:txBody>
          <a:bodyPr/>
          <a:lstStyle/>
          <a:p>
            <a:r>
              <a:rPr lang="en-US">
                <a:latin typeface="Arial"/>
                <a:cs typeface="Arial"/>
              </a:rPr>
              <a:t>Ful </a:t>
            </a:r>
            <a:r>
              <a:rPr lang="en-US" err="1">
                <a:latin typeface="Arial"/>
                <a:cs typeface="Arial"/>
              </a:rPr>
              <a:t>medames</a:t>
            </a:r>
            <a:r>
              <a:rPr lang="en-US">
                <a:latin typeface="Arial"/>
                <a:cs typeface="Arial"/>
              </a:rPr>
              <a:t> - review</a:t>
            </a:r>
            <a:endParaRPr lang="en-GB">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2508884843"/>
              </p:ext>
            </p:extLst>
          </p:nvPr>
        </p:nvGraphicFramePr>
        <p:xfrm>
          <a:off x="1026348" y="2114678"/>
          <a:ext cx="10805604" cy="4562441"/>
        </p:xfrm>
        <a:graphic>
          <a:graphicData uri="http://schemas.openxmlformats.org/drawingml/2006/table">
            <a:tbl>
              <a:tblPr firstRow="1" bandRow="1">
                <a:tableStyleId>{5C22544A-7EE6-4342-B048-85BDC9FD1C3A}</a:tableStyleId>
              </a:tblPr>
              <a:tblGrid>
                <a:gridCol w="3601868">
                  <a:extLst>
                    <a:ext uri="{9D8B030D-6E8A-4147-A177-3AD203B41FA5}">
                      <a16:colId xmlns:a16="http://schemas.microsoft.com/office/drawing/2014/main" val="3987826760"/>
                    </a:ext>
                  </a:extLst>
                </a:gridCol>
                <a:gridCol w="3601868">
                  <a:extLst>
                    <a:ext uri="{9D8B030D-6E8A-4147-A177-3AD203B41FA5}">
                      <a16:colId xmlns:a16="http://schemas.microsoft.com/office/drawing/2014/main" val="1855280855"/>
                    </a:ext>
                  </a:extLst>
                </a:gridCol>
                <a:gridCol w="3601868">
                  <a:extLst>
                    <a:ext uri="{9D8B030D-6E8A-4147-A177-3AD203B41FA5}">
                      <a16:colId xmlns:a16="http://schemas.microsoft.com/office/drawing/2014/main" val="3355334905"/>
                    </a:ext>
                  </a:extLst>
                </a:gridCol>
              </a:tblGrid>
              <a:tr h="956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Skills and knowledge developed and demonstrated</a:t>
                      </a:r>
                      <a:endParaRPr lang="en-GB" b="1">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Practicalities in the secondary classroom</a:t>
                      </a:r>
                      <a:endParaRPr lang="en-GB" b="1">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Alternatives – ingredients, cooking methods …</a:t>
                      </a:r>
                      <a:endParaRPr lang="en-GB" b="1">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605953">
                <a:tc>
                  <a:txBody>
                    <a:bodyPr/>
                    <a:lstStyle/>
                    <a:p>
                      <a:endParaRPr lang="en-GB">
                        <a:latin typeface="Arial" panose="020B0604020202020204" pitchFamily="34" charset="0"/>
                        <a:cs typeface="Arial" panose="020B0604020202020204" pitchFamily="34" charset="0"/>
                      </a:endParaRPr>
                    </a:p>
                  </a:txBody>
                  <a:tcPr>
                    <a:solidFill>
                      <a:srgbClr val="F9D4B6"/>
                    </a:solidFill>
                  </a:tcPr>
                </a:tc>
                <a:tc>
                  <a:txBody>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Use of allergenic ingredients – risk assessment, parental/carer permissions, alternative ingredients</a:t>
                      </a:r>
                    </a:p>
                  </a:txBody>
                  <a:tcPr>
                    <a:solidFill>
                      <a:srgbClr val="F9D4B6"/>
                    </a:solidFill>
                  </a:tcPr>
                </a:tc>
                <a:tc>
                  <a:txBody>
                    <a:bodyPr/>
                    <a:lstStyle/>
                    <a:p>
                      <a:pPr marL="0" indent="0">
                        <a:buNone/>
                      </a:pPr>
                      <a:endParaRPr lang="en-GB" sz="1600" b="0" i="0" u="none" strike="noStrike" noProof="0">
                        <a:latin typeface="Arial"/>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4" name="TextBox 3"/>
          <p:cNvSpPr txBox="1"/>
          <p:nvPr/>
        </p:nvSpPr>
        <p:spPr>
          <a:xfrm>
            <a:off x="1247756" y="3091399"/>
            <a:ext cx="3243714" cy="3046988"/>
          </a:xfrm>
          <a:prstGeom prst="rect">
            <a:avLst/>
          </a:prstGeom>
          <a:noFill/>
        </p:spPr>
        <p:txBody>
          <a:bodyPr wrap="square" lIns="91440" tIns="45720" rIns="91440" bIns="45720" rtlCol="0" anchor="t">
            <a:spAutoFit/>
          </a:bodyPr>
          <a:lstStyle/>
          <a:p>
            <a:r>
              <a:rPr lang="en-GB" sz="1600" b="1">
                <a:latin typeface="Arial"/>
                <a:ea typeface="+mn-lt"/>
                <a:cs typeface="+mn-lt"/>
              </a:rPr>
              <a:t>Nutrition science</a:t>
            </a:r>
            <a:r>
              <a:rPr lang="en-GB" sz="1600">
                <a:latin typeface="Arial"/>
                <a:ea typeface="+mn-lt"/>
                <a:cs typeface="+mn-lt"/>
              </a:rPr>
              <a:t>: </a:t>
            </a:r>
            <a:r>
              <a:rPr lang="en-GB" sz="1600">
                <a:latin typeface="Arial" panose="020B0604020202020204" pitchFamily="34" charset="0"/>
                <a:ea typeface="MS Mincho" panose="02020609040205080304" pitchFamily="49" charset="-128"/>
                <a:cs typeface="Arial" panose="020B0604020202020204" pitchFamily="34" charset="0"/>
              </a:rPr>
              <a:t>P</a:t>
            </a:r>
            <a:r>
              <a:rPr lang="en-GB" sz="1600">
                <a:effectLst/>
                <a:latin typeface="Arial" panose="020B0604020202020204" pitchFamily="34" charset="0"/>
                <a:ea typeface="MS Mincho" panose="02020609040205080304" pitchFamily="49" charset="-128"/>
                <a:cs typeface="Arial" panose="020B0604020202020204" pitchFamily="34" charset="0"/>
              </a:rPr>
              <a:t>rotein sources (eggs), vegetables and pulses in the diet.</a:t>
            </a:r>
            <a:endParaRPr lang="en-GB" sz="1600">
              <a:latin typeface="Arial"/>
              <a:ea typeface="+mn-lt"/>
              <a:cs typeface="+mn-lt"/>
            </a:endParaRPr>
          </a:p>
          <a:p>
            <a:r>
              <a:rPr lang="en-GB" sz="1600" b="1">
                <a:latin typeface="Arial"/>
                <a:ea typeface="+mn-lt"/>
                <a:cs typeface="+mn-lt"/>
              </a:rPr>
              <a:t>Food science</a:t>
            </a:r>
            <a:r>
              <a:rPr lang="en-GB" sz="1600">
                <a:latin typeface="Arial"/>
                <a:ea typeface="+mn-lt"/>
                <a:cs typeface="+mn-lt"/>
              </a:rPr>
              <a:t>: Heat transfer, coagulation.</a:t>
            </a:r>
            <a:endParaRPr lang="en-US" sz="1600">
              <a:latin typeface="Arial"/>
              <a:ea typeface="+mn-lt"/>
              <a:cs typeface="+mn-lt"/>
            </a:endParaRPr>
          </a:p>
          <a:p>
            <a:r>
              <a:rPr lang="en-GB" sz="1600" b="1">
                <a:latin typeface="Arial"/>
                <a:ea typeface="+mn-lt"/>
                <a:cs typeface="+mn-lt"/>
              </a:rPr>
              <a:t>Sensory science</a:t>
            </a:r>
            <a:r>
              <a:rPr lang="en-GB" sz="1600">
                <a:latin typeface="Arial"/>
                <a:ea typeface="+mn-lt"/>
                <a:cs typeface="+mn-lt"/>
              </a:rPr>
              <a:t>: Testing, tasting and evaluation.</a:t>
            </a:r>
            <a:endParaRPr lang="en-US" sz="1600">
              <a:latin typeface="Arial"/>
              <a:ea typeface="+mn-lt"/>
              <a:cs typeface="+mn-lt"/>
            </a:endParaRPr>
          </a:p>
          <a:p>
            <a:r>
              <a:rPr lang="en-GB" sz="1600" b="1">
                <a:latin typeface="Arial"/>
                <a:ea typeface="+mn-lt"/>
                <a:cs typeface="+mn-lt"/>
              </a:rPr>
              <a:t>Maths</a:t>
            </a:r>
            <a:r>
              <a:rPr lang="en-GB" sz="1600">
                <a:latin typeface="Arial"/>
                <a:ea typeface="+mn-lt"/>
                <a:cs typeface="+mn-lt"/>
              </a:rPr>
              <a:t>: Weighing, measuring, time, temperature.</a:t>
            </a:r>
            <a:endParaRPr lang="en-US" sz="1600">
              <a:latin typeface="Arial"/>
              <a:ea typeface="+mn-lt"/>
              <a:cs typeface="+mn-lt"/>
            </a:endParaRPr>
          </a:p>
          <a:p>
            <a:r>
              <a:rPr lang="en-GB" sz="1600" b="1">
                <a:latin typeface="Arial"/>
                <a:ea typeface="+mn-lt"/>
                <a:cs typeface="+mn-lt"/>
              </a:rPr>
              <a:t>English</a:t>
            </a:r>
            <a:r>
              <a:rPr lang="en-GB" sz="1600">
                <a:latin typeface="Arial"/>
                <a:ea typeface="+mn-lt"/>
                <a:cs typeface="+mn-lt"/>
              </a:rPr>
              <a:t>: Reading and following a recipe, following written and verbal instructions.</a:t>
            </a:r>
            <a:endParaRPr lang="en-US" sz="1600">
              <a:latin typeface="Arial"/>
              <a:ea typeface="+mn-lt"/>
              <a:cs typeface="+mn-lt"/>
            </a:endParaRPr>
          </a:p>
        </p:txBody>
      </p:sp>
      <p:sp>
        <p:nvSpPr>
          <p:cNvPr id="5" name="TextBox 4"/>
          <p:cNvSpPr txBox="1"/>
          <p:nvPr/>
        </p:nvSpPr>
        <p:spPr>
          <a:xfrm>
            <a:off x="4590958" y="4076284"/>
            <a:ext cx="3228204" cy="1323439"/>
          </a:xfrm>
          <a:prstGeom prst="rect">
            <a:avLst/>
          </a:prstGeom>
          <a:noFill/>
        </p:spPr>
        <p:txBody>
          <a:bodyPr wrap="square" lIns="91440" tIns="45720" rIns="91440" bIns="45720" rtlCol="0" anchor="t">
            <a:spAutoFit/>
          </a:bodyPr>
          <a:lstStyle/>
          <a:p>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a:cs typeface="Arial"/>
              </a:rPr>
              <a:t>Safe use of the hob and heat control</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823336E-B997-402F-A849-B175CD96414D}"/>
              </a:ext>
            </a:extLst>
          </p:cNvPr>
          <p:cNvSpPr txBox="1"/>
          <p:nvPr/>
        </p:nvSpPr>
        <p:spPr>
          <a:xfrm>
            <a:off x="8256908" y="3045232"/>
            <a:ext cx="3674532"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a:latin typeface="Arial"/>
                <a:cs typeface="Arial"/>
              </a:rPr>
              <a:t>Different varieties of beans</a:t>
            </a:r>
          </a:p>
          <a:p>
            <a:pPr marL="285750" indent="-285750">
              <a:buFont typeface="Arial"/>
              <a:buChar char="•"/>
            </a:pPr>
            <a:r>
              <a:rPr lang="en-GB" sz="1600">
                <a:latin typeface="Arial"/>
                <a:ea typeface="+mn-lt"/>
                <a:cs typeface="Arial"/>
              </a:rPr>
              <a:t>Dried beans</a:t>
            </a:r>
            <a:endParaRPr lang="en-GB" sz="1600">
              <a:ea typeface="+mn-lt"/>
              <a:cs typeface="+mn-lt"/>
            </a:endParaRPr>
          </a:p>
          <a:p>
            <a:pPr marL="285750" indent="-285750">
              <a:buFont typeface="Arial"/>
              <a:buChar char="•"/>
            </a:pPr>
            <a:r>
              <a:rPr lang="en-GB" sz="1600">
                <a:latin typeface="Arial"/>
                <a:cs typeface="Arial"/>
              </a:rPr>
              <a:t>Try different spices – cayenne pepper for a kick!</a:t>
            </a:r>
            <a:endParaRPr lang="en-US" sz="1600">
              <a:latin typeface="Calibri" panose="020F0502020204030204"/>
              <a:cs typeface="Calibri" panose="020F0502020204030204"/>
            </a:endParaRPr>
          </a:p>
          <a:p>
            <a:pPr marL="285750" indent="-285750">
              <a:buFont typeface="Arial"/>
              <a:buChar char="•"/>
            </a:pPr>
            <a:r>
              <a:rPr lang="en-GB" sz="1600">
                <a:latin typeface="Arial"/>
                <a:cs typeface="Arial"/>
              </a:rPr>
              <a:t>Use cumin seeds instead of ground</a:t>
            </a:r>
          </a:p>
          <a:p>
            <a:pPr marL="285750" indent="-285750">
              <a:buFont typeface="Arial"/>
              <a:buChar char="•"/>
            </a:pPr>
            <a:r>
              <a:rPr lang="en-GB" sz="1600">
                <a:latin typeface="Arial"/>
                <a:cs typeface="Arial"/>
              </a:rPr>
              <a:t>Make flatbreads or pitta bread</a:t>
            </a:r>
          </a:p>
          <a:p>
            <a:pPr marL="285750" indent="-285750">
              <a:buFont typeface="Arial"/>
              <a:buChar char="•"/>
            </a:pPr>
            <a:r>
              <a:rPr lang="en-GB" sz="1600">
                <a:latin typeface="Arial"/>
                <a:cs typeface="Arial"/>
              </a:rPr>
              <a:t>Make a quick dip version using tahini or yogurt/cream cheese</a:t>
            </a:r>
            <a:endParaRPr lang="en-US" sz="1600">
              <a:latin typeface="Calibri" panose="020F0502020204030204"/>
              <a:cs typeface="Calibri" panose="020F0502020204030204"/>
            </a:endParaRPr>
          </a:p>
        </p:txBody>
      </p:sp>
    </p:spTree>
    <p:extLst>
      <p:ext uri="{BB962C8B-B14F-4D97-AF65-F5344CB8AC3E}">
        <p14:creationId xmlns:p14="http://schemas.microsoft.com/office/powerpoint/2010/main" val="2015346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404605"/>
            <a:ext cx="9720000" cy="720000"/>
          </a:xfrm>
        </p:spPr>
        <p:txBody>
          <a:bodyPr/>
          <a:lstStyle/>
          <a:p>
            <a:r>
              <a:rPr lang="en-GB" i="1"/>
              <a:t>Food – a fact of life</a:t>
            </a:r>
            <a:r>
              <a:rPr lang="en-GB"/>
              <a:t>: How can we help?</a:t>
            </a:r>
          </a:p>
        </p:txBody>
      </p:sp>
      <p:sp>
        <p:nvSpPr>
          <p:cNvPr id="58" name="Subtitle 57"/>
          <p:cNvSpPr>
            <a:spLocks noGrp="1"/>
          </p:cNvSpPr>
          <p:nvPr>
            <p:ph type="subTitle" idx="1"/>
          </p:nvPr>
        </p:nvSpPr>
        <p:spPr>
          <a:xfrm>
            <a:off x="1169274" y="2070094"/>
            <a:ext cx="7965100" cy="3600000"/>
          </a:xfrm>
        </p:spPr>
        <p:txBody>
          <a:bodyPr/>
          <a:lstStyle/>
          <a:p>
            <a:r>
              <a:rPr lang="en-US" sz="2000" i="1"/>
              <a:t>Food – fact of life </a:t>
            </a:r>
            <a:r>
              <a:rPr lang="en-US" sz="2000"/>
              <a:t>website.</a:t>
            </a:r>
          </a:p>
          <a:p>
            <a:r>
              <a:rPr lang="en-US" sz="2000"/>
              <a:t>Resources for 3 – 16 years.</a:t>
            </a:r>
          </a:p>
          <a:p>
            <a:r>
              <a:rPr lang="en-US" sz="2000"/>
              <a:t>Progressive approach. </a:t>
            </a:r>
          </a:p>
          <a:p>
            <a:r>
              <a:rPr lang="en-US" sz="2000"/>
              <a:t>Supporting teaching about healthy eating, cooking, where food comes from.</a:t>
            </a:r>
          </a:p>
          <a:p>
            <a:r>
              <a:rPr lang="en-US" sz="2000"/>
              <a:t>Curriculum compliant.</a:t>
            </a:r>
          </a:p>
          <a:p>
            <a:r>
              <a:rPr lang="en-US" sz="2000"/>
              <a:t>Tried and tested recipes.</a:t>
            </a:r>
          </a:p>
          <a:p>
            <a:r>
              <a:rPr lang="en-US" sz="2000" i="1">
                <a:hlinkClick r:id="rId3"/>
              </a:rPr>
              <a:t>My dashboard </a:t>
            </a:r>
            <a:r>
              <a:rPr lang="en-US" sz="2000" i="1"/>
              <a:t>– </a:t>
            </a:r>
            <a:r>
              <a:rPr lang="en-US" sz="2000"/>
              <a:t>store collections of recipes and resources in your own online area.</a:t>
            </a:r>
            <a:endParaRPr lang="en-US" sz="2000" i="1"/>
          </a:p>
          <a:p>
            <a:r>
              <a:rPr lang="en-US" sz="2000"/>
              <a:t>Personal and professional development (PPD) for teachers.</a:t>
            </a:r>
          </a:p>
          <a:p>
            <a:pPr marL="0" indent="0">
              <a:buNone/>
            </a:pPr>
            <a:endParaRPr lang="en-US" sz="1100" b="1">
              <a:solidFill>
                <a:srgbClr val="C33D86"/>
              </a:solidFill>
              <a:hlinkClick r:id="rId4"/>
            </a:endParaRPr>
          </a:p>
          <a:p>
            <a:pPr marL="0" indent="0">
              <a:buNone/>
            </a:pPr>
            <a:r>
              <a:rPr lang="en-US" sz="2800" b="1">
                <a:solidFill>
                  <a:srgbClr val="C33D86"/>
                </a:solidFill>
                <a:hlinkClick r:id="rId4"/>
              </a:rPr>
              <a:t>www.foodafactoflife.org.uk</a:t>
            </a:r>
            <a:r>
              <a:rPr lang="en-US" sz="2800" b="1">
                <a:solidFill>
                  <a:srgbClr val="C33D86"/>
                </a:solidFill>
              </a:rPr>
              <a:t> </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78195" y="1764605"/>
            <a:ext cx="1425254" cy="4210979"/>
          </a:xfrm>
          <a:prstGeom prst="rect">
            <a:avLst/>
          </a:prstGeom>
          <a:ln w="25400">
            <a:solidFill>
              <a:srgbClr val="C33D86"/>
            </a:solidFill>
          </a:ln>
        </p:spPr>
      </p:pic>
    </p:spTree>
    <p:extLst>
      <p:ext uri="{BB962C8B-B14F-4D97-AF65-F5344CB8AC3E}">
        <p14:creationId xmlns:p14="http://schemas.microsoft.com/office/powerpoint/2010/main" val="1389691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Good practice guidance</a:t>
            </a:r>
            <a:endParaRPr lang="en-GB"/>
          </a:p>
        </p:txBody>
      </p:sp>
      <p:sp>
        <p:nvSpPr>
          <p:cNvPr id="3" name="Subtitle 2"/>
          <p:cNvSpPr>
            <a:spLocks noGrp="1"/>
          </p:cNvSpPr>
          <p:nvPr>
            <p:ph type="subTitle" idx="1"/>
          </p:nvPr>
        </p:nvSpPr>
        <p:spPr>
          <a:xfrm>
            <a:off x="1169274" y="2283798"/>
            <a:ext cx="8032477" cy="4199380"/>
          </a:xfrm>
        </p:spPr>
        <p:txBody>
          <a:bodyPr/>
          <a:lstStyle/>
          <a:p>
            <a:pPr marL="0" indent="0">
              <a:buNone/>
            </a:pPr>
            <a:r>
              <a:rPr lang="en-US" sz="2000" b="1" i="1"/>
              <a:t>Characteristics of good practice in teaching food and nutrition education in </a:t>
            </a:r>
            <a:r>
              <a:rPr lang="en-US" sz="2000" b="1" i="1">
                <a:hlinkClick r:id="rId3"/>
              </a:rPr>
              <a:t>primary</a:t>
            </a:r>
            <a:r>
              <a:rPr lang="en-US" sz="2000" b="1" i="1"/>
              <a:t> and </a:t>
            </a:r>
            <a:r>
              <a:rPr lang="en-US" sz="2000" b="1" i="1">
                <a:hlinkClick r:id="rId4"/>
              </a:rPr>
              <a:t>secondary </a:t>
            </a:r>
            <a:r>
              <a:rPr lang="en-US" sz="2000" b="1" i="1"/>
              <a:t>schools, as well as supporting pupils with </a:t>
            </a:r>
            <a:r>
              <a:rPr lang="en-US" sz="2000" b="1" i="1">
                <a:hlinkClick r:id="rId5"/>
              </a:rPr>
              <a:t>additional needs</a:t>
            </a:r>
            <a:r>
              <a:rPr lang="en-US" sz="2000" b="1" i="1"/>
              <a:t>.</a:t>
            </a:r>
          </a:p>
          <a:p>
            <a:pPr marL="0" indent="0">
              <a:buNone/>
            </a:pPr>
            <a:r>
              <a:rPr lang="en-GB" sz="2000"/>
              <a:t>Guides to help food and nutrition teachers across the UK to become even better teachers. </a:t>
            </a:r>
            <a:r>
              <a:rPr lang="en-US" sz="2000"/>
              <a:t>The guides exemplify characteristics of good practice.</a:t>
            </a:r>
          </a:p>
          <a:p>
            <a:pPr marL="0" indent="0">
              <a:buNone/>
            </a:pPr>
            <a:r>
              <a:rPr lang="en-US" sz="2000"/>
              <a:t>There are also free online training courses based on the ‘Characteristics’ guides.</a:t>
            </a:r>
            <a:endParaRPr lang="en-GB" i="1"/>
          </a:p>
          <a:p>
            <a:pPr marL="0" indent="0">
              <a:buNone/>
            </a:pPr>
            <a:r>
              <a:rPr lang="en-GB" sz="2000">
                <a:hlinkClick r:id="rId6"/>
              </a:rPr>
              <a:t>https://www.foodafactoflife.org.uk/professional-development/ffl-training/</a:t>
            </a:r>
            <a:r>
              <a:rPr lang="en-GB" sz="2000"/>
              <a:t> </a:t>
            </a:r>
          </a:p>
        </p:txBody>
      </p:sp>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08190" y="2283798"/>
            <a:ext cx="2335467" cy="3332692"/>
          </a:xfrm>
          <a:prstGeom prst="rect">
            <a:avLst/>
          </a:prstGeom>
          <a:ln w="25400">
            <a:solidFill>
              <a:srgbClr val="C33D86"/>
            </a:solidFill>
          </a:ln>
        </p:spPr>
      </p:pic>
    </p:spTree>
    <p:extLst>
      <p:ext uri="{BB962C8B-B14F-4D97-AF65-F5344CB8AC3E}">
        <p14:creationId xmlns:p14="http://schemas.microsoft.com/office/powerpoint/2010/main" val="4194986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0E08-420F-409A-9324-66792A3A1AF1}"/>
              </a:ext>
            </a:extLst>
          </p:cNvPr>
          <p:cNvSpPr>
            <a:spLocks noGrp="1"/>
          </p:cNvSpPr>
          <p:nvPr>
            <p:ph type="ctrTitle"/>
          </p:nvPr>
        </p:nvSpPr>
        <p:spPr>
          <a:xfrm>
            <a:off x="1167385" y="1573630"/>
            <a:ext cx="9720000" cy="720000"/>
          </a:xfrm>
        </p:spPr>
        <p:txBody>
          <a:bodyPr/>
          <a:lstStyle/>
          <a:p>
            <a:r>
              <a:rPr lang="en-GB"/>
              <a:t>Resources to support pupils with </a:t>
            </a:r>
            <a:br>
              <a:rPr lang="en-GB"/>
            </a:br>
            <a:r>
              <a:rPr lang="en-GB"/>
              <a:t>additional needs</a:t>
            </a:r>
          </a:p>
        </p:txBody>
      </p:sp>
      <p:pic>
        <p:nvPicPr>
          <p:cNvPr id="5" name="Picture 4">
            <a:extLst>
              <a:ext uri="{FF2B5EF4-FFF2-40B4-BE49-F238E27FC236}">
                <a16:creationId xmlns:a16="http://schemas.microsoft.com/office/drawing/2014/main" id="{E4C1E140-6F71-4314-83DE-5D6667AE3A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5713" y="2819400"/>
            <a:ext cx="4935377" cy="3008942"/>
          </a:xfrm>
          <a:prstGeom prst="rect">
            <a:avLst/>
          </a:prstGeom>
          <a:ln w="25400">
            <a:solidFill>
              <a:srgbClr val="C33D86"/>
            </a:solidFill>
          </a:ln>
        </p:spPr>
      </p:pic>
      <p:sp>
        <p:nvSpPr>
          <p:cNvPr id="6" name="TextBox 5">
            <a:extLst>
              <a:ext uri="{FF2B5EF4-FFF2-40B4-BE49-F238E27FC236}">
                <a16:creationId xmlns:a16="http://schemas.microsoft.com/office/drawing/2014/main" id="{BADFDF02-4A17-47B1-831E-9F53EA346DFD}"/>
              </a:ext>
            </a:extLst>
          </p:cNvPr>
          <p:cNvSpPr txBox="1"/>
          <p:nvPr/>
        </p:nvSpPr>
        <p:spPr>
          <a:xfrm>
            <a:off x="890053" y="2946227"/>
            <a:ext cx="5641375" cy="3170099"/>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A</a:t>
            </a:r>
            <a:r>
              <a:rPr lang="en-US" sz="2000" b="0" i="0">
                <a:effectLst/>
                <a:latin typeface="Arial" panose="020B0604020202020204" pitchFamily="34" charset="0"/>
                <a:cs typeface="Arial" panose="020B0604020202020204" pitchFamily="34" charset="0"/>
              </a:rPr>
              <a:t> framework and structure for teaching around the key themes of Healthy eating, Cooking and Where food comes from.</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Nine key areas.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All resources fully editable. </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Peer-to-peer recipe videos and recipes with Widgit</a:t>
            </a:r>
            <a:r>
              <a:rPr lang="en-GB" sz="1800">
                <a:effectLst/>
                <a:latin typeface="Calibri" panose="020F0502020204030204" pitchFamily="34" charset="0"/>
                <a:ea typeface="Calibri" panose="020F0502020204030204" pitchFamily="34" charset="0"/>
                <a:cs typeface="Calibri" panose="020F0502020204030204" pitchFamily="34" charset="0"/>
              </a:rPr>
              <a:t>©</a:t>
            </a:r>
            <a:r>
              <a:rPr lang="en-US" sz="2000">
                <a:latin typeface="Arial" panose="020B0604020202020204" pitchFamily="34" charset="0"/>
                <a:cs typeface="Arial" panose="020B0604020202020204" pitchFamily="34" charset="0"/>
              </a:rPr>
              <a:t> Symbols.</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New! Resources to support developing skills for independent living.</a:t>
            </a:r>
            <a:endParaRPr lang="en-GB" sz="20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E1AF043-6A80-4193-859B-2DE15B736919}"/>
              </a:ext>
            </a:extLst>
          </p:cNvPr>
          <p:cNvSpPr txBox="1"/>
          <p:nvPr/>
        </p:nvSpPr>
        <p:spPr>
          <a:xfrm>
            <a:off x="8077200" y="5987143"/>
            <a:ext cx="3224747"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4"/>
              </a:rPr>
              <a:t>Pupils with additional needs</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252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C50E-E5C0-429A-95B1-7E30F0B21C02}"/>
              </a:ext>
            </a:extLst>
          </p:cNvPr>
          <p:cNvSpPr>
            <a:spLocks noGrp="1"/>
          </p:cNvSpPr>
          <p:nvPr>
            <p:ph type="ctrTitle"/>
          </p:nvPr>
        </p:nvSpPr>
        <p:spPr/>
        <p:txBody>
          <a:bodyPr/>
          <a:lstStyle/>
          <a:p>
            <a:r>
              <a:rPr lang="en-GB"/>
              <a:t>Challenge activities</a:t>
            </a:r>
          </a:p>
        </p:txBody>
      </p:sp>
      <p:sp>
        <p:nvSpPr>
          <p:cNvPr id="3" name="Subtitle 2">
            <a:extLst>
              <a:ext uri="{FF2B5EF4-FFF2-40B4-BE49-F238E27FC236}">
                <a16:creationId xmlns:a16="http://schemas.microsoft.com/office/drawing/2014/main" id="{D8826F43-CC7A-450D-AB52-4B06A892F3EB}"/>
              </a:ext>
            </a:extLst>
          </p:cNvPr>
          <p:cNvSpPr>
            <a:spLocks noGrp="1"/>
          </p:cNvSpPr>
          <p:nvPr>
            <p:ph type="subTitle" idx="1"/>
          </p:nvPr>
        </p:nvSpPr>
        <p:spPr>
          <a:xfrm>
            <a:off x="1089762" y="2362370"/>
            <a:ext cx="7328681" cy="3600000"/>
          </a:xfrm>
        </p:spPr>
        <p:txBody>
          <a:bodyPr/>
          <a:lstStyle/>
          <a:p>
            <a:pPr marL="0" indent="0" algn="l">
              <a:buNone/>
            </a:pPr>
            <a:r>
              <a:rPr lang="en-US" sz="2000" b="0" i="0">
                <a:effectLst/>
                <a:latin typeface="Arial"/>
                <a:cs typeface="Arial"/>
              </a:rPr>
              <a:t>The Challenges cover </a:t>
            </a:r>
            <a:r>
              <a:rPr lang="en-US" sz="2000">
                <a:latin typeface="Arial"/>
                <a:cs typeface="Arial"/>
              </a:rPr>
              <a:t>Healthy</a:t>
            </a:r>
            <a:r>
              <a:rPr lang="en-US" sz="2000" b="0" i="0">
                <a:effectLst/>
                <a:latin typeface="Arial"/>
                <a:cs typeface="Arial"/>
              </a:rPr>
              <a:t> eating, </a:t>
            </a:r>
            <a:r>
              <a:rPr lang="en-US" sz="2000">
                <a:latin typeface="Arial"/>
                <a:cs typeface="Arial"/>
              </a:rPr>
              <a:t>Cooking</a:t>
            </a:r>
            <a:r>
              <a:rPr lang="en-US" sz="2000" b="0" i="0">
                <a:effectLst/>
                <a:latin typeface="Arial"/>
                <a:cs typeface="Arial"/>
              </a:rPr>
              <a:t> and </a:t>
            </a:r>
            <a:r>
              <a:rPr lang="en-US" sz="2000">
                <a:latin typeface="Arial"/>
                <a:cs typeface="Arial"/>
              </a:rPr>
              <a:t>Where</a:t>
            </a:r>
            <a:r>
              <a:rPr lang="en-US" sz="2000" b="0" i="0">
                <a:effectLst/>
                <a:latin typeface="Arial"/>
                <a:cs typeface="Arial"/>
              </a:rPr>
              <a:t> food comes from and provide a wide range of activities that teachers can select depending on their pupils’ needs, age and abilities, and the time available.</a:t>
            </a:r>
          </a:p>
          <a:p>
            <a:pPr algn="l"/>
            <a:r>
              <a:rPr lang="en-US" sz="2000">
                <a:latin typeface="Arial"/>
                <a:cs typeface="Arial"/>
              </a:rPr>
              <a:t>there</a:t>
            </a:r>
            <a:r>
              <a:rPr lang="en-US" sz="2000" b="0" i="0">
                <a:effectLst/>
                <a:latin typeface="Arial"/>
                <a:cs typeface="Arial"/>
              </a:rPr>
              <a:t> are 12 Challenges developed to be used with nursery, primary or secondary pupils</a:t>
            </a:r>
            <a:r>
              <a:rPr lang="en-US" sz="2000">
                <a:latin typeface="Arial"/>
                <a:cs typeface="Arial"/>
              </a:rPr>
              <a:t>;</a:t>
            </a:r>
            <a:endParaRPr lang="en-US" sz="2000" b="0" i="0">
              <a:effectLst/>
              <a:latin typeface="Arial"/>
              <a:cs typeface="Arial"/>
            </a:endParaRPr>
          </a:p>
          <a:p>
            <a:pPr algn="l"/>
            <a:r>
              <a:rPr lang="en-US" sz="2000">
                <a:latin typeface="Arial"/>
                <a:cs typeface="Arial"/>
              </a:rPr>
              <a:t>each</a:t>
            </a:r>
            <a:r>
              <a:rPr lang="en-US" sz="2000" b="0" i="0">
                <a:effectLst/>
                <a:latin typeface="Arial"/>
                <a:cs typeface="Arial"/>
              </a:rPr>
              <a:t> Challenge presentation comprises:</a:t>
            </a:r>
          </a:p>
          <a:p>
            <a:pPr marL="800100" lvl="1" indent="-342900" algn="l">
              <a:buFont typeface="Arial" panose="020B0604020202020204" pitchFamily="34" charset="0"/>
              <a:buChar char="•"/>
            </a:pPr>
            <a:r>
              <a:rPr lang="en-US" b="0" i="0">
                <a:effectLst/>
                <a:latin typeface="Arial"/>
                <a:cs typeface="Arial"/>
              </a:rPr>
              <a:t>slides to present the Challenge to the class, including images, information and questions/tasks to stimulate pupil discussion and planning;</a:t>
            </a:r>
          </a:p>
          <a:p>
            <a:pPr marL="800100" lvl="1" indent="-342900" algn="l">
              <a:buFont typeface="Arial" panose="020B0604020202020204" pitchFamily="34" charset="0"/>
              <a:buChar char="•"/>
            </a:pPr>
            <a:r>
              <a:rPr lang="en-US" b="0" i="0">
                <a:effectLst/>
                <a:latin typeface="Arial"/>
                <a:cs typeface="Arial"/>
              </a:rPr>
              <a:t>a teachers' guide with opportunities for learning and a variety of pupil activities that can be completed individually or in groups</a:t>
            </a:r>
            <a:r>
              <a:rPr lang="en-US" sz="2200" b="0" i="0">
                <a:effectLst/>
                <a:latin typeface="Arial"/>
                <a:cs typeface="Arial"/>
              </a:rPr>
              <a:t>.</a:t>
            </a:r>
          </a:p>
          <a:p>
            <a:pPr marL="0" indent="0">
              <a:buNone/>
            </a:pPr>
            <a:endParaRPr lang="en-GB"/>
          </a:p>
        </p:txBody>
      </p:sp>
      <p:pic>
        <p:nvPicPr>
          <p:cNvPr id="5" name="Picture 4">
            <a:extLst>
              <a:ext uri="{FF2B5EF4-FFF2-40B4-BE49-F238E27FC236}">
                <a16:creationId xmlns:a16="http://schemas.microsoft.com/office/drawing/2014/main" id="{24D205DB-62F8-494F-8FA0-4CB701589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7409" y="1642493"/>
            <a:ext cx="3465390" cy="2157308"/>
          </a:xfrm>
          <a:prstGeom prst="rect">
            <a:avLst/>
          </a:prstGeom>
          <a:ln w="25400">
            <a:solidFill>
              <a:srgbClr val="C33D86"/>
            </a:solidFill>
          </a:ln>
        </p:spPr>
      </p:pic>
      <p:sp>
        <p:nvSpPr>
          <p:cNvPr id="6" name="TextBox 5">
            <a:extLst>
              <a:ext uri="{FF2B5EF4-FFF2-40B4-BE49-F238E27FC236}">
                <a16:creationId xmlns:a16="http://schemas.microsoft.com/office/drawing/2014/main" id="{1A8B4293-37F0-418E-AF40-AAC41D348F63}"/>
              </a:ext>
            </a:extLst>
          </p:cNvPr>
          <p:cNvSpPr txBox="1"/>
          <p:nvPr/>
        </p:nvSpPr>
        <p:spPr>
          <a:xfrm>
            <a:off x="8587409" y="6040942"/>
            <a:ext cx="3081130" cy="369332"/>
          </a:xfrm>
          <a:prstGeom prst="rect">
            <a:avLst/>
          </a:prstGeom>
          <a:noFill/>
        </p:spPr>
        <p:txBody>
          <a:bodyPr wrap="square" rtlCol="0">
            <a:spAutoFit/>
          </a:bodyPr>
          <a:lstStyle/>
          <a:p>
            <a:r>
              <a:rPr lang="en-GB">
                <a:hlinkClick r:id="rId4"/>
              </a:rPr>
              <a:t>11-14 years </a:t>
            </a:r>
            <a:r>
              <a:rPr lang="en-GB"/>
              <a:t>and </a:t>
            </a:r>
            <a:r>
              <a:rPr lang="en-GB">
                <a:hlinkClick r:id="rId5"/>
              </a:rPr>
              <a:t>14-16 years</a:t>
            </a:r>
            <a:endParaRPr lang="en-GB"/>
          </a:p>
        </p:txBody>
      </p:sp>
      <p:pic>
        <p:nvPicPr>
          <p:cNvPr id="8" name="Picture 7">
            <a:extLst>
              <a:ext uri="{FF2B5EF4-FFF2-40B4-BE49-F238E27FC236}">
                <a16:creationId xmlns:a16="http://schemas.microsoft.com/office/drawing/2014/main" id="{0ADEE25B-9EFF-4B9F-9434-42CB4180E7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87409" y="3878374"/>
            <a:ext cx="3540756" cy="2108732"/>
          </a:xfrm>
          <a:prstGeom prst="rect">
            <a:avLst/>
          </a:prstGeom>
          <a:ln w="25400">
            <a:solidFill>
              <a:srgbClr val="C33D86"/>
            </a:solidFill>
          </a:ln>
        </p:spPr>
      </p:pic>
    </p:spTree>
    <p:extLst>
      <p:ext uri="{BB962C8B-B14F-4D97-AF65-F5344CB8AC3E}">
        <p14:creationId xmlns:p14="http://schemas.microsoft.com/office/powerpoint/2010/main" val="1564464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6BFF-8259-4EB2-A69D-A34084A342F7}"/>
              </a:ext>
            </a:extLst>
          </p:cNvPr>
          <p:cNvSpPr>
            <a:spLocks noGrp="1"/>
          </p:cNvSpPr>
          <p:nvPr>
            <p:ph type="ctrTitle"/>
          </p:nvPr>
        </p:nvSpPr>
        <p:spPr/>
        <p:txBody>
          <a:bodyPr/>
          <a:lstStyle/>
          <a:p>
            <a:r>
              <a:rPr lang="en-GB"/>
              <a:t>Diverse food culture Challenges</a:t>
            </a:r>
          </a:p>
        </p:txBody>
      </p:sp>
      <p:pic>
        <p:nvPicPr>
          <p:cNvPr id="5" name="Picture 4">
            <a:extLst>
              <a:ext uri="{FF2B5EF4-FFF2-40B4-BE49-F238E27FC236}">
                <a16:creationId xmlns:a16="http://schemas.microsoft.com/office/drawing/2014/main" id="{BC6F98F5-6688-42B4-9A42-BEE66B5A97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632" y="2381332"/>
            <a:ext cx="5501203" cy="3073086"/>
          </a:xfrm>
          <a:prstGeom prst="rect">
            <a:avLst/>
          </a:prstGeom>
          <a:ln w="25400">
            <a:solidFill>
              <a:srgbClr val="C33D86"/>
            </a:solidFill>
          </a:ln>
        </p:spPr>
      </p:pic>
      <p:sp>
        <p:nvSpPr>
          <p:cNvPr id="4" name="TextBox 3">
            <a:extLst>
              <a:ext uri="{FF2B5EF4-FFF2-40B4-BE49-F238E27FC236}">
                <a16:creationId xmlns:a16="http://schemas.microsoft.com/office/drawing/2014/main" id="{F0969157-8DF6-4CDE-8A0C-AD44AE54D286}"/>
              </a:ext>
            </a:extLst>
          </p:cNvPr>
          <p:cNvSpPr txBox="1"/>
          <p:nvPr/>
        </p:nvSpPr>
        <p:spPr>
          <a:xfrm>
            <a:off x="314632" y="6400800"/>
            <a:ext cx="468015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4"/>
              </a:rPr>
              <a:t>11-14 years </a:t>
            </a:r>
            <a:r>
              <a:rPr lang="en-GB" sz="1400">
                <a:latin typeface="Arial" panose="020B0604020202020204" pitchFamily="34" charset="0"/>
                <a:cs typeface="Arial" panose="020B0604020202020204" pitchFamily="34" charset="0"/>
              </a:rPr>
              <a:t>and </a:t>
            </a:r>
            <a:r>
              <a:rPr lang="en-GB" sz="1400">
                <a:latin typeface="Arial" panose="020B0604020202020204" pitchFamily="34" charset="0"/>
                <a:cs typeface="Arial" panose="020B0604020202020204" pitchFamily="34" charset="0"/>
                <a:hlinkClick r:id="rId5"/>
              </a:rPr>
              <a:t>14-16 years</a:t>
            </a:r>
            <a:endParaRPr lang="en-GB" sz="14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267350E-0FB8-4CBA-B8CB-8FE1795408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13383" y="2381332"/>
            <a:ext cx="5367377" cy="3052555"/>
          </a:xfrm>
          <a:prstGeom prst="rect">
            <a:avLst/>
          </a:prstGeom>
          <a:ln w="25400">
            <a:solidFill>
              <a:srgbClr val="C33D86"/>
            </a:solidFill>
          </a:ln>
        </p:spPr>
      </p:pic>
    </p:spTree>
    <p:extLst>
      <p:ext uri="{BB962C8B-B14F-4D97-AF65-F5344CB8AC3E}">
        <p14:creationId xmlns:p14="http://schemas.microsoft.com/office/powerpoint/2010/main" val="1737651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Whole school support</a:t>
            </a:r>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4134" y="1829194"/>
            <a:ext cx="3602814" cy="4331955"/>
          </a:xfrm>
          <a:prstGeom prst="rect">
            <a:avLst/>
          </a:prstGeom>
          <a:ln>
            <a:solidFill>
              <a:srgbClr val="C33D86"/>
            </a:solidFill>
          </a:ln>
        </p:spPr>
      </p:pic>
      <p:sp>
        <p:nvSpPr>
          <p:cNvPr id="3" name="Subtitle 2"/>
          <p:cNvSpPr>
            <a:spLocks noGrp="1"/>
          </p:cNvSpPr>
          <p:nvPr>
            <p:ph type="subTitle" idx="1"/>
          </p:nvPr>
        </p:nvSpPr>
        <p:spPr>
          <a:xfrm>
            <a:off x="1169275" y="2283798"/>
            <a:ext cx="7249167" cy="3600000"/>
          </a:xfrm>
        </p:spPr>
        <p:txBody>
          <a:bodyPr/>
          <a:lstStyle/>
          <a:p>
            <a:r>
              <a:rPr lang="en-US" sz="2000"/>
              <a:t>Encouraging a whole school approach– food policies, provision, breakfast clubs and healthy lunchboxes.</a:t>
            </a:r>
          </a:p>
          <a:p>
            <a:r>
              <a:rPr lang="en-US" sz="2000"/>
              <a:t>Parental engagement activities and resources – breakfast, eat well, healthy lunchboxes, healthy hydration, physical activity and sleep.</a:t>
            </a:r>
          </a:p>
          <a:p>
            <a:r>
              <a:rPr lang="en-US" sz="2000"/>
              <a:t>Curriculum, qualifications and frameworks.</a:t>
            </a:r>
          </a:p>
          <a:p>
            <a:r>
              <a:rPr lang="en-GB" sz="2000"/>
              <a:t>Guidelines for producers and users of school education resources about food.</a:t>
            </a:r>
          </a:p>
          <a:p>
            <a:r>
              <a:rPr lang="en-US" sz="2000"/>
              <a:t>BNF Healthy Eating Week 13-17 June 2022 </a:t>
            </a:r>
            <a:r>
              <a:rPr lang="en-US" sz="2000">
                <a:hlinkClick r:id="rId4"/>
              </a:rPr>
              <a:t>Register now!</a:t>
            </a:r>
            <a:endParaRPr lang="en-US" sz="2000"/>
          </a:p>
          <a:p>
            <a:r>
              <a:rPr lang="en-US" sz="2000"/>
              <a:t>Careers in food.</a:t>
            </a:r>
          </a:p>
          <a:p>
            <a:endParaRPr lang="en-GB"/>
          </a:p>
        </p:txBody>
      </p:sp>
    </p:spTree>
    <p:extLst>
      <p:ext uri="{BB962C8B-B14F-4D97-AF65-F5344CB8AC3E}">
        <p14:creationId xmlns:p14="http://schemas.microsoft.com/office/powerpoint/2010/main" val="4225078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Professional development</a:t>
            </a:r>
            <a:endParaRPr lang="en-GB"/>
          </a:p>
        </p:txBody>
      </p:sp>
      <p:sp>
        <p:nvSpPr>
          <p:cNvPr id="3" name="Subtitle 2"/>
          <p:cNvSpPr>
            <a:spLocks noGrp="1"/>
          </p:cNvSpPr>
          <p:nvPr>
            <p:ph type="subTitle" idx="1"/>
          </p:nvPr>
        </p:nvSpPr>
        <p:spPr>
          <a:xfrm>
            <a:off x="1169276" y="2283798"/>
            <a:ext cx="5857166" cy="3600000"/>
          </a:xfrm>
        </p:spPr>
        <p:txBody>
          <a:bodyPr/>
          <a:lstStyle/>
          <a:p>
            <a:r>
              <a:rPr lang="en-US" sz="2000"/>
              <a:t>Training (conferences, workshops, webinars, online modular)</a:t>
            </a:r>
          </a:p>
          <a:p>
            <a:r>
              <a:rPr lang="en-US" sz="2000"/>
              <a:t>PPD Toolkit (primary and secondary) – your professional development, good practice, room design)</a:t>
            </a:r>
          </a:p>
          <a:p>
            <a:r>
              <a:rPr lang="en-US" sz="2000"/>
              <a:t>Teaching and learning – planning and teaching; teacher knowledge and skills; resources; curriculum </a:t>
            </a:r>
          </a:p>
          <a:p>
            <a:r>
              <a:rPr lang="en-US" sz="2000"/>
              <a:t>PPD newsletter – </a:t>
            </a:r>
            <a:r>
              <a:rPr lang="en-US" sz="2000">
                <a:hlinkClick r:id="rId3"/>
              </a:rPr>
              <a:t>sign-up</a:t>
            </a:r>
            <a:r>
              <a:rPr lang="en-US" sz="2000"/>
              <a:t>!</a:t>
            </a:r>
          </a:p>
          <a:p>
            <a:endParaRPr lang="en-US" sz="2000"/>
          </a:p>
          <a:p>
            <a:endParaRPr lang="en-GB"/>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04489" y="1809548"/>
            <a:ext cx="3516429" cy="4533499"/>
          </a:xfrm>
          <a:prstGeom prst="rect">
            <a:avLst/>
          </a:prstGeom>
          <a:solidFill>
            <a:schemeClr val="bg1"/>
          </a:solidFill>
          <a:ln w="25400">
            <a:solidFill>
              <a:srgbClr val="C33D86"/>
            </a:solidFill>
          </a:ln>
        </p:spPr>
      </p:pic>
    </p:spTree>
    <p:extLst>
      <p:ext uri="{BB962C8B-B14F-4D97-AF65-F5344CB8AC3E}">
        <p14:creationId xmlns:p14="http://schemas.microsoft.com/office/powerpoint/2010/main" val="3687974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520" y="1103171"/>
            <a:ext cx="9720000" cy="486383"/>
          </a:xfrm>
        </p:spPr>
        <p:txBody>
          <a:bodyPr/>
          <a:lstStyle/>
          <a:p>
            <a:r>
              <a:rPr lang="en-US"/>
              <a:t>Other FFL resources</a:t>
            </a: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235145664"/>
              </p:ext>
            </p:extLst>
          </p:nvPr>
        </p:nvGraphicFramePr>
        <p:xfrm>
          <a:off x="1034520" y="1716287"/>
          <a:ext cx="10390668" cy="3903404"/>
        </p:xfrm>
        <a:graphic>
          <a:graphicData uri="http://schemas.openxmlformats.org/drawingml/2006/table">
            <a:tbl>
              <a:tblPr firstRow="1" bandRow="1">
                <a:tableStyleId>{5C22544A-7EE6-4342-B048-85BDC9FD1C3A}</a:tableStyleId>
              </a:tblPr>
              <a:tblGrid>
                <a:gridCol w="3463556">
                  <a:extLst>
                    <a:ext uri="{9D8B030D-6E8A-4147-A177-3AD203B41FA5}">
                      <a16:colId xmlns:a16="http://schemas.microsoft.com/office/drawing/2014/main" val="3987826760"/>
                    </a:ext>
                  </a:extLst>
                </a:gridCol>
                <a:gridCol w="3463556">
                  <a:extLst>
                    <a:ext uri="{9D8B030D-6E8A-4147-A177-3AD203B41FA5}">
                      <a16:colId xmlns:a16="http://schemas.microsoft.com/office/drawing/2014/main" val="1855280855"/>
                    </a:ext>
                  </a:extLst>
                </a:gridCol>
                <a:gridCol w="3463556">
                  <a:extLst>
                    <a:ext uri="{9D8B030D-6E8A-4147-A177-3AD203B41FA5}">
                      <a16:colId xmlns:a16="http://schemas.microsoft.com/office/drawing/2014/main" val="3355334905"/>
                    </a:ext>
                  </a:extLst>
                </a:gridCol>
              </a:tblGrid>
              <a:tr h="7670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Classroom resources and</a:t>
                      </a:r>
                      <a:r>
                        <a:rPr lang="en-US" sz="1600" b="1" baseline="0">
                          <a:latin typeface="Arial" panose="020B0604020202020204" pitchFamily="34" charset="0"/>
                          <a:cs typeface="Arial" panose="020B0604020202020204" pitchFamily="34" charset="0"/>
                        </a:rPr>
                        <a:t> activities</a:t>
                      </a:r>
                      <a:endParaRPr lang="en-GB" sz="1600" b="1">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Teaching and learning</a:t>
                      </a:r>
                      <a:endParaRPr lang="en-GB" sz="1600" b="1">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Personal and professional development (PPD)</a:t>
                      </a:r>
                      <a:endParaRPr lang="en-GB" sz="1600" b="1">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1363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a:latin typeface="Arial" panose="020B0604020202020204" pitchFamily="34" charset="0"/>
                          <a:cs typeface="Arial" panose="020B0604020202020204" pitchFamily="34" charset="0"/>
                          <a:hlinkClick r:id="rId3"/>
                        </a:rPr>
                        <a:t>Bread activity pack</a:t>
                      </a:r>
                      <a:endParaRPr lang="en-US" sz="1600">
                        <a:latin typeface="Arial" panose="020B0604020202020204" pitchFamily="34" charset="0"/>
                        <a:cs typeface="Arial" panose="020B0604020202020204" pitchFamily="34" charset="0"/>
                        <a:hlinkClick r:id="rId4"/>
                      </a:endParaRPr>
                    </a:p>
                    <a:p>
                      <a:pPr marL="285750" indent="-285750">
                        <a:buFont typeface="Arial" panose="020B0604020202020204" pitchFamily="34" charset="0"/>
                        <a:buChar char="•"/>
                      </a:pPr>
                      <a:r>
                        <a:rPr lang="en-US" sz="1600" err="1">
                          <a:latin typeface="Arial" panose="020B0604020202020204" pitchFamily="34" charset="0"/>
                          <a:cs typeface="Arial" panose="020B0604020202020204" pitchFamily="34" charset="0"/>
                          <a:hlinkClick r:id="rId4"/>
                        </a:rPr>
                        <a:t>Fibre</a:t>
                      </a:r>
                      <a:r>
                        <a:rPr lang="en-US" sz="1600">
                          <a:latin typeface="Arial" panose="020B0604020202020204" pitchFamily="34" charset="0"/>
                          <a:cs typeface="Arial" panose="020B0604020202020204" pitchFamily="34" charset="0"/>
                          <a:hlinkClick r:id="rId4"/>
                        </a:rPr>
                        <a:t> activity</a:t>
                      </a:r>
                      <a:r>
                        <a:rPr lang="en-US" sz="1600" baseline="0">
                          <a:latin typeface="Arial" panose="020B0604020202020204" pitchFamily="34" charset="0"/>
                          <a:cs typeface="Arial" panose="020B0604020202020204" pitchFamily="34" charset="0"/>
                          <a:hlinkClick r:id="rId4"/>
                        </a:rPr>
                        <a:t> pack</a:t>
                      </a:r>
                      <a:r>
                        <a:rPr lang="en-US" sz="1600" baseline="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5"/>
                        </a:rPr>
                        <a:t>Harvest activity pack</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Knowledge </a:t>
                      </a:r>
                      <a:r>
                        <a:rPr lang="en-US" sz="1600" err="1">
                          <a:latin typeface="Arial" panose="020B0604020202020204" pitchFamily="34" charset="0"/>
                          <a:cs typeface="Arial" panose="020B0604020202020204" pitchFamily="34" charset="0"/>
                        </a:rPr>
                        <a:t>organisers</a:t>
                      </a:r>
                      <a:r>
                        <a:rPr lang="en-US" sz="160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hlinkClick r:id="rId6"/>
                        </a:rPr>
                        <a:t>11-14</a:t>
                      </a:r>
                      <a:r>
                        <a:rPr lang="en-US" sz="1600">
                          <a:latin typeface="Arial" panose="020B0604020202020204" pitchFamily="34" charset="0"/>
                          <a:cs typeface="Arial" panose="020B0604020202020204" pitchFamily="34" charset="0"/>
                        </a:rPr>
                        <a:t> and </a:t>
                      </a:r>
                      <a:r>
                        <a:rPr lang="en-US" sz="1600">
                          <a:latin typeface="Arial" panose="020B0604020202020204" pitchFamily="34" charset="0"/>
                          <a:cs typeface="Arial" panose="020B0604020202020204" pitchFamily="34" charset="0"/>
                          <a:hlinkClick r:id="rId7"/>
                        </a:rPr>
                        <a:t>14-16</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8"/>
                        </a:rPr>
                        <a:t>Nutritional</a:t>
                      </a:r>
                      <a:r>
                        <a:rPr lang="en-US" sz="1600" baseline="0">
                          <a:latin typeface="Arial" panose="020B0604020202020204" pitchFamily="34" charset="0"/>
                          <a:cs typeface="Arial" panose="020B0604020202020204" pitchFamily="34" charset="0"/>
                          <a:hlinkClick r:id="rId8"/>
                        </a:rPr>
                        <a:t> analysis</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9"/>
                        </a:rPr>
                        <a:t>Quizzes 11-14 </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0"/>
                        </a:rPr>
                        <a:t>Quizzes 14-16</a:t>
                      </a:r>
                      <a:r>
                        <a:rPr lang="en-US" sz="1600" baseline="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1"/>
                        </a:rPr>
                        <a:t>Remote learning resources</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2"/>
                        </a:rPr>
                        <a:t>Videos – cooking</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3"/>
                        </a:rPr>
                        <a:t>Videos – where food comes from</a:t>
                      </a:r>
                      <a:endParaRPr lang="en-US" sz="1600">
                        <a:latin typeface="Arial" panose="020B0604020202020204" pitchFamily="34" charset="0"/>
                        <a:cs typeface="Arial" panose="020B0604020202020204" pitchFamily="34" charset="0"/>
                      </a:endParaRPr>
                    </a:p>
                  </a:txBody>
                  <a:tcPr>
                    <a:solidFill>
                      <a:srgbClr val="F9D4B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hlinkClick r:id="rId14"/>
                        </a:rPr>
                        <a:t>Good food hygiene and safety practices</a:t>
                      </a:r>
                      <a:endParaRPr lang="en-US" sz="160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latin typeface="Arial" panose="020B0604020202020204" pitchFamily="34" charset="0"/>
                          <a:cs typeface="Arial" panose="020B0604020202020204" pitchFamily="34" charset="0"/>
                          <a:hlinkClick r:id="rId15"/>
                        </a:rPr>
                        <a:t>Planning sheets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u="sng">
                          <a:latin typeface="Arial" panose="020B0604020202020204" pitchFamily="34" charset="0"/>
                          <a:cs typeface="Arial" panose="020B0604020202020204" pitchFamily="34" charset="0"/>
                          <a:hlinkClick r:id="rId16"/>
                        </a:rPr>
                        <a:t>Resources and presentations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hlinkClick r:id="rId17"/>
                        </a:rPr>
                        <a:t>Resources to support UK examination specifications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18"/>
                        </a:rPr>
                        <a:t>Schemes of Work</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19"/>
                        </a:rPr>
                        <a:t>Teaching and learning videos</a:t>
                      </a:r>
                      <a:endParaRPr lang="en-US" sz="160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hlinkClick r:id="rId20"/>
                        </a:rPr>
                        <a:t>Practical food skill progression and complexity rating</a:t>
                      </a:r>
                      <a:endParaRPr lang="en-GB" sz="16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a:latin typeface="Arial" panose="020B0604020202020204" pitchFamily="34" charset="0"/>
                        <a:cs typeface="Arial" panose="020B0604020202020204" pitchFamily="34" charset="0"/>
                      </a:endParaRPr>
                    </a:p>
                  </a:txBody>
                  <a:tcPr>
                    <a:solidFill>
                      <a:srgbClr val="F9D4B6"/>
                    </a:solidFill>
                  </a:tcPr>
                </a:tc>
                <a:tc>
                  <a:txBody>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1"/>
                        </a:rPr>
                        <a:t>FFL training</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2"/>
                        </a:rPr>
                        <a:t>PPD toolkit</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3"/>
                        </a:rPr>
                        <a:t>Schemes of Work and lesson planning – advice and support</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4"/>
                        </a:rPr>
                        <a:t>Teacher knowledge and skills</a:t>
                      </a:r>
                      <a:endParaRPr lang="en-GB" sz="1600">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5" name="TextBox 4"/>
          <p:cNvSpPr txBox="1"/>
          <p:nvPr/>
        </p:nvSpPr>
        <p:spPr>
          <a:xfrm>
            <a:off x="1034519" y="5871410"/>
            <a:ext cx="10390669" cy="338554"/>
          </a:xfrm>
          <a:prstGeom prst="rect">
            <a:avLst/>
          </a:prstGeom>
          <a:noFill/>
          <a:ln w="25400">
            <a:solidFill>
              <a:srgbClr val="C33D86"/>
            </a:solidFill>
          </a:ln>
        </p:spPr>
        <p:txBody>
          <a:bodyPr wrap="square" rtlCol="0">
            <a:spAutoFit/>
          </a:bodyPr>
          <a:lstStyle/>
          <a:p>
            <a:pPr algn="ctr"/>
            <a:r>
              <a:rPr lang="en-US" sz="1600">
                <a:latin typeface="Arial" panose="020B0604020202020204" pitchFamily="34" charset="0"/>
                <a:cs typeface="Arial" panose="020B0604020202020204" pitchFamily="34" charset="0"/>
              </a:rPr>
              <a:t>Links to resources that focus on topics covered in today’s workshop can be found in your joining instructions.</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77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Thank you for joining! </a:t>
            </a:r>
            <a:endParaRPr lang="en-US"/>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Tree>
    <p:extLst>
      <p:ext uri="{BB962C8B-B14F-4D97-AF65-F5344CB8AC3E}">
        <p14:creationId xmlns:p14="http://schemas.microsoft.com/office/powerpoint/2010/main" val="228064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Introductions</a:t>
            </a:r>
            <a:endParaRPr lang="en-GB"/>
          </a:p>
        </p:txBody>
      </p:sp>
      <p:sp>
        <p:nvSpPr>
          <p:cNvPr id="3" name="Subtitle 2"/>
          <p:cNvSpPr>
            <a:spLocks noGrp="1"/>
          </p:cNvSpPr>
          <p:nvPr>
            <p:ph type="subTitle" idx="1"/>
          </p:nvPr>
        </p:nvSpPr>
        <p:spPr>
          <a:xfrm>
            <a:off x="1169276" y="2571092"/>
            <a:ext cx="5366278" cy="3600000"/>
          </a:xfrm>
        </p:spPr>
        <p:txBody>
          <a:bodyPr/>
          <a:lstStyle/>
          <a:p>
            <a:pPr marL="0" indent="0">
              <a:buNone/>
            </a:pPr>
            <a:r>
              <a:rPr lang="en-US" sz="2000"/>
              <a:t>A quick hello to the rest of the group!</a:t>
            </a:r>
          </a:p>
          <a:p>
            <a:pPr marL="0" indent="0">
              <a:buNone/>
            </a:pPr>
            <a:endParaRPr lang="en-US" sz="2000"/>
          </a:p>
        </p:txBody>
      </p:sp>
      <p:pic>
        <p:nvPicPr>
          <p:cNvPr id="7" name="Picture 6" descr="First Steps with Flipped Professional Development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2480" y="2571093"/>
            <a:ext cx="6181170" cy="3372128"/>
          </a:xfrm>
          <a:prstGeom prst="rect">
            <a:avLst/>
          </a:prstGeom>
        </p:spPr>
      </p:pic>
      <p:sp>
        <p:nvSpPr>
          <p:cNvPr id="5" name="TextBox 4">
            <a:extLst>
              <a:ext uri="{FF2B5EF4-FFF2-40B4-BE49-F238E27FC236}">
                <a16:creationId xmlns:a16="http://schemas.microsoft.com/office/drawing/2014/main" id="{61CA5AAB-7FAD-4F27-BF23-C5C06BB6FED7}"/>
              </a:ext>
            </a:extLst>
          </p:cNvPr>
          <p:cNvSpPr txBox="1"/>
          <p:nvPr/>
        </p:nvSpPr>
        <p:spPr>
          <a:xfrm>
            <a:off x="6096000" y="6187328"/>
            <a:ext cx="3777066" cy="369332"/>
          </a:xfrm>
          <a:prstGeom prst="rect">
            <a:avLst/>
          </a:prstGeom>
          <a:noFill/>
        </p:spPr>
        <p:txBody>
          <a:bodyPr wrap="square" rtlCol="0">
            <a:spAutoFit/>
          </a:bodyPr>
          <a:lstStyle/>
          <a:p>
            <a:pPr algn="l"/>
            <a:r>
              <a:rPr lang="en-GB"/>
              <a:t>@</a:t>
            </a:r>
            <a:r>
              <a:rPr lang="en-GB" err="1"/>
              <a:t>foodafactoflife</a:t>
            </a:r>
            <a:endParaRPr lang="en-GB"/>
          </a:p>
        </p:txBody>
      </p:sp>
      <p:pic>
        <p:nvPicPr>
          <p:cNvPr id="6" name="Picture 2" descr="Twitter Logo, PNG, Symbol, History, Meaning">
            <a:extLst>
              <a:ext uri="{FF2B5EF4-FFF2-40B4-BE49-F238E27FC236}">
                <a16:creationId xmlns:a16="http://schemas.microsoft.com/office/drawing/2014/main" id="{89CA3382-1755-407E-974C-D1ED2C69116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6546" y="6187328"/>
            <a:ext cx="783772" cy="44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5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C5C6-372F-4721-AA06-328482C6711B}"/>
              </a:ext>
            </a:extLst>
          </p:cNvPr>
          <p:cNvSpPr>
            <a:spLocks noGrp="1"/>
          </p:cNvSpPr>
          <p:nvPr>
            <p:ph type="ctrTitle"/>
          </p:nvPr>
        </p:nvSpPr>
        <p:spPr/>
        <p:txBody>
          <a:bodyPr/>
          <a:lstStyle/>
          <a:p>
            <a:r>
              <a:rPr lang="en-GB">
                <a:latin typeface="Arial"/>
                <a:cs typeface="Arial"/>
              </a:rPr>
              <a:t>Session aims</a:t>
            </a:r>
          </a:p>
        </p:txBody>
      </p:sp>
      <p:sp>
        <p:nvSpPr>
          <p:cNvPr id="3" name="Subtitle 2">
            <a:extLst>
              <a:ext uri="{FF2B5EF4-FFF2-40B4-BE49-F238E27FC236}">
                <a16:creationId xmlns:a16="http://schemas.microsoft.com/office/drawing/2014/main" id="{3C98F008-EDA4-4F3B-921D-90BBEE082553}"/>
              </a:ext>
            </a:extLst>
          </p:cNvPr>
          <p:cNvSpPr>
            <a:spLocks noGrp="1"/>
          </p:cNvSpPr>
          <p:nvPr>
            <p:ph type="subTitle" idx="1"/>
          </p:nvPr>
        </p:nvSpPr>
        <p:spPr>
          <a:xfrm>
            <a:off x="1169273" y="2283797"/>
            <a:ext cx="9700357" cy="3890499"/>
          </a:xfrm>
        </p:spPr>
        <p:txBody>
          <a:bodyPr/>
          <a:lstStyle/>
          <a:p>
            <a:pPr marL="0" indent="0" algn="l">
              <a:buNone/>
            </a:pPr>
            <a:r>
              <a:rPr lang="en-GB" sz="2000" b="0" i="0">
                <a:effectLst/>
                <a:latin typeface="Arial" panose="020B0604020202020204" pitchFamily="34" charset="0"/>
                <a:cs typeface="Arial" panose="020B0604020202020204" pitchFamily="34" charset="0"/>
              </a:rPr>
              <a:t>During the session we will:</a:t>
            </a:r>
          </a:p>
          <a:p>
            <a:r>
              <a:rPr lang="en-GB" sz="2000" b="0" i="0">
                <a:effectLst/>
                <a:latin typeface="Arial"/>
                <a:cs typeface="Arial"/>
              </a:rPr>
              <a:t>make two recipes from around the world that are new to </a:t>
            </a:r>
            <a:r>
              <a:rPr lang="en-GB" sz="2000" b="0" i="1">
                <a:effectLst/>
                <a:latin typeface="Arial"/>
                <a:cs typeface="Arial"/>
              </a:rPr>
              <a:t>Food – a fact of life</a:t>
            </a:r>
            <a:r>
              <a:rPr lang="en-GB" sz="2000">
                <a:latin typeface="Arial"/>
                <a:cs typeface="Arial"/>
              </a:rPr>
              <a:t>;</a:t>
            </a:r>
          </a:p>
          <a:p>
            <a:r>
              <a:rPr lang="en-GB" sz="2000">
                <a:latin typeface="Arial"/>
                <a:cs typeface="Arial"/>
              </a:rPr>
              <a:t>u</a:t>
            </a:r>
            <a:r>
              <a:rPr lang="en-GB" sz="2000" b="0" i="0">
                <a:effectLst/>
                <a:latin typeface="Arial"/>
                <a:cs typeface="Arial"/>
              </a:rPr>
              <a:t>se traditional ingredients and consider alternatives;</a:t>
            </a:r>
            <a:r>
              <a:rPr lang="en-GB" sz="2000">
                <a:latin typeface="Arial"/>
                <a:cs typeface="Arial"/>
              </a:rPr>
              <a:t> </a:t>
            </a:r>
          </a:p>
          <a:p>
            <a:r>
              <a:rPr lang="en-GB" sz="2000" b="0" i="0">
                <a:effectLst/>
                <a:latin typeface="Arial" panose="020B0604020202020204" pitchFamily="34" charset="0"/>
                <a:cs typeface="Arial" panose="020B0604020202020204" pitchFamily="34" charset="0"/>
              </a:rPr>
              <a:t>develop, acquire and secure practical food skills using </a:t>
            </a:r>
            <a:r>
              <a:rPr lang="en-GB" sz="2000" b="1" i="0">
                <a:effectLst/>
                <a:latin typeface="Arial" panose="020B0604020202020204" pitchFamily="34" charset="0"/>
                <a:cs typeface="Arial" panose="020B0604020202020204" pitchFamily="34" charset="0"/>
              </a:rPr>
              <a:t>recipes</a:t>
            </a:r>
            <a:r>
              <a:rPr lang="en-GB" sz="2000" b="0" i="0">
                <a:effectLst/>
                <a:latin typeface="Arial" panose="020B0604020202020204" pitchFamily="34" charset="0"/>
                <a:cs typeface="Arial" panose="020B0604020202020204" pitchFamily="34" charset="0"/>
              </a:rPr>
              <a:t> that are </a:t>
            </a:r>
            <a:r>
              <a:rPr lang="en-GB" sz="2000" b="1" i="0">
                <a:effectLst/>
                <a:latin typeface="Arial" panose="020B0604020202020204" pitchFamily="34" charset="0"/>
                <a:cs typeface="Arial" panose="020B0604020202020204" pitchFamily="34" charset="0"/>
              </a:rPr>
              <a:t>suitable</a:t>
            </a:r>
            <a:r>
              <a:rPr lang="en-GB" sz="2000" b="0" i="0">
                <a:effectLst/>
                <a:latin typeface="Arial" panose="020B0604020202020204" pitchFamily="34" charset="0"/>
                <a:cs typeface="Arial" panose="020B0604020202020204" pitchFamily="34" charset="0"/>
              </a:rPr>
              <a:t> and </a:t>
            </a:r>
            <a:r>
              <a:rPr lang="en-GB" sz="2000" b="1" i="0">
                <a:effectLst/>
                <a:latin typeface="Arial" panose="020B0604020202020204" pitchFamily="34" charset="0"/>
                <a:cs typeface="Arial" panose="020B0604020202020204" pitchFamily="34" charset="0"/>
              </a:rPr>
              <a:t>practical</a:t>
            </a:r>
            <a:r>
              <a:rPr lang="en-GB" sz="2000" b="0" i="0">
                <a:effectLst/>
                <a:latin typeface="Arial" panose="020B0604020202020204" pitchFamily="34" charset="0"/>
                <a:cs typeface="Arial" panose="020B0604020202020204" pitchFamily="34" charset="0"/>
              </a:rPr>
              <a:t> for schools and their </a:t>
            </a:r>
            <a:r>
              <a:rPr lang="en-GB" sz="2000" b="1" i="0">
                <a:effectLst/>
                <a:latin typeface="Arial" panose="020B0604020202020204" pitchFamily="34" charset="0"/>
                <a:cs typeface="Arial" panose="020B0604020202020204" pitchFamily="34" charset="0"/>
              </a:rPr>
              <a:t>budgets</a:t>
            </a:r>
            <a:r>
              <a:rPr lang="en-GB" sz="2000" b="0" i="0">
                <a:effectLst/>
                <a:latin typeface="Arial" panose="020B0604020202020204" pitchFamily="34" charset="0"/>
                <a:cs typeface="Arial" panose="020B0604020202020204" pitchFamily="34" charset="0"/>
              </a:rPr>
              <a:t>, </a:t>
            </a:r>
            <a:r>
              <a:rPr lang="en-GB" sz="2000" b="1" i="0">
                <a:effectLst/>
                <a:latin typeface="Arial" panose="020B0604020202020204" pitchFamily="34" charset="0"/>
                <a:cs typeface="Arial" panose="020B0604020202020204" pitchFamily="34" charset="0"/>
              </a:rPr>
              <a:t>promote healthier eating</a:t>
            </a:r>
            <a:r>
              <a:rPr lang="en-GB" sz="2000" b="0" i="0">
                <a:effectLst/>
                <a:latin typeface="Arial" panose="020B0604020202020204" pitchFamily="34" charset="0"/>
                <a:cs typeface="Arial" panose="020B0604020202020204" pitchFamily="34" charset="0"/>
              </a:rPr>
              <a:t>, reflect more </a:t>
            </a:r>
            <a:r>
              <a:rPr lang="en-GB" sz="2000" b="1" i="0">
                <a:effectLst/>
                <a:latin typeface="Arial" panose="020B0604020202020204" pitchFamily="34" charset="0"/>
                <a:cs typeface="Arial" panose="020B0604020202020204" pitchFamily="34" charset="0"/>
              </a:rPr>
              <a:t>global cuisine</a:t>
            </a:r>
            <a:r>
              <a:rPr lang="en-GB" sz="2000" b="0" i="0">
                <a:effectLst/>
                <a:latin typeface="Arial" panose="020B0604020202020204" pitchFamily="34" charset="0"/>
                <a:cs typeface="Arial" panose="020B0604020202020204" pitchFamily="34" charset="0"/>
              </a:rPr>
              <a:t>, and encourage </a:t>
            </a:r>
            <a:r>
              <a:rPr lang="en-GB" sz="2000" b="1" i="0">
                <a:effectLst/>
                <a:latin typeface="Arial" panose="020B0604020202020204" pitchFamily="34" charset="0"/>
                <a:cs typeface="Arial" panose="020B0604020202020204" pitchFamily="34" charset="0"/>
              </a:rPr>
              <a:t>dialogue</a:t>
            </a:r>
            <a:r>
              <a:rPr lang="en-GB" sz="2000" b="0" i="0">
                <a:effectLst/>
                <a:latin typeface="Arial" panose="020B0604020202020204" pitchFamily="34" charset="0"/>
                <a:cs typeface="Arial" panose="020B0604020202020204" pitchFamily="34" charset="0"/>
              </a:rPr>
              <a:t> around </a:t>
            </a:r>
            <a:r>
              <a:rPr lang="en-GB" sz="2000" b="1" i="0">
                <a:effectLst/>
                <a:latin typeface="Arial" panose="020B0604020202020204" pitchFamily="34" charset="0"/>
                <a:cs typeface="Arial" panose="020B0604020202020204" pitchFamily="34" charset="0"/>
              </a:rPr>
              <a:t>culture </a:t>
            </a:r>
            <a:r>
              <a:rPr lang="en-GB" sz="2000" b="0" i="0">
                <a:effectLst/>
                <a:latin typeface="Arial" panose="020B0604020202020204" pitchFamily="34" charset="0"/>
                <a:cs typeface="Arial" panose="020B0604020202020204" pitchFamily="34" charset="0"/>
              </a:rPr>
              <a:t>and </a:t>
            </a:r>
            <a:r>
              <a:rPr lang="en-GB" sz="2000" b="1" i="0">
                <a:effectLst/>
                <a:latin typeface="Arial" panose="020B0604020202020204" pitchFamily="34" charset="0"/>
                <a:cs typeface="Arial" panose="020B0604020202020204" pitchFamily="34" charset="0"/>
              </a:rPr>
              <a:t>inclusivity</a:t>
            </a:r>
            <a:r>
              <a:rPr lang="en-GB" sz="2000" b="0" i="0">
                <a:effectLst/>
                <a:latin typeface="Arial" panose="020B0604020202020204" pitchFamily="34" charset="0"/>
                <a:cs typeface="Arial" panose="020B0604020202020204" pitchFamily="34" charset="0"/>
              </a:rPr>
              <a:t>;</a:t>
            </a:r>
          </a:p>
          <a:p>
            <a:r>
              <a:rPr lang="en-US" sz="2000">
                <a:latin typeface="Arial" panose="020B0604020202020204" pitchFamily="34" charset="0"/>
                <a:cs typeface="Arial" panose="020B0604020202020204" pitchFamily="34" charset="0"/>
              </a:rPr>
              <a:t>c</a:t>
            </a:r>
            <a:r>
              <a:rPr lang="en-US" sz="2000" b="0" i="0">
                <a:effectLst/>
                <a:latin typeface="Arial" panose="020B0604020202020204" pitchFamily="34" charset="0"/>
                <a:cs typeface="Arial" panose="020B0604020202020204" pitchFamily="34" charset="0"/>
              </a:rPr>
              <a:t>onsider planning and implementing practical activities in the secondary classroom;</a:t>
            </a:r>
            <a:endParaRPr lang="en-GB" sz="2000" b="0" i="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2000">
                <a:latin typeface="Arial"/>
                <a:cs typeface="Arial"/>
              </a:rPr>
              <a:t>d</a:t>
            </a:r>
            <a:r>
              <a:rPr lang="en-GB" sz="2000" b="0" i="0">
                <a:effectLst/>
                <a:latin typeface="Arial"/>
                <a:cs typeface="Arial"/>
              </a:rPr>
              <a:t>emonstrate good food hygiene and safety practices</a:t>
            </a:r>
            <a:r>
              <a:rPr lang="en-GB" sz="2000">
                <a:latin typeface="Arial"/>
                <a:cs typeface="Arial"/>
              </a:rPr>
              <a:t>;</a:t>
            </a:r>
            <a:endParaRPr lang="en-GB" sz="2000" b="0" i="0">
              <a:effectLst/>
              <a:latin typeface="Arial"/>
              <a:cs typeface="Arial"/>
            </a:endParaRPr>
          </a:p>
          <a:p>
            <a:pPr algn="l">
              <a:buFont typeface="Arial" panose="020B0604020202020204" pitchFamily="34" charset="0"/>
              <a:buChar char="•"/>
            </a:pPr>
            <a:r>
              <a:rPr lang="en-GB" sz="2000">
                <a:latin typeface="Arial" panose="020B0604020202020204" pitchFamily="34" charset="0"/>
                <a:cs typeface="Arial" panose="020B0604020202020204" pitchFamily="34" charset="0"/>
              </a:rPr>
              <a:t>p</a:t>
            </a:r>
            <a:r>
              <a:rPr lang="en-GB" sz="2000" b="0" i="0">
                <a:effectLst/>
                <a:latin typeface="Arial" panose="020B0604020202020204" pitchFamily="34" charset="0"/>
                <a:cs typeface="Arial" panose="020B0604020202020204" pitchFamily="34" charset="0"/>
              </a:rPr>
              <a:t>rovide links to </a:t>
            </a:r>
            <a:r>
              <a:rPr lang="en-GB" sz="2000" b="0" i="1" u="none" strike="noStrike">
                <a:solidFill>
                  <a:srgbClr val="007BFF"/>
                </a:solidFill>
                <a:effectLst/>
                <a:latin typeface="Arial" panose="020B0604020202020204" pitchFamily="34" charset="0"/>
                <a:cs typeface="Arial" panose="020B0604020202020204" pitchFamily="34" charset="0"/>
                <a:hlinkClick r:id="rId3"/>
              </a:rPr>
              <a:t>Food – a fact of life</a:t>
            </a:r>
            <a:r>
              <a:rPr lang="en-GB" sz="2000" b="0" i="1" u="none" strike="noStrike">
                <a:solidFill>
                  <a:srgbClr val="007BFF"/>
                </a:solidFill>
                <a:effectLst/>
                <a:latin typeface="Arial" panose="020B0604020202020204" pitchFamily="34" charset="0"/>
                <a:cs typeface="Arial" panose="020B0604020202020204" pitchFamily="34" charset="0"/>
              </a:rPr>
              <a:t>.</a:t>
            </a:r>
            <a:endParaRPr lang="en-GB" sz="2000" b="0" i="0">
              <a:solidFill>
                <a:srgbClr val="263143"/>
              </a:solidFill>
              <a:effectLst/>
              <a:latin typeface="Arial" panose="020B0604020202020204" pitchFamily="34" charset="0"/>
              <a:cs typeface="Arial" panose="020B0604020202020204" pitchFamily="34" charset="0"/>
            </a:endParaRPr>
          </a:p>
          <a:p>
            <a:pPr marL="0" indent="0">
              <a:buNone/>
            </a:pP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87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E974-D187-4B07-B9D5-9628E390F660}"/>
              </a:ext>
            </a:extLst>
          </p:cNvPr>
          <p:cNvSpPr>
            <a:spLocks noGrp="1"/>
          </p:cNvSpPr>
          <p:nvPr>
            <p:ph type="ctrTitle"/>
          </p:nvPr>
        </p:nvSpPr>
        <p:spPr/>
        <p:txBody>
          <a:bodyPr/>
          <a:lstStyle/>
          <a:p>
            <a:r>
              <a:rPr lang="en-GB"/>
              <a:t>Programme </a:t>
            </a:r>
          </a:p>
        </p:txBody>
      </p:sp>
      <p:sp>
        <p:nvSpPr>
          <p:cNvPr id="8" name="TextBox 7">
            <a:extLst>
              <a:ext uri="{FF2B5EF4-FFF2-40B4-BE49-F238E27FC236}">
                <a16:creationId xmlns:a16="http://schemas.microsoft.com/office/drawing/2014/main" id="{B49BACFF-B07A-4E58-9828-52159189B29E}"/>
              </a:ext>
            </a:extLst>
          </p:cNvPr>
          <p:cNvSpPr txBox="1"/>
          <p:nvPr/>
        </p:nvSpPr>
        <p:spPr>
          <a:xfrm>
            <a:off x="1141186" y="2529113"/>
            <a:ext cx="7369627" cy="36389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a:latin typeface="Arial"/>
                <a:cs typeface="Arial"/>
              </a:rPr>
              <a:t>16.45     Registration</a:t>
            </a:r>
            <a:endParaRPr lang="en-GB">
              <a:ea typeface="+mn-lt"/>
              <a:cs typeface="+mn-lt"/>
            </a:endParaRPr>
          </a:p>
          <a:p>
            <a:pPr>
              <a:lnSpc>
                <a:spcPct val="90000"/>
              </a:lnSpc>
              <a:spcBef>
                <a:spcPts val="1000"/>
              </a:spcBef>
            </a:pPr>
            <a:r>
              <a:rPr lang="en-GB">
                <a:latin typeface="Arial"/>
                <a:cs typeface="Arial"/>
              </a:rPr>
              <a:t>17.00     Welcome and introductions: </a:t>
            </a:r>
            <a:endParaRPr lang="en-US">
              <a:latin typeface="Calibri" panose="020F0502020204030204"/>
              <a:cs typeface="Calibri" panose="020F0502020204030204"/>
            </a:endParaRPr>
          </a:p>
          <a:p>
            <a:pPr>
              <a:lnSpc>
                <a:spcPct val="90000"/>
              </a:lnSpc>
              <a:spcBef>
                <a:spcPts val="1000"/>
              </a:spcBef>
            </a:pPr>
            <a:r>
              <a:rPr lang="en-GB" i="1">
                <a:latin typeface="Arial"/>
                <a:cs typeface="Arial"/>
              </a:rPr>
              <a:t>              Please be</a:t>
            </a:r>
            <a:r>
              <a:rPr lang="en-GB">
                <a:latin typeface="Arial"/>
                <a:cs typeface="Arial"/>
              </a:rPr>
              <a:t> </a:t>
            </a:r>
            <a:r>
              <a:rPr lang="en-GB" i="1">
                <a:latin typeface="Arial"/>
                <a:cs typeface="Arial"/>
              </a:rPr>
              <a:t>prepared to introduce yourself in the chat box</a:t>
            </a:r>
            <a:endParaRPr lang="en-US">
              <a:ea typeface="+mn-lt"/>
              <a:cs typeface="+mn-lt"/>
            </a:endParaRPr>
          </a:p>
          <a:p>
            <a:pPr>
              <a:lnSpc>
                <a:spcPct val="90000"/>
              </a:lnSpc>
              <a:spcBef>
                <a:spcPts val="1000"/>
              </a:spcBef>
            </a:pPr>
            <a:r>
              <a:rPr lang="en-GB">
                <a:latin typeface="Arial"/>
                <a:cs typeface="Arial"/>
              </a:rPr>
              <a:t>17.10     Practical food skills, recipes and diversity</a:t>
            </a:r>
            <a:endParaRPr lang="en-GB">
              <a:ea typeface="+mn-lt"/>
              <a:cs typeface="+mn-lt"/>
            </a:endParaRPr>
          </a:p>
          <a:p>
            <a:pPr>
              <a:lnSpc>
                <a:spcPct val="90000"/>
              </a:lnSpc>
              <a:spcBef>
                <a:spcPts val="1000"/>
              </a:spcBef>
            </a:pPr>
            <a:r>
              <a:rPr lang="en-GB">
                <a:latin typeface="Arial"/>
                <a:cs typeface="Arial"/>
              </a:rPr>
              <a:t>17.20     Simit bread: </a:t>
            </a:r>
            <a:r>
              <a:rPr lang="en-GB" i="1">
                <a:latin typeface="Arial"/>
                <a:cs typeface="Arial"/>
              </a:rPr>
              <a:t>demonstration</a:t>
            </a:r>
            <a:r>
              <a:rPr lang="en-GB">
                <a:latin typeface="Arial"/>
                <a:cs typeface="Arial"/>
              </a:rPr>
              <a:t>, </a:t>
            </a:r>
            <a:r>
              <a:rPr lang="en-GB" i="1">
                <a:latin typeface="Arial"/>
                <a:cs typeface="Arial"/>
              </a:rPr>
              <a:t>activity and review</a:t>
            </a:r>
            <a:endParaRPr lang="en-GB">
              <a:ea typeface="+mn-lt"/>
              <a:cs typeface="+mn-lt"/>
            </a:endParaRPr>
          </a:p>
          <a:p>
            <a:pPr>
              <a:lnSpc>
                <a:spcPct val="90000"/>
              </a:lnSpc>
              <a:spcBef>
                <a:spcPts val="1000"/>
              </a:spcBef>
            </a:pPr>
            <a:r>
              <a:rPr lang="en-GB">
                <a:latin typeface="Arial"/>
                <a:cs typeface="Arial"/>
              </a:rPr>
              <a:t>17.50     Ful </a:t>
            </a:r>
            <a:r>
              <a:rPr lang="en-GB" err="1">
                <a:latin typeface="Arial"/>
                <a:cs typeface="Arial"/>
              </a:rPr>
              <a:t>medames</a:t>
            </a:r>
            <a:r>
              <a:rPr lang="en-GB">
                <a:latin typeface="Arial"/>
                <a:cs typeface="Arial"/>
              </a:rPr>
              <a:t>: </a:t>
            </a:r>
            <a:r>
              <a:rPr lang="en-GB" i="1">
                <a:latin typeface="Arial"/>
                <a:cs typeface="Arial"/>
              </a:rPr>
              <a:t>activity and review </a:t>
            </a:r>
            <a:endParaRPr lang="en-US" i="1">
              <a:ea typeface="+mn-lt"/>
              <a:cs typeface="+mn-lt"/>
            </a:endParaRPr>
          </a:p>
          <a:p>
            <a:pPr>
              <a:lnSpc>
                <a:spcPct val="90000"/>
              </a:lnSpc>
              <a:spcBef>
                <a:spcPts val="1000"/>
              </a:spcBef>
            </a:pPr>
            <a:r>
              <a:rPr lang="en-GB">
                <a:latin typeface="Arial"/>
                <a:cs typeface="Arial"/>
              </a:rPr>
              <a:t>18.25     Review and next steps</a:t>
            </a:r>
            <a:endParaRPr lang="en-GB">
              <a:ea typeface="+mn-lt"/>
              <a:cs typeface="+mn-lt"/>
            </a:endParaRPr>
          </a:p>
          <a:p>
            <a:pPr>
              <a:lnSpc>
                <a:spcPct val="90000"/>
              </a:lnSpc>
              <a:spcBef>
                <a:spcPts val="1000"/>
              </a:spcBef>
            </a:pPr>
            <a:r>
              <a:rPr lang="en-GB">
                <a:latin typeface="Arial"/>
                <a:cs typeface="Arial"/>
              </a:rPr>
              <a:t>18.30     Finish – e</a:t>
            </a:r>
            <a:r>
              <a:rPr lang="en-GB" i="1">
                <a:latin typeface="Arial"/>
                <a:cs typeface="Arial"/>
              </a:rPr>
              <a:t>valuation, certificate and voucher</a:t>
            </a:r>
            <a:r>
              <a:rPr lang="en-GB">
                <a:latin typeface="Arial"/>
                <a:cs typeface="Arial"/>
              </a:rPr>
              <a:t> </a:t>
            </a:r>
            <a:endParaRPr lang="en-GB">
              <a:ea typeface="+mn-lt"/>
              <a:cs typeface="+mn-lt"/>
            </a:endParaRPr>
          </a:p>
          <a:p>
            <a:pPr>
              <a:lnSpc>
                <a:spcPct val="90000"/>
              </a:lnSpc>
              <a:spcBef>
                <a:spcPts val="1000"/>
              </a:spcBef>
            </a:pPr>
            <a:endParaRPr lang="en-GB">
              <a:ea typeface="+mn-lt"/>
              <a:cs typeface="+mn-lt"/>
            </a:endParaRPr>
          </a:p>
          <a:p>
            <a:pPr algn="l"/>
            <a:endParaRPr lang="en-US">
              <a:cs typeface="Calibri"/>
            </a:endParaRPr>
          </a:p>
        </p:txBody>
      </p:sp>
    </p:spTree>
    <p:extLst>
      <p:ext uri="{BB962C8B-B14F-4D97-AF65-F5344CB8AC3E}">
        <p14:creationId xmlns:p14="http://schemas.microsoft.com/office/powerpoint/2010/main" val="381904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1AF9-6517-4C72-A45E-E293757E518B}"/>
              </a:ext>
            </a:extLst>
          </p:cNvPr>
          <p:cNvSpPr>
            <a:spLocks noGrp="1"/>
          </p:cNvSpPr>
          <p:nvPr>
            <p:ph type="ctrTitle"/>
          </p:nvPr>
        </p:nvSpPr>
        <p:spPr/>
        <p:txBody>
          <a:bodyPr/>
          <a:lstStyle/>
          <a:p>
            <a:r>
              <a:rPr lang="en-GB"/>
              <a:t>Diversity and inclusion in Schemes of Work</a:t>
            </a:r>
          </a:p>
        </p:txBody>
      </p:sp>
      <p:sp>
        <p:nvSpPr>
          <p:cNvPr id="3" name="Subtitle 2">
            <a:extLst>
              <a:ext uri="{FF2B5EF4-FFF2-40B4-BE49-F238E27FC236}">
                <a16:creationId xmlns:a16="http://schemas.microsoft.com/office/drawing/2014/main" id="{4411F657-FDA7-4EF0-A3F9-EBDBBF9EE29B}"/>
              </a:ext>
            </a:extLst>
          </p:cNvPr>
          <p:cNvSpPr>
            <a:spLocks noGrp="1"/>
          </p:cNvSpPr>
          <p:nvPr>
            <p:ph type="subTitle" idx="1"/>
          </p:nvPr>
        </p:nvSpPr>
        <p:spPr>
          <a:xfrm>
            <a:off x="1272016" y="2283798"/>
            <a:ext cx="7697323" cy="3600000"/>
          </a:xfrm>
        </p:spPr>
        <p:txBody>
          <a:bodyPr/>
          <a:lstStyle/>
          <a:p>
            <a:r>
              <a:rPr lang="en-GB">
                <a:latin typeface="Arial"/>
                <a:cs typeface="Arial"/>
              </a:rPr>
              <a:t>Know your pupils!</a:t>
            </a:r>
          </a:p>
          <a:p>
            <a:r>
              <a:rPr lang="en-GB">
                <a:latin typeface="Arial"/>
                <a:cs typeface="Arial"/>
              </a:rPr>
              <a:t>Know and understand the local community, e.g. what are the challenges that young people are facing?</a:t>
            </a:r>
          </a:p>
          <a:p>
            <a:r>
              <a:rPr lang="en-GB">
                <a:latin typeface="Arial"/>
                <a:cs typeface="Arial"/>
              </a:rPr>
              <a:t>Understand what young people (and their families) want to make in food lessons. Not just cakes though! </a:t>
            </a:r>
          </a:p>
          <a:p>
            <a:r>
              <a:rPr lang="en-GB">
                <a:latin typeface="Arial"/>
                <a:cs typeface="Arial"/>
              </a:rPr>
              <a:t>Ensure recipes and practical activities build on knowledge and skill.</a:t>
            </a:r>
          </a:p>
          <a:p>
            <a:r>
              <a:rPr lang="en-GB">
                <a:latin typeface="Arial"/>
                <a:cs typeface="Arial"/>
              </a:rPr>
              <a:t>Incorporate </a:t>
            </a:r>
            <a:r>
              <a:rPr lang="en-US">
                <a:latin typeface="Arial"/>
                <a:cs typeface="Arial"/>
              </a:rPr>
              <a:t>different flavours, ingredients and culinary techniques</a:t>
            </a:r>
            <a:r>
              <a:rPr lang="en-GB">
                <a:latin typeface="Arial"/>
                <a:cs typeface="Arial"/>
              </a:rPr>
              <a:t> and experiences to </a:t>
            </a:r>
            <a:r>
              <a:rPr lang="en-GB">
                <a:effectLst/>
                <a:latin typeface="Arial"/>
                <a:ea typeface="Calibri" panose="020F0502020204030204" pitchFamily="34" charset="0"/>
                <a:cs typeface="Arial"/>
              </a:rPr>
              <a:t>widen young people’s understanding of food and cultures around the world.</a:t>
            </a:r>
            <a:endParaRPr lang="en-GB">
              <a:latin typeface="Arial"/>
              <a:cs typeface="Arial"/>
            </a:endParaRPr>
          </a:p>
          <a:p>
            <a:r>
              <a:rPr lang="en-GB">
                <a:latin typeface="Arial"/>
                <a:cs typeface="Arial"/>
              </a:rPr>
              <a:t>Encourage pupils to share their </a:t>
            </a:r>
            <a:r>
              <a:rPr lang="en-GB">
                <a:effectLst/>
                <a:latin typeface="Arial"/>
                <a:ea typeface="Calibri" panose="020F0502020204030204" pitchFamily="34" charset="0"/>
                <a:cs typeface="Arial"/>
              </a:rPr>
              <a:t>personal experiences around food culture, ingredients and recipes with the class or school community.</a:t>
            </a:r>
            <a:r>
              <a:rPr lang="en-GB">
                <a:latin typeface="Arial"/>
                <a:ea typeface="Calibri" panose="020F0502020204030204" pitchFamily="34" charset="0"/>
                <a:cs typeface="Arial"/>
              </a:rPr>
              <a:t>  </a:t>
            </a:r>
            <a:endParaRPr lang="en-GB">
              <a:effectLst/>
              <a:latin typeface="Arial" panose="020B0604020202020204" pitchFamily="34" charset="0"/>
              <a:ea typeface="Calibri" panose="020F0502020204030204" pitchFamily="34" charset="0"/>
              <a:cs typeface="Arial" panose="020B0604020202020204" pitchFamily="34" charset="0"/>
            </a:endParaRPr>
          </a:p>
          <a:p>
            <a:r>
              <a:rPr lang="en-GB">
                <a:latin typeface="Arial"/>
                <a:cs typeface="Arial"/>
              </a:rPr>
              <a:t>Consider healthy, sustainable diets – </a:t>
            </a:r>
            <a:r>
              <a:rPr lang="en-GB">
                <a:latin typeface="Arial"/>
                <a:cs typeface="Arial"/>
                <a:hlinkClick r:id="rId3"/>
              </a:rPr>
              <a:t>nutrition.org.uk </a:t>
            </a:r>
            <a:endParaRPr lang="en-GB">
              <a:latin typeface="Arial" panose="020B0604020202020204" pitchFamily="34" charset="0"/>
              <a:cs typeface="Arial" panose="020B0604020202020204" pitchFamily="34" charset="0"/>
            </a:endParaRPr>
          </a:p>
          <a:p>
            <a:endParaRPr lang="en-GB" sz="2000">
              <a:effectLst/>
              <a:latin typeface="Arial" panose="020B0604020202020204" pitchFamily="34" charset="0"/>
              <a:ea typeface="Calibri" panose="020F0502020204030204" pitchFamily="34" charset="0"/>
              <a:cs typeface="Arial" panose="020B0604020202020204" pitchFamily="34" charset="0"/>
            </a:endParaRPr>
          </a:p>
          <a:p>
            <a:endParaRPr lang="en-GB" sz="2000"/>
          </a:p>
        </p:txBody>
      </p:sp>
      <p:sp>
        <p:nvSpPr>
          <p:cNvPr id="4" name="TextBox 3">
            <a:extLst>
              <a:ext uri="{FF2B5EF4-FFF2-40B4-BE49-F238E27FC236}">
                <a16:creationId xmlns:a16="http://schemas.microsoft.com/office/drawing/2014/main" id="{196C8B58-7351-4DC3-A37C-3E8EA8F22458}"/>
              </a:ext>
            </a:extLst>
          </p:cNvPr>
          <p:cNvSpPr txBox="1"/>
          <p:nvPr/>
        </p:nvSpPr>
        <p:spPr>
          <a:xfrm>
            <a:off x="9205645" y="2647324"/>
            <a:ext cx="2794571" cy="2646878"/>
          </a:xfrm>
          <a:prstGeom prst="rect">
            <a:avLst/>
          </a:prstGeom>
          <a:noFill/>
          <a:ln w="25400">
            <a:solidFill>
              <a:srgbClr val="C33D86"/>
            </a:solidFill>
          </a:ln>
        </p:spPr>
        <p:txBody>
          <a:bodyPr wrap="square" rtlCol="0">
            <a:spAutoFit/>
          </a:bodyPr>
          <a:lstStyle/>
          <a:p>
            <a:r>
              <a:rPr lang="en-GB" sz="2000" b="1">
                <a:latin typeface="Arial" panose="020B0604020202020204" pitchFamily="34" charset="0"/>
                <a:cs typeface="Arial" panose="020B0604020202020204" pitchFamily="34" charset="0"/>
              </a:rPr>
              <a:t>Did you know?</a:t>
            </a:r>
          </a:p>
          <a:p>
            <a:endParaRPr lang="en-GB" sz="2000">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Some food and drink-related traditions are currently </a:t>
            </a:r>
            <a:r>
              <a:rPr lang="en-US" err="1">
                <a:latin typeface="Arial" panose="020B0604020202020204" pitchFamily="34" charset="0"/>
                <a:cs typeface="Arial" panose="020B0604020202020204" pitchFamily="34" charset="0"/>
              </a:rPr>
              <a:t>recognised</a:t>
            </a:r>
            <a:r>
              <a:rPr lang="en-US">
                <a:latin typeface="Arial" panose="020B0604020202020204" pitchFamily="34" charset="0"/>
                <a:cs typeface="Arial" panose="020B0604020202020204" pitchFamily="34" charset="0"/>
              </a:rPr>
              <a:t> by UNESCO and its </a:t>
            </a:r>
            <a:r>
              <a:rPr lang="en-US">
                <a:latin typeface="Arial" panose="020B0604020202020204" pitchFamily="34" charset="0"/>
                <a:cs typeface="Arial" panose="020B0604020202020204" pitchFamily="34" charset="0"/>
                <a:hlinkClick r:id="rId4"/>
              </a:rPr>
              <a:t>Representative List of the Intangible Cultural Heritage of Humanity</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75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Context</a:t>
            </a:r>
            <a:endParaRPr lang="en-GB"/>
          </a:p>
        </p:txBody>
      </p:sp>
      <p:sp>
        <p:nvSpPr>
          <p:cNvPr id="3" name="Subtitle 2"/>
          <p:cNvSpPr>
            <a:spLocks noGrp="1"/>
          </p:cNvSpPr>
          <p:nvPr>
            <p:ph type="subTitle" idx="1"/>
          </p:nvPr>
        </p:nvSpPr>
        <p:spPr>
          <a:xfrm>
            <a:off x="8824823" y="5446404"/>
            <a:ext cx="2902994" cy="720000"/>
          </a:xfrm>
        </p:spPr>
        <p:txBody>
          <a:bodyPr/>
          <a:lstStyle/>
          <a:p>
            <a:pPr marL="0" indent="0">
              <a:buNone/>
            </a:pPr>
            <a:r>
              <a:rPr lang="en-GB" sz="2000" b="1"/>
              <a:t>Then</a:t>
            </a:r>
            <a:r>
              <a:rPr lang="en-GB" sz="2000"/>
              <a:t> … choose recipes that pupils could make </a:t>
            </a:r>
          </a:p>
        </p:txBody>
      </p:sp>
      <p:graphicFrame>
        <p:nvGraphicFramePr>
          <p:cNvPr id="4" name="Diagram 3">
            <a:extLst>
              <a:ext uri="{FF2B5EF4-FFF2-40B4-BE49-F238E27FC236}">
                <a16:creationId xmlns:a16="http://schemas.microsoft.com/office/drawing/2014/main" id="{580D435A-189C-4F4D-97E5-1366C2CBDF25}"/>
              </a:ext>
            </a:extLst>
          </p:cNvPr>
          <p:cNvGraphicFramePr/>
          <p:nvPr>
            <p:extLst>
              <p:ext uri="{D42A27DB-BD31-4B8C-83A1-F6EECF244321}">
                <p14:modId xmlns:p14="http://schemas.microsoft.com/office/powerpoint/2010/main" val="1821446036"/>
              </p:ext>
            </p:extLst>
          </p:nvPr>
        </p:nvGraphicFramePr>
        <p:xfrm>
          <a:off x="2329440" y="1728616"/>
          <a:ext cx="6865360" cy="477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btitle 2">
            <a:extLst>
              <a:ext uri="{FF2B5EF4-FFF2-40B4-BE49-F238E27FC236}">
                <a16:creationId xmlns:a16="http://schemas.microsoft.com/office/drawing/2014/main" id="{0E477D8A-0804-408F-8D5C-B9DC2888ED61}"/>
              </a:ext>
            </a:extLst>
          </p:cNvPr>
          <p:cNvSpPr txBox="1">
            <a:spLocks/>
          </p:cNvSpPr>
          <p:nvPr/>
        </p:nvSpPr>
        <p:spPr>
          <a:xfrm>
            <a:off x="1169274" y="2400216"/>
            <a:ext cx="2902994" cy="1033204"/>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2000" b="1"/>
              <a:t>First</a:t>
            </a:r>
            <a:r>
              <a:rPr lang="en-GB" sz="2000"/>
              <a:t> … consider the following …</a:t>
            </a:r>
          </a:p>
        </p:txBody>
      </p:sp>
      <p:sp>
        <p:nvSpPr>
          <p:cNvPr id="7" name="TextBox 6">
            <a:extLst>
              <a:ext uri="{FF2B5EF4-FFF2-40B4-BE49-F238E27FC236}">
                <a16:creationId xmlns:a16="http://schemas.microsoft.com/office/drawing/2014/main" id="{55B8C650-C54B-496B-A72F-CD766106B7F6}"/>
              </a:ext>
            </a:extLst>
          </p:cNvPr>
          <p:cNvSpPr txBox="1"/>
          <p:nvPr/>
        </p:nvSpPr>
        <p:spPr>
          <a:xfrm>
            <a:off x="9524144" y="2283798"/>
            <a:ext cx="2280863" cy="707886"/>
          </a:xfrm>
          <a:prstGeom prst="rect">
            <a:avLst/>
          </a:prstGeom>
          <a:noFill/>
        </p:spPr>
        <p:txBody>
          <a:bodyPr wrap="square" rtlCol="0">
            <a:spAutoFit/>
          </a:bodyPr>
          <a:lstStyle/>
          <a:p>
            <a:r>
              <a:rPr lang="en-GB" sz="2000" b="1">
                <a:latin typeface="Arial" panose="020B0604020202020204" pitchFamily="34" charset="0"/>
                <a:cs typeface="Arial" panose="020B0604020202020204" pitchFamily="34" charset="0"/>
              </a:rPr>
              <a:t>Remember pupil voice!</a:t>
            </a:r>
          </a:p>
        </p:txBody>
      </p:sp>
    </p:spTree>
    <p:extLst>
      <p:ext uri="{BB962C8B-B14F-4D97-AF65-F5344CB8AC3E}">
        <p14:creationId xmlns:p14="http://schemas.microsoft.com/office/powerpoint/2010/main" val="298633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B03B-9FA5-413E-BFFE-C4638C3D1084}"/>
              </a:ext>
            </a:extLst>
          </p:cNvPr>
          <p:cNvSpPr>
            <a:spLocks noGrp="1"/>
          </p:cNvSpPr>
          <p:nvPr>
            <p:ph type="ctrTitle"/>
          </p:nvPr>
        </p:nvSpPr>
        <p:spPr/>
        <p:txBody>
          <a:bodyPr/>
          <a:lstStyle/>
          <a:p>
            <a:r>
              <a:rPr lang="en-GB"/>
              <a:t>Learning intent</a:t>
            </a:r>
          </a:p>
        </p:txBody>
      </p:sp>
      <p:sp>
        <p:nvSpPr>
          <p:cNvPr id="3" name="Subtitle 2">
            <a:extLst>
              <a:ext uri="{FF2B5EF4-FFF2-40B4-BE49-F238E27FC236}">
                <a16:creationId xmlns:a16="http://schemas.microsoft.com/office/drawing/2014/main" id="{300A8BD0-5C6E-4E37-824A-3E372DEB6FF6}"/>
              </a:ext>
            </a:extLst>
          </p:cNvPr>
          <p:cNvSpPr>
            <a:spLocks noGrp="1"/>
          </p:cNvSpPr>
          <p:nvPr>
            <p:ph type="subTitle" idx="1"/>
          </p:nvPr>
        </p:nvSpPr>
        <p:spPr>
          <a:xfrm>
            <a:off x="1169276" y="2283798"/>
            <a:ext cx="9853450" cy="3887294"/>
          </a:xfrm>
        </p:spPr>
        <p:txBody>
          <a:bodyPr/>
          <a:lstStyle/>
          <a:p>
            <a:pPr marL="0" indent="0">
              <a:buNone/>
            </a:pPr>
            <a:r>
              <a:rPr lang="en-US" sz="2000" b="1">
                <a:latin typeface="Arial"/>
                <a:cs typeface="Arial"/>
              </a:rPr>
              <a:t>What is the lesson for? </a:t>
            </a:r>
            <a:endParaRPr lang="en-US" sz="2000" b="1"/>
          </a:p>
          <a:p>
            <a:r>
              <a:rPr lang="en-GB" altLang="en-US" sz="2000" b="1">
                <a:latin typeface="Arial"/>
                <a:cs typeface="Arial"/>
              </a:rPr>
              <a:t>Aims</a:t>
            </a:r>
            <a:r>
              <a:rPr lang="en-GB" altLang="en-US" sz="2000">
                <a:latin typeface="Arial"/>
                <a:cs typeface="Arial"/>
              </a:rPr>
              <a:t>: what will pupils be able to do? </a:t>
            </a:r>
            <a:r>
              <a:rPr lang="en-GB" altLang="en-US" sz="2000" i="1">
                <a:latin typeface="Arial"/>
                <a:cs typeface="Arial"/>
              </a:rPr>
              <a:t>Broad terms.  Apply knowledge to make informed decisions … Develop practical food skills …</a:t>
            </a:r>
          </a:p>
          <a:p>
            <a:r>
              <a:rPr lang="en-GB" altLang="en-US" sz="2000" b="1">
                <a:latin typeface="Arial"/>
                <a:cs typeface="Arial"/>
              </a:rPr>
              <a:t>Objectives</a:t>
            </a:r>
            <a:r>
              <a:rPr lang="en-GB" altLang="en-US" sz="2000">
                <a:latin typeface="Arial"/>
                <a:cs typeface="Arial"/>
              </a:rPr>
              <a:t>: </a:t>
            </a:r>
            <a:r>
              <a:rPr lang="en-GB" sz="2000" i="1">
                <a:latin typeface="Arial"/>
                <a:cs typeface="Arial"/>
              </a:rPr>
              <a:t>statements that define measurable outcomes.</a:t>
            </a:r>
            <a:r>
              <a:rPr lang="en-GB" altLang="en-US" sz="2000" i="1">
                <a:latin typeface="Arial"/>
                <a:cs typeface="Arial"/>
              </a:rPr>
              <a:t> State the function of yeast in bread making; adapt and follow recipes; describe food hygiene messages</a:t>
            </a:r>
          </a:p>
          <a:p>
            <a:endParaRPr lang="en-US" sz="2000"/>
          </a:p>
          <a:p>
            <a:pPr marL="0" indent="0">
              <a:buNone/>
            </a:pPr>
            <a:r>
              <a:rPr lang="en-US" sz="2000" b="1">
                <a:latin typeface="Arial"/>
                <a:cs typeface="Arial"/>
              </a:rPr>
              <a:t>What do you want them to know/apply? </a:t>
            </a:r>
            <a:endParaRPr lang="en-US" sz="2000" b="1"/>
          </a:p>
          <a:p>
            <a:r>
              <a:rPr lang="en-US" sz="2000">
                <a:latin typeface="Arial"/>
                <a:cs typeface="Arial"/>
              </a:rPr>
              <a:t>How will you know what they’ve learned? </a:t>
            </a:r>
            <a:r>
              <a:rPr lang="en-US" sz="2000" i="1">
                <a:latin typeface="Arial"/>
                <a:cs typeface="Arial"/>
              </a:rPr>
              <a:t>(Name, list, sort, describe, justify …)</a:t>
            </a:r>
          </a:p>
          <a:p>
            <a:endParaRPr lang="en-US" sz="2000"/>
          </a:p>
          <a:p>
            <a:pPr marL="0" indent="0">
              <a:buNone/>
            </a:pPr>
            <a:r>
              <a:rPr lang="en-US" sz="2000" b="1">
                <a:latin typeface="Arial"/>
                <a:cs typeface="Arial"/>
              </a:rPr>
              <a:t>What do you want them to be able to do?</a:t>
            </a:r>
          </a:p>
          <a:p>
            <a:r>
              <a:rPr lang="en-US" sz="2000">
                <a:latin typeface="Arial"/>
                <a:cs typeface="Arial"/>
              </a:rPr>
              <a:t>How will they demonstrate this? </a:t>
            </a:r>
            <a:r>
              <a:rPr lang="en-US" sz="2000" i="1">
                <a:latin typeface="Arial"/>
                <a:cs typeface="Arial"/>
              </a:rPr>
              <a:t>(Chop, slice, grate, mix …)</a:t>
            </a:r>
          </a:p>
          <a:p>
            <a:endParaRPr lang="en-US"/>
          </a:p>
        </p:txBody>
      </p:sp>
    </p:spTree>
    <p:extLst>
      <p:ext uri="{BB962C8B-B14F-4D97-AF65-F5344CB8AC3E}">
        <p14:creationId xmlns:p14="http://schemas.microsoft.com/office/powerpoint/2010/main" val="779199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8D8A6F-DC99-4EDE-81B8-669354427F98}">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68EEA6-2408-41C8-960A-9EFEB6F29CD4}">
  <ds:schemaRefs>
    <ds:schemaRef ds:uri="http://schemas.microsoft.com/sharepoint/v3/contenttype/forms"/>
  </ds:schemaRefs>
</ds:datastoreItem>
</file>

<file path=customXml/itemProps3.xml><?xml version="1.0" encoding="utf-8"?>
<ds:datastoreItem xmlns:ds="http://schemas.openxmlformats.org/officeDocument/2006/customXml" ds:itemID="{93F2A33C-42EB-4739-B4BA-5B611C937FE4}">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4996</Words>
  <Application>Microsoft Office PowerPoint</Application>
  <PresentationFormat>Widescreen</PresentationFormat>
  <Paragraphs>460</Paragraphs>
  <Slides>39</Slides>
  <Notes>39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39</vt:i4>
      </vt:variant>
    </vt:vector>
  </HeadingPairs>
  <TitlesOfParts>
    <vt:vector size="52" baseType="lpstr">
      <vt:lpstr>Arial</vt:lpstr>
      <vt:lpstr>Calibri</vt:lpstr>
      <vt:lpstr>Cambria</vt:lpstr>
      <vt:lpstr>open sans</vt:lpstr>
      <vt:lpstr>PT Serif</vt:lpstr>
      <vt:lpstr>Symbol</vt:lpstr>
      <vt:lpstr>Times New Roman</vt:lpstr>
      <vt:lpstr>Wingdings</vt:lpstr>
      <vt:lpstr>Office Theme</vt:lpstr>
      <vt:lpstr>Custom Design</vt:lpstr>
      <vt:lpstr>1_Custom Design</vt:lpstr>
      <vt:lpstr>3_Custom Design</vt:lpstr>
      <vt:lpstr>2_Custom Design</vt:lpstr>
      <vt:lpstr>Food skills, recipes and diversity Middle Eastern cuisines 23 March 2022</vt:lpstr>
      <vt:lpstr>Housekeeping and overview</vt:lpstr>
      <vt:lpstr>Welcome </vt:lpstr>
      <vt:lpstr>Introductions</vt:lpstr>
      <vt:lpstr>Session aims</vt:lpstr>
      <vt:lpstr>Programme </vt:lpstr>
      <vt:lpstr>Diversity and inclusion in Schemes of Work</vt:lpstr>
      <vt:lpstr>Context</vt:lpstr>
      <vt:lpstr>Learning intent</vt:lpstr>
      <vt:lpstr>In the classroom </vt:lpstr>
      <vt:lpstr>Generation Z and food culture</vt:lpstr>
      <vt:lpstr>Middle Eastern cuisine</vt:lpstr>
      <vt:lpstr>History</vt:lpstr>
      <vt:lpstr>History and religion</vt:lpstr>
      <vt:lpstr>Staple food </vt:lpstr>
      <vt:lpstr>Bread</vt:lpstr>
      <vt:lpstr>Couscous </vt:lpstr>
      <vt:lpstr>Popular dishes from the region</vt:lpstr>
      <vt:lpstr>Street food and snacks of the region</vt:lpstr>
      <vt:lpstr>Meze</vt:lpstr>
      <vt:lpstr>Ingredients </vt:lpstr>
      <vt:lpstr>Ingedients</vt:lpstr>
      <vt:lpstr>Did you know? </vt:lpstr>
      <vt:lpstr>The recipes</vt:lpstr>
      <vt:lpstr>Simit bread</vt:lpstr>
      <vt:lpstr>Simit bread</vt:lpstr>
      <vt:lpstr>Simit bread - review</vt:lpstr>
      <vt:lpstr>Ful medames</vt:lpstr>
      <vt:lpstr>Ful medames </vt:lpstr>
      <vt:lpstr>Ful medames - review</vt:lpstr>
      <vt:lpstr>Food – a fact of life: How can we help?</vt:lpstr>
      <vt:lpstr>Good practice guidance</vt:lpstr>
      <vt:lpstr>Resources to support pupils with  additional needs</vt:lpstr>
      <vt:lpstr>Challenge activities</vt:lpstr>
      <vt:lpstr>Diverse food culture Challenges</vt:lpstr>
      <vt:lpstr>Whole school support</vt:lpstr>
      <vt:lpstr>Professional development</vt:lpstr>
      <vt:lpstr>Other FFL resources</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7</cp:revision>
  <dcterms:created xsi:type="dcterms:W3CDTF">2018-10-10T09:22:08Z</dcterms:created>
  <dcterms:modified xsi:type="dcterms:W3CDTF">2022-03-29T15:21:49Z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