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4.xml" ContentType="application/vnd.openxmlformats-officedocument.theme+xml"/>
  <Override PartName="/ppt/slideLayouts/slideLayout6.xml" ContentType="application/vnd.openxmlformats-officedocument.presentationml.slideLayout+xml"/>
  <Override PartName="/ppt/theme/theme5.xml" ContentType="application/vnd.openxmlformats-officedocument.theme+xml"/>
  <Override PartName="/ppt/slideLayouts/slideLayout7.xml" ContentType="application/vnd.openxmlformats-officedocument.presentationml.slideLayout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0" r:id="rId2"/>
    <p:sldMasterId id="2147483652" r:id="rId3"/>
    <p:sldMasterId id="2147483656" r:id="rId4"/>
    <p:sldMasterId id="2147483664" r:id="rId5"/>
    <p:sldMasterId id="2147483662" r:id="rId6"/>
  </p:sldMasterIdLst>
  <p:sldIdLst>
    <p:sldId id="256" r:id="rId7"/>
    <p:sldId id="287" r:id="rId8"/>
    <p:sldId id="265" r:id="rId9"/>
    <p:sldId id="264" r:id="rId10"/>
    <p:sldId id="259" r:id="rId11"/>
    <p:sldId id="282" r:id="rId12"/>
    <p:sldId id="272" r:id="rId13"/>
    <p:sldId id="262" r:id="rId14"/>
    <p:sldId id="267" r:id="rId15"/>
    <p:sldId id="268" r:id="rId16"/>
    <p:sldId id="270" r:id="rId17"/>
    <p:sldId id="274" r:id="rId18"/>
    <p:sldId id="278" r:id="rId19"/>
    <p:sldId id="279" r:id="rId20"/>
    <p:sldId id="283" r:id="rId21"/>
    <p:sldId id="284" r:id="rId22"/>
    <p:sldId id="285" r:id="rId23"/>
    <p:sldId id="286" r:id="rId24"/>
    <p:sldId id="277" r:id="rId25"/>
    <p:sldId id="266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AE6C2"/>
    <a:srgbClr val="79AA41"/>
    <a:srgbClr val="F9D4B6"/>
    <a:srgbClr val="EDAD80"/>
    <a:srgbClr val="E46B2F"/>
    <a:srgbClr val="ED6B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875"/>
    <p:restoredTop sz="94655"/>
  </p:normalViewPr>
  <p:slideViewPr>
    <p:cSldViewPr snapToGrid="0" snapToObjects="1">
      <p:cViewPr>
        <p:scale>
          <a:sx n="70" d="100"/>
          <a:sy n="70" d="100"/>
        </p:scale>
        <p:origin x="-78" y="-10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42452" y="3531477"/>
            <a:ext cx="9144000" cy="733096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4400" b="1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1072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53512" y="587760"/>
            <a:ext cx="9144000" cy="635491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4000" b="1" i="0">
                <a:solidFill>
                  <a:srgbClr val="79AA4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53512" y="3065488"/>
            <a:ext cx="9144000" cy="3087973"/>
          </a:xfrm>
          <a:prstGeom prst="rect">
            <a:avLst/>
          </a:prstGeom>
        </p:spPr>
        <p:txBody>
          <a:bodyPr lIns="0" tIns="0" rIns="0" bIns="0"/>
          <a:lstStyle>
            <a:lvl1pPr marL="285750" indent="-285750" algn="l">
              <a:buFont typeface="Arial" charset="0"/>
              <a:buChar char="•"/>
              <a:defRPr sz="1800"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3767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69274" y="1563798"/>
            <a:ext cx="9720000" cy="720000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3400" b="1" i="0">
                <a:solidFill>
                  <a:srgbClr val="79AA4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smtClean="0"/>
              <a:t>Heading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69276" y="2571092"/>
            <a:ext cx="9720000" cy="3600000"/>
          </a:xfrm>
          <a:prstGeom prst="rect">
            <a:avLst/>
          </a:prstGeom>
        </p:spPr>
        <p:txBody>
          <a:bodyPr lIns="0" tIns="0" rIns="0" bIns="0" numCol="1" anchor="t"/>
          <a:lstStyle>
            <a:lvl1pPr marL="285750" indent="-285750" algn="l">
              <a:buSzPct val="90000"/>
              <a:buFont typeface="Arial" charset="0"/>
              <a:buChar char="•"/>
              <a:defRPr sz="18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13439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6209274" y="2571092"/>
            <a:ext cx="4680000" cy="3600000"/>
          </a:xfrm>
          <a:prstGeom prst="rect">
            <a:avLst/>
          </a:prstGeom>
          <a:solidFill>
            <a:srgbClr val="DAE6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398461" y="2760281"/>
            <a:ext cx="4320000" cy="324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>
              <a:buNone/>
              <a:defRPr sz="1800" b="0" i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Body text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1169276" y="1563798"/>
            <a:ext cx="9720000" cy="720000"/>
          </a:xfrm>
          <a:prstGeom prst="rect">
            <a:avLst/>
          </a:prstGeom>
        </p:spPr>
        <p:txBody>
          <a:bodyPr lIns="0" tIns="0" rIns="0" bIns="0"/>
          <a:lstStyle>
            <a:lvl1pPr>
              <a:defRPr sz="3400" b="1" i="0">
                <a:solidFill>
                  <a:srgbClr val="79AA4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smtClean="0"/>
              <a:t>Ingredients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0079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69274" y="1563798"/>
            <a:ext cx="9720000" cy="720000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3400" b="1" i="0">
                <a:solidFill>
                  <a:srgbClr val="79AA4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smtClean="0"/>
              <a:t>Heading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69276" y="2571092"/>
            <a:ext cx="9720000" cy="3600000"/>
          </a:xfrm>
          <a:prstGeom prst="rect">
            <a:avLst/>
          </a:prstGeom>
        </p:spPr>
        <p:txBody>
          <a:bodyPr lIns="0" tIns="0" rIns="0" bIns="0" numCol="1" anchor="t"/>
          <a:lstStyle>
            <a:lvl1pPr marL="285750" indent="-285750" algn="l">
              <a:buSzPct val="90000"/>
              <a:buFont typeface="Arial" charset="0"/>
              <a:buChar char="•"/>
              <a:defRPr sz="18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38769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6209274" y="2571092"/>
            <a:ext cx="4680000" cy="3600000"/>
          </a:xfrm>
          <a:prstGeom prst="rect">
            <a:avLst/>
          </a:prstGeom>
          <a:solidFill>
            <a:srgbClr val="DAE6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398461" y="2760281"/>
            <a:ext cx="4320000" cy="324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>
              <a:buNone/>
              <a:defRPr sz="1800" b="0" i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Body text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1169276" y="1563798"/>
            <a:ext cx="9720000" cy="720000"/>
          </a:xfrm>
          <a:prstGeom prst="rect">
            <a:avLst/>
          </a:prstGeom>
        </p:spPr>
        <p:txBody>
          <a:bodyPr lIns="0" tIns="0" rIns="0" bIns="0"/>
          <a:lstStyle>
            <a:lvl1pPr>
              <a:defRPr sz="3400" b="1" i="0">
                <a:solidFill>
                  <a:srgbClr val="79AA4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smtClean="0"/>
              <a:t>Equipment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58760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53512" y="587760"/>
            <a:ext cx="9144000" cy="635491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4000" b="1" i="0">
                <a:solidFill>
                  <a:srgbClr val="79AA4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4" name="Subtitle 2"/>
          <p:cNvSpPr>
            <a:spLocks noGrp="1"/>
          </p:cNvSpPr>
          <p:nvPr>
            <p:ph type="subTitle" idx="1"/>
          </p:nvPr>
        </p:nvSpPr>
        <p:spPr>
          <a:xfrm>
            <a:off x="1153512" y="3065488"/>
            <a:ext cx="9144000" cy="3087973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indent="0" algn="ctr">
              <a:buNone/>
            </a:pPr>
            <a:r>
              <a:rPr lang="en-GB" sz="3600" dirty="0" smtClean="0"/>
              <a:t>For further information, go to:</a:t>
            </a:r>
          </a:p>
          <a:p>
            <a:pPr marL="0" indent="0" algn="ctr">
              <a:buNone/>
            </a:pPr>
            <a:r>
              <a:rPr lang="en-GB" sz="3600" dirty="0" smtClean="0"/>
              <a:t>www.foodafactoflife.org.uk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20131357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foodafactoflife.org.uk/" TargetMode="Externa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foodafactoflife.org.uk/" TargetMode="Externa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www.foodafactoflife.org.uk/" TargetMode="Externa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5" Type="http://schemas.openxmlformats.org/officeDocument/2006/relationships/hyperlink" Target="http://www.foodafactoflife.org.uk/" TargetMode="External"/><Relationship Id="rId4" Type="http://schemas.openxmlformats.org/officeDocument/2006/relationships/image" Target="../media/image4.pn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www.foodafactoflife.org.uk/" TargetMode="Externa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foodafactoflife.org.uk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9453" y="358589"/>
            <a:ext cx="2044335" cy="1435165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5"/>
              </a:rPr>
              <a:t>www.foodafactoflife.org.uk</a:t>
            </a:r>
            <a:r>
              <a:rPr lang="en-US" sz="900" b="0" i="0" baseline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</a:t>
            </a:r>
            <a:r>
              <a:rPr lang="en-US" sz="900" b="0" i="0" baseline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Food – </a:t>
            </a:r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a fact of life 2019</a:t>
            </a:r>
            <a:endParaRPr lang="en-US" sz="900" b="0" i="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-2" y="6539528"/>
            <a:ext cx="6761019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9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This recipe is from the original Licence to cook programme and is provided under the Open Government Licence. </a:t>
            </a:r>
            <a:endParaRPr lang="en-GB" sz="900" kern="1200" dirty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8885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www.foodafactoflife.org.uk</a:t>
            </a:r>
            <a:r>
              <a:rPr lang="en-US" sz="900" b="0" i="0" baseline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 Food – a fact of life 2019</a:t>
            </a:r>
            <a:endParaRPr lang="en-US" sz="900" b="0" i="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8317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www.foodafactoflife.org.uk</a:t>
            </a:r>
            <a:r>
              <a:rPr lang="en-US" sz="900" b="0" i="0" baseline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 Food – a fact of life 2019</a:t>
            </a:r>
            <a:endParaRPr lang="en-US" sz="900" b="0" i="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2393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5"/>
              </a:rPr>
              <a:t>www.foodafactoflife.org.uk</a:t>
            </a:r>
            <a:r>
              <a:rPr lang="en-US" sz="900" b="0" i="0" baseline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 Food – a fact of life 2019</a:t>
            </a:r>
            <a:endParaRPr lang="en-US" sz="900" b="0" i="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8143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6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www.foodafactoflife.org.uk</a:t>
            </a:r>
            <a:r>
              <a:rPr lang="en-US" sz="900" b="0" i="0" baseline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 Food – a fact of life 2019</a:t>
            </a:r>
            <a:endParaRPr lang="en-US" sz="900" b="0" i="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04950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dirty="0" smtClean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www.foodafactoflife.org.uk</a:t>
            </a:r>
            <a:r>
              <a:rPr lang="en-US" sz="900" dirty="0" smtClean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    © Food – a fact of life 2019</a:t>
            </a:r>
            <a:endParaRPr lang="en-US" sz="900" dirty="0">
              <a:solidFill>
                <a:prstClr val="black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-2" y="6539528"/>
            <a:ext cx="6761019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9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This recipe is from the original Licence to cook programme and is provided under the Open Government Licence. </a:t>
            </a:r>
            <a:endParaRPr lang="en-GB" sz="900" kern="1200" dirty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4338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0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2452" y="3529035"/>
            <a:ext cx="9144000" cy="733096"/>
          </a:xfrm>
        </p:spPr>
        <p:txBody>
          <a:bodyPr/>
          <a:lstStyle/>
          <a:p>
            <a:r>
              <a:rPr lang="en-US" dirty="0" smtClean="0"/>
              <a:t>Shepherd’s pie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142452" y="4264573"/>
            <a:ext cx="35523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Complexity: medium-high</a:t>
            </a:r>
            <a:endParaRPr lang="en-GB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5166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1602101"/>
            <a:ext cx="9720000" cy="3600000"/>
          </a:xfrm>
        </p:spPr>
        <p:txBody>
          <a:bodyPr/>
          <a:lstStyle/>
          <a:p>
            <a:pPr marL="457200" indent="-457200">
              <a:buFont typeface="+mj-lt"/>
              <a:buAutoNum type="arabicPeriod" startAt="3"/>
            </a:pPr>
            <a:r>
              <a:rPr lang="en-GB" sz="2000" dirty="0" smtClean="0"/>
              <a:t>Place </a:t>
            </a:r>
            <a:r>
              <a:rPr lang="en-GB" sz="2000" dirty="0"/>
              <a:t>the potatoes in a saucepan of water, bring to the boil and simmer for 20 minutes, until soft</a:t>
            </a:r>
            <a:r>
              <a:rPr lang="en-GB" sz="2000" dirty="0" smtClean="0"/>
              <a:t>.</a:t>
            </a:r>
            <a:endParaRPr lang="en-GB" sz="2000" dirty="0"/>
          </a:p>
        </p:txBody>
      </p:sp>
      <p:pic>
        <p:nvPicPr>
          <p:cNvPr id="34" name="Picture 3" descr="DSC0219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5974" y="2333766"/>
            <a:ext cx="5320052" cy="3989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588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1602101"/>
            <a:ext cx="9720000" cy="3600000"/>
          </a:xfrm>
        </p:spPr>
        <p:txBody>
          <a:bodyPr/>
          <a:lstStyle/>
          <a:p>
            <a:pPr marL="457200" indent="-457200">
              <a:buFont typeface="+mj-lt"/>
              <a:buAutoNum type="arabicPeriod" startAt="4"/>
            </a:pPr>
            <a:r>
              <a:rPr lang="en-GB" sz="2000" dirty="0"/>
              <a:t>Meanwhile, in a non-stick frying pan, dry fry the lamb with the onion and carrots, until the mince is browned.</a:t>
            </a:r>
          </a:p>
          <a:p>
            <a:pPr marL="0" indent="0">
              <a:buNone/>
            </a:pPr>
            <a:endParaRPr lang="en-GB" sz="2000" dirty="0"/>
          </a:p>
        </p:txBody>
      </p:sp>
      <p:pic>
        <p:nvPicPr>
          <p:cNvPr id="30" name="Picture 3" descr="DSC02200"/>
          <p:cNvPicPr>
            <a:picLocks noChangeAspect="1" noChangeArrowheads="1"/>
          </p:cNvPicPr>
          <p:nvPr/>
        </p:nvPicPr>
        <p:blipFill>
          <a:blip r:embed="rId2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9275" y="2183851"/>
            <a:ext cx="4356182" cy="3268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4" descr="DSC02202"/>
          <p:cNvPicPr>
            <a:picLocks noChangeAspect="1" noChangeArrowheads="1"/>
          </p:cNvPicPr>
          <p:nvPr/>
        </p:nvPicPr>
        <p:blipFill>
          <a:blip r:embed="rId3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8874" y="2399597"/>
            <a:ext cx="4356183" cy="3266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5" descr="DSC02203"/>
          <p:cNvPicPr>
            <a:picLocks noChangeAspect="1" noChangeArrowheads="1"/>
          </p:cNvPicPr>
          <p:nvPr/>
        </p:nvPicPr>
        <p:blipFill>
          <a:blip r:embed="rId4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6247" y="2688830"/>
            <a:ext cx="4356182" cy="3269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6" descr="DSC02205"/>
          <p:cNvPicPr>
            <a:picLocks noChangeAspect="1" noChangeArrowheads="1"/>
          </p:cNvPicPr>
          <p:nvPr/>
        </p:nvPicPr>
        <p:blipFill>
          <a:blip r:embed="rId5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8922" y="3047451"/>
            <a:ext cx="4356183" cy="3268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588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1602101"/>
            <a:ext cx="9720000" cy="3600000"/>
          </a:xfrm>
        </p:spPr>
        <p:txBody>
          <a:bodyPr/>
          <a:lstStyle/>
          <a:p>
            <a:pPr marL="457200" indent="-457200">
              <a:buFont typeface="+mj-lt"/>
              <a:buAutoNum type="arabicPeriod" startAt="5"/>
            </a:pPr>
            <a:r>
              <a:rPr lang="en-GB" sz="2000" dirty="0"/>
              <a:t>Stir in the flour, tomato purée and Worcestershire </a:t>
            </a:r>
            <a:r>
              <a:rPr lang="en-GB" sz="2000" dirty="0" smtClean="0"/>
              <a:t>sauce.</a:t>
            </a:r>
            <a:endParaRPr lang="en-GB" sz="2000" dirty="0"/>
          </a:p>
        </p:txBody>
      </p:sp>
      <p:pic>
        <p:nvPicPr>
          <p:cNvPr id="22" name="Picture 3" descr="DSC02208"/>
          <p:cNvPicPr>
            <a:picLocks noChangeAspect="1" noChangeArrowheads="1"/>
          </p:cNvPicPr>
          <p:nvPr/>
        </p:nvPicPr>
        <p:blipFill>
          <a:blip r:embed="rId2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5753" y="1857823"/>
            <a:ext cx="4377587" cy="3283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 descr="DSC02209"/>
          <p:cNvPicPr>
            <a:picLocks noChangeAspect="1" noChangeArrowheads="1"/>
          </p:cNvPicPr>
          <p:nvPr/>
        </p:nvPicPr>
        <p:blipFill>
          <a:blip r:embed="rId3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3945" y="2429457"/>
            <a:ext cx="4312272" cy="3233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5" descr="DSC02212"/>
          <p:cNvPicPr>
            <a:picLocks noChangeAspect="1" noChangeArrowheads="1"/>
          </p:cNvPicPr>
          <p:nvPr/>
        </p:nvPicPr>
        <p:blipFill>
          <a:blip r:embed="rId4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8455" y="2718382"/>
            <a:ext cx="4312271" cy="3233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7" descr="DSC02214"/>
          <p:cNvPicPr>
            <a:picLocks noChangeAspect="1" noChangeArrowheads="1"/>
          </p:cNvPicPr>
          <p:nvPr/>
        </p:nvPicPr>
        <p:blipFill>
          <a:blip r:embed="rId5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2226" y="3152633"/>
            <a:ext cx="4345655" cy="3259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99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1602101"/>
            <a:ext cx="9720000" cy="3600000"/>
          </a:xfrm>
        </p:spPr>
        <p:txBody>
          <a:bodyPr/>
          <a:lstStyle/>
          <a:p>
            <a:pPr marL="457200" indent="-457200">
              <a:buFont typeface="+mj-lt"/>
              <a:buAutoNum type="arabicPeriod" startAt="6"/>
            </a:pPr>
            <a:r>
              <a:rPr lang="en-GB" sz="2000" dirty="0"/>
              <a:t>Add the stock cube to the water to make up the </a:t>
            </a:r>
            <a:r>
              <a:rPr lang="en-GB" sz="2000" dirty="0" smtClean="0"/>
              <a:t>stock.</a:t>
            </a:r>
            <a:endParaRPr lang="en-GB" sz="2000" dirty="0"/>
          </a:p>
        </p:txBody>
      </p:sp>
      <p:pic>
        <p:nvPicPr>
          <p:cNvPr id="28" name="Picture 3" descr="DSC02218"/>
          <p:cNvPicPr>
            <a:picLocks noChangeAspect="1" noChangeArrowheads="1"/>
          </p:cNvPicPr>
          <p:nvPr/>
        </p:nvPicPr>
        <p:blipFill>
          <a:blip r:embed="rId2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6611" y="1927468"/>
            <a:ext cx="3945141" cy="2958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4" descr="DSC02221"/>
          <p:cNvPicPr>
            <a:picLocks noChangeAspect="1" noChangeArrowheads="1"/>
          </p:cNvPicPr>
          <p:nvPr/>
        </p:nvPicPr>
        <p:blipFill>
          <a:blip r:embed="rId3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3735" y="2648193"/>
            <a:ext cx="3945141" cy="2958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5" descr="DSC02222"/>
          <p:cNvPicPr>
            <a:picLocks noChangeAspect="1" noChangeArrowheads="1"/>
          </p:cNvPicPr>
          <p:nvPr/>
        </p:nvPicPr>
        <p:blipFill>
          <a:blip r:embed="rId4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6463" y="3369032"/>
            <a:ext cx="3945139" cy="2960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5239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1602101"/>
            <a:ext cx="9720000" cy="3600000"/>
          </a:xfrm>
        </p:spPr>
        <p:txBody>
          <a:bodyPr/>
          <a:lstStyle/>
          <a:p>
            <a:pPr marL="457200" indent="-457200">
              <a:buFont typeface="+mj-lt"/>
              <a:buAutoNum type="arabicPeriod" startAt="7"/>
            </a:pPr>
            <a:r>
              <a:rPr lang="en-GB" sz="2000" dirty="0"/>
              <a:t>Add the stock to the meat mixture, bring to the boil and then simmer for 5 – 10 minutes, until the carrots are soft.</a:t>
            </a:r>
          </a:p>
        </p:txBody>
      </p:sp>
      <p:pic>
        <p:nvPicPr>
          <p:cNvPr id="25" name="Picture 3" descr="DSC0222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2896" y="2240625"/>
            <a:ext cx="4704961" cy="3528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4" descr="DSC0222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9958" y="2891916"/>
            <a:ext cx="4771646" cy="3578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5239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1602101"/>
            <a:ext cx="9720000" cy="3600000"/>
          </a:xfrm>
        </p:spPr>
        <p:txBody>
          <a:bodyPr/>
          <a:lstStyle/>
          <a:p>
            <a:pPr marL="457200" indent="-457200">
              <a:buFont typeface="+mj-lt"/>
              <a:buAutoNum type="arabicPeriod" startAt="8"/>
            </a:pPr>
            <a:r>
              <a:rPr lang="en-GB" sz="2000" dirty="0"/>
              <a:t>During the last 5 minutes of cooking the potatoes add the cabbage. </a:t>
            </a:r>
          </a:p>
        </p:txBody>
      </p:sp>
      <p:pic>
        <p:nvPicPr>
          <p:cNvPr id="18" name="Picture 3" descr="DSC0223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6899" y="1938284"/>
            <a:ext cx="5898202" cy="442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3311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1602101"/>
            <a:ext cx="9720000" cy="3600000"/>
          </a:xfrm>
        </p:spPr>
        <p:txBody>
          <a:bodyPr/>
          <a:lstStyle/>
          <a:p>
            <a:pPr marL="457200" indent="-457200">
              <a:buFont typeface="+mj-lt"/>
              <a:buAutoNum type="arabicPeriod" startAt="9"/>
            </a:pPr>
            <a:r>
              <a:rPr lang="en-GB" sz="2000" dirty="0"/>
              <a:t>Drain the potatoes and mash with the milk.</a:t>
            </a:r>
          </a:p>
        </p:txBody>
      </p:sp>
      <p:pic>
        <p:nvPicPr>
          <p:cNvPr id="17" name="Picture 3" descr="DSC0223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5620" y="1985553"/>
            <a:ext cx="3651797" cy="2738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DSC0223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3687" y="2855833"/>
            <a:ext cx="3716493" cy="2787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5" descr="DSC0224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9442" y="3643951"/>
            <a:ext cx="3781190" cy="2748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6065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1602101"/>
            <a:ext cx="9720000" cy="3600000"/>
          </a:xfrm>
        </p:spPr>
        <p:txBody>
          <a:bodyPr/>
          <a:lstStyle/>
          <a:p>
            <a:pPr marL="457200" indent="-457200">
              <a:buFont typeface="+mj-lt"/>
              <a:buAutoNum type="arabicPeriod" startAt="10"/>
            </a:pPr>
            <a:r>
              <a:rPr lang="en-GB" sz="2000" dirty="0"/>
              <a:t>Place the ovenproof dish or foil tray on a baking tray. </a:t>
            </a:r>
            <a:r>
              <a:rPr lang="en-GB" sz="2000" dirty="0" smtClean="0"/>
              <a:t>Spread </a:t>
            </a:r>
            <a:r>
              <a:rPr lang="en-GB" sz="2000" dirty="0"/>
              <a:t>the meat mixture into an ovenproof dish and spoon the mash over the top</a:t>
            </a:r>
            <a:r>
              <a:rPr lang="en-GB" sz="2000" dirty="0" smtClean="0"/>
              <a:t>.</a:t>
            </a:r>
            <a:endParaRPr lang="en-GB" sz="2000" dirty="0"/>
          </a:p>
        </p:txBody>
      </p:sp>
      <p:pic>
        <p:nvPicPr>
          <p:cNvPr id="6" name="Picture 3" descr="DSC02249"/>
          <p:cNvPicPr>
            <a:picLocks noChangeAspect="1" noChangeArrowheads="1"/>
          </p:cNvPicPr>
          <p:nvPr/>
        </p:nvPicPr>
        <p:blipFill>
          <a:blip r:embed="rId2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1880" y="2277082"/>
            <a:ext cx="3931289" cy="2736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DSC02252"/>
          <p:cNvPicPr>
            <a:picLocks noChangeAspect="1" noChangeArrowheads="1"/>
          </p:cNvPicPr>
          <p:nvPr/>
        </p:nvPicPr>
        <p:blipFill>
          <a:blip r:embed="rId3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3676" y="2801249"/>
            <a:ext cx="3867354" cy="2901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 descr="DSC02255"/>
          <p:cNvPicPr>
            <a:picLocks noChangeAspect="1" noChangeArrowheads="1"/>
          </p:cNvPicPr>
          <p:nvPr/>
        </p:nvPicPr>
        <p:blipFill>
          <a:blip r:embed="rId4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8736" y="3454448"/>
            <a:ext cx="3931289" cy="2948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1782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1602101"/>
            <a:ext cx="9720000" cy="3600000"/>
          </a:xfrm>
        </p:spPr>
        <p:txBody>
          <a:bodyPr/>
          <a:lstStyle/>
          <a:p>
            <a:pPr marL="457200" indent="-457200">
              <a:buFont typeface="+mj-lt"/>
              <a:buAutoNum type="arabicPeriod" startAt="11"/>
            </a:pPr>
            <a:r>
              <a:rPr lang="en-GB" sz="2000" dirty="0"/>
              <a:t>Cook for 20 – 25 minutes, until golden brown, or take home and cook in the oven for this amount of time</a:t>
            </a:r>
            <a:r>
              <a:rPr lang="en-GB" sz="2000" dirty="0" smtClean="0"/>
              <a:t>.</a:t>
            </a:r>
            <a:endParaRPr lang="en-GB" sz="2000" dirty="0"/>
          </a:p>
        </p:txBody>
      </p:sp>
      <p:pic>
        <p:nvPicPr>
          <p:cNvPr id="6" name="Picture 3" descr="DSC02259"/>
          <p:cNvPicPr>
            <a:picLocks noChangeAspect="1" noChangeArrowheads="1"/>
          </p:cNvPicPr>
          <p:nvPr/>
        </p:nvPicPr>
        <p:blipFill>
          <a:blip r:embed="rId2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9316" y="2156196"/>
            <a:ext cx="3526051" cy="2645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DSC02275"/>
          <p:cNvPicPr>
            <a:picLocks noChangeAspect="1" noChangeArrowheads="1"/>
          </p:cNvPicPr>
          <p:nvPr/>
        </p:nvPicPr>
        <p:blipFill>
          <a:blip r:embed="rId3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8320" y="2875334"/>
            <a:ext cx="3526051" cy="2645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 descr="DSC02279"/>
          <p:cNvPicPr>
            <a:picLocks noChangeAspect="1" noChangeArrowheads="1"/>
          </p:cNvPicPr>
          <p:nvPr/>
        </p:nvPicPr>
        <p:blipFill>
          <a:blip r:embed="rId4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4296" y="3879458"/>
            <a:ext cx="3526051" cy="2645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1782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95829" y="2120715"/>
            <a:ext cx="4680000" cy="3857003"/>
          </a:xfrm>
          <a:prstGeom prst="rect">
            <a:avLst/>
          </a:prstGeom>
          <a:solidFill>
            <a:srgbClr val="DAE6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5829" y="1555463"/>
            <a:ext cx="9720000" cy="720000"/>
          </a:xfrm>
        </p:spPr>
        <p:txBody>
          <a:bodyPr/>
          <a:lstStyle/>
          <a:p>
            <a:r>
              <a:rPr lang="en-US" dirty="0" smtClean="0"/>
              <a:t>Top tips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9971" y="2271750"/>
            <a:ext cx="4371715" cy="3600000"/>
          </a:xfrm>
        </p:spPr>
        <p:txBody>
          <a:bodyPr/>
          <a:lstStyle/>
          <a:p>
            <a:r>
              <a:rPr lang="en-GB" sz="2000" dirty="0"/>
              <a:t>Add other vegetables to the meat mixture such as frozen peas.</a:t>
            </a:r>
          </a:p>
          <a:p>
            <a:r>
              <a:rPr lang="en-GB" sz="2000" dirty="0"/>
              <a:t>Swap the mince for veggie mince for a vegetarian option.</a:t>
            </a:r>
          </a:p>
          <a:p>
            <a:r>
              <a:rPr lang="en-GB" sz="2000" dirty="0"/>
              <a:t>Add mixed herbs to the mashed potato, or top with a little grated cheese before putting in the oven.</a:t>
            </a:r>
          </a:p>
          <a:p>
            <a:r>
              <a:rPr lang="en-GB" sz="2000" dirty="0"/>
              <a:t>The baking tray gets hot so remember to use oven gloves.</a:t>
            </a:r>
          </a:p>
        </p:txBody>
      </p:sp>
      <p:sp>
        <p:nvSpPr>
          <p:cNvPr id="5" name="Rectangle 4"/>
          <p:cNvSpPr/>
          <p:nvPr/>
        </p:nvSpPr>
        <p:spPr>
          <a:xfrm>
            <a:off x="6209274" y="2120715"/>
            <a:ext cx="4680000" cy="4089015"/>
          </a:xfrm>
          <a:prstGeom prst="rect">
            <a:avLst/>
          </a:prstGeom>
          <a:solidFill>
            <a:srgbClr val="DAE6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209274" y="1563798"/>
            <a:ext cx="9720000" cy="720000"/>
          </a:xfrm>
          <a:prstGeom prst="rect">
            <a:avLst/>
          </a:prstGeom>
        </p:spPr>
        <p:txBody>
          <a:bodyPr lIns="0" tIns="0" rIns="0" bIns="0"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i="0" kern="1200">
                <a:solidFill>
                  <a:srgbClr val="79AA4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smtClean="0"/>
              <a:t>Food skills</a:t>
            </a:r>
          </a:p>
          <a:p>
            <a:endParaRPr lang="en-US" dirty="0"/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6363417" y="2271750"/>
            <a:ext cx="4371715" cy="3600000"/>
          </a:xfrm>
          <a:prstGeom prst="rect">
            <a:avLst/>
          </a:prstGeom>
        </p:spPr>
        <p:txBody>
          <a:bodyPr lIns="0" tIns="0" rIns="0" bIns="0" numCol="1" anchor="t"/>
          <a:lstStyle>
            <a:lvl1pPr marL="285750" indent="-2857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90000"/>
              <a:buFont typeface="Arial" charset="0"/>
              <a:buChar char="•"/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GB" sz="2000" dirty="0"/>
              <a:t>Weigh.</a:t>
            </a:r>
          </a:p>
          <a:p>
            <a:pPr lvl="0"/>
            <a:r>
              <a:rPr lang="en-GB" sz="2000" dirty="0"/>
              <a:t>Measure.</a:t>
            </a:r>
          </a:p>
          <a:p>
            <a:pPr lvl="0"/>
            <a:r>
              <a:rPr lang="en-GB" sz="2000" dirty="0"/>
              <a:t>Peel.</a:t>
            </a:r>
          </a:p>
          <a:p>
            <a:pPr lvl="0"/>
            <a:r>
              <a:rPr lang="en-GB" sz="2000" dirty="0"/>
              <a:t>Cut, chop, dice, trim.</a:t>
            </a:r>
          </a:p>
          <a:p>
            <a:pPr lvl="0"/>
            <a:r>
              <a:rPr lang="en-GB" sz="2000" dirty="0"/>
              <a:t>Fry.</a:t>
            </a:r>
          </a:p>
          <a:p>
            <a:pPr lvl="0"/>
            <a:r>
              <a:rPr lang="en-GB" sz="2000" dirty="0"/>
              <a:t>Stir.</a:t>
            </a:r>
          </a:p>
          <a:p>
            <a:pPr lvl="0"/>
            <a:r>
              <a:rPr lang="en-GB" sz="2000" dirty="0"/>
              <a:t>Simmer and boil.</a:t>
            </a:r>
          </a:p>
          <a:p>
            <a:pPr lvl="0"/>
            <a:r>
              <a:rPr lang="en-GB" sz="2000" dirty="0"/>
              <a:t>Drain.</a:t>
            </a:r>
          </a:p>
          <a:p>
            <a:pPr lvl="0"/>
            <a:r>
              <a:rPr lang="en-GB" sz="2000" dirty="0"/>
              <a:t>Mash</a:t>
            </a:r>
            <a:r>
              <a:rPr lang="en-GB" sz="2000" dirty="0" smtClean="0"/>
              <a:t>.</a:t>
            </a:r>
            <a:endParaRPr lang="en-GB" sz="2000" dirty="0"/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8396934" y="2283798"/>
            <a:ext cx="4371715" cy="3600000"/>
          </a:xfrm>
          <a:prstGeom prst="rect">
            <a:avLst/>
          </a:prstGeom>
        </p:spPr>
        <p:txBody>
          <a:bodyPr lIns="0" tIns="0" rIns="0" bIns="0" numCol="1" anchor="t"/>
          <a:lstStyle>
            <a:lvl1pPr marL="285750" indent="-2857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90000"/>
              <a:buFont typeface="Arial" charset="0"/>
              <a:buChar char="•"/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GB" sz="2000" dirty="0" smtClean="0"/>
              <a:t>Layer</a:t>
            </a:r>
            <a:r>
              <a:rPr lang="en-GB" sz="2000" dirty="0"/>
              <a:t>.</a:t>
            </a:r>
          </a:p>
          <a:p>
            <a:pPr lvl="0"/>
            <a:r>
              <a:rPr lang="en-GB" sz="2000" dirty="0"/>
              <a:t>Bake.</a:t>
            </a:r>
          </a:p>
        </p:txBody>
      </p:sp>
    </p:spTree>
    <p:extLst>
      <p:ext uri="{BB962C8B-B14F-4D97-AF65-F5344CB8AC3E}">
        <p14:creationId xmlns:p14="http://schemas.microsoft.com/office/powerpoint/2010/main" val="2405921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5" descr="DSC02284"/>
          <p:cNvPicPr>
            <a:picLocks noChangeAspect="1" noChangeArrowheads="1"/>
          </p:cNvPicPr>
          <p:nvPr/>
        </p:nvPicPr>
        <p:blipFill>
          <a:blip r:embed="rId2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0018" y="1833589"/>
            <a:ext cx="5851964" cy="4389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2803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Shepherd’s pie</a:t>
            </a:r>
            <a:endParaRPr lang="en-GB" dirty="0"/>
          </a:p>
        </p:txBody>
      </p:sp>
      <p:sp>
        <p:nvSpPr>
          <p:cNvPr id="4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GB" sz="3600" dirty="0" smtClean="0"/>
              <a:t>For further information, go to:</a:t>
            </a:r>
          </a:p>
          <a:p>
            <a:pPr marL="0" indent="0" algn="ctr">
              <a:buNone/>
            </a:pPr>
            <a:r>
              <a:rPr lang="en-GB" sz="3600" dirty="0" smtClean="0"/>
              <a:t>www.foodafactoflife.org.uk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1177146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6209273" y="2630133"/>
            <a:ext cx="5063778" cy="3770668"/>
          </a:xfrm>
          <a:prstGeom prst="rect">
            <a:avLst/>
          </a:prstGeom>
          <a:solidFill>
            <a:srgbClr val="DAE6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3"/>
          </p:nvPr>
        </p:nvSpPr>
        <p:spPr>
          <a:xfrm>
            <a:off x="6398461" y="2760280"/>
            <a:ext cx="4320000" cy="3339709"/>
          </a:xfrm>
        </p:spPr>
        <p:txBody>
          <a:bodyPr>
            <a:noAutofit/>
          </a:bodyPr>
          <a:lstStyle/>
          <a:p>
            <a:pPr>
              <a:spcBef>
                <a:spcPct val="50000"/>
              </a:spcBef>
            </a:pP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1 onion</a:t>
            </a:r>
          </a:p>
          <a:p>
            <a:pPr>
              <a:spcBef>
                <a:spcPct val="50000"/>
              </a:spcBef>
            </a:pP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1 carrot</a:t>
            </a:r>
          </a:p>
          <a:p>
            <a:pPr>
              <a:spcBef>
                <a:spcPct val="50000"/>
              </a:spcBef>
            </a:pP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3 medium 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potatoes 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(700g)</a:t>
            </a:r>
          </a:p>
          <a:p>
            <a:pPr>
              <a:spcBef>
                <a:spcPct val="50000"/>
              </a:spcBef>
            </a:pP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¼  Savoy cabbage</a:t>
            </a:r>
          </a:p>
          <a:p>
            <a:pPr>
              <a:spcBef>
                <a:spcPct val="50000"/>
              </a:spcBef>
            </a:pP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250g lean minced lamb</a:t>
            </a:r>
          </a:p>
          <a:p>
            <a:pPr>
              <a:spcBef>
                <a:spcPct val="50000"/>
              </a:spcBef>
            </a:pP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1 x 15ml spoon plain flour</a:t>
            </a:r>
          </a:p>
          <a:p>
            <a:pPr>
              <a:spcBef>
                <a:spcPct val="50000"/>
              </a:spcBef>
            </a:pP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1 x 15ml spoon tomato purée</a:t>
            </a:r>
          </a:p>
          <a:p>
            <a:pPr>
              <a:spcBef>
                <a:spcPct val="50000"/>
              </a:spcBef>
            </a:pP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1 x 15ml spoon Worcestershire sauce</a:t>
            </a:r>
          </a:p>
          <a:p>
            <a:pPr>
              <a:spcBef>
                <a:spcPct val="50000"/>
              </a:spcBef>
            </a:pPr>
            <a:endParaRPr lang="en-GB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Ingredients</a:t>
            </a:r>
            <a:endParaRPr lang="en-GB" dirty="0"/>
          </a:p>
        </p:txBody>
      </p:sp>
      <p:sp>
        <p:nvSpPr>
          <p:cNvPr id="14" name="Text Placeholder 1"/>
          <p:cNvSpPr txBox="1">
            <a:spLocks/>
          </p:cNvSpPr>
          <p:nvPr/>
        </p:nvSpPr>
        <p:spPr>
          <a:xfrm>
            <a:off x="8299153" y="2760280"/>
            <a:ext cx="4320000" cy="3339709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300ml water, boiling</a:t>
            </a:r>
          </a:p>
          <a:p>
            <a:pPr>
              <a:spcBef>
                <a:spcPct val="50000"/>
              </a:spcBef>
            </a:pP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1 x 5ml stock cube</a:t>
            </a:r>
          </a:p>
          <a:p>
            <a:pPr>
              <a:spcBef>
                <a:spcPct val="50000"/>
              </a:spcBef>
            </a:pP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150ml semi-skimmed milk</a:t>
            </a:r>
          </a:p>
        </p:txBody>
      </p:sp>
      <p:pic>
        <p:nvPicPr>
          <p:cNvPr id="20" name="Picture 5" descr="DSC0217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359" y="2408995"/>
            <a:ext cx="5617711" cy="4212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1552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209274" y="2571091"/>
            <a:ext cx="4680000" cy="3600000"/>
          </a:xfrm>
          <a:prstGeom prst="rect">
            <a:avLst/>
          </a:prstGeom>
          <a:solidFill>
            <a:srgbClr val="DAE6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3"/>
          </p:nvPr>
        </p:nvSpPr>
        <p:spPr>
          <a:xfrm>
            <a:off x="6398461" y="2760281"/>
            <a:ext cx="4320000" cy="3410810"/>
          </a:xfrm>
        </p:spPr>
        <p:txBody>
          <a:bodyPr>
            <a:normAutofit/>
          </a:bodyPr>
          <a:lstStyle/>
          <a:p>
            <a:r>
              <a:rPr lang="en-GB" sz="2000" dirty="0"/>
              <a:t>Chopping board</a:t>
            </a:r>
          </a:p>
          <a:p>
            <a:r>
              <a:rPr lang="en-GB" sz="2000" dirty="0"/>
              <a:t>Knife</a:t>
            </a:r>
          </a:p>
          <a:p>
            <a:r>
              <a:rPr lang="en-GB" sz="2000" dirty="0"/>
              <a:t>Vegetable peeler</a:t>
            </a:r>
          </a:p>
          <a:p>
            <a:r>
              <a:rPr lang="en-GB" sz="2000" dirty="0"/>
              <a:t>Measuring spoons</a:t>
            </a:r>
          </a:p>
          <a:p>
            <a:r>
              <a:rPr lang="en-GB" sz="2000" dirty="0"/>
              <a:t>Weighing scales</a:t>
            </a:r>
          </a:p>
          <a:p>
            <a:r>
              <a:rPr lang="en-GB" sz="2000" dirty="0"/>
              <a:t>Saucepan</a:t>
            </a:r>
          </a:p>
          <a:p>
            <a:r>
              <a:rPr lang="en-GB" sz="2000" dirty="0"/>
              <a:t>Non-stick frying pan</a:t>
            </a:r>
          </a:p>
          <a:p>
            <a:r>
              <a:rPr lang="en-GB" sz="2000" dirty="0"/>
              <a:t>Wooden spoon</a:t>
            </a:r>
          </a:p>
          <a:p>
            <a:endParaRPr lang="en-GB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Equipment</a:t>
            </a:r>
            <a:endParaRPr lang="en-GB" dirty="0"/>
          </a:p>
        </p:txBody>
      </p:sp>
      <p:sp>
        <p:nvSpPr>
          <p:cNvPr id="14" name="Text Placeholder 1"/>
          <p:cNvSpPr txBox="1">
            <a:spLocks/>
          </p:cNvSpPr>
          <p:nvPr/>
        </p:nvSpPr>
        <p:spPr>
          <a:xfrm>
            <a:off x="8865754" y="2763714"/>
            <a:ext cx="4320000" cy="341081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/>
              <a:t>Measuring jug</a:t>
            </a:r>
          </a:p>
          <a:p>
            <a:r>
              <a:rPr lang="en-GB" sz="2000" dirty="0"/>
              <a:t>Colander</a:t>
            </a:r>
          </a:p>
          <a:p>
            <a:r>
              <a:rPr lang="en-GB" sz="2000" dirty="0"/>
              <a:t>Potato masher</a:t>
            </a:r>
          </a:p>
          <a:p>
            <a:r>
              <a:rPr lang="en-GB" sz="2000" dirty="0"/>
              <a:t>Ovenproof dish </a:t>
            </a:r>
            <a:r>
              <a:rPr lang="en-GB" sz="2000" dirty="0" smtClean="0"/>
              <a:t/>
            </a:r>
            <a:br>
              <a:rPr lang="en-GB" sz="2000" dirty="0" smtClean="0"/>
            </a:br>
            <a:r>
              <a:rPr lang="en-GB" sz="2000" dirty="0" smtClean="0"/>
              <a:t>or </a:t>
            </a:r>
            <a:r>
              <a:rPr lang="en-GB" sz="2000" dirty="0"/>
              <a:t>foil tray</a:t>
            </a:r>
          </a:p>
          <a:p>
            <a:r>
              <a:rPr lang="en-GB" sz="2000" dirty="0"/>
              <a:t>Baking tray</a:t>
            </a:r>
          </a:p>
        </p:txBody>
      </p:sp>
      <p:pic>
        <p:nvPicPr>
          <p:cNvPr id="18" name="Picture 4" descr="DSC0218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4" y="2251547"/>
            <a:ext cx="5781485" cy="4239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7634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Method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2275463"/>
            <a:ext cx="9720000" cy="360000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GB" sz="2000" dirty="0"/>
              <a:t>Preheat the oven to </a:t>
            </a:r>
            <a:r>
              <a:rPr lang="en-GB" sz="2000" dirty="0" smtClean="0"/>
              <a:t>200°C </a:t>
            </a:r>
            <a:r>
              <a:rPr lang="en-GB" sz="2000" dirty="0"/>
              <a:t>or gas mark </a:t>
            </a:r>
            <a:r>
              <a:rPr lang="en-GB" sz="2000" dirty="0" smtClean="0"/>
              <a:t>6.</a:t>
            </a:r>
            <a:endParaRPr lang="en-GB" sz="2000" dirty="0"/>
          </a:p>
        </p:txBody>
      </p:sp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9543" y="2537480"/>
            <a:ext cx="5292915" cy="3970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0713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1587319"/>
            <a:ext cx="9720000" cy="3600000"/>
          </a:xfrm>
        </p:spPr>
        <p:txBody>
          <a:bodyPr/>
          <a:lstStyle/>
          <a:p>
            <a:pPr marL="457200" indent="-457200">
              <a:buFont typeface="+mj-lt"/>
              <a:buAutoNum type="arabicPeriod" startAt="2"/>
            </a:pPr>
            <a:r>
              <a:rPr lang="en-GB" sz="2000" dirty="0"/>
              <a:t>Prepare the vegetables:</a:t>
            </a:r>
          </a:p>
          <a:p>
            <a:r>
              <a:rPr lang="en-GB" sz="2000" dirty="0" smtClean="0"/>
              <a:t>peel </a:t>
            </a:r>
            <a:r>
              <a:rPr lang="en-GB" sz="2000" dirty="0"/>
              <a:t>and chop the onion;</a:t>
            </a:r>
          </a:p>
        </p:txBody>
      </p:sp>
      <p:pic>
        <p:nvPicPr>
          <p:cNvPr id="12" name="Picture 3" descr="DSC00928"/>
          <p:cNvPicPr>
            <a:picLocks noChangeAspect="1" noChangeArrowheads="1"/>
          </p:cNvPicPr>
          <p:nvPr/>
        </p:nvPicPr>
        <p:blipFill>
          <a:blip r:embed="rId2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4158" y="2276475"/>
            <a:ext cx="4464050" cy="334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DSC00934"/>
          <p:cNvPicPr>
            <a:picLocks noChangeAspect="1" noChangeArrowheads="1"/>
          </p:cNvPicPr>
          <p:nvPr/>
        </p:nvPicPr>
        <p:blipFill>
          <a:blip r:embed="rId3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7483" y="3141663"/>
            <a:ext cx="4464050" cy="333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686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1602101"/>
            <a:ext cx="9720000" cy="3600000"/>
          </a:xfrm>
        </p:spPr>
        <p:txBody>
          <a:bodyPr/>
          <a:lstStyle/>
          <a:p>
            <a:r>
              <a:rPr lang="en-GB" sz="2000" dirty="0"/>
              <a:t>peel and dice the carrots;</a:t>
            </a:r>
          </a:p>
        </p:txBody>
      </p:sp>
      <p:pic>
        <p:nvPicPr>
          <p:cNvPr id="24" name="Picture 4" descr="DSC00719"/>
          <p:cNvPicPr>
            <a:picLocks noChangeAspect="1" noChangeArrowheads="1"/>
          </p:cNvPicPr>
          <p:nvPr/>
        </p:nvPicPr>
        <p:blipFill>
          <a:blip r:embed="rId2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0952" y="1977950"/>
            <a:ext cx="3898599" cy="2886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5" descr="DSC00723"/>
          <p:cNvPicPr>
            <a:picLocks noChangeAspect="1" noChangeArrowheads="1"/>
          </p:cNvPicPr>
          <p:nvPr/>
        </p:nvPicPr>
        <p:blipFill>
          <a:blip r:embed="rId3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9266" y="2772111"/>
            <a:ext cx="3898599" cy="2914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6" descr="DSC00937"/>
          <p:cNvPicPr>
            <a:picLocks noChangeAspect="1" noChangeArrowheads="1"/>
          </p:cNvPicPr>
          <p:nvPr/>
        </p:nvPicPr>
        <p:blipFill>
          <a:blip r:embed="rId4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6595" y="3562066"/>
            <a:ext cx="3966787" cy="2883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588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1602101"/>
            <a:ext cx="9720000" cy="3600000"/>
          </a:xfrm>
        </p:spPr>
        <p:txBody>
          <a:bodyPr/>
          <a:lstStyle/>
          <a:p>
            <a:r>
              <a:rPr lang="en-GB" sz="2000" dirty="0"/>
              <a:t>peel and cut the potatoes into chunks;</a:t>
            </a:r>
          </a:p>
        </p:txBody>
      </p:sp>
      <p:pic>
        <p:nvPicPr>
          <p:cNvPr id="20" name="Picture 3" descr="DSC02188"/>
          <p:cNvPicPr>
            <a:picLocks noChangeAspect="1" noChangeArrowheads="1"/>
          </p:cNvPicPr>
          <p:nvPr/>
        </p:nvPicPr>
        <p:blipFill>
          <a:blip r:embed="rId2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6863" y="1979855"/>
            <a:ext cx="4905659" cy="3673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DSC02192"/>
          <p:cNvPicPr>
            <a:picLocks noChangeAspect="1" noChangeArrowheads="1"/>
          </p:cNvPicPr>
          <p:nvPr/>
        </p:nvPicPr>
        <p:blipFill>
          <a:blip r:embed="rId3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8025" y="2697978"/>
            <a:ext cx="4905659" cy="3655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4979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1602101"/>
            <a:ext cx="9720000" cy="3600000"/>
          </a:xfrm>
        </p:spPr>
        <p:txBody>
          <a:bodyPr/>
          <a:lstStyle/>
          <a:p>
            <a:r>
              <a:rPr lang="en-GB" sz="2000" dirty="0"/>
              <a:t>shred the cabbage.</a:t>
            </a:r>
          </a:p>
        </p:txBody>
      </p:sp>
      <p:pic>
        <p:nvPicPr>
          <p:cNvPr id="18" name="Picture 3" descr="DSC0219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0839" y="1992573"/>
            <a:ext cx="5798825" cy="4349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588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554</TotalTime>
  <Words>358</Words>
  <Application>Microsoft Office PowerPoint</Application>
  <PresentationFormat>Custom</PresentationFormat>
  <Paragraphs>64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6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Office Theme</vt:lpstr>
      <vt:lpstr>Custom Design</vt:lpstr>
      <vt:lpstr>1_Custom Design</vt:lpstr>
      <vt:lpstr>3_Custom Design</vt:lpstr>
      <vt:lpstr>4_Custom Design</vt:lpstr>
      <vt:lpstr>2_Custom Design</vt:lpstr>
      <vt:lpstr>Shepherd’s pie </vt:lpstr>
      <vt:lpstr>PowerPoint Presentation</vt:lpstr>
      <vt:lpstr>Ingredients</vt:lpstr>
      <vt:lpstr>Equipment</vt:lpstr>
      <vt:lpstr>Method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Top tips</vt:lpstr>
      <vt:lpstr>Shepherd’s pie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Glenn Carter</dc:creator>
  <cp:lastModifiedBy>Ewen Trafford</cp:lastModifiedBy>
  <cp:revision>105</cp:revision>
  <dcterms:created xsi:type="dcterms:W3CDTF">2018-10-10T09:22:08Z</dcterms:created>
  <dcterms:modified xsi:type="dcterms:W3CDTF">2019-02-13T11:29:34Z</dcterms:modified>
</cp:coreProperties>
</file>