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  <p:sldMasterId id="2147483664" r:id="rId5"/>
    <p:sldMasterId id="2147483662" r:id="rId6"/>
  </p:sldMasterIdLst>
  <p:sldIdLst>
    <p:sldId id="256" r:id="rId7"/>
    <p:sldId id="282" r:id="rId8"/>
    <p:sldId id="265" r:id="rId9"/>
    <p:sldId id="264" r:id="rId10"/>
    <p:sldId id="259" r:id="rId11"/>
    <p:sldId id="272" r:id="rId12"/>
    <p:sldId id="262" r:id="rId13"/>
    <p:sldId id="267" r:id="rId14"/>
    <p:sldId id="268" r:id="rId15"/>
    <p:sldId id="270" r:id="rId16"/>
    <p:sldId id="274" r:id="rId17"/>
    <p:sldId id="278" r:id="rId18"/>
    <p:sldId id="279" r:id="rId19"/>
    <p:sldId id="280" r:id="rId20"/>
    <p:sldId id="281" r:id="rId21"/>
    <p:sldId id="277" r:id="rId22"/>
    <p:sldId id="2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6C2"/>
    <a:srgbClr val="79AA41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>
        <p:scale>
          <a:sx n="70" d="100"/>
          <a:sy n="70" d="100"/>
        </p:scale>
        <p:origin x="-78" y="-10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Ingredients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0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Equipment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876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0131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foodafactoflife.org.uk/" TargetMode="Externa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495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dirty="0" smtClean="0">
                <a:solidFill>
                  <a:prstClr val="black"/>
                </a:solidFill>
                <a:latin typeface="Arial" charset="0"/>
                <a:ea typeface="Arial" charset="0"/>
                <a:cs typeface="Arial" charset="0"/>
              </a:rPr>
              <a:t>    © Food – a fact of life 2019</a:t>
            </a:r>
            <a:endParaRPr lang="en-US" sz="900" dirty="0">
              <a:solidFill>
                <a:prstClr val="black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-2" y="6539528"/>
            <a:ext cx="676101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 provided under the Open Government Licence. </a:t>
            </a:r>
            <a:endParaRPr lang="en-GB" sz="9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433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531477"/>
            <a:ext cx="9144000" cy="733096"/>
          </a:xfrm>
        </p:spPr>
        <p:txBody>
          <a:bodyPr/>
          <a:lstStyle/>
          <a:p>
            <a:r>
              <a:rPr lang="en-US" dirty="0" smtClean="0"/>
              <a:t>Lamb korma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2452" y="4264573"/>
            <a:ext cx="3552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Complexity: medium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4"/>
            </a:pPr>
            <a:r>
              <a:rPr lang="en-GB" sz="2000" dirty="0"/>
              <a:t>Stir in the garlic and chilli.</a:t>
            </a:r>
          </a:p>
        </p:txBody>
      </p:sp>
      <p:pic>
        <p:nvPicPr>
          <p:cNvPr id="8" name="Picture 3" descr="DSC01810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946" y="1918955"/>
            <a:ext cx="4889943" cy="366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SC01811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134" y="2784142"/>
            <a:ext cx="4889943" cy="366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5"/>
            </a:pPr>
            <a:r>
              <a:rPr lang="en-GB" sz="2000" dirty="0" smtClean="0"/>
              <a:t>Add </a:t>
            </a:r>
            <a:r>
              <a:rPr lang="en-GB" sz="2000" dirty="0"/>
              <a:t>the lamb and cauliflower, cover and slowly cook for about 10 minutes</a:t>
            </a:r>
            <a:r>
              <a:rPr lang="en-GB" sz="2000" dirty="0" smtClean="0"/>
              <a:t>.</a:t>
            </a:r>
            <a:endParaRPr lang="en-GB" sz="2000" dirty="0"/>
          </a:p>
        </p:txBody>
      </p:sp>
      <p:pic>
        <p:nvPicPr>
          <p:cNvPr id="5" name="Picture 3" descr="DSC0181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599" y="1910448"/>
            <a:ext cx="4103687" cy="307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DSC0181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4055" y="2486711"/>
            <a:ext cx="4103687" cy="307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DSC01816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5589" y="3278873"/>
            <a:ext cx="4103687" cy="307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9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6"/>
            </a:pPr>
            <a:r>
              <a:rPr lang="en-GB" sz="2000" dirty="0"/>
              <a:t>Mix the </a:t>
            </a:r>
            <a:r>
              <a:rPr lang="en-GB" sz="2000" dirty="0" smtClean="0"/>
              <a:t>turmeric</a:t>
            </a:r>
            <a:r>
              <a:rPr lang="en-GB" sz="2000" dirty="0"/>
              <a:t>, chilli powder, pepper and cumin into the yogurt.</a:t>
            </a:r>
          </a:p>
        </p:txBody>
      </p:sp>
      <p:pic>
        <p:nvPicPr>
          <p:cNvPr id="7" name="Picture 3" descr="DSC01822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623" y="1983995"/>
            <a:ext cx="4675844" cy="350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SC01826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273" y="2920620"/>
            <a:ext cx="4675844" cy="3506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746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7"/>
            </a:pPr>
            <a:r>
              <a:rPr lang="en-GB" sz="2000" dirty="0"/>
              <a:t>Increase the heat and stir in the yogurt mix to the frying pan.</a:t>
            </a:r>
          </a:p>
        </p:txBody>
      </p:sp>
      <p:pic>
        <p:nvPicPr>
          <p:cNvPr id="7" name="Picture 5" descr="DSC01829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1916113"/>
            <a:ext cx="5905500" cy="44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43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8"/>
            </a:pPr>
            <a:r>
              <a:rPr lang="en-GB" sz="2000" dirty="0"/>
              <a:t>Allow to cook for a further 10 minutes.</a:t>
            </a:r>
          </a:p>
        </p:txBody>
      </p:sp>
      <p:pic>
        <p:nvPicPr>
          <p:cNvPr id="7" name="Picture 3" descr="DSC018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838" y="1879600"/>
            <a:ext cx="5902325" cy="442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143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9"/>
            </a:pPr>
            <a:r>
              <a:rPr lang="en-GB" sz="2000" dirty="0"/>
              <a:t>Chop the coriander and stir into the </a:t>
            </a:r>
            <a:r>
              <a:rPr lang="en-GB" sz="2000" dirty="0" smtClean="0"/>
              <a:t>korma.</a:t>
            </a:r>
            <a:endParaRPr lang="en-GB" sz="2000" dirty="0"/>
          </a:p>
        </p:txBody>
      </p:sp>
      <p:pic>
        <p:nvPicPr>
          <p:cNvPr id="4" name="Picture 3" descr="DSC018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33" b="16695"/>
          <a:stretch>
            <a:fillRect/>
          </a:stretch>
        </p:blipFill>
        <p:spPr bwMode="auto">
          <a:xfrm>
            <a:off x="2220177" y="1955402"/>
            <a:ext cx="4513248" cy="348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DSC018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5802" y="2825086"/>
            <a:ext cx="4707972" cy="3530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59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5829" y="2120715"/>
            <a:ext cx="4680000" cy="3857003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5829" y="1555463"/>
            <a:ext cx="9720000" cy="720000"/>
          </a:xfrm>
        </p:spPr>
        <p:txBody>
          <a:bodyPr/>
          <a:lstStyle/>
          <a:p>
            <a:r>
              <a:rPr lang="en-US" dirty="0" smtClean="0"/>
              <a:t>Top tips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9971" y="2271750"/>
            <a:ext cx="4371715" cy="3600000"/>
          </a:xfrm>
        </p:spPr>
        <p:txBody>
          <a:bodyPr/>
          <a:lstStyle/>
          <a:p>
            <a:pPr lvl="0"/>
            <a:r>
              <a:rPr lang="en-GB" sz="2000" dirty="0"/>
              <a:t>Try a variety of vegetables such as broccoli or peas and sweetcorn.</a:t>
            </a:r>
          </a:p>
          <a:p>
            <a:pPr lvl="0"/>
            <a:r>
              <a:rPr lang="en-GB" sz="2000" dirty="0"/>
              <a:t>Serve with brown rice for added fibre.</a:t>
            </a:r>
          </a:p>
          <a:p>
            <a:endParaRPr lang="en-GB" sz="2000" dirty="0"/>
          </a:p>
        </p:txBody>
      </p:sp>
      <p:sp>
        <p:nvSpPr>
          <p:cNvPr id="5" name="Rectangle 4"/>
          <p:cNvSpPr/>
          <p:nvPr/>
        </p:nvSpPr>
        <p:spPr>
          <a:xfrm>
            <a:off x="6209274" y="2120716"/>
            <a:ext cx="4680000" cy="3751034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20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1" i="0" kern="1200">
                <a:solidFill>
                  <a:srgbClr val="79AA4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Food skills</a:t>
            </a:r>
          </a:p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363417" y="2271750"/>
            <a:ext cx="4371715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SzPct val="90000"/>
              <a:buFont typeface="Arial" charset="0"/>
              <a:buChar char="•"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sz="2000" dirty="0"/>
              <a:t>Measure.</a:t>
            </a:r>
          </a:p>
          <a:p>
            <a:pPr lvl="0"/>
            <a:r>
              <a:rPr lang="en-GB" sz="2000" dirty="0"/>
              <a:t>Peel.</a:t>
            </a:r>
          </a:p>
          <a:p>
            <a:pPr lvl="0"/>
            <a:r>
              <a:rPr lang="en-GB" sz="2000" dirty="0"/>
              <a:t>Crush.</a:t>
            </a:r>
          </a:p>
          <a:p>
            <a:pPr lvl="0"/>
            <a:r>
              <a:rPr lang="en-GB" sz="2000" dirty="0"/>
              <a:t>Chop.</a:t>
            </a:r>
          </a:p>
          <a:p>
            <a:pPr lvl="0"/>
            <a:r>
              <a:rPr lang="en-GB" sz="2000" dirty="0"/>
              <a:t>Cut.</a:t>
            </a:r>
          </a:p>
          <a:p>
            <a:pPr lvl="0"/>
            <a:r>
              <a:rPr lang="en-GB" sz="2000" dirty="0"/>
              <a:t>Fry.</a:t>
            </a:r>
          </a:p>
          <a:p>
            <a:pPr lvl="0"/>
            <a:r>
              <a:rPr lang="en-GB" sz="2000" dirty="0"/>
              <a:t>Stir.</a:t>
            </a:r>
          </a:p>
          <a:p>
            <a:pPr lvl="0"/>
            <a:r>
              <a:rPr lang="en-GB" sz="2000" dirty="0"/>
              <a:t>Simmer.</a:t>
            </a:r>
          </a:p>
          <a:p>
            <a:pPr lvl="0"/>
            <a:r>
              <a:rPr lang="en-GB" sz="2000" dirty="0"/>
              <a:t>Boil (if serving with rice).</a:t>
            </a:r>
          </a:p>
        </p:txBody>
      </p:sp>
    </p:spTree>
    <p:extLst>
      <p:ext uri="{BB962C8B-B14F-4D97-AF65-F5344CB8AC3E}">
        <p14:creationId xmlns:p14="http://schemas.microsoft.com/office/powerpoint/2010/main" val="240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Lamb korma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17714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SC018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164" y="1625659"/>
            <a:ext cx="6257672" cy="4693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47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3" y="2571092"/>
            <a:ext cx="5705223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>
          <a:xfrm>
            <a:off x="6398461" y="2760280"/>
            <a:ext cx="4320000" cy="3339709"/>
          </a:xfr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 garlic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½ green chilli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½ small cauliflower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200g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lamb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leg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steaks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clove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black peppercorn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cardamom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pod</a:t>
            </a:r>
          </a:p>
          <a:p>
            <a:pPr>
              <a:spcBef>
                <a:spcPct val="50000"/>
              </a:spcBef>
            </a:pPr>
            <a:endParaRPr lang="en-GB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Ingredients</a:t>
            </a:r>
            <a:endParaRPr lang="en-GB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8729276" y="2760280"/>
            <a:ext cx="4320000" cy="3339709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1800" b="0" i="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 x 10ml spoon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oil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½ x5ml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spoon turmeric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½ x5ml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spoon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ground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cumin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½ </a:t>
            </a: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x5ml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spoon chilli powder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4x15ml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spoons plain yogurt</a:t>
            </a:r>
          </a:p>
          <a:p>
            <a:pPr>
              <a:spcBef>
                <a:spcPct val="50000"/>
              </a:spcBef>
            </a:pP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Pinch black pepper</a:t>
            </a:r>
          </a:p>
          <a:p>
            <a:pPr>
              <a:spcBef>
                <a:spcPct val="50000"/>
              </a:spcBef>
            </a:pPr>
            <a:r>
              <a:rPr lang="en-GB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1x15ml </a:t>
            </a:r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spoon coriander</a:t>
            </a:r>
          </a:p>
          <a:p>
            <a:pPr>
              <a:spcBef>
                <a:spcPct val="50000"/>
              </a:spcBef>
            </a:pPr>
            <a:endParaRPr lang="en-GB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5" descr="DSC0179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29" b="6665"/>
          <a:stretch>
            <a:fillRect/>
          </a:stretch>
        </p:blipFill>
        <p:spPr bwMode="auto">
          <a:xfrm>
            <a:off x="250826" y="2622736"/>
            <a:ext cx="5808780" cy="348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155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09274" y="2571091"/>
            <a:ext cx="4680000" cy="3600000"/>
          </a:xfrm>
          <a:prstGeom prst="rect">
            <a:avLst/>
          </a:prstGeom>
          <a:solidFill>
            <a:srgbClr val="DAE6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/>
              <a:t>2 chopping boards </a:t>
            </a:r>
          </a:p>
          <a:p>
            <a:r>
              <a:rPr lang="en-GB" sz="2000" dirty="0"/>
              <a:t>2 knives</a:t>
            </a:r>
          </a:p>
          <a:p>
            <a:r>
              <a:rPr lang="en-GB" sz="2000" dirty="0"/>
              <a:t>Weighing scales</a:t>
            </a:r>
          </a:p>
          <a:p>
            <a:r>
              <a:rPr lang="en-GB" sz="2000" dirty="0"/>
              <a:t>Frying pan</a:t>
            </a:r>
          </a:p>
          <a:p>
            <a:r>
              <a:rPr lang="en-GB" sz="2000" dirty="0"/>
              <a:t>Measuring spoons </a:t>
            </a:r>
          </a:p>
          <a:p>
            <a:r>
              <a:rPr lang="en-GB" sz="2000" dirty="0"/>
              <a:t>Garlic press</a:t>
            </a:r>
          </a:p>
          <a:p>
            <a:r>
              <a:rPr lang="en-GB" sz="2000" dirty="0"/>
              <a:t>Wooden spoon </a:t>
            </a:r>
          </a:p>
          <a:p>
            <a:r>
              <a:rPr lang="en-GB" sz="2000" dirty="0"/>
              <a:t>Spoon </a:t>
            </a:r>
          </a:p>
          <a:p>
            <a:r>
              <a:rPr lang="en-GB" sz="2000" dirty="0"/>
              <a:t>Small </a:t>
            </a:r>
            <a:r>
              <a:rPr lang="en-GB" sz="2000" dirty="0" smtClean="0"/>
              <a:t>bowl</a:t>
            </a:r>
            <a:endParaRPr lang="en-GB" sz="2000" dirty="0"/>
          </a:p>
          <a:p>
            <a:endParaRPr lang="en-GB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Equipment</a:t>
            </a:r>
            <a:endParaRPr lang="en-GB" dirty="0"/>
          </a:p>
        </p:txBody>
      </p:sp>
      <p:pic>
        <p:nvPicPr>
          <p:cNvPr id="7" name="Picture 4" descr="DSC0179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2" y="2571091"/>
            <a:ext cx="5266211" cy="359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763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275463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sz="2000" dirty="0"/>
              <a:t>Prepare the garlic, chilli and cauliflower:</a:t>
            </a:r>
          </a:p>
          <a:p>
            <a:r>
              <a:rPr lang="en-GB" sz="2000" dirty="0"/>
              <a:t>peel and crush the garlic;</a:t>
            </a:r>
          </a:p>
        </p:txBody>
      </p:sp>
      <p:pic>
        <p:nvPicPr>
          <p:cNvPr id="7" name="Picture 4" descr="DSC0099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4863" y="3043451"/>
            <a:ext cx="3684555" cy="2578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SC00997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650" y="3712110"/>
            <a:ext cx="3684556" cy="2690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de-seed and slice the chilli;</a:t>
            </a:r>
          </a:p>
          <a:p>
            <a:pPr marL="0" indent="0">
              <a:buNone/>
            </a:pPr>
            <a:endParaRPr lang="en-GB" sz="2000" dirty="0"/>
          </a:p>
        </p:txBody>
      </p:sp>
      <p:pic>
        <p:nvPicPr>
          <p:cNvPr id="6" name="Picture 3" descr="DSC01693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9527" y="1885278"/>
            <a:ext cx="3925392" cy="29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DSC01694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365" y="2681902"/>
            <a:ext cx="3991403" cy="2968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DSC01696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1" y="3428343"/>
            <a:ext cx="3991402" cy="2993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r>
              <a:rPr lang="en-GB" sz="2000" dirty="0"/>
              <a:t>break the cauliflower into </a:t>
            </a:r>
            <a:r>
              <a:rPr lang="en-GB" sz="2000" dirty="0" smtClean="0"/>
              <a:t>florets.</a:t>
            </a:r>
            <a:endParaRPr lang="en-GB" sz="2000" dirty="0"/>
          </a:p>
        </p:txBody>
      </p:sp>
      <p:pic>
        <p:nvPicPr>
          <p:cNvPr id="8" name="Picture 3" descr="DSC0179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3412" y="1973782"/>
            <a:ext cx="5825177" cy="436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979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en-GB" sz="2000" dirty="0"/>
              <a:t>On a different chopping board, using a fresh knife, cut the lamb into cubes.</a:t>
            </a:r>
          </a:p>
        </p:txBody>
      </p:sp>
      <p:pic>
        <p:nvPicPr>
          <p:cNvPr id="6" name="Picture 3" descr="DSC017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581" y="1989138"/>
            <a:ext cx="6192838" cy="4491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1602101"/>
            <a:ext cx="9720000" cy="3600000"/>
          </a:xfrm>
        </p:spPr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GB" sz="2000" dirty="0"/>
              <a:t>Fry the clove, peppercorn and </a:t>
            </a:r>
            <a:r>
              <a:rPr lang="en-GB" sz="2000" dirty="0" smtClean="0"/>
              <a:t>cardamom </a:t>
            </a:r>
            <a:r>
              <a:rPr lang="en-GB" sz="2000" dirty="0"/>
              <a:t>in the oil until they sizzle.</a:t>
            </a:r>
          </a:p>
        </p:txBody>
      </p:sp>
      <p:pic>
        <p:nvPicPr>
          <p:cNvPr id="7" name="Picture 3" descr="DSC01804"/>
          <p:cNvPicPr>
            <a:picLocks noChangeAspect="1" noChangeArrowheads="1"/>
          </p:cNvPicPr>
          <p:nvPr/>
        </p:nvPicPr>
        <p:blipFill>
          <a:blip r:embed="rId2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4030" y="1935429"/>
            <a:ext cx="3819716" cy="28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SC01805"/>
          <p:cNvPicPr>
            <a:picLocks noChangeAspect="1" noChangeArrowheads="1"/>
          </p:cNvPicPr>
          <p:nvPr/>
        </p:nvPicPr>
        <p:blipFill>
          <a:blip r:embed="rId3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3855" y="2727593"/>
            <a:ext cx="3819716" cy="2864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DSC01809"/>
          <p:cNvPicPr>
            <a:picLocks noChangeAspect="1" noChangeArrowheads="1"/>
          </p:cNvPicPr>
          <p:nvPr/>
        </p:nvPicPr>
        <p:blipFill>
          <a:blip r:embed="rId4">
            <a:lum bright="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327" y="3525198"/>
            <a:ext cx="3883949" cy="2913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88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232</Words>
  <Application>Microsoft Office PowerPoint</Application>
  <PresentationFormat>Custom</PresentationFormat>
  <Paragraphs>56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Office Theme</vt:lpstr>
      <vt:lpstr>Custom Design</vt:lpstr>
      <vt:lpstr>1_Custom Design</vt:lpstr>
      <vt:lpstr>3_Custom Design</vt:lpstr>
      <vt:lpstr>4_Custom Design</vt:lpstr>
      <vt:lpstr>2_Custom Design</vt:lpstr>
      <vt:lpstr>Lamb korma </vt:lpstr>
      <vt:lpstr>PowerPoint Presentation</vt:lpstr>
      <vt:lpstr>Ingredients</vt:lpstr>
      <vt:lpstr>Equipment</vt:lpstr>
      <vt:lpstr>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Top tips</vt:lpstr>
      <vt:lpstr>Lamb korma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Ewen Trafford</cp:lastModifiedBy>
  <cp:revision>80</cp:revision>
  <dcterms:created xsi:type="dcterms:W3CDTF">2018-10-10T09:22:08Z</dcterms:created>
  <dcterms:modified xsi:type="dcterms:W3CDTF">2019-02-13T11:33:46Z</dcterms:modified>
</cp:coreProperties>
</file>