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59" r:id="rId6"/>
    <p:sldId id="262" r:id="rId7"/>
    <p:sldId id="273" r:id="rId8"/>
    <p:sldId id="263" r:id="rId9"/>
    <p:sldId id="264" r:id="rId10"/>
    <p:sldId id="265" r:id="rId11"/>
    <p:sldId id="266" r:id="rId12"/>
    <p:sldId id="267" r:id="rId13"/>
    <p:sldId id="268" r:id="rId14"/>
    <p:sldId id="269" r:id="rId15"/>
    <p:sldId id="270" r:id="rId16"/>
    <p:sldId id="271" r:id="rId17"/>
    <p:sldId id="272" r:id="rId18"/>
    <p:sldId id="26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E77A75-FB4A-4994-B848-DCE9F3CDEF77}" v="5" dt="2024-06-20T20:32:13.9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79" d="100"/>
          <a:sy n="79" d="100"/>
        </p:scale>
        <p:origin x="82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ustomXml" Target="../customXml/item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28" Type="http://schemas.openxmlformats.org/officeDocument/2006/relationships/customXml" Target="../customXml/item3.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 Id="rId27"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2A6A2540-C37D-4699-961C-54A393460177}"/>
    <pc:docChg chg="undo custSel modSld modMainMaster">
      <pc:chgData name="Alexander White" userId="3da70261-e0e7-408d-aace-eb577feade9e" providerId="ADAL" clId="{2A6A2540-C37D-4699-961C-54A393460177}" dt="2024-05-23T09:43:39.237" v="60"/>
      <pc:docMkLst>
        <pc:docMk/>
      </pc:docMkLst>
      <pc:sldChg chg="addSp modSp">
        <pc:chgData name="Alexander White" userId="3da70261-e0e7-408d-aace-eb577feade9e" providerId="ADAL" clId="{2A6A2540-C37D-4699-961C-54A393460177}" dt="2024-05-23T09:43:39.237" v="60"/>
        <pc:sldMkLst>
          <pc:docMk/>
          <pc:sldMk cId="1219004254" sldId="261"/>
        </pc:sldMkLst>
        <pc:spChg chg="add mod">
          <ac:chgData name="Alexander White" userId="3da70261-e0e7-408d-aace-eb577feade9e" providerId="ADAL" clId="{2A6A2540-C37D-4699-961C-54A393460177}" dt="2024-05-23T09:43:39.237" v="60"/>
          <ac:spMkLst>
            <pc:docMk/>
            <pc:sldMk cId="1219004254" sldId="261"/>
            <ac:spMk id="4" creationId="{E0672E27-91E4-090D-C538-8D7F60B70D92}"/>
          </ac:spMkLst>
        </pc:spChg>
      </pc:sldChg>
      <pc:sldChg chg="modSp mod">
        <pc:chgData name="Alexander White" userId="3da70261-e0e7-408d-aace-eb577feade9e" providerId="ADAL" clId="{2A6A2540-C37D-4699-961C-54A393460177}" dt="2024-05-23T09:40:31.016" v="18" actId="1076"/>
        <pc:sldMkLst>
          <pc:docMk/>
          <pc:sldMk cId="4028586743" sldId="262"/>
        </pc:sldMkLst>
        <pc:spChg chg="mod">
          <ac:chgData name="Alexander White" userId="3da70261-e0e7-408d-aace-eb577feade9e" providerId="ADAL" clId="{2A6A2540-C37D-4699-961C-54A393460177}" dt="2024-05-23T09:40:27.959" v="16" actId="14100"/>
          <ac:spMkLst>
            <pc:docMk/>
            <pc:sldMk cId="4028586743" sldId="262"/>
            <ac:spMk id="3" creationId="{00000000-0000-0000-0000-000000000000}"/>
          </ac:spMkLst>
        </pc:spChg>
        <pc:picChg chg="mod">
          <ac:chgData name="Alexander White" userId="3da70261-e0e7-408d-aace-eb577feade9e" providerId="ADAL" clId="{2A6A2540-C37D-4699-961C-54A393460177}" dt="2024-05-23T09:40:31.016" v="18" actId="1076"/>
          <ac:picMkLst>
            <pc:docMk/>
            <pc:sldMk cId="4028586743" sldId="262"/>
            <ac:picMk id="4" creationId="{00000000-0000-0000-0000-000000000000}"/>
          </ac:picMkLst>
        </pc:picChg>
      </pc:sldChg>
      <pc:sldChg chg="modSp mod">
        <pc:chgData name="Alexander White" userId="3da70261-e0e7-408d-aace-eb577feade9e" providerId="ADAL" clId="{2A6A2540-C37D-4699-961C-54A393460177}" dt="2024-05-23T09:40:38.416" v="21" actId="1076"/>
        <pc:sldMkLst>
          <pc:docMk/>
          <pc:sldMk cId="4028586743" sldId="263"/>
        </pc:sldMkLst>
        <pc:spChg chg="mod">
          <ac:chgData name="Alexander White" userId="3da70261-e0e7-408d-aace-eb577feade9e" providerId="ADAL" clId="{2A6A2540-C37D-4699-961C-54A393460177}" dt="2024-05-23T09:40:34.686" v="19" actId="14100"/>
          <ac:spMkLst>
            <pc:docMk/>
            <pc:sldMk cId="4028586743" sldId="263"/>
            <ac:spMk id="3" creationId="{00000000-0000-0000-0000-000000000000}"/>
          </ac:spMkLst>
        </pc:spChg>
        <pc:picChg chg="mod">
          <ac:chgData name="Alexander White" userId="3da70261-e0e7-408d-aace-eb577feade9e" providerId="ADAL" clId="{2A6A2540-C37D-4699-961C-54A393460177}" dt="2024-05-23T09:40:38.416" v="21" actId="1076"/>
          <ac:picMkLst>
            <pc:docMk/>
            <pc:sldMk cId="4028586743" sldId="263"/>
            <ac:picMk id="4" creationId="{00000000-0000-0000-0000-000000000000}"/>
          </ac:picMkLst>
        </pc:picChg>
      </pc:sldChg>
      <pc:sldChg chg="modSp mod">
        <pc:chgData name="Alexander White" userId="3da70261-e0e7-408d-aace-eb577feade9e" providerId="ADAL" clId="{2A6A2540-C37D-4699-961C-54A393460177}" dt="2024-05-23T09:40:45.066" v="24" actId="1076"/>
        <pc:sldMkLst>
          <pc:docMk/>
          <pc:sldMk cId="4028586743" sldId="264"/>
        </pc:sldMkLst>
        <pc:spChg chg="mod">
          <ac:chgData name="Alexander White" userId="3da70261-e0e7-408d-aace-eb577feade9e" providerId="ADAL" clId="{2A6A2540-C37D-4699-961C-54A393460177}" dt="2024-05-23T09:40:42.153" v="22" actId="14100"/>
          <ac:spMkLst>
            <pc:docMk/>
            <pc:sldMk cId="4028586743" sldId="264"/>
            <ac:spMk id="3" creationId="{00000000-0000-0000-0000-000000000000}"/>
          </ac:spMkLst>
        </pc:spChg>
        <pc:picChg chg="mod">
          <ac:chgData name="Alexander White" userId="3da70261-e0e7-408d-aace-eb577feade9e" providerId="ADAL" clId="{2A6A2540-C37D-4699-961C-54A393460177}" dt="2024-05-23T09:40:45.066" v="24" actId="1076"/>
          <ac:picMkLst>
            <pc:docMk/>
            <pc:sldMk cId="4028586743" sldId="264"/>
            <ac:picMk id="4" creationId="{00000000-0000-0000-0000-000000000000}"/>
          </ac:picMkLst>
        </pc:picChg>
      </pc:sldChg>
      <pc:sldChg chg="modSp mod">
        <pc:chgData name="Alexander White" userId="3da70261-e0e7-408d-aace-eb577feade9e" providerId="ADAL" clId="{2A6A2540-C37D-4699-961C-54A393460177}" dt="2024-05-23T09:40:50.144" v="26" actId="113"/>
        <pc:sldMkLst>
          <pc:docMk/>
          <pc:sldMk cId="4028586743" sldId="265"/>
        </pc:sldMkLst>
        <pc:spChg chg="mod">
          <ac:chgData name="Alexander White" userId="3da70261-e0e7-408d-aace-eb577feade9e" providerId="ADAL" clId="{2A6A2540-C37D-4699-961C-54A393460177}" dt="2024-05-23T09:40:50.144" v="26" actId="113"/>
          <ac:spMkLst>
            <pc:docMk/>
            <pc:sldMk cId="4028586743" sldId="265"/>
            <ac:spMk id="3" creationId="{00000000-0000-0000-0000-000000000000}"/>
          </ac:spMkLst>
        </pc:spChg>
      </pc:sldChg>
      <pc:sldChg chg="modSp mod">
        <pc:chgData name="Alexander White" userId="3da70261-e0e7-408d-aace-eb577feade9e" providerId="ADAL" clId="{2A6A2540-C37D-4699-961C-54A393460177}" dt="2024-05-23T09:40:56.055" v="28" actId="113"/>
        <pc:sldMkLst>
          <pc:docMk/>
          <pc:sldMk cId="4028586743" sldId="266"/>
        </pc:sldMkLst>
        <pc:spChg chg="mod">
          <ac:chgData name="Alexander White" userId="3da70261-e0e7-408d-aace-eb577feade9e" providerId="ADAL" clId="{2A6A2540-C37D-4699-961C-54A393460177}" dt="2024-05-23T09:40:56.055" v="28" actId="113"/>
          <ac:spMkLst>
            <pc:docMk/>
            <pc:sldMk cId="4028586743" sldId="266"/>
            <ac:spMk id="3" creationId="{00000000-0000-0000-0000-000000000000}"/>
          </ac:spMkLst>
        </pc:spChg>
      </pc:sldChg>
      <pc:sldChg chg="addSp modSp mod">
        <pc:chgData name="Alexander White" userId="3da70261-e0e7-408d-aace-eb577feade9e" providerId="ADAL" clId="{2A6A2540-C37D-4699-961C-54A393460177}" dt="2024-05-23T09:42:20.458" v="50" actId="1076"/>
        <pc:sldMkLst>
          <pc:docMk/>
          <pc:sldMk cId="4028586743" sldId="267"/>
        </pc:sldMkLst>
        <pc:spChg chg="mod">
          <ac:chgData name="Alexander White" userId="3da70261-e0e7-408d-aace-eb577feade9e" providerId="ADAL" clId="{2A6A2540-C37D-4699-961C-54A393460177}" dt="2024-05-23T09:42:16.568" v="48" actId="14100"/>
          <ac:spMkLst>
            <pc:docMk/>
            <pc:sldMk cId="4028586743" sldId="267"/>
            <ac:spMk id="3" creationId="{00000000-0000-0000-0000-000000000000}"/>
          </ac:spMkLst>
        </pc:spChg>
        <pc:picChg chg="add mod">
          <ac:chgData name="Alexander White" userId="3da70261-e0e7-408d-aace-eb577feade9e" providerId="ADAL" clId="{2A6A2540-C37D-4699-961C-54A393460177}" dt="2024-05-23T09:42:20.458" v="50" actId="1076"/>
          <ac:picMkLst>
            <pc:docMk/>
            <pc:sldMk cId="4028586743" sldId="267"/>
            <ac:picMk id="1026" creationId="{353ECFFC-3A61-1280-7F17-8BFC6E56B0B0}"/>
          </ac:picMkLst>
        </pc:picChg>
      </pc:sldChg>
      <pc:sldChg chg="modSp mod">
        <pc:chgData name="Alexander White" userId="3da70261-e0e7-408d-aace-eb577feade9e" providerId="ADAL" clId="{2A6A2540-C37D-4699-961C-54A393460177}" dt="2024-05-23T09:42:29.347" v="53" actId="1076"/>
        <pc:sldMkLst>
          <pc:docMk/>
          <pc:sldMk cId="4028586743" sldId="268"/>
        </pc:sldMkLst>
        <pc:spChg chg="mod">
          <ac:chgData name="Alexander White" userId="3da70261-e0e7-408d-aace-eb577feade9e" providerId="ADAL" clId="{2A6A2540-C37D-4699-961C-54A393460177}" dt="2024-05-23T09:42:26.214" v="51" actId="14100"/>
          <ac:spMkLst>
            <pc:docMk/>
            <pc:sldMk cId="4028586743" sldId="268"/>
            <ac:spMk id="3" creationId="{00000000-0000-0000-0000-000000000000}"/>
          </ac:spMkLst>
        </pc:spChg>
        <pc:picChg chg="mod">
          <ac:chgData name="Alexander White" userId="3da70261-e0e7-408d-aace-eb577feade9e" providerId="ADAL" clId="{2A6A2540-C37D-4699-961C-54A393460177}" dt="2024-05-23T09:42:29.347" v="53" actId="1076"/>
          <ac:picMkLst>
            <pc:docMk/>
            <pc:sldMk cId="4028586743" sldId="268"/>
            <ac:picMk id="5" creationId="{00000000-0000-0000-0000-000000000000}"/>
          </ac:picMkLst>
        </pc:picChg>
      </pc:sldChg>
      <pc:sldChg chg="modSp mod">
        <pc:chgData name="Alexander White" userId="3da70261-e0e7-408d-aace-eb577feade9e" providerId="ADAL" clId="{2A6A2540-C37D-4699-961C-54A393460177}" dt="2024-05-23T09:43:02.653" v="57" actId="14100"/>
        <pc:sldMkLst>
          <pc:docMk/>
          <pc:sldMk cId="4028586743" sldId="271"/>
        </pc:sldMkLst>
        <pc:spChg chg="mod">
          <ac:chgData name="Alexander White" userId="3da70261-e0e7-408d-aace-eb577feade9e" providerId="ADAL" clId="{2A6A2540-C37D-4699-961C-54A393460177}" dt="2024-05-23T09:42:58.382" v="54" actId="14100"/>
          <ac:spMkLst>
            <pc:docMk/>
            <pc:sldMk cId="4028586743" sldId="271"/>
            <ac:spMk id="3" creationId="{00000000-0000-0000-0000-000000000000}"/>
          </ac:spMkLst>
        </pc:spChg>
        <pc:picChg chg="mod">
          <ac:chgData name="Alexander White" userId="3da70261-e0e7-408d-aace-eb577feade9e" providerId="ADAL" clId="{2A6A2540-C37D-4699-961C-54A393460177}" dt="2024-05-23T09:43:02.653" v="57" actId="14100"/>
          <ac:picMkLst>
            <pc:docMk/>
            <pc:sldMk cId="4028586743" sldId="271"/>
            <ac:picMk id="4" creationId="{00000000-0000-0000-0000-000000000000}"/>
          </ac:picMkLst>
        </pc:picChg>
      </pc:sldChg>
      <pc:sldChg chg="modSp mod">
        <pc:chgData name="Alexander White" userId="3da70261-e0e7-408d-aace-eb577feade9e" providerId="ADAL" clId="{2A6A2540-C37D-4699-961C-54A393460177}" dt="2024-05-23T09:43:21.926" v="59" actId="14100"/>
        <pc:sldMkLst>
          <pc:docMk/>
          <pc:sldMk cId="4028586743" sldId="272"/>
        </pc:sldMkLst>
        <pc:spChg chg="mod">
          <ac:chgData name="Alexander White" userId="3da70261-e0e7-408d-aace-eb577feade9e" providerId="ADAL" clId="{2A6A2540-C37D-4699-961C-54A393460177}" dt="2024-05-23T09:43:21.926" v="59" actId="14100"/>
          <ac:spMkLst>
            <pc:docMk/>
            <pc:sldMk cId="4028586743" sldId="272"/>
            <ac:spMk id="3" creationId="{00000000-0000-0000-0000-000000000000}"/>
          </ac:spMkLst>
        </pc:spChg>
      </pc:sldChg>
      <pc:sldMasterChg chg="modSp mod">
        <pc:chgData name="Alexander White" userId="3da70261-e0e7-408d-aace-eb577feade9e" providerId="ADAL" clId="{2A6A2540-C37D-4699-961C-54A393460177}" dt="2024-05-20T13:21:15.843" v="3" actId="20577"/>
        <pc:sldMasterMkLst>
          <pc:docMk/>
          <pc:sldMasterMk cId="1328885048" sldId="2147483648"/>
        </pc:sldMasterMkLst>
        <pc:spChg chg="mod">
          <ac:chgData name="Alexander White" userId="3da70261-e0e7-408d-aace-eb577feade9e" providerId="ADAL" clId="{2A6A2540-C37D-4699-961C-54A393460177}" dt="2024-05-20T13:21:15.843" v="3" actId="20577"/>
          <ac:spMkLst>
            <pc:docMk/>
            <pc:sldMasterMk cId="1328885048" sldId="2147483648"/>
            <ac:spMk id="9" creationId="{00000000-0000-0000-0000-000000000000}"/>
          </ac:spMkLst>
        </pc:spChg>
      </pc:sldMasterChg>
      <pc:sldMasterChg chg="modSp mod">
        <pc:chgData name="Alexander White" userId="3da70261-e0e7-408d-aace-eb577feade9e" providerId="ADAL" clId="{2A6A2540-C37D-4699-961C-54A393460177}" dt="2024-05-20T13:21:20.595" v="7" actId="20577"/>
        <pc:sldMasterMkLst>
          <pc:docMk/>
          <pc:sldMasterMk cId="1498317190" sldId="2147483650"/>
        </pc:sldMasterMkLst>
        <pc:spChg chg="mod">
          <ac:chgData name="Alexander White" userId="3da70261-e0e7-408d-aace-eb577feade9e" providerId="ADAL" clId="{2A6A2540-C37D-4699-961C-54A393460177}" dt="2024-05-20T13:21:20.595" v="7" actId="20577"/>
          <ac:spMkLst>
            <pc:docMk/>
            <pc:sldMasterMk cId="1498317190" sldId="2147483650"/>
            <ac:spMk id="9" creationId="{00000000-0000-0000-0000-000000000000}"/>
          </ac:spMkLst>
        </pc:spChg>
      </pc:sldMasterChg>
      <pc:sldMasterChg chg="modSp mod">
        <pc:chgData name="Alexander White" userId="3da70261-e0e7-408d-aace-eb577feade9e" providerId="ADAL" clId="{2A6A2540-C37D-4699-961C-54A393460177}" dt="2024-05-20T13:21:25.269" v="11" actId="20577"/>
        <pc:sldMasterMkLst>
          <pc:docMk/>
          <pc:sldMasterMk cId="1822393236" sldId="2147483652"/>
        </pc:sldMasterMkLst>
        <pc:spChg chg="mod">
          <ac:chgData name="Alexander White" userId="3da70261-e0e7-408d-aace-eb577feade9e" providerId="ADAL" clId="{2A6A2540-C37D-4699-961C-54A393460177}" dt="2024-05-20T13:21:25.269" v="11" actId="20577"/>
          <ac:spMkLst>
            <pc:docMk/>
            <pc:sldMasterMk cId="1822393236" sldId="2147483652"/>
            <ac:spMk id="9" creationId="{00000000-0000-0000-0000-000000000000}"/>
          </ac:spMkLst>
        </pc:spChg>
      </pc:sldMasterChg>
      <pc:sldMasterChg chg="modSp mod">
        <pc:chgData name="Alexander White" userId="3da70261-e0e7-408d-aace-eb577feade9e" providerId="ADAL" clId="{2A6A2540-C37D-4699-961C-54A393460177}" dt="2024-05-20T13:21:29.553" v="15" actId="20577"/>
        <pc:sldMasterMkLst>
          <pc:docMk/>
          <pc:sldMasterMk cId="1788143608" sldId="2147483656"/>
        </pc:sldMasterMkLst>
        <pc:spChg chg="mod">
          <ac:chgData name="Alexander White" userId="3da70261-e0e7-408d-aace-eb577feade9e" providerId="ADAL" clId="{2A6A2540-C37D-4699-961C-54A393460177}" dt="2024-05-20T13:21:29.553" v="15" actId="20577"/>
          <ac:spMkLst>
            <pc:docMk/>
            <pc:sldMasterMk cId="1788143608" sldId="2147483656"/>
            <ac:spMk id="8" creationId="{00000000-0000-0000-0000-000000000000}"/>
          </ac:spMkLst>
        </pc:spChg>
      </pc:sldMasterChg>
    </pc:docChg>
  </pc:docChgLst>
  <pc:docChgLst>
    <pc:chgData name="Alex White" userId="57e9160509e0eb1c" providerId="LiveId" clId="{BEE77A75-FB4A-4994-B848-DCE9F3CDEF77}"/>
    <pc:docChg chg="custSel addSld modSld">
      <pc:chgData name="Alex White" userId="57e9160509e0eb1c" providerId="LiveId" clId="{BEE77A75-FB4A-4994-B848-DCE9F3CDEF77}" dt="2024-06-18T11:48:55.797" v="59" actId="14100"/>
      <pc:docMkLst>
        <pc:docMk/>
      </pc:docMkLst>
      <pc:sldChg chg="modSp mod">
        <pc:chgData name="Alex White" userId="57e9160509e0eb1c" providerId="LiveId" clId="{BEE77A75-FB4A-4994-B848-DCE9F3CDEF77}" dt="2024-06-18T11:47:36.687" v="28" actId="20577"/>
        <pc:sldMkLst>
          <pc:docMk/>
          <pc:sldMk cId="4028586743" sldId="262"/>
        </pc:sldMkLst>
        <pc:spChg chg="mod">
          <ac:chgData name="Alex White" userId="57e9160509e0eb1c" providerId="LiveId" clId="{BEE77A75-FB4A-4994-B848-DCE9F3CDEF77}" dt="2024-06-18T11:47:36.687" v="28" actId="20577"/>
          <ac:spMkLst>
            <pc:docMk/>
            <pc:sldMk cId="4028586743" sldId="262"/>
            <ac:spMk id="3" creationId="{00000000-0000-0000-0000-000000000000}"/>
          </ac:spMkLst>
        </pc:spChg>
      </pc:sldChg>
      <pc:sldChg chg="addSp delSp modSp add mod">
        <pc:chgData name="Alex White" userId="57e9160509e0eb1c" providerId="LiveId" clId="{BEE77A75-FB4A-4994-B848-DCE9F3CDEF77}" dt="2024-06-18T11:48:55.797" v="59" actId="14100"/>
        <pc:sldMkLst>
          <pc:docMk/>
          <pc:sldMk cId="3136821408" sldId="273"/>
        </pc:sldMkLst>
        <pc:spChg chg="mod">
          <ac:chgData name="Alex White" userId="57e9160509e0eb1c" providerId="LiveId" clId="{BEE77A75-FB4A-4994-B848-DCE9F3CDEF77}" dt="2024-06-18T11:48:09.274" v="47" actId="20577"/>
          <ac:spMkLst>
            <pc:docMk/>
            <pc:sldMk cId="3136821408" sldId="273"/>
            <ac:spMk id="2" creationId="{00000000-0000-0000-0000-000000000000}"/>
          </ac:spMkLst>
        </pc:spChg>
        <pc:spChg chg="mod">
          <ac:chgData name="Alex White" userId="57e9160509e0eb1c" providerId="LiveId" clId="{BEE77A75-FB4A-4994-B848-DCE9F3CDEF77}" dt="2024-06-18T11:48:38.741" v="55" actId="14100"/>
          <ac:spMkLst>
            <pc:docMk/>
            <pc:sldMk cId="3136821408" sldId="273"/>
            <ac:spMk id="3" creationId="{00000000-0000-0000-0000-000000000000}"/>
          </ac:spMkLst>
        </pc:spChg>
        <pc:picChg chg="del mod">
          <ac:chgData name="Alex White" userId="57e9160509e0eb1c" providerId="LiveId" clId="{BEE77A75-FB4A-4994-B848-DCE9F3CDEF77}" dt="2024-06-18T11:48:52.750" v="57" actId="478"/>
          <ac:picMkLst>
            <pc:docMk/>
            <pc:sldMk cId="3136821408" sldId="273"/>
            <ac:picMk id="4" creationId="{00000000-0000-0000-0000-000000000000}"/>
          </ac:picMkLst>
        </pc:picChg>
        <pc:picChg chg="add mod">
          <ac:chgData name="Alex White" userId="57e9160509e0eb1c" providerId="LiveId" clId="{BEE77A75-FB4A-4994-B848-DCE9F3CDEF77}" dt="2024-06-18T11:48:55.797" v="59" actId="14100"/>
          <ac:picMkLst>
            <pc:docMk/>
            <pc:sldMk cId="3136821408" sldId="273"/>
            <ac:picMk id="5" creationId="{D7D59EBE-FDA3-81D9-B93B-21A7D0D474F7}"/>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Principles of home food preservation</a:t>
            </a:r>
            <a:endParaRPr lang="en-US" dirty="0"/>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Methods of food preservation - Freezing</a:t>
            </a:r>
          </a:p>
        </p:txBody>
      </p:sp>
      <p:sp>
        <p:nvSpPr>
          <p:cNvPr id="3" name="Subtitle 2"/>
          <p:cNvSpPr>
            <a:spLocks noGrp="1"/>
          </p:cNvSpPr>
          <p:nvPr>
            <p:ph type="subTitle" idx="1"/>
          </p:nvPr>
        </p:nvSpPr>
        <p:spPr>
          <a:xfrm>
            <a:off x="1169276" y="2571092"/>
            <a:ext cx="5118569" cy="3600000"/>
          </a:xfrm>
        </p:spPr>
        <p:txBody>
          <a:bodyPr/>
          <a:lstStyle/>
          <a:p>
            <a:pPr marL="0" indent="0">
              <a:spcBef>
                <a:spcPct val="0"/>
              </a:spcBef>
              <a:buNone/>
            </a:pPr>
            <a:r>
              <a:rPr lang="en-GB" altLang="en-US" sz="2000" dirty="0"/>
              <a:t>Reducing the temperature of the food to below  – 18ºC reduces the activity of the micro-organisms and enzymes. </a:t>
            </a:r>
          </a:p>
          <a:p>
            <a:pPr marL="0" indent="0">
              <a:spcBef>
                <a:spcPct val="0"/>
              </a:spcBef>
              <a:buNone/>
            </a:pPr>
            <a:endParaRPr lang="en-GB" altLang="en-US" sz="2000" dirty="0"/>
          </a:p>
          <a:p>
            <a:pPr marL="0" indent="0">
              <a:spcBef>
                <a:spcPct val="0"/>
              </a:spcBef>
              <a:buNone/>
            </a:pPr>
            <a:r>
              <a:rPr lang="en-GB" altLang="en-US" sz="2000" dirty="0"/>
              <a:t>Freezing also reduces the availability of water because ice crystals are formed.</a:t>
            </a:r>
          </a:p>
          <a:p>
            <a:pPr marL="0" indent="0">
              <a:spcBef>
                <a:spcPct val="0"/>
              </a:spcBef>
              <a:buNone/>
            </a:pPr>
            <a:endParaRPr lang="en-GB" altLang="en-US" sz="2000" dirty="0"/>
          </a:p>
          <a:p>
            <a:pPr marL="0" indent="0">
              <a:spcBef>
                <a:spcPct val="0"/>
              </a:spcBef>
              <a:buNone/>
            </a:pPr>
            <a:r>
              <a:rPr lang="en-GB" altLang="en-US" sz="2000" dirty="0"/>
              <a:t>In China, freezing has been a method of preservation for hundreds of years, dating back to 1800 </a:t>
            </a:r>
            <a:r>
              <a:rPr lang="en-GB" altLang="en-US" sz="2000" baseline="-25000" dirty="0"/>
              <a:t>BC</a:t>
            </a:r>
            <a:r>
              <a:rPr lang="en-GB" altLang="en-US" sz="2000" dirty="0"/>
              <a:t>.  </a:t>
            </a:r>
          </a:p>
          <a:p>
            <a:endParaRPr lang="en-US"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713872" y="2630147"/>
            <a:ext cx="5273905" cy="2969208"/>
          </a:xfrm>
          <a:prstGeom prst="rect">
            <a:avLst/>
          </a:prstGeom>
        </p:spPr>
      </p:pic>
    </p:spTree>
    <p:extLst>
      <p:ext uri="{BB962C8B-B14F-4D97-AF65-F5344CB8AC3E}">
        <p14:creationId xmlns:p14="http://schemas.microsoft.com/office/powerpoint/2010/main" val="4028586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Disadvantages of freezing</a:t>
            </a:r>
            <a:br>
              <a:rPr lang="en-US" dirty="0"/>
            </a:br>
            <a:endParaRPr lang="en-US" dirty="0"/>
          </a:p>
        </p:txBody>
      </p:sp>
      <p:sp>
        <p:nvSpPr>
          <p:cNvPr id="3" name="Subtitle 2"/>
          <p:cNvSpPr>
            <a:spLocks noGrp="1"/>
          </p:cNvSpPr>
          <p:nvPr>
            <p:ph type="subTitle" idx="1"/>
          </p:nvPr>
        </p:nvSpPr>
        <p:spPr>
          <a:xfrm>
            <a:off x="1169276" y="2571092"/>
            <a:ext cx="7930657" cy="3600000"/>
          </a:xfrm>
        </p:spPr>
        <p:txBody>
          <a:bodyPr/>
          <a:lstStyle/>
          <a:p>
            <a:pPr marL="0" indent="0">
              <a:buNone/>
            </a:pPr>
            <a:r>
              <a:rPr lang="en-GB" sz="2000" dirty="0"/>
              <a:t>Most food contains large amounts of water. When water is frozen, ice is formed. Large ice crystals are formed when food is slowly frozen, this can damage the cell structure of the food. </a:t>
            </a:r>
          </a:p>
          <a:p>
            <a:pPr marL="0" indent="0">
              <a:buNone/>
            </a:pPr>
            <a:endParaRPr lang="en-GB" sz="2000" dirty="0"/>
          </a:p>
          <a:p>
            <a:pPr marL="0" indent="0">
              <a:buNone/>
            </a:pPr>
            <a:r>
              <a:rPr lang="en-GB" sz="2000" dirty="0"/>
              <a:t>When the food defrosts, the water enclosed within the cells is released, e.g. cell damage in soft fruits (strawberries) and the collapse of some colloidal systems in food products, e.g. cream. Freezing food quickly can reduce the size of ice crystals.</a:t>
            </a:r>
          </a:p>
          <a:p>
            <a:pPr marL="0" indent="0">
              <a:buNone/>
            </a:pPr>
            <a:endParaRPr lang="en-GB" sz="2000" dirty="0"/>
          </a:p>
          <a:p>
            <a:pPr marL="0" indent="0">
              <a:buNone/>
            </a:pPr>
            <a:r>
              <a:rPr lang="en-GB" sz="2000" dirty="0"/>
              <a:t>When frozen, micro-organisms do not die, they simply become dormant, retarding their growth.</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99933" y="2442145"/>
            <a:ext cx="3048000" cy="2017776"/>
          </a:xfrm>
          <a:prstGeom prst="rect">
            <a:avLst/>
          </a:prstGeom>
        </p:spPr>
      </p:pic>
    </p:spTree>
    <p:extLst>
      <p:ext uri="{BB962C8B-B14F-4D97-AF65-F5344CB8AC3E}">
        <p14:creationId xmlns:p14="http://schemas.microsoft.com/office/powerpoint/2010/main" val="4028586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69273" y="1563798"/>
            <a:ext cx="9909853" cy="720000"/>
          </a:xfrm>
        </p:spPr>
        <p:txBody>
          <a:bodyPr/>
          <a:lstStyle/>
          <a:p>
            <a:r>
              <a:rPr lang="en-GB" dirty="0"/>
              <a:t>Methods of food preservation - Sugar preserves</a:t>
            </a:r>
            <a:br>
              <a:rPr lang="en-GB" dirty="0"/>
            </a:br>
            <a:endParaRPr lang="en-US" dirty="0"/>
          </a:p>
        </p:txBody>
      </p:sp>
      <p:sp>
        <p:nvSpPr>
          <p:cNvPr id="3" name="Subtitle 2"/>
          <p:cNvSpPr>
            <a:spLocks noGrp="1"/>
          </p:cNvSpPr>
          <p:nvPr>
            <p:ph type="subTitle" idx="1"/>
          </p:nvPr>
        </p:nvSpPr>
        <p:spPr>
          <a:xfrm>
            <a:off x="1169276" y="2571092"/>
            <a:ext cx="7351269" cy="3600000"/>
          </a:xfrm>
        </p:spPr>
        <p:txBody>
          <a:bodyPr/>
          <a:lstStyle/>
          <a:p>
            <a:pPr marL="0" indent="0">
              <a:buNone/>
            </a:pPr>
            <a:r>
              <a:rPr lang="en-GB" sz="2000" dirty="0"/>
              <a:t>The initial boiling of the fruit will destroy the enzymes and micro-organisms (but not spores), preventing spoilage later on. </a:t>
            </a:r>
          </a:p>
          <a:p>
            <a:pPr marL="0" indent="0">
              <a:buNone/>
            </a:pPr>
            <a:endParaRPr lang="en-GB" sz="2000" dirty="0"/>
          </a:p>
          <a:p>
            <a:pPr marL="0" indent="0">
              <a:buNone/>
            </a:pPr>
            <a:r>
              <a:rPr lang="en-GB" sz="2000" dirty="0"/>
              <a:t>The high concentration of sugar added during the jam making process makes the water unavailable thus reducing the microbial activity through dehydration effect.</a:t>
            </a:r>
          </a:p>
          <a:p>
            <a:pPr marL="0" indent="0">
              <a:buNone/>
            </a:pPr>
            <a:endParaRPr lang="en-GB" sz="2000" dirty="0"/>
          </a:p>
          <a:p>
            <a:pPr marL="0" indent="0">
              <a:buNone/>
            </a:pPr>
            <a:r>
              <a:rPr lang="en-GB" sz="2000" dirty="0"/>
              <a:t>Jam jars are normally heated before the jam is added which destroys the micro-organisms found in the jars.</a:t>
            </a:r>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780443" y="2875200"/>
            <a:ext cx="3048000" cy="2033016"/>
          </a:xfrm>
          <a:prstGeom prst="rect">
            <a:avLst/>
          </a:prstGeom>
        </p:spPr>
      </p:pic>
    </p:spTree>
    <p:extLst>
      <p:ext uri="{BB962C8B-B14F-4D97-AF65-F5344CB8AC3E}">
        <p14:creationId xmlns:p14="http://schemas.microsoft.com/office/powerpoint/2010/main" val="4028586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Methods of food preservation - Salting</a:t>
            </a:r>
            <a:br>
              <a:rPr lang="en-GB" dirty="0"/>
            </a:br>
            <a:endParaRPr lang="en-US" dirty="0"/>
          </a:p>
        </p:txBody>
      </p:sp>
      <p:sp>
        <p:nvSpPr>
          <p:cNvPr id="3" name="Subtitle 2"/>
          <p:cNvSpPr>
            <a:spLocks noGrp="1"/>
          </p:cNvSpPr>
          <p:nvPr>
            <p:ph type="subTitle" idx="1"/>
          </p:nvPr>
        </p:nvSpPr>
        <p:spPr>
          <a:xfrm>
            <a:off x="1169276" y="2571092"/>
            <a:ext cx="5618799" cy="3600000"/>
          </a:xfrm>
        </p:spPr>
        <p:txBody>
          <a:bodyPr/>
          <a:lstStyle/>
          <a:p>
            <a:pPr marL="0" indent="0">
              <a:buNone/>
            </a:pPr>
            <a:r>
              <a:rPr lang="en-GB" sz="2000" dirty="0"/>
              <a:t>Coating food in salt or placing it in a salt solution (brine) reduces the moisture content of the food, i.e. reduces the availability of water.  </a:t>
            </a:r>
          </a:p>
          <a:p>
            <a:pPr marL="0" indent="0">
              <a:buNone/>
            </a:pPr>
            <a:endParaRPr lang="en-GB" sz="2000" dirty="0"/>
          </a:p>
          <a:p>
            <a:pPr marL="0" indent="0">
              <a:buNone/>
            </a:pPr>
            <a:r>
              <a:rPr lang="en-GB" sz="2000" dirty="0"/>
              <a:t>With little moisture, micro-organism growth is retarded.  </a:t>
            </a:r>
          </a:p>
          <a:p>
            <a:pPr marL="0" indent="0">
              <a:buNone/>
            </a:pPr>
            <a:endParaRPr lang="en-GB" sz="2000" dirty="0"/>
          </a:p>
          <a:p>
            <a:pPr marL="0" indent="0">
              <a:buNone/>
            </a:pPr>
            <a:r>
              <a:rPr lang="en-GB" sz="2000" dirty="0"/>
              <a:t>However, the taste of the food may change considerably.</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423171" y="2571091"/>
            <a:ext cx="4265942" cy="2845383"/>
          </a:xfrm>
          <a:prstGeom prst="rect">
            <a:avLst/>
          </a:prstGeom>
        </p:spPr>
      </p:pic>
    </p:spTree>
    <p:extLst>
      <p:ext uri="{BB962C8B-B14F-4D97-AF65-F5344CB8AC3E}">
        <p14:creationId xmlns:p14="http://schemas.microsoft.com/office/powerpoint/2010/main" val="4028586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Methods of food preservation - Pickling</a:t>
            </a:r>
            <a:br>
              <a:rPr lang="en-GB" dirty="0"/>
            </a:br>
            <a:endParaRPr lang="en-US" dirty="0"/>
          </a:p>
        </p:txBody>
      </p:sp>
      <p:sp>
        <p:nvSpPr>
          <p:cNvPr id="3" name="Subtitle 2"/>
          <p:cNvSpPr>
            <a:spLocks noGrp="1"/>
          </p:cNvSpPr>
          <p:nvPr>
            <p:ph type="subTitle" idx="1"/>
          </p:nvPr>
        </p:nvSpPr>
        <p:spPr>
          <a:xfrm>
            <a:off x="1169276" y="2571092"/>
            <a:ext cx="7101888" cy="3600000"/>
          </a:xfrm>
        </p:spPr>
        <p:txBody>
          <a:bodyPr/>
          <a:lstStyle/>
          <a:p>
            <a:pPr marL="0" indent="0">
              <a:buNone/>
            </a:pPr>
            <a:r>
              <a:rPr lang="en-GB" sz="2000" dirty="0"/>
              <a:t>The initial boiling of the ingredients will destroy enzymes and micro-organisms (but not spores), preventing spoilage later on. </a:t>
            </a:r>
          </a:p>
          <a:p>
            <a:pPr marL="0" indent="0">
              <a:buNone/>
            </a:pPr>
            <a:endParaRPr lang="en-GB" sz="2000" dirty="0"/>
          </a:p>
          <a:p>
            <a:pPr marL="0" indent="0">
              <a:buNone/>
            </a:pPr>
            <a:r>
              <a:rPr lang="en-GB" sz="2000" dirty="0"/>
              <a:t>Vegetables and fruits are covered in vinegar and other ingredients, often including spices. The high concentration of acid inhibits bacterial growth and multiplication. The acidic nature of the solution prevents growth of micro-organisms.  </a:t>
            </a:r>
          </a:p>
          <a:p>
            <a:pPr marL="0" indent="0">
              <a:buNone/>
            </a:pPr>
            <a:endParaRPr lang="en-GB" sz="2000" dirty="0"/>
          </a:p>
          <a:p>
            <a:pPr marL="0" indent="0">
              <a:buNone/>
            </a:pPr>
            <a:r>
              <a:rPr lang="en-GB" sz="2000" dirty="0"/>
              <a:t>Pickle/or chutney jars are normally heated before the product is added to destroy micro-organisms found in the jars.</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271164" y="3589280"/>
            <a:ext cx="3559347" cy="2473746"/>
          </a:xfrm>
          <a:prstGeom prst="rect">
            <a:avLst/>
          </a:prstGeom>
        </p:spPr>
      </p:pic>
    </p:spTree>
    <p:extLst>
      <p:ext uri="{BB962C8B-B14F-4D97-AF65-F5344CB8AC3E}">
        <p14:creationId xmlns:p14="http://schemas.microsoft.com/office/powerpoint/2010/main" val="4028586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Principles of home food preservation</a:t>
            </a:r>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E0672E27-91E4-090D-C538-8D7F60B70D92}"/>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Traditional methods of preservation</a:t>
            </a:r>
            <a:br>
              <a:rPr lang="en-US" dirty="0"/>
            </a:br>
            <a:endParaRPr lang="en-US" dirty="0"/>
          </a:p>
        </p:txBody>
      </p:sp>
      <p:sp>
        <p:nvSpPr>
          <p:cNvPr id="3" name="Subtitle 2"/>
          <p:cNvSpPr>
            <a:spLocks noGrp="1"/>
          </p:cNvSpPr>
          <p:nvPr>
            <p:ph type="subTitle" idx="1"/>
          </p:nvPr>
        </p:nvSpPr>
        <p:spPr>
          <a:xfrm>
            <a:off x="1169276" y="2571092"/>
            <a:ext cx="6603124" cy="3600000"/>
          </a:xfrm>
        </p:spPr>
        <p:txBody>
          <a:bodyPr/>
          <a:lstStyle/>
          <a:p>
            <a:pPr marL="0" indent="0">
              <a:buNone/>
            </a:pPr>
            <a:r>
              <a:rPr lang="en-GB" sz="2000" dirty="0"/>
              <a:t>Traditional methods of food preservation began from the essential need to store supplies when they were plentiful and to keep the food fresh for as long as possible to last through the winter months.  </a:t>
            </a:r>
          </a:p>
          <a:p>
            <a:pPr marL="0" indent="0">
              <a:buNone/>
            </a:pPr>
            <a:endParaRPr lang="en-GB" sz="2000" dirty="0"/>
          </a:p>
          <a:p>
            <a:pPr marL="0" indent="0">
              <a:buNone/>
            </a:pPr>
            <a:r>
              <a:rPr lang="en-GB" sz="2000" dirty="0"/>
              <a:t>Although food preservation has been in use for thousands of years, it is only in the last two centuries that many of the ‘new’  food processing techniques have been developed.</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981658" y="2737346"/>
            <a:ext cx="3747634" cy="2499672"/>
          </a:xfrm>
          <a:prstGeom prst="rect">
            <a:avLst/>
          </a:prstGeom>
        </p:spPr>
      </p:pic>
    </p:spTree>
    <p:extLst>
      <p:ext uri="{BB962C8B-B14F-4D97-AF65-F5344CB8AC3E}">
        <p14:creationId xmlns:p14="http://schemas.microsoft.com/office/powerpoint/2010/main" val="1740713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Principles of food preservation</a:t>
            </a:r>
            <a:br>
              <a:rPr lang="en-US" dirty="0"/>
            </a:br>
            <a:endParaRPr lang="en-US" dirty="0"/>
          </a:p>
        </p:txBody>
      </p:sp>
      <p:sp>
        <p:nvSpPr>
          <p:cNvPr id="3" name="Subtitle 2"/>
          <p:cNvSpPr>
            <a:spLocks noGrp="1"/>
          </p:cNvSpPr>
          <p:nvPr>
            <p:ph type="subTitle" idx="1"/>
          </p:nvPr>
        </p:nvSpPr>
        <p:spPr>
          <a:xfrm>
            <a:off x="1169277" y="2571092"/>
            <a:ext cx="5704860" cy="3600000"/>
          </a:xfrm>
        </p:spPr>
        <p:txBody>
          <a:bodyPr/>
          <a:lstStyle/>
          <a:p>
            <a:pPr marL="0" indent="0">
              <a:buNone/>
            </a:pPr>
            <a:r>
              <a:rPr lang="en-GB" sz="2000" dirty="0"/>
              <a:t>The principles underlying methods of preservation used in the past are still the same as today. </a:t>
            </a:r>
          </a:p>
          <a:p>
            <a:pPr marL="0" indent="0">
              <a:buNone/>
            </a:pPr>
            <a:endParaRPr lang="en-GB" sz="2000" dirty="0"/>
          </a:p>
          <a:p>
            <a:pPr marL="0" indent="0">
              <a:buNone/>
            </a:pPr>
            <a:r>
              <a:rPr lang="en-GB" sz="2000" dirty="0"/>
              <a:t>The aim of preservation is to prevent food spoilage as a result of growth of micro-organisms and breakdown of food by enzymes.</a:t>
            </a:r>
          </a:p>
          <a:p>
            <a:pPr marL="0" indent="0">
              <a:buNone/>
            </a:pPr>
            <a:endParaRPr lang="en-GB" sz="2000" dirty="0"/>
          </a:p>
          <a:p>
            <a:pPr marL="0" indent="0">
              <a:buNone/>
            </a:pPr>
            <a:r>
              <a:rPr lang="en-GB" sz="2000" dirty="0"/>
              <a:t>This prevents food waste.</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689134" y="2571092"/>
            <a:ext cx="4116045" cy="2745402"/>
          </a:xfrm>
          <a:prstGeom prst="rect">
            <a:avLst/>
          </a:prstGeom>
        </p:spPr>
      </p:pic>
    </p:spTree>
    <p:extLst>
      <p:ext uri="{BB962C8B-B14F-4D97-AF65-F5344CB8AC3E}">
        <p14:creationId xmlns:p14="http://schemas.microsoft.com/office/powerpoint/2010/main" val="4028586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Food preservation and food waste</a:t>
            </a:r>
            <a:br>
              <a:rPr lang="en-US" dirty="0"/>
            </a:br>
            <a:endParaRPr lang="en-US" dirty="0"/>
          </a:p>
        </p:txBody>
      </p:sp>
      <p:sp>
        <p:nvSpPr>
          <p:cNvPr id="3" name="Subtitle 2"/>
          <p:cNvSpPr>
            <a:spLocks noGrp="1"/>
          </p:cNvSpPr>
          <p:nvPr>
            <p:ph type="subTitle" idx="1"/>
          </p:nvPr>
        </p:nvSpPr>
        <p:spPr>
          <a:xfrm>
            <a:off x="1169276" y="2571092"/>
            <a:ext cx="6330749" cy="3600000"/>
          </a:xfrm>
        </p:spPr>
        <p:txBody>
          <a:bodyPr/>
          <a:lstStyle/>
          <a:p>
            <a:pPr marL="0" indent="0">
              <a:buNone/>
            </a:pPr>
            <a:r>
              <a:rPr lang="en-GB" sz="2000" dirty="0"/>
              <a:t>Preservation prevents food waste by extending the shelf life of perishable items, allowing them to be consumed long after they would otherwise spoil.</a:t>
            </a:r>
          </a:p>
          <a:p>
            <a:pPr marL="0" indent="0">
              <a:buNone/>
            </a:pPr>
            <a:endParaRPr lang="en-GB" sz="2000" dirty="0"/>
          </a:p>
          <a:p>
            <a:pPr marL="0" indent="0">
              <a:buNone/>
            </a:pPr>
            <a:r>
              <a:rPr lang="en-GB" sz="2000" dirty="0"/>
              <a:t>Methods such as canning, freezing, and drying inhibit the growth of bacteria and other microorganisms that cause food to deteriorate. </a:t>
            </a:r>
          </a:p>
          <a:p>
            <a:pPr marL="0" indent="0">
              <a:buNone/>
            </a:pPr>
            <a:endParaRPr lang="en-GB" sz="2000" dirty="0"/>
          </a:p>
          <a:p>
            <a:pPr marL="0" indent="0">
              <a:buNone/>
            </a:pPr>
            <a:r>
              <a:rPr lang="en-GB" sz="2000" dirty="0"/>
              <a:t>By maintaining the nutritional value and edibility of food for longer periods, preservation techniques reduce the likelihood of discarding food, thereby minimising waste and improving food security.</a:t>
            </a:r>
            <a:endParaRPr lang="en-US" sz="2000" dirty="0"/>
          </a:p>
        </p:txBody>
      </p:sp>
      <p:pic>
        <p:nvPicPr>
          <p:cNvPr id="5" name="Picture 2" descr="Free Supermarket Fridge photo and picture">
            <a:extLst>
              <a:ext uri="{FF2B5EF4-FFF2-40B4-BE49-F238E27FC236}">
                <a16:creationId xmlns:a16="http://schemas.microsoft.com/office/drawing/2014/main" id="{D7D59EBE-FDA3-81D9-B93B-21A7D0D474F7}"/>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7694579" y="2532534"/>
            <a:ext cx="4293455" cy="3198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6821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Food spoilage</a:t>
            </a:r>
            <a:br>
              <a:rPr lang="en-US" dirty="0"/>
            </a:br>
            <a:endParaRPr lang="en-US" dirty="0"/>
          </a:p>
        </p:txBody>
      </p:sp>
      <p:sp>
        <p:nvSpPr>
          <p:cNvPr id="3" name="Subtitle 2"/>
          <p:cNvSpPr>
            <a:spLocks noGrp="1"/>
          </p:cNvSpPr>
          <p:nvPr>
            <p:ph type="subTitle" idx="1"/>
          </p:nvPr>
        </p:nvSpPr>
        <p:spPr>
          <a:xfrm>
            <a:off x="1169276" y="2571092"/>
            <a:ext cx="6086757" cy="3600000"/>
          </a:xfrm>
        </p:spPr>
        <p:txBody>
          <a:bodyPr/>
          <a:lstStyle/>
          <a:p>
            <a:pPr marL="0" indent="0">
              <a:buNone/>
            </a:pPr>
            <a:r>
              <a:rPr lang="en-GB" sz="2000" dirty="0"/>
              <a:t>As soon as food is harvested, slaughtered or manufactured into a product it starts to change.  This is caused by two main processes:</a:t>
            </a:r>
          </a:p>
          <a:p>
            <a:pPr marL="0" indent="0">
              <a:buNone/>
            </a:pPr>
            <a:endParaRPr lang="en-GB" sz="2000" dirty="0"/>
          </a:p>
          <a:p>
            <a:r>
              <a:rPr lang="en-GB" sz="2000" dirty="0"/>
              <a:t>autolysis – self destruction, caused by enzymes present in the food;</a:t>
            </a:r>
          </a:p>
          <a:p>
            <a:r>
              <a:rPr lang="en-GB" sz="2000" dirty="0"/>
              <a:t>microbial spoilage – caused by the growth of bacteria, yeasts and moulds.</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998310" y="2186980"/>
            <a:ext cx="4126746" cy="4126746"/>
          </a:xfrm>
          <a:prstGeom prst="rect">
            <a:avLst/>
          </a:prstGeom>
        </p:spPr>
      </p:pic>
    </p:spTree>
    <p:extLst>
      <p:ext uri="{BB962C8B-B14F-4D97-AF65-F5344CB8AC3E}">
        <p14:creationId xmlns:p14="http://schemas.microsoft.com/office/powerpoint/2010/main" val="4028586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Factors that promote enzymes and microbial activity</a:t>
            </a:r>
            <a:br>
              <a:rPr lang="en-GB" dirty="0"/>
            </a:br>
            <a:endParaRPr lang="en-US" dirty="0"/>
          </a:p>
        </p:txBody>
      </p:sp>
      <p:sp>
        <p:nvSpPr>
          <p:cNvPr id="3" name="Subtitle 2"/>
          <p:cNvSpPr>
            <a:spLocks noGrp="1"/>
          </p:cNvSpPr>
          <p:nvPr>
            <p:ph type="subTitle" idx="1"/>
          </p:nvPr>
        </p:nvSpPr>
        <p:spPr>
          <a:xfrm>
            <a:off x="1169276" y="2571092"/>
            <a:ext cx="6280395" cy="3600000"/>
          </a:xfrm>
        </p:spPr>
        <p:txBody>
          <a:bodyPr/>
          <a:lstStyle/>
          <a:p>
            <a:pPr marL="0" indent="0">
              <a:buNone/>
            </a:pPr>
            <a:endParaRPr lang="en-US" sz="2000" dirty="0"/>
          </a:p>
          <a:p>
            <a:pPr marL="0" indent="0">
              <a:buNone/>
            </a:pPr>
            <a:r>
              <a:rPr lang="en-GB" sz="2000" dirty="0"/>
              <a:t>Micro-organisms and enzymes need certain conditions to survive and reproduce. </a:t>
            </a:r>
          </a:p>
          <a:p>
            <a:pPr marL="0" indent="0">
              <a:buNone/>
            </a:pPr>
            <a:r>
              <a:rPr lang="en-GB" sz="2000" dirty="0"/>
              <a:t>These include:</a:t>
            </a:r>
          </a:p>
          <a:p>
            <a:r>
              <a:rPr lang="en-GB" sz="2000" dirty="0"/>
              <a:t>temperature;</a:t>
            </a:r>
          </a:p>
          <a:p>
            <a:r>
              <a:rPr lang="en-GB" sz="2000" dirty="0"/>
              <a:t>oxygen;</a:t>
            </a:r>
          </a:p>
          <a:p>
            <a:r>
              <a:rPr lang="en-GB" sz="2000" dirty="0"/>
              <a:t>food;</a:t>
            </a:r>
          </a:p>
          <a:p>
            <a:r>
              <a:rPr lang="en-GB" sz="2000" dirty="0"/>
              <a:t>time;</a:t>
            </a:r>
          </a:p>
          <a:p>
            <a:r>
              <a:rPr lang="en-GB" sz="2000" dirty="0"/>
              <a:t>moisture;</a:t>
            </a:r>
          </a:p>
          <a:p>
            <a:r>
              <a:rPr lang="en-GB" sz="2000" dirty="0"/>
              <a:t>pH level. </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568466" y="2571092"/>
            <a:ext cx="3175074" cy="3641140"/>
          </a:xfrm>
          <a:prstGeom prst="rect">
            <a:avLst/>
          </a:prstGeom>
        </p:spPr>
      </p:pic>
    </p:spTree>
    <p:extLst>
      <p:ext uri="{BB962C8B-B14F-4D97-AF65-F5344CB8AC3E}">
        <p14:creationId xmlns:p14="http://schemas.microsoft.com/office/powerpoint/2010/main" val="4028586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Principles of food preservation</a:t>
            </a:r>
            <a:br>
              <a:rPr lang="en-US" dirty="0"/>
            </a:br>
            <a:endParaRPr lang="en-US" dirty="0"/>
          </a:p>
        </p:txBody>
      </p:sp>
      <p:sp>
        <p:nvSpPr>
          <p:cNvPr id="3" name="Subtitle 2"/>
          <p:cNvSpPr>
            <a:spLocks noGrp="1"/>
          </p:cNvSpPr>
          <p:nvPr>
            <p:ph type="subTitle" idx="1"/>
          </p:nvPr>
        </p:nvSpPr>
        <p:spPr>
          <a:xfrm>
            <a:off x="1169276" y="2276943"/>
            <a:ext cx="7512016" cy="3600000"/>
          </a:xfrm>
        </p:spPr>
        <p:txBody>
          <a:bodyPr/>
          <a:lstStyle/>
          <a:p>
            <a:pPr marL="0" indent="0">
              <a:buNone/>
            </a:pPr>
            <a:r>
              <a:rPr lang="en-GB" sz="2000" dirty="0"/>
              <a:t>Some of the factors affecting the growth of micro - organisms can be manipulated in different ways to prolong the life of the food product.</a:t>
            </a:r>
          </a:p>
          <a:p>
            <a:pPr marL="0" indent="0">
              <a:buNone/>
            </a:pPr>
            <a:endParaRPr lang="en-GB" sz="2000" dirty="0"/>
          </a:p>
          <a:p>
            <a:pPr marL="0" indent="0">
              <a:buNone/>
            </a:pPr>
            <a:r>
              <a:rPr lang="en-GB" sz="2000" b="1" dirty="0"/>
              <a:t>Temperature </a:t>
            </a:r>
          </a:p>
          <a:p>
            <a:pPr marL="0" indent="0">
              <a:buNone/>
            </a:pPr>
            <a:r>
              <a:rPr lang="en-GB" sz="2000" dirty="0"/>
              <a:t>Chilling or freezing the food to retard growth of micro-organisms and inhibit enzyme activity. Alternatively, heating the food to destroy micro-organisms and prevent enzyme activity.</a:t>
            </a:r>
          </a:p>
          <a:p>
            <a:pPr marL="0" indent="0">
              <a:buNone/>
            </a:pPr>
            <a:endParaRPr lang="en-GB" sz="2000" dirty="0"/>
          </a:p>
          <a:p>
            <a:pPr marL="0" indent="0">
              <a:buNone/>
            </a:pPr>
            <a:r>
              <a:rPr lang="en-GB" sz="2000" b="1" dirty="0"/>
              <a:t>Oxygen</a:t>
            </a:r>
          </a:p>
          <a:p>
            <a:pPr marL="0" indent="0">
              <a:buNone/>
            </a:pPr>
            <a:r>
              <a:rPr lang="en-GB" sz="2000" dirty="0"/>
              <a:t>Food kept in an airtight container will deprive micro-organisms of oxygen and prevent contamination.</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681292" y="2996943"/>
            <a:ext cx="3058194" cy="2039815"/>
          </a:xfrm>
          <a:prstGeom prst="rect">
            <a:avLst/>
          </a:prstGeom>
        </p:spPr>
      </p:pic>
    </p:spTree>
    <p:extLst>
      <p:ext uri="{BB962C8B-B14F-4D97-AF65-F5344CB8AC3E}">
        <p14:creationId xmlns:p14="http://schemas.microsoft.com/office/powerpoint/2010/main" val="4028586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Principles of food preservation</a:t>
            </a:r>
            <a:br>
              <a:rPr lang="en-US" dirty="0"/>
            </a:br>
            <a:endParaRPr lang="en-US" dirty="0"/>
          </a:p>
        </p:txBody>
      </p:sp>
      <p:sp>
        <p:nvSpPr>
          <p:cNvPr id="3" name="Subtitle 2"/>
          <p:cNvSpPr>
            <a:spLocks noGrp="1"/>
          </p:cNvSpPr>
          <p:nvPr>
            <p:ph type="subTitle" idx="1"/>
          </p:nvPr>
        </p:nvSpPr>
        <p:spPr>
          <a:xfrm>
            <a:off x="1169276" y="2571092"/>
            <a:ext cx="7897606" cy="3600000"/>
          </a:xfrm>
        </p:spPr>
        <p:txBody>
          <a:bodyPr/>
          <a:lstStyle/>
          <a:p>
            <a:pPr marL="0" indent="0">
              <a:buNone/>
            </a:pPr>
            <a:r>
              <a:rPr lang="en-GB" sz="2000" b="1" dirty="0"/>
              <a:t>Moisture</a:t>
            </a:r>
          </a:p>
          <a:p>
            <a:pPr marL="0" indent="0">
              <a:buNone/>
            </a:pPr>
            <a:r>
              <a:rPr lang="en-GB" sz="2000" dirty="0"/>
              <a:t>Reducing the moisture content of the food to make water, (which is essential for growth), unavailable to micro-organisms. Alternatively, placing food in a sugary solution will make water unavailable for the growth of  micro-organisms.</a:t>
            </a:r>
          </a:p>
          <a:p>
            <a:pPr marL="0" indent="0">
              <a:buNone/>
            </a:pPr>
            <a:endParaRPr lang="en-GB" sz="2000" dirty="0"/>
          </a:p>
          <a:p>
            <a:pPr marL="0" indent="0">
              <a:buNone/>
            </a:pPr>
            <a:r>
              <a:rPr lang="en-GB" sz="2000" b="1" dirty="0"/>
              <a:t>pH level </a:t>
            </a:r>
          </a:p>
          <a:p>
            <a:pPr marL="0" indent="0">
              <a:buNone/>
            </a:pPr>
            <a:r>
              <a:rPr lang="en-GB" sz="2000" dirty="0"/>
              <a:t>Placing food in an acidic or alkaline solution will inhibit the growth of micro-organisms.</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970278" y="2283798"/>
            <a:ext cx="3042903" cy="3058194"/>
          </a:xfrm>
          <a:prstGeom prst="rect">
            <a:avLst/>
          </a:prstGeom>
        </p:spPr>
      </p:pic>
    </p:spTree>
    <p:extLst>
      <p:ext uri="{BB962C8B-B14F-4D97-AF65-F5344CB8AC3E}">
        <p14:creationId xmlns:p14="http://schemas.microsoft.com/office/powerpoint/2010/main" val="4028586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Methods of food preservation - </a:t>
            </a:r>
            <a:r>
              <a:rPr lang="en-GB" sz="3600" dirty="0"/>
              <a:t>Chilling</a:t>
            </a:r>
            <a:endParaRPr lang="en-US" dirty="0"/>
          </a:p>
        </p:txBody>
      </p:sp>
      <p:sp>
        <p:nvSpPr>
          <p:cNvPr id="3" name="Subtitle 2"/>
          <p:cNvSpPr>
            <a:spLocks noGrp="1"/>
          </p:cNvSpPr>
          <p:nvPr>
            <p:ph type="subTitle" idx="1"/>
          </p:nvPr>
        </p:nvSpPr>
        <p:spPr>
          <a:xfrm>
            <a:off x="1070125" y="2532533"/>
            <a:ext cx="5664162" cy="3600000"/>
          </a:xfrm>
        </p:spPr>
        <p:txBody>
          <a:bodyPr/>
          <a:lstStyle/>
          <a:p>
            <a:pPr marL="0" indent="0">
              <a:buNone/>
            </a:pPr>
            <a:r>
              <a:rPr lang="en-GB" sz="2000" dirty="0"/>
              <a:t>Over the past 50 years chilling and freezing has become the most popular domestic method of preserving food. This is mainly due to wider ownership of domestic refrigerators and freezers and developments in technology, rather than the discovery of new preservation principles. </a:t>
            </a:r>
          </a:p>
          <a:p>
            <a:pPr marL="0" indent="0">
              <a:buNone/>
            </a:pPr>
            <a:endParaRPr lang="en-GB" sz="2000" dirty="0"/>
          </a:p>
          <a:p>
            <a:pPr marL="0" indent="0">
              <a:buNone/>
            </a:pPr>
            <a:r>
              <a:rPr lang="en-GB" sz="2000" dirty="0"/>
              <a:t>Chilling reduces the temperature to between 1ºC -4ºC. Chilling food cannot preserve a food indefinitely but can reduce spoilage caused by micro-organisms and enzymes. Moulds can still grow in cold temperatures.</a:t>
            </a:r>
          </a:p>
          <a:p>
            <a:pPr marL="0" indent="0">
              <a:buNone/>
            </a:pPr>
            <a:endParaRPr lang="en-US" sz="2000" dirty="0"/>
          </a:p>
        </p:txBody>
      </p:sp>
      <p:pic>
        <p:nvPicPr>
          <p:cNvPr id="1026" name="Picture 2" descr="Free Supermarket Fridge photo and picture">
            <a:extLst>
              <a:ext uri="{FF2B5EF4-FFF2-40B4-BE49-F238E27FC236}">
                <a16:creationId xmlns:a16="http://schemas.microsoft.com/office/drawing/2014/main" id="{353ECFFC-3A61-1280-7F17-8BFC6E56B0B0}"/>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7320597" y="2532533"/>
            <a:ext cx="4667437" cy="34771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85867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7DD075A-78CD-45F9-8980-2FCE84E75CD0}"/>
</file>

<file path=customXml/itemProps2.xml><?xml version="1.0" encoding="utf-8"?>
<ds:datastoreItem xmlns:ds="http://schemas.openxmlformats.org/officeDocument/2006/customXml" ds:itemID="{FF73A4D6-F453-4617-B095-3D6E7C2F50DB}"/>
</file>

<file path=customXml/itemProps3.xml><?xml version="1.0" encoding="utf-8"?>
<ds:datastoreItem xmlns:ds="http://schemas.openxmlformats.org/officeDocument/2006/customXml" ds:itemID="{D9E2BDF8-4F44-4CEC-8EF7-4B5C931010D8}"/>
</file>

<file path=docProps/app.xml><?xml version="1.0" encoding="utf-8"?>
<Properties xmlns="http://schemas.openxmlformats.org/officeDocument/2006/extended-properties" xmlns:vt="http://schemas.openxmlformats.org/officeDocument/2006/docPropsVTypes">
  <TotalTime>1</TotalTime>
  <Words>954</Words>
  <Application>Microsoft Office PowerPoint</Application>
  <PresentationFormat>Widescreen</PresentationFormat>
  <Paragraphs>84</Paragraphs>
  <Slides>15</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15</vt:i4>
      </vt:variant>
    </vt:vector>
  </HeadingPairs>
  <TitlesOfParts>
    <vt:vector size="20" baseType="lpstr">
      <vt:lpstr>Arial</vt:lpstr>
      <vt:lpstr>Office Theme</vt:lpstr>
      <vt:lpstr>Custom Design</vt:lpstr>
      <vt:lpstr>1_Custom Design</vt:lpstr>
      <vt:lpstr>3_Custom Design</vt:lpstr>
      <vt:lpstr>Principles of home food preservation</vt:lpstr>
      <vt:lpstr>Traditional methods of preservation </vt:lpstr>
      <vt:lpstr>Principles of food preservation </vt:lpstr>
      <vt:lpstr>Food preservation and food waste </vt:lpstr>
      <vt:lpstr>Food spoilage </vt:lpstr>
      <vt:lpstr>Factors that promote enzymes and microbial activity </vt:lpstr>
      <vt:lpstr>Principles of food preservation </vt:lpstr>
      <vt:lpstr>Principles of food preservation </vt:lpstr>
      <vt:lpstr>Methods of food preservation - Chilling</vt:lpstr>
      <vt:lpstr>Methods of food preservation - Freezing</vt:lpstr>
      <vt:lpstr>Disadvantages of freezing </vt:lpstr>
      <vt:lpstr>Methods of food preservation - Sugar preserves </vt:lpstr>
      <vt:lpstr>Methods of food preservation - Salting </vt:lpstr>
      <vt:lpstr>Methods of food preservation - Pickling </vt:lpstr>
      <vt:lpstr>Principles of home food preservation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32</cp:revision>
  <dcterms:created xsi:type="dcterms:W3CDTF">2018-10-10T09:22:08Z</dcterms:created>
  <dcterms:modified xsi:type="dcterms:W3CDTF">2024-06-20T20:32:14Z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