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6858000" cy="9906000" type="A4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1D1D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inimized">
    <p:restoredLeft sz="15620"/>
    <p:restoredTop sz="94660"/>
  </p:normalViewPr>
  <p:slideViewPr>
    <p:cSldViewPr>
      <p:cViewPr>
        <p:scale>
          <a:sx n="80" d="100"/>
          <a:sy n="80" d="100"/>
        </p:scale>
        <p:origin x="-2532" y="174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3077282"/>
            <a:ext cx="5829300" cy="212336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67DA-8645-4B82-966C-DDA58A512F5C}" type="datetimeFigureOut">
              <a:rPr lang="en-GB" smtClean="0"/>
              <a:t>28/02/2019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43116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67DA-8645-4B82-966C-DDA58A512F5C}" type="datetimeFigureOut">
              <a:rPr lang="en-GB" smtClean="0"/>
              <a:t>28/02/2019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875427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29037" y="573264"/>
            <a:ext cx="1157288" cy="1220822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7175" y="573264"/>
            <a:ext cx="3357563" cy="1220822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67DA-8645-4B82-966C-DDA58A512F5C}" type="datetimeFigureOut">
              <a:rPr lang="en-GB" smtClean="0"/>
              <a:t>28/02/2019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46073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67DA-8645-4B82-966C-DDA58A512F5C}" type="datetimeFigureOut">
              <a:rPr lang="en-GB" smtClean="0"/>
              <a:t>28/02/2019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016718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6365523"/>
            <a:ext cx="5829300" cy="196744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4198586"/>
            <a:ext cx="5829300" cy="21669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67DA-8645-4B82-966C-DDA58A512F5C}" type="datetimeFigureOut">
              <a:rPr lang="en-GB" smtClean="0"/>
              <a:t>28/02/2019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17675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7175" y="3338690"/>
            <a:ext cx="2257425" cy="944280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28900" y="3338690"/>
            <a:ext cx="2257425" cy="944280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67DA-8645-4B82-966C-DDA58A512F5C}" type="datetimeFigureOut">
              <a:rPr lang="en-GB" smtClean="0"/>
              <a:t>28/02/2019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911858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217385"/>
            <a:ext cx="303014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3141486"/>
            <a:ext cx="303014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217385"/>
            <a:ext cx="303133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3141486"/>
            <a:ext cx="303133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67DA-8645-4B82-966C-DDA58A512F5C}" type="datetimeFigureOut">
              <a:rPr lang="en-GB" smtClean="0"/>
              <a:t>28/02/2019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730905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67DA-8645-4B82-966C-DDA58A512F5C}" type="datetimeFigureOut">
              <a:rPr lang="en-GB" smtClean="0"/>
              <a:t>28/02/2019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919473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67DA-8645-4B82-966C-DDA58A512F5C}" type="datetimeFigureOut">
              <a:rPr lang="en-GB" smtClean="0"/>
              <a:t>28/02/2019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020892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94405"/>
            <a:ext cx="2256235" cy="167851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94406"/>
            <a:ext cx="3833813" cy="845449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072923"/>
            <a:ext cx="2256235" cy="677598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67DA-8645-4B82-966C-DDA58A512F5C}" type="datetimeFigureOut">
              <a:rPr lang="en-GB" smtClean="0"/>
              <a:t>28/02/2019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933295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934200"/>
            <a:ext cx="4114800" cy="81862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752822"/>
            <a:ext cx="4114800" cy="116257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67DA-8645-4B82-966C-DDA58A512F5C}" type="datetimeFigureOut">
              <a:rPr lang="en-GB" smtClean="0"/>
              <a:t>28/02/2019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388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311401"/>
            <a:ext cx="6172200" cy="65375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9181395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3E67DA-8645-4B82-966C-DDA58A512F5C}" type="datetimeFigureOut">
              <a:rPr lang="en-GB" smtClean="0"/>
              <a:t>28/02/2019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9181395"/>
            <a:ext cx="21717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9181395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2094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1.jpeg"/><Relationship Id="rId5" Type="http://schemas.openxmlformats.org/officeDocument/2006/relationships/image" Target="../media/image10.jpeg"/><Relationship Id="rId4" Type="http://schemas.openxmlformats.org/officeDocument/2006/relationships/image" Target="../media/image9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3943"/>
            <a:ext cx="6858000" cy="9705528"/>
          </a:xfrm>
          <a:prstGeom prst="rect">
            <a:avLst/>
          </a:prstGeom>
          <a:effectLst/>
        </p:spPr>
      </p:pic>
      <p:sp>
        <p:nvSpPr>
          <p:cNvPr id="11" name="Rectangle 10"/>
          <p:cNvSpPr>
            <a:spLocks/>
          </p:cNvSpPr>
          <p:nvPr/>
        </p:nvSpPr>
        <p:spPr>
          <a:xfrm>
            <a:off x="245332" y="1590800"/>
            <a:ext cx="6404041" cy="3794248"/>
          </a:xfrm>
          <a:prstGeom prst="rect">
            <a:avLst/>
          </a:prstGeom>
          <a:solidFill>
            <a:srgbClr val="B5D3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5" name="Text Box 12"/>
          <p:cNvSpPr txBox="1"/>
          <p:nvPr/>
        </p:nvSpPr>
        <p:spPr>
          <a:xfrm>
            <a:off x="579362" y="9476581"/>
            <a:ext cx="1898015" cy="262890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spcAft>
                <a:spcPts val="0"/>
              </a:spcAft>
            </a:pPr>
            <a:r>
              <a:rPr lang="en-GB" sz="1000" dirty="0">
                <a:solidFill>
                  <a:srgbClr val="000000"/>
                </a:solidFill>
                <a:effectLst/>
                <a:latin typeface="Arial"/>
                <a:ea typeface="MS Mincho"/>
                <a:cs typeface="Times New Roman"/>
              </a:rPr>
              <a:t>© Food – a fact of life </a:t>
            </a:r>
            <a:r>
              <a:rPr lang="en-GB" sz="1000" dirty="0" smtClean="0">
                <a:solidFill>
                  <a:srgbClr val="000000"/>
                </a:solidFill>
                <a:effectLst/>
                <a:latin typeface="Arial"/>
                <a:ea typeface="MS Mincho"/>
                <a:cs typeface="Times New Roman"/>
              </a:rPr>
              <a:t>2019</a:t>
            </a:r>
            <a:endParaRPr lang="en-GB" sz="1200" dirty="0">
              <a:effectLst/>
              <a:ea typeface="MS Mincho"/>
              <a:cs typeface="Times New Roman"/>
            </a:endParaRPr>
          </a:p>
        </p:txBody>
      </p:sp>
      <p:sp>
        <p:nvSpPr>
          <p:cNvPr id="6" name="Text Box 11"/>
          <p:cNvSpPr txBox="1"/>
          <p:nvPr/>
        </p:nvSpPr>
        <p:spPr>
          <a:xfrm>
            <a:off x="4221087" y="9476581"/>
            <a:ext cx="1898015" cy="262890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r">
              <a:spcAft>
                <a:spcPts val="0"/>
              </a:spcAft>
            </a:pPr>
            <a:r>
              <a:rPr lang="en-GB" sz="1000" dirty="0">
                <a:solidFill>
                  <a:srgbClr val="000000"/>
                </a:solidFill>
                <a:effectLst/>
                <a:latin typeface="Arial"/>
                <a:ea typeface="MS Mincho"/>
              </a:rPr>
              <a:t>www.foodafactoflife.org.uk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21081" y="1718209"/>
            <a:ext cx="2849638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Ingredients</a:t>
            </a:r>
          </a:p>
          <a:p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1 clove of garlic</a:t>
            </a:r>
          </a:p>
          <a:p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¼ cabbage</a:t>
            </a:r>
          </a:p>
          <a:p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1 onion</a:t>
            </a:r>
          </a:p>
          <a:p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1 rasher of bacon</a:t>
            </a:r>
          </a:p>
          <a:p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1 carrot</a:t>
            </a:r>
          </a:p>
          <a:p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 1 stick of celery</a:t>
            </a:r>
          </a:p>
          <a:p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1 potato</a:t>
            </a:r>
          </a:p>
          <a:p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1 stock cube</a:t>
            </a:r>
          </a:p>
          <a:p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800ml boiling water</a:t>
            </a:r>
          </a:p>
          <a:p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1 x 5ml mixed herbs</a:t>
            </a:r>
          </a:p>
          <a:p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Black pepper</a:t>
            </a:r>
          </a:p>
          <a:p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25g small pasta shapes </a:t>
            </a:r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or </a:t>
            </a: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broken </a:t>
            </a:r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spaghetti</a:t>
            </a:r>
            <a:endParaRPr lang="en-GB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Rectangle 11"/>
          <p:cNvSpPr>
            <a:spLocks/>
          </p:cNvSpPr>
          <p:nvPr/>
        </p:nvSpPr>
        <p:spPr>
          <a:xfrm>
            <a:off x="245332" y="5733136"/>
            <a:ext cx="6404041" cy="2748256"/>
          </a:xfrm>
          <a:prstGeom prst="rect">
            <a:avLst/>
          </a:prstGeom>
          <a:solidFill>
            <a:srgbClr val="B5D3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8" name="TextBox 7"/>
          <p:cNvSpPr txBox="1"/>
          <p:nvPr/>
        </p:nvSpPr>
        <p:spPr>
          <a:xfrm>
            <a:off x="245930" y="5953102"/>
            <a:ext cx="284963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Equipment</a:t>
            </a:r>
            <a:endParaRPr lang="en-GB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Garlic </a:t>
            </a:r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press</a:t>
            </a:r>
          </a:p>
          <a:p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2 </a:t>
            </a: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chopping </a:t>
            </a:r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boards </a:t>
            </a:r>
          </a:p>
          <a:p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2 knives</a:t>
            </a:r>
          </a:p>
          <a:p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measuring spoons</a:t>
            </a:r>
          </a:p>
          <a:p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saucepan</a:t>
            </a:r>
          </a:p>
          <a:p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peeler</a:t>
            </a:r>
          </a:p>
          <a:p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wooden spoon</a:t>
            </a:r>
          </a:p>
          <a:p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measuring jug</a:t>
            </a:r>
            <a:endParaRPr lang="en-GB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5882" y="3659"/>
            <a:ext cx="6852118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900" kern="120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This recipe is from the original Licence to Cook programme and is</a:t>
            </a:r>
            <a:r>
              <a:rPr lang="en-GB" sz="900" kern="1200" baseline="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GB" sz="900" kern="120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provided under the Open Government Licence. </a:t>
            </a:r>
            <a:endParaRPr lang="en-GB" sz="900" dirty="0">
              <a:solidFill>
                <a:schemeClr val="tx1">
                  <a:lumMod val="50000"/>
                  <a:lumOff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61376" y="575956"/>
            <a:ext cx="264527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Aft>
                <a:spcPts val="0"/>
              </a:spcAft>
            </a:pPr>
            <a:r>
              <a:rPr lang="en-GB" sz="2400" b="1" u="none" strike="noStrike" dirty="0" smtClean="0">
                <a:solidFill>
                  <a:srgbClr val="79AA41"/>
                </a:solidFill>
                <a:effectLst/>
                <a:latin typeface="Arial"/>
                <a:ea typeface="MS Mincho"/>
              </a:rPr>
              <a:t>Minestrone soup</a:t>
            </a:r>
            <a:endParaRPr lang="en-GB" sz="2400" u="sng" dirty="0">
              <a:solidFill>
                <a:srgbClr val="79AA41"/>
              </a:solidFill>
              <a:effectLst/>
              <a:latin typeface="Arial"/>
              <a:ea typeface="MS Mincho"/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3" name="Rectangle 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5" name="Rectangle 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" name="Rectangle 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59" name="Rectangle 1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60" name="Rectangle 1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63" name="Rectangle 1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64" name="Rectangle 1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77" name="Rectangle 1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78" name="Rectangle 2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79" name="Rectangle 2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pic>
        <p:nvPicPr>
          <p:cNvPr id="1045" name="Picture 21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42108" y="1950840"/>
            <a:ext cx="3883235" cy="30741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0" name="Rectangle 2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pic>
        <p:nvPicPr>
          <p:cNvPr id="1047" name="Picture 23"/>
          <p:cNvPicPr>
            <a:picLocks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30140" y="5787142"/>
            <a:ext cx="3307172" cy="26402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406675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9705528"/>
          </a:xfrm>
          <a:prstGeom prst="rect">
            <a:avLst/>
          </a:prstGeom>
          <a:effectLst/>
        </p:spPr>
      </p:pic>
      <p:sp>
        <p:nvSpPr>
          <p:cNvPr id="20" name="Rectangle 19"/>
          <p:cNvSpPr/>
          <p:nvPr/>
        </p:nvSpPr>
        <p:spPr>
          <a:xfrm>
            <a:off x="271149" y="1280591"/>
            <a:ext cx="6315702" cy="1656185"/>
          </a:xfrm>
          <a:prstGeom prst="rect">
            <a:avLst/>
          </a:prstGeom>
          <a:solidFill>
            <a:srgbClr val="B5D3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27" name="Rectangle 26"/>
          <p:cNvSpPr/>
          <p:nvPr/>
        </p:nvSpPr>
        <p:spPr>
          <a:xfrm>
            <a:off x="277837" y="3160238"/>
            <a:ext cx="6315702" cy="1656185"/>
          </a:xfrm>
          <a:prstGeom prst="rect">
            <a:avLst/>
          </a:prstGeom>
          <a:solidFill>
            <a:srgbClr val="61D1D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28" name="Rectangle 27"/>
          <p:cNvSpPr/>
          <p:nvPr/>
        </p:nvSpPr>
        <p:spPr>
          <a:xfrm>
            <a:off x="271149" y="5039885"/>
            <a:ext cx="6315702" cy="1656185"/>
          </a:xfrm>
          <a:prstGeom prst="rect">
            <a:avLst/>
          </a:prstGeom>
          <a:solidFill>
            <a:srgbClr val="B5D3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29" name="Rectangle 28"/>
          <p:cNvSpPr/>
          <p:nvPr/>
        </p:nvSpPr>
        <p:spPr>
          <a:xfrm>
            <a:off x="271149" y="6919531"/>
            <a:ext cx="6315702" cy="1656185"/>
          </a:xfrm>
          <a:prstGeom prst="rect">
            <a:avLst/>
          </a:prstGeom>
          <a:solidFill>
            <a:srgbClr val="61D1D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5" name="Text Box 12"/>
          <p:cNvSpPr txBox="1"/>
          <p:nvPr/>
        </p:nvSpPr>
        <p:spPr>
          <a:xfrm>
            <a:off x="579362" y="9476581"/>
            <a:ext cx="1898015" cy="262890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spcAft>
                <a:spcPts val="0"/>
              </a:spcAft>
            </a:pPr>
            <a:r>
              <a:rPr lang="en-GB" sz="1000" dirty="0">
                <a:solidFill>
                  <a:srgbClr val="000000"/>
                </a:solidFill>
                <a:effectLst/>
                <a:latin typeface="Arial"/>
                <a:ea typeface="MS Mincho"/>
                <a:cs typeface="Times New Roman"/>
              </a:rPr>
              <a:t>© Food – a fact of life </a:t>
            </a:r>
            <a:r>
              <a:rPr lang="en-GB" sz="1000" dirty="0" smtClean="0">
                <a:solidFill>
                  <a:srgbClr val="000000"/>
                </a:solidFill>
                <a:effectLst/>
                <a:latin typeface="Arial"/>
                <a:ea typeface="MS Mincho"/>
                <a:cs typeface="Times New Roman"/>
              </a:rPr>
              <a:t>2019</a:t>
            </a:r>
            <a:endParaRPr lang="en-GB" sz="1200" dirty="0">
              <a:effectLst/>
              <a:ea typeface="MS Mincho"/>
              <a:cs typeface="Times New Roman"/>
            </a:endParaRPr>
          </a:p>
        </p:txBody>
      </p:sp>
      <p:sp>
        <p:nvSpPr>
          <p:cNvPr id="6" name="Text Box 11"/>
          <p:cNvSpPr txBox="1"/>
          <p:nvPr/>
        </p:nvSpPr>
        <p:spPr>
          <a:xfrm>
            <a:off x="4221087" y="9476581"/>
            <a:ext cx="1898015" cy="262890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r">
              <a:spcAft>
                <a:spcPts val="0"/>
              </a:spcAft>
            </a:pPr>
            <a:r>
              <a:rPr lang="en-GB" sz="1000" dirty="0">
                <a:solidFill>
                  <a:srgbClr val="000000"/>
                </a:solidFill>
                <a:effectLst/>
                <a:latin typeface="Arial"/>
                <a:ea typeface="MS Mincho"/>
              </a:rPr>
              <a:t>www.foodafactoflife.org.uk</a:t>
            </a:r>
          </a:p>
        </p:txBody>
      </p:sp>
      <p:pic>
        <p:nvPicPr>
          <p:cNvPr id="2087" name="Picture 39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4985" y="1280592"/>
            <a:ext cx="2307114" cy="16561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91" name="Picture 43"/>
          <p:cNvPicPr>
            <a:picLocks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4985" y="5039884"/>
            <a:ext cx="2307232" cy="16561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93" name="Picture 45"/>
          <p:cNvPicPr>
            <a:picLocks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4985" y="6921607"/>
            <a:ext cx="2329316" cy="16541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271149" y="1370020"/>
            <a:ext cx="3413933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>
              <a:buFont typeface="+mj-lt"/>
              <a:buAutoNum type="arabicPeriod"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Prepare the vegetables and bacon: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peel 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and crush the garlic and shred the cabbage;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271149" y="5544812"/>
            <a:ext cx="377434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 startAt="2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Fry 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the onion, garlic and bacon in the oil for 2 minutes.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271149" y="7424458"/>
            <a:ext cx="379609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 startAt="3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Stir in the potato, celery and carrot.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089" name="Picture 41"/>
          <p:cNvPicPr>
            <a:picLocks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4985" y="3160238"/>
            <a:ext cx="2307232" cy="16561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TextBox 16"/>
          <p:cNvSpPr txBox="1"/>
          <p:nvPr/>
        </p:nvSpPr>
        <p:spPr>
          <a:xfrm>
            <a:off x="271149" y="3388166"/>
            <a:ext cx="375648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peel 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and chop the onion;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chop 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the bacon, with a clean knife on a clean chopping board.</a:t>
            </a:r>
          </a:p>
        </p:txBody>
      </p:sp>
      <p:sp>
        <p:nvSpPr>
          <p:cNvPr id="30" name="Rectangle 29"/>
          <p:cNvSpPr/>
          <p:nvPr/>
        </p:nvSpPr>
        <p:spPr>
          <a:xfrm>
            <a:off x="5882" y="3659"/>
            <a:ext cx="6852118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900" kern="120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This recipe is from the original Licence to Cook programme and is</a:t>
            </a:r>
            <a:r>
              <a:rPr lang="en-GB" sz="900" kern="1200" baseline="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GB" sz="900" kern="120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provided under the Open Government Licence. </a:t>
            </a:r>
            <a:endParaRPr lang="en-GB" sz="900" dirty="0">
              <a:solidFill>
                <a:schemeClr val="tx1">
                  <a:lumMod val="50000"/>
                  <a:lumOff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261376" y="575956"/>
            <a:ext cx="12779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Aft>
                <a:spcPts val="0"/>
              </a:spcAft>
            </a:pPr>
            <a:r>
              <a:rPr lang="en-GB" sz="2400" b="1" u="none" strike="noStrike" dirty="0" smtClean="0">
                <a:solidFill>
                  <a:srgbClr val="79AA41"/>
                </a:solidFill>
                <a:effectLst/>
                <a:latin typeface="Arial"/>
                <a:ea typeface="MS Mincho"/>
              </a:rPr>
              <a:t>Method</a:t>
            </a:r>
            <a:endParaRPr lang="en-GB" sz="2400" u="sng" dirty="0">
              <a:solidFill>
                <a:srgbClr val="79AA41"/>
              </a:solidFill>
              <a:effectLst/>
              <a:latin typeface="Arial"/>
              <a:ea typeface="MS Mincho"/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8" name="Rectangle 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" name="Rectangle 1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1" name="Rectangle 1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2" name="Rectangle 1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6" name="Rectangle 1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71" name="Rectangle 1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72" name="Rectangle 2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75" name="Rectangle 2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76" name="Rectangle 2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79" name="Rectangle 2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80" name="Rectangle 2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83" name="Rectangle 3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84" name="Rectangle 3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" name="Rectangle 3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" name="Rectangle 3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" name="Rectangle 3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" name="Rectangle 4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11" name="Rectangle 4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12" name="Rectangle 4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15" name="Rectangle 4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122436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9705528"/>
          </a:xfrm>
          <a:prstGeom prst="rect">
            <a:avLst/>
          </a:prstGeom>
          <a:effectLst/>
        </p:spPr>
      </p:pic>
      <p:sp>
        <p:nvSpPr>
          <p:cNvPr id="20" name="Rectangle 19"/>
          <p:cNvSpPr/>
          <p:nvPr/>
        </p:nvSpPr>
        <p:spPr>
          <a:xfrm>
            <a:off x="271149" y="1280591"/>
            <a:ext cx="6315702" cy="1656185"/>
          </a:xfrm>
          <a:prstGeom prst="rect">
            <a:avLst/>
          </a:prstGeom>
          <a:solidFill>
            <a:srgbClr val="B5D3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27" name="Rectangle 26"/>
          <p:cNvSpPr/>
          <p:nvPr/>
        </p:nvSpPr>
        <p:spPr>
          <a:xfrm>
            <a:off x="277837" y="3160238"/>
            <a:ext cx="6315702" cy="1656185"/>
          </a:xfrm>
          <a:prstGeom prst="rect">
            <a:avLst/>
          </a:prstGeom>
          <a:solidFill>
            <a:srgbClr val="61D1D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28" name="Rectangle 27"/>
          <p:cNvSpPr/>
          <p:nvPr/>
        </p:nvSpPr>
        <p:spPr>
          <a:xfrm>
            <a:off x="271149" y="5039885"/>
            <a:ext cx="6315702" cy="1656185"/>
          </a:xfrm>
          <a:prstGeom prst="rect">
            <a:avLst/>
          </a:prstGeom>
          <a:solidFill>
            <a:srgbClr val="B5D3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5" name="Text Box 12"/>
          <p:cNvSpPr txBox="1"/>
          <p:nvPr/>
        </p:nvSpPr>
        <p:spPr>
          <a:xfrm>
            <a:off x="579362" y="9476581"/>
            <a:ext cx="1898015" cy="262890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spcAft>
                <a:spcPts val="0"/>
              </a:spcAft>
            </a:pPr>
            <a:r>
              <a:rPr lang="en-GB" sz="1000" dirty="0">
                <a:solidFill>
                  <a:srgbClr val="000000"/>
                </a:solidFill>
                <a:effectLst/>
                <a:latin typeface="Arial"/>
                <a:ea typeface="MS Mincho"/>
                <a:cs typeface="Times New Roman"/>
              </a:rPr>
              <a:t>© Food – a fact of life </a:t>
            </a:r>
            <a:r>
              <a:rPr lang="en-GB" sz="1000" dirty="0" smtClean="0">
                <a:solidFill>
                  <a:srgbClr val="000000"/>
                </a:solidFill>
                <a:effectLst/>
                <a:latin typeface="Arial"/>
                <a:ea typeface="MS Mincho"/>
                <a:cs typeface="Times New Roman"/>
              </a:rPr>
              <a:t>2019</a:t>
            </a:r>
            <a:endParaRPr lang="en-GB" sz="1200" dirty="0">
              <a:effectLst/>
              <a:ea typeface="MS Mincho"/>
              <a:cs typeface="Times New Roman"/>
            </a:endParaRPr>
          </a:p>
        </p:txBody>
      </p:sp>
      <p:sp>
        <p:nvSpPr>
          <p:cNvPr id="6" name="Text Box 11"/>
          <p:cNvSpPr txBox="1"/>
          <p:nvPr/>
        </p:nvSpPr>
        <p:spPr>
          <a:xfrm>
            <a:off x="4221087" y="9476581"/>
            <a:ext cx="1898015" cy="262890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r">
              <a:spcAft>
                <a:spcPts val="0"/>
              </a:spcAft>
            </a:pPr>
            <a:r>
              <a:rPr lang="en-GB" sz="1000" dirty="0">
                <a:solidFill>
                  <a:srgbClr val="000000"/>
                </a:solidFill>
                <a:effectLst/>
                <a:latin typeface="Arial"/>
                <a:ea typeface="MS Mincho"/>
              </a:rPr>
              <a:t>www.foodafactoflife.org.uk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71149" y="1924017"/>
            <a:ext cx="341393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 startAt="4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Add the stock.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271149" y="5406313"/>
            <a:ext cx="377434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 startAt="6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Add the mixed herbs and black pepper, bring to the boil and then simmer for 10 minutes.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261376" y="3665165"/>
            <a:ext cx="37564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 startAt="5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Stir in the finely shredded cabbage and sliced tomato.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5882" y="3659"/>
            <a:ext cx="6852118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900" kern="120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This recipe is from the original Licence to Cook programme and is</a:t>
            </a:r>
            <a:r>
              <a:rPr lang="en-GB" sz="900" kern="1200" baseline="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GB" sz="900" kern="120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provided under the Open Government Licence. </a:t>
            </a:r>
            <a:endParaRPr lang="en-GB" sz="900" dirty="0">
              <a:solidFill>
                <a:schemeClr val="tx1">
                  <a:lumMod val="50000"/>
                  <a:lumOff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261376" y="575956"/>
            <a:ext cx="12779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Aft>
                <a:spcPts val="0"/>
              </a:spcAft>
            </a:pPr>
            <a:r>
              <a:rPr lang="en-GB" sz="2400" b="1" u="none" strike="noStrike" dirty="0" smtClean="0">
                <a:solidFill>
                  <a:srgbClr val="79AA41"/>
                </a:solidFill>
                <a:effectLst/>
                <a:latin typeface="Arial"/>
                <a:ea typeface="MS Mincho"/>
              </a:rPr>
              <a:t>Method</a:t>
            </a:r>
            <a:endParaRPr lang="en-GB" sz="2400" u="sng" dirty="0">
              <a:solidFill>
                <a:srgbClr val="79AA41"/>
              </a:solidFill>
              <a:effectLst/>
              <a:latin typeface="Arial"/>
              <a:ea typeface="MS Mincho"/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8" name="Rectangle 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" name="Rectangle 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1" name="Rectangle 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2" name="Rectangle 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pic>
        <p:nvPicPr>
          <p:cNvPr id="3115" name="Picture 43"/>
          <p:cNvPicPr>
            <a:picLocks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4983" y="5039885"/>
            <a:ext cx="2284581" cy="16572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Rectangle 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pic>
        <p:nvPicPr>
          <p:cNvPr id="3111" name="Picture 39"/>
          <p:cNvPicPr>
            <a:picLocks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4983" y="1278820"/>
            <a:ext cx="2307233" cy="16432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113" name="Picture 41"/>
          <p:cNvPicPr>
            <a:picLocks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4983" y="3160238"/>
            <a:ext cx="2307234" cy="16561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Rectangle 1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5" name="Rectangle 1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" name="Rectangle 1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1" name="Rectangle 1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2" name="Rectangle 1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4" name="Rectangle 2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5" name="Rectangle 2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6" name="Rectangle 2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99" name="Rectangle 2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0" name="Rectangle 2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" name="Rectangle 3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" name="Rectangle 3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" name="Rectangle 3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" name="Rectangle 3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11" name="Rectangle 3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91" name="Rectangle 28"/>
          <p:cNvSpPr/>
          <p:nvPr/>
        </p:nvSpPr>
        <p:spPr>
          <a:xfrm>
            <a:off x="271149" y="6919531"/>
            <a:ext cx="6315702" cy="1656185"/>
          </a:xfrm>
          <a:prstGeom prst="rect">
            <a:avLst/>
          </a:prstGeom>
          <a:solidFill>
            <a:srgbClr val="61D1D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193" name="TextBox 18"/>
          <p:cNvSpPr txBox="1"/>
          <p:nvPr/>
        </p:nvSpPr>
        <p:spPr>
          <a:xfrm>
            <a:off x="271149" y="7424458"/>
            <a:ext cx="379609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 startAt="7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Add the pasta and allow to simmer for a further 10 minutes.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2" name="Rectangle 4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27" name="Rectangle 4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24" name="Rectangle 4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26" name="Rectangle 4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pic>
        <p:nvPicPr>
          <p:cNvPr id="209" name="Picture 45_Copy"/>
          <p:cNvPicPr>
            <a:picLocks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7864" y="6921608"/>
            <a:ext cx="2329316" cy="16541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0619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9705528"/>
          </a:xfrm>
          <a:prstGeom prst="rect">
            <a:avLst/>
          </a:prstGeom>
          <a:effectLst/>
        </p:spPr>
      </p:pic>
      <p:sp>
        <p:nvSpPr>
          <p:cNvPr id="20" name="Rectangle 19"/>
          <p:cNvSpPr/>
          <p:nvPr/>
        </p:nvSpPr>
        <p:spPr>
          <a:xfrm>
            <a:off x="271149" y="1280591"/>
            <a:ext cx="6315702" cy="1656185"/>
          </a:xfrm>
          <a:prstGeom prst="rect">
            <a:avLst/>
          </a:prstGeom>
          <a:solidFill>
            <a:srgbClr val="B5D3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5" name="Text Box 12"/>
          <p:cNvSpPr txBox="1"/>
          <p:nvPr/>
        </p:nvSpPr>
        <p:spPr>
          <a:xfrm>
            <a:off x="579362" y="9476581"/>
            <a:ext cx="1898015" cy="262890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spcAft>
                <a:spcPts val="0"/>
              </a:spcAft>
            </a:pPr>
            <a:r>
              <a:rPr lang="en-GB" sz="1000" dirty="0">
                <a:solidFill>
                  <a:srgbClr val="000000"/>
                </a:solidFill>
                <a:effectLst/>
                <a:latin typeface="Arial"/>
                <a:ea typeface="MS Mincho"/>
                <a:cs typeface="Times New Roman"/>
              </a:rPr>
              <a:t>© Food – a fact of life </a:t>
            </a:r>
            <a:r>
              <a:rPr lang="en-GB" sz="1000" dirty="0" smtClean="0">
                <a:solidFill>
                  <a:srgbClr val="000000"/>
                </a:solidFill>
                <a:effectLst/>
                <a:latin typeface="Arial"/>
                <a:ea typeface="MS Mincho"/>
                <a:cs typeface="Times New Roman"/>
              </a:rPr>
              <a:t>2019</a:t>
            </a:r>
            <a:endParaRPr lang="en-GB" sz="1200" dirty="0">
              <a:effectLst/>
              <a:ea typeface="MS Mincho"/>
              <a:cs typeface="Times New Roman"/>
            </a:endParaRPr>
          </a:p>
        </p:txBody>
      </p:sp>
      <p:sp>
        <p:nvSpPr>
          <p:cNvPr id="6" name="Text Box 11"/>
          <p:cNvSpPr txBox="1"/>
          <p:nvPr/>
        </p:nvSpPr>
        <p:spPr>
          <a:xfrm>
            <a:off x="4221087" y="9476581"/>
            <a:ext cx="1898015" cy="262890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r">
              <a:spcAft>
                <a:spcPts val="0"/>
              </a:spcAft>
            </a:pPr>
            <a:r>
              <a:rPr lang="en-GB" sz="1000" dirty="0">
                <a:solidFill>
                  <a:srgbClr val="000000"/>
                </a:solidFill>
                <a:effectLst/>
                <a:latin typeface="Arial"/>
                <a:ea typeface="MS Mincho"/>
              </a:rPr>
              <a:t>www.foodafactoflife.org.uk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71149" y="1924017"/>
            <a:ext cx="341393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 startAt="8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Serve.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5882" y="3659"/>
            <a:ext cx="6852118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900" kern="120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This recipe is from the original Licence to Cook programme and is</a:t>
            </a:r>
            <a:r>
              <a:rPr lang="en-GB" sz="900" kern="1200" baseline="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GB" sz="900" kern="120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provided under the Open Government Licence. </a:t>
            </a:r>
            <a:endParaRPr lang="en-GB" sz="900" dirty="0">
              <a:solidFill>
                <a:schemeClr val="tx1">
                  <a:lumMod val="50000"/>
                  <a:lumOff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261376" y="575956"/>
            <a:ext cx="12779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Aft>
                <a:spcPts val="0"/>
              </a:spcAft>
            </a:pPr>
            <a:r>
              <a:rPr lang="en-GB" sz="2400" b="1" u="none" strike="noStrike" dirty="0" smtClean="0">
                <a:solidFill>
                  <a:srgbClr val="79AA41"/>
                </a:solidFill>
                <a:effectLst/>
                <a:latin typeface="Arial"/>
                <a:ea typeface="MS Mincho"/>
              </a:rPr>
              <a:t>Method</a:t>
            </a:r>
            <a:endParaRPr lang="en-GB" sz="2400" u="sng" dirty="0">
              <a:solidFill>
                <a:srgbClr val="79AA41"/>
              </a:solidFill>
              <a:effectLst/>
              <a:latin typeface="Arial"/>
              <a:ea typeface="MS Mincho"/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8" name="Rectangle 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" name="Rectangle 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1" name="Rectangle 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2" name="Rectangle 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3" name="Rectangle 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pic>
        <p:nvPicPr>
          <p:cNvPr id="5121" name="Picture 1"/>
          <p:cNvPicPr>
            <a:picLocks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4983" y="1278820"/>
            <a:ext cx="2307233" cy="16432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Rectangle 1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5" name="Rectangle 1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" name="Rectangle 1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1" name="Rectangle 1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2" name="Rectangle 1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4" name="Rectangle 2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5" name="Rectangle 2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6" name="Rectangle 2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99" name="Rectangle 2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0" name="Rectangle 2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" name="Rectangle 3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" name="Rectangle 3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" name="Rectangle 3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" name="Rectangle 3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11" name="Rectangle 3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12" name="Rectangle 4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27" name="Rectangle 4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24" name="Rectangle 4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26" name="Rectangle 4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9" name="Rectangle 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5194515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95</TotalTime>
  <Words>279</Words>
  <Application>Microsoft Office PowerPoint</Application>
  <PresentationFormat>A4 Paper (210x297 mm)</PresentationFormat>
  <Paragraphs>49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Ewen Trafford</dc:creator>
  <cp:lastModifiedBy>Ewen Trafford</cp:lastModifiedBy>
  <cp:revision>19</cp:revision>
  <cp:lastPrinted>2019-02-15T16:28:41Z</cp:lastPrinted>
  <dcterms:created xsi:type="dcterms:W3CDTF">2019-02-15T16:05:24Z</dcterms:created>
  <dcterms:modified xsi:type="dcterms:W3CDTF">2019-02-28T11:36:02Z</dcterms:modified>
</cp:coreProperties>
</file>