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59" r:id="rId9"/>
    <p:sldId id="262" r:id="rId10"/>
    <p:sldId id="263" r:id="rId11"/>
    <p:sldId id="28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B83"/>
    <a:srgbClr val="C3C4D9"/>
    <a:srgbClr val="B8B8D1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4ED8E-0642-4CC2-9C11-89D1AD00F4EA}" v="3" dt="2024-05-23T09:09:58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61" d="100"/>
          <a:sy n="61" d="100"/>
        </p:scale>
        <p:origin x="8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3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2024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life 2024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ood.gov.uk/business-guidance/allergen-guidance-for-food-businesse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ood.gov.uk/sites/default/files/media/document/thinkallergy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contamination and spoilage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Microbial spoilage – yeast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156682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Yeasts are single celled fungi which can reproduce by ‘budding’. This means that a small offshoot or bud separates from the parent yeast cell. Yeasts can also form spores which can travel through the air. These are easily killed by heating to 100ºC.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 warm, moist conditions in the presence of sugar, yeasts will cause foods like fruit to ferment producing alcohol and carbon dioxide gas.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Yeast is used in the production of bread and wine.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16" y="2571092"/>
            <a:ext cx="3793518" cy="28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Microbial spoilage – </a:t>
            </a:r>
            <a:r>
              <a:rPr lang="en-US" dirty="0" err="1"/>
              <a:t>mould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092" y="2571092"/>
            <a:ext cx="610574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Moulds are fungi which grow as filaments in food.  They reproduce by producing spores in fruiting bodies which can be seen on the surface of foods.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These fruiting bodies sometimes look like round furry blue-coloured growths, e.g. mould on bread.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Some moulds can be seen by the naked eye, e.g. on bread.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86" y="1829300"/>
            <a:ext cx="3195650" cy="1872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00" y="3792294"/>
            <a:ext cx="3688126" cy="24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Conditions for bacterial growth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81510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/>
              <a:t>Micro-organisms need conditions to survive and reproduce these can include: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temperature;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moisture;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food;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time;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oxygen;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pH level. 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69" y="2715151"/>
            <a:ext cx="2367042" cy="30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83" y="2571092"/>
            <a:ext cx="4082624" cy="2723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Conditions for bacterial growth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78743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Temperature</a:t>
            </a:r>
          </a:p>
          <a:p>
            <a:pPr marL="0" indent="0">
              <a:buNone/>
            </a:pPr>
            <a:r>
              <a:rPr lang="en-GB" sz="2000" dirty="0"/>
              <a:t>Bacteria need warm conditions to grown and multiply.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ideal temperature for bacterial growth is </a:t>
            </a:r>
            <a:r>
              <a:rPr lang="en-GB" sz="2000" b="1" dirty="0"/>
              <a:t>30ºC – 37ºC</a:t>
            </a:r>
            <a:r>
              <a:rPr lang="en-GB" sz="2000" dirty="0"/>
              <a:t>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Some bacteria can still grow at </a:t>
            </a:r>
            <a:r>
              <a:rPr lang="en-GB" sz="2000" b="1" dirty="0"/>
              <a:t>10ºC and 60ºC</a:t>
            </a:r>
            <a:r>
              <a:rPr lang="en-GB" sz="2000" dirty="0"/>
              <a:t>.  Most bacteria are destroyed at temperatures above </a:t>
            </a:r>
            <a:r>
              <a:rPr lang="en-GB" sz="2000" b="1" dirty="0"/>
              <a:t>63 ºC</a:t>
            </a:r>
            <a:r>
              <a:rPr lang="en-GB" sz="2000" dirty="0"/>
              <a:t>. Bacterial growth danger zone in </a:t>
            </a:r>
            <a:r>
              <a:rPr lang="en-GB" sz="2000" b="1" dirty="0"/>
              <a:t>5ºC - 63ºC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At very cold temperatures, bacteria become dormant – they do not die, but they cannot grow or multiply.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Temperature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283798"/>
            <a:ext cx="9720000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100ºC Water boils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75ºC Core temperature of cooked/reheated food (82ºC in Scotland)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5ºC - 63ºC danger zone for rapid growth of micro-organisms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37ºC – optimum temperature for bacterial growth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1ºC - 4ºC temperature of fridge (good practice)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Below 8ºC temperature of fridge (legal)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0ºC Freezing point of water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-18ºC temperature of freezer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6" descr="MPj040942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61" y="2078038"/>
            <a:ext cx="25860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587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Conditions for bacterial growth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3" y="2086350"/>
            <a:ext cx="734676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Moisture</a:t>
            </a:r>
          </a:p>
          <a:p>
            <a:pPr marL="0" indent="0">
              <a:buNone/>
            </a:pPr>
            <a:r>
              <a:rPr lang="en-GB" sz="2000" dirty="0"/>
              <a:t>Where there is no moisture bacteria cannot grow. However, bacteria and moulds can both produce spores which can survive until water is added to the food.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Food </a:t>
            </a:r>
          </a:p>
          <a:p>
            <a:pPr marL="0" indent="0">
              <a:buNone/>
            </a:pPr>
            <a:r>
              <a:rPr lang="en-GB" sz="2000" dirty="0"/>
              <a:t>Bacteria need a source of food to grow and multiply, these food usually contain large amounts of water and nutrients. Food where bacteria rapidly multiple in are called high risk foods.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b="1" dirty="0"/>
              <a:t>Time </a:t>
            </a:r>
          </a:p>
          <a:p>
            <a:pPr marL="0" indent="0">
              <a:buNone/>
            </a:pPr>
            <a:r>
              <a:rPr lang="en-GB" sz="2000" dirty="0"/>
              <a:t>One bacterium can divide into two every 10-20 minutes.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44" y="4758203"/>
            <a:ext cx="3048000" cy="159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74" y="1817783"/>
            <a:ext cx="2462270" cy="24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87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Conditions for bacterial growth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77159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Oxygen</a:t>
            </a:r>
          </a:p>
          <a:p>
            <a:pPr marL="0" indent="0">
              <a:buNone/>
            </a:pPr>
            <a:r>
              <a:rPr lang="en-GB" sz="2000" dirty="0"/>
              <a:t>Some bacteria need oxygen to grow and multiply. These are called aerobic bacteria. Other bacteria grow well when there is no oxygen present, these are known as anaerobic bacteria.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pH level </a:t>
            </a:r>
          </a:p>
          <a:p>
            <a:pPr marL="0" indent="0">
              <a:buNone/>
            </a:pPr>
            <a:r>
              <a:rPr lang="en-GB" sz="2000" dirty="0"/>
              <a:t>An acidic or alkaline environment can promote or inhibit microbial growth. Most bacteria prefer a neutral pH (6.6 – 7.5).  Moulds and yeasts can survive at pH levels of 1-1/5 (very acidic), food spoilage usually occurs by yeast and moulds.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72" y="2283798"/>
            <a:ext cx="26578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87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risk foods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528979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000" dirty="0"/>
              <a:t>High risk foods include:</a:t>
            </a:r>
          </a:p>
          <a:p>
            <a:pPr marL="0" indent="0"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meat, meat products and poultry;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milk and dairy products;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eggs – uncooked and lightly cooked;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shellfish and seafood;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prepared salads and vegetables;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cooked rice and pasta.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02363" y="3847703"/>
            <a:ext cx="4274544" cy="1815882"/>
          </a:xfrm>
          <a:prstGeom prst="rect">
            <a:avLst/>
          </a:prstGeom>
          <a:noFill/>
          <a:ln w="25400">
            <a:solidFill>
              <a:srgbClr val="263B83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Lion mark hen eggs can now be eaten raw or lightly cooked. Although people who have a severely weakened immune system and who are on a medically supervised diet prescribed by health professionals should cook all eggs thoroughly, even eggs that have the Red Lion stamp.</a:t>
            </a:r>
          </a:p>
        </p:txBody>
      </p:sp>
      <p:pic>
        <p:nvPicPr>
          <p:cNvPr id="5" name="Picture 2" descr="Image result for lion mark egg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516" y="1354806"/>
            <a:ext cx="2756233" cy="233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8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contamination and spoilage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42E11-FE21-ACFE-5BA1-134078C88CA2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0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contamination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6456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There are three ways which food can be contaminated: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physical;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chemical;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allergenic;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bacterial.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42" y="4250546"/>
            <a:ext cx="3058194" cy="1920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69" y="3017026"/>
            <a:ext cx="2677964" cy="1786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42" y="1730081"/>
            <a:ext cx="3058194" cy="2208016"/>
          </a:xfrm>
          <a:prstGeom prst="rect">
            <a:avLst/>
          </a:prstGeom>
        </p:spPr>
      </p:pic>
      <p:pic>
        <p:nvPicPr>
          <p:cNvPr id="8" name="Picture 7" descr="A black and yellow sign with a spike of wheat&#10;&#10;Description automatically generated">
            <a:extLst>
              <a:ext uri="{FF2B5EF4-FFF2-40B4-BE49-F238E27FC236}">
                <a16:creationId xmlns:a16="http://schemas.microsoft.com/office/drawing/2014/main" id="{90490B58-9409-13D6-255E-02CB1EB03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986" y="4932743"/>
            <a:ext cx="1220514" cy="15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Physical contamination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059863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Physical contamination can occur in a variety of ways at different stages of food processing and production. Some examples are:</a:t>
            </a:r>
          </a:p>
          <a:p>
            <a:pPr marL="0" indent="0">
              <a:buNone/>
            </a:pPr>
            <a:r>
              <a:rPr lang="en-GB" sz="2000" dirty="0"/>
              <a:t>• soil from the ground when harvesting;</a:t>
            </a:r>
          </a:p>
          <a:p>
            <a:pPr marL="0" indent="0">
              <a:buNone/>
            </a:pPr>
            <a:r>
              <a:rPr lang="en-GB" sz="2000" dirty="0"/>
              <a:t>• a bolt from a processing plant when packaging;</a:t>
            </a:r>
          </a:p>
          <a:p>
            <a:pPr marL="0" indent="0">
              <a:buNone/>
            </a:pPr>
            <a:r>
              <a:rPr lang="en-GB" sz="2000" dirty="0"/>
              <a:t>• a hair from a cook in the kitchen.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Care must be taken at each stage to prevent physical contamination.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72" y="2623635"/>
            <a:ext cx="4416991" cy="27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Chemical contamination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248122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Chemical contamination can occur in a variety of ways at different stages of food processing and production. Some examples are:</a:t>
            </a:r>
          </a:p>
          <a:p>
            <a:r>
              <a:rPr lang="en-GB" sz="2000" dirty="0"/>
              <a:t>chemicals from the farm;</a:t>
            </a:r>
          </a:p>
          <a:p>
            <a:r>
              <a:rPr lang="en-GB" sz="2000" dirty="0"/>
              <a:t>a cleaning product used in the processing plant when packaging;</a:t>
            </a:r>
          </a:p>
          <a:p>
            <a:r>
              <a:rPr lang="en-GB" sz="2000" dirty="0"/>
              <a:t>fly spray used in the kitchen when preparing food.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Care must be taken at each stage of food production to prevent chemical contamination.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40" y="2616044"/>
            <a:ext cx="4150162" cy="276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0A7E-F2AF-B4BE-6803-B41A77739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Allergenic contamination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6A11BD7-3E80-7A51-A2F6-6E9A68CE8D3C}"/>
              </a:ext>
            </a:extLst>
          </p:cNvPr>
          <p:cNvSpPr txBox="1">
            <a:spLocks/>
          </p:cNvSpPr>
          <p:nvPr/>
        </p:nvSpPr>
        <p:spPr>
          <a:xfrm>
            <a:off x="1253358" y="2332407"/>
            <a:ext cx="7060325" cy="3600000"/>
          </a:xfrm>
          <a:prstGeom prst="rect">
            <a:avLst/>
          </a:prstGeom>
        </p:spPr>
        <p:txBody>
          <a:bodyPr lIns="0" tIns="0" rIns="0" bIns="0" numCol="1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Allergenic ingredients can cause severe adverse reactions to those people who are sensitive to the ingredients.</a:t>
            </a:r>
          </a:p>
          <a:p>
            <a:r>
              <a:rPr lang="en-GB" sz="2000" dirty="0"/>
              <a:t>Allergic reactions can be caused by cross contamination of ingredients or food that contains an allergen. </a:t>
            </a:r>
          </a:p>
          <a:p>
            <a:r>
              <a:rPr lang="en-GB" sz="2000" dirty="0"/>
              <a:t>Food can be contaminated due to poor cleaning of utensils or cross-contact during preparation. </a:t>
            </a:r>
          </a:p>
          <a:p>
            <a:r>
              <a:rPr lang="en-GB" sz="2000" dirty="0"/>
              <a:t>Separate utensils, and areas, should be used when preparing and cooking foods containing allergens. </a:t>
            </a:r>
          </a:p>
          <a:p>
            <a:r>
              <a:rPr lang="en-GB" sz="2000" dirty="0"/>
              <a:t>All food should be clearly labelled with allergen information.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72B2F-7068-D6AD-2F17-E3ABB8D90E2D}"/>
              </a:ext>
            </a:extLst>
          </p:cNvPr>
          <p:cNvSpPr txBox="1"/>
          <p:nvPr/>
        </p:nvSpPr>
        <p:spPr>
          <a:xfrm>
            <a:off x="809297" y="6358759"/>
            <a:ext cx="409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FSA allergen information for businesses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C76C-F516-CECB-4A67-4B9F3B6E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138" y="2142254"/>
            <a:ext cx="2584395" cy="3980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31396-DB0F-AB30-F038-4F4D8D4903FC}"/>
              </a:ext>
            </a:extLst>
          </p:cNvPr>
          <p:cNvSpPr txBox="1"/>
          <p:nvPr/>
        </p:nvSpPr>
        <p:spPr>
          <a:xfrm>
            <a:off x="9112469" y="6174093"/>
            <a:ext cx="1986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FSA Think Allergy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2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Bacterial contamination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666748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As soon as food is harvested, slaughtered or manufactured into a product it starts to change. This is caused by two main processes:</a:t>
            </a:r>
          </a:p>
          <a:p>
            <a:r>
              <a:rPr lang="en-GB" sz="2000" dirty="0"/>
              <a:t>autolysis – self destruction, caused by enzymes present in the food;</a:t>
            </a:r>
          </a:p>
          <a:p>
            <a:r>
              <a:rPr lang="en-GB" sz="2000" dirty="0"/>
              <a:t>microbial spoilage – caused by the growth of bacteria, yeasts and moulds.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22" y="2571091"/>
            <a:ext cx="4286037" cy="28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Desirable food changes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Autolysis and micro bacterial changes are sometimes desirable (and are not referred to as spoilage), for example enzymes cause fruit to ripen.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Here are some positive micro bacterial changes:</a:t>
            </a:r>
          </a:p>
        </p:txBody>
      </p:sp>
      <p:pic>
        <p:nvPicPr>
          <p:cNvPr id="4" name="Picture 10" descr="white crusty 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4270375"/>
            <a:ext cx="1873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3 blue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4130675"/>
            <a:ext cx="20907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98" y="4016375"/>
            <a:ext cx="1828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59223" y="5645150"/>
            <a:ext cx="2555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Bacteria in yoghurt production.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81036" y="5635434"/>
            <a:ext cx="20891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Mould in some cheeses, e.g. Stilton.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43637" y="5703209"/>
            <a:ext cx="2627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Yeast in bread production.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 descr="DSC014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0" y="3038161"/>
            <a:ext cx="2286923" cy="171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Autolysis – enzymes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59476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Enzymes are chemicals that are found in food.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These chemicals have important uses in food. They can cause food to deteriorate in three main ways: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ripening – this will continue until the food becomes inedible, e.g. banana ripening;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browning – enzymes can react with air causing the skin of certain foods, e.g. potatoes and apples discolouring;</a:t>
            </a:r>
          </a:p>
          <a:p>
            <a:pPr>
              <a:spcBef>
                <a:spcPct val="0"/>
              </a:spcBef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oxidation – loss of certain nutrients, such as vitamins A, C and thiamin from food, e.g. over boiling of green vegetables.</a:t>
            </a:r>
            <a:endParaRPr lang="en-US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75" y="3741273"/>
            <a:ext cx="3048000" cy="2350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40" y="1557632"/>
            <a:ext cx="3048000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Microbial spoilage – bacteria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3" y="2442390"/>
            <a:ext cx="7452981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These are single celled micro-organisms (they cannot be seen by the naked eye) which are present naturally in the environment.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There are many different kinds, some are useful, e.g. in the production of yogurt, and some harmful.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presence of bacteria in food can lead to digestive upset. Some bacteria produce toxins which can lead to this also.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Spores can also be produced by some bacteria leading to toxins being produced.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90" y="2648102"/>
            <a:ext cx="3058194" cy="1663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4137" y="4602216"/>
            <a:ext cx="2533880" cy="1077218"/>
          </a:xfrm>
          <a:prstGeom prst="rect">
            <a:avLst/>
          </a:prstGeom>
          <a:noFill/>
          <a:ln w="25400">
            <a:solidFill>
              <a:srgbClr val="263B8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Bacillus cereous produces spores – rice should be cooled quickly to prevent multiplication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1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9" ma:contentTypeDescription="Create a new document." ma:contentTypeScope="" ma:versionID="d67e542ccfc98f8766c03bca3df5dec6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465a60b32c7e66e77d39dce70c70dd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0CC2AC-552B-43BA-B300-9DFBDEFCD0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ABAFDA-BD0C-447A-9E01-1276DD420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C6FC06-B996-4A7D-AA49-933FB01FB3A4}">
  <ds:schemaRefs>
    <ds:schemaRef ds:uri="http://schemas.microsoft.com/office/2006/metadata/properties"/>
    <ds:schemaRef ds:uri="http://schemas.microsoft.com/office/infopath/2007/PartnerControls"/>
    <ds:schemaRef ds:uri="ead97cfe-a968-427f-b02b-893e6ba0355a"/>
    <ds:schemaRef ds:uri="c53071f4-7f44-43fd-895c-8e7b6a3746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1176</Words>
  <Application>Microsoft Office PowerPoint</Application>
  <PresentationFormat>Widescreen</PresentationFormat>
  <Paragraphs>135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Office Theme</vt:lpstr>
      <vt:lpstr>Custom Design</vt:lpstr>
      <vt:lpstr>1_Custom Design</vt:lpstr>
      <vt:lpstr>3_Custom Design</vt:lpstr>
      <vt:lpstr>Food contamination and spoilage</vt:lpstr>
      <vt:lpstr>Food contamination </vt:lpstr>
      <vt:lpstr>Physical contamination </vt:lpstr>
      <vt:lpstr>Chemical contamination </vt:lpstr>
      <vt:lpstr>Allergenic contamination</vt:lpstr>
      <vt:lpstr>Bacterial contamination </vt:lpstr>
      <vt:lpstr>Desirable food changes </vt:lpstr>
      <vt:lpstr>Autolysis – enzymes </vt:lpstr>
      <vt:lpstr>Microbial spoilage – bacteria </vt:lpstr>
      <vt:lpstr>Microbial spoilage – yeast </vt:lpstr>
      <vt:lpstr>Microbial spoilage – mould </vt:lpstr>
      <vt:lpstr>Conditions for bacterial growth </vt:lpstr>
      <vt:lpstr>Conditions for bacterial growth</vt:lpstr>
      <vt:lpstr>Temperature </vt:lpstr>
      <vt:lpstr>Conditions for bacterial growth </vt:lpstr>
      <vt:lpstr>Conditions for bacterial growth</vt:lpstr>
      <vt:lpstr>High risk foods</vt:lpstr>
      <vt:lpstr>Food contamination and spoilage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40</cp:revision>
  <dcterms:created xsi:type="dcterms:W3CDTF">2018-10-10T09:22:08Z</dcterms:created>
  <dcterms:modified xsi:type="dcterms:W3CDTF">2024-10-11T10:50:43Z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