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5.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 id="2147483664" r:id="rId8"/>
  </p:sldMasterIdLst>
  <p:notesMasterIdLst>
    <p:notesMasterId r:id="rId69"/>
  </p:notesMasterIdLst>
  <p:sldIdLst>
    <p:sldId id="256" r:id="rId9"/>
    <p:sldId id="308" r:id="rId10"/>
    <p:sldId id="390" r:id="rId11"/>
    <p:sldId id="391" r:id="rId12"/>
    <p:sldId id="392" r:id="rId13"/>
    <p:sldId id="393" r:id="rId14"/>
    <p:sldId id="420" r:id="rId15"/>
    <p:sldId id="417" r:id="rId16"/>
    <p:sldId id="389" r:id="rId17"/>
    <p:sldId id="343" r:id="rId18"/>
    <p:sldId id="379" r:id="rId19"/>
    <p:sldId id="264" r:id="rId20"/>
    <p:sldId id="418" r:id="rId21"/>
    <p:sldId id="328" r:id="rId22"/>
    <p:sldId id="262" r:id="rId23"/>
    <p:sldId id="269" r:id="rId24"/>
    <p:sldId id="380" r:id="rId25"/>
    <p:sldId id="276" r:id="rId26"/>
    <p:sldId id="265" r:id="rId27"/>
    <p:sldId id="381" r:id="rId28"/>
    <p:sldId id="386" r:id="rId29"/>
    <p:sldId id="268" r:id="rId30"/>
    <p:sldId id="270" r:id="rId31"/>
    <p:sldId id="407" r:id="rId32"/>
    <p:sldId id="267" r:id="rId33"/>
    <p:sldId id="394" r:id="rId34"/>
    <p:sldId id="395" r:id="rId35"/>
    <p:sldId id="396" r:id="rId36"/>
    <p:sldId id="387" r:id="rId37"/>
    <p:sldId id="277" r:id="rId38"/>
    <p:sldId id="278" r:id="rId39"/>
    <p:sldId id="280" r:id="rId40"/>
    <p:sldId id="388" r:id="rId41"/>
    <p:sldId id="384" r:id="rId42"/>
    <p:sldId id="385" r:id="rId43"/>
    <p:sldId id="416" r:id="rId44"/>
    <p:sldId id="324" r:id="rId45"/>
    <p:sldId id="345" r:id="rId46"/>
    <p:sldId id="263" r:id="rId47"/>
    <p:sldId id="356" r:id="rId48"/>
    <p:sldId id="400" r:id="rId49"/>
    <p:sldId id="266" r:id="rId50"/>
    <p:sldId id="271" r:id="rId51"/>
    <p:sldId id="272" r:id="rId52"/>
    <p:sldId id="273" r:id="rId53"/>
    <p:sldId id="275" r:id="rId54"/>
    <p:sldId id="274" r:id="rId55"/>
    <p:sldId id="405" r:id="rId56"/>
    <p:sldId id="281" r:id="rId57"/>
    <p:sldId id="406" r:id="rId58"/>
    <p:sldId id="408" r:id="rId59"/>
    <p:sldId id="409" r:id="rId60"/>
    <p:sldId id="410" r:id="rId61"/>
    <p:sldId id="411" r:id="rId62"/>
    <p:sldId id="412" r:id="rId63"/>
    <p:sldId id="413" r:id="rId64"/>
    <p:sldId id="414" r:id="rId65"/>
    <p:sldId id="415" r:id="rId66"/>
    <p:sldId id="354" r:id="rId67"/>
    <p:sldId id="261" r:id="rId68"/>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241"/>
    <a:srgbClr val="EF9F3F"/>
    <a:srgbClr val="ED6B17"/>
    <a:srgbClr val="F9D4B6"/>
    <a:srgbClr val="FCE3C2"/>
    <a:srgbClr val="D98F1A"/>
    <a:srgbClr val="EDAD80"/>
    <a:srgbClr val="E46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2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2B2C8648-82B6-4221-BE22-825AA430C76C}"/>
    <pc:docChg chg="modSld">
      <pc:chgData name="Frances Meek" userId="f3af35cc-3229-46e1-af36-3525661cfbd3" providerId="ADAL" clId="{2B2C8648-82B6-4221-BE22-825AA430C76C}" dt="2024-10-08T17:59:26.903" v="10" actId="1076"/>
      <pc:docMkLst>
        <pc:docMk/>
      </pc:docMkLst>
      <pc:sldChg chg="modSp mod">
        <pc:chgData name="Frances Meek" userId="f3af35cc-3229-46e1-af36-3525661cfbd3" providerId="ADAL" clId="{2B2C8648-82B6-4221-BE22-825AA430C76C}" dt="2024-10-08T17:59:26.903" v="10" actId="1076"/>
        <pc:sldMkLst>
          <pc:docMk/>
          <pc:sldMk cId="1663816004" sldId="390"/>
        </pc:sldMkLst>
        <pc:spChg chg="mod">
          <ac:chgData name="Frances Meek" userId="f3af35cc-3229-46e1-af36-3525661cfbd3" providerId="ADAL" clId="{2B2C8648-82B6-4221-BE22-825AA430C76C}" dt="2024-10-08T17:58:23.516" v="3" actId="20577"/>
          <ac:spMkLst>
            <pc:docMk/>
            <pc:sldMk cId="1663816004" sldId="390"/>
            <ac:spMk id="3" creationId="{00000000-0000-0000-0000-000000000000}"/>
          </ac:spMkLst>
        </pc:spChg>
        <pc:picChg chg="mod">
          <ac:chgData name="Frances Meek" userId="f3af35cc-3229-46e1-af36-3525661cfbd3" providerId="ADAL" clId="{2B2C8648-82B6-4221-BE22-825AA430C76C}" dt="2024-10-08T17:59:25.357" v="9" actId="1076"/>
          <ac:picMkLst>
            <pc:docMk/>
            <pc:sldMk cId="1663816004" sldId="390"/>
            <ac:picMk id="4" creationId="{00000000-0000-0000-0000-000000000000}"/>
          </ac:picMkLst>
        </pc:picChg>
        <pc:picChg chg="mod">
          <ac:chgData name="Frances Meek" userId="f3af35cc-3229-46e1-af36-3525661cfbd3" providerId="ADAL" clId="{2B2C8648-82B6-4221-BE22-825AA430C76C}" dt="2024-10-08T17:59:26.903" v="10" actId="1076"/>
          <ac:picMkLst>
            <pc:docMk/>
            <pc:sldMk cId="1663816004" sldId="390"/>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73C9BA-5544-4F63-A48C-49913C4BC280}" type="slidenum">
              <a:rPr lang="en-GB" smtClean="0"/>
              <a:t>2</a:t>
            </a:fld>
            <a:endParaRPr lang="en-GB"/>
          </a:p>
        </p:txBody>
      </p:sp>
    </p:spTree>
    <p:extLst>
      <p:ext uri="{BB962C8B-B14F-4D97-AF65-F5344CB8AC3E}">
        <p14:creationId xmlns:p14="http://schemas.microsoft.com/office/powerpoint/2010/main" val="9607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40</a:t>
            </a:fld>
            <a:endParaRPr lang="en-GB"/>
          </a:p>
        </p:txBody>
      </p:sp>
    </p:spTree>
    <p:extLst>
      <p:ext uri="{BB962C8B-B14F-4D97-AF65-F5344CB8AC3E}">
        <p14:creationId xmlns:p14="http://schemas.microsoft.com/office/powerpoint/2010/main" val="250929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29918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hyperlink" Target="http://www.foodafactoflife.org.uk/" TargetMode="Externa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5.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8"/>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7"/>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a:p>
            <a:pPr algn="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7"/>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7"/>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7"/>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4709769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nhs.uk/live-well/eat-well/eggs-nutrition/" TargetMode="External"/><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food.gov.uk/sites/default/files/media/document/fsa-annual-report-accounts-2017-18-consolidated.pdf" TargetMode="External"/><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nhs.uk/live-well/eat-well/eggs-nutrition/" TargetMode="External"/><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hyperlink" Target="https://www.foodafactoflife.org.uk/media/2038/personal-hygiene-ppt-1114c4.pptx" TargetMode="External"/><Relationship Id="rId3" Type="http://schemas.openxmlformats.org/officeDocument/2006/relationships/hyperlink" Target="https://www.foodafactoflife.org.uk/media/30nlx0tk/food-hygiene-and-safety-quiz-questions.docx" TargetMode="External"/><Relationship Id="rId7" Type="http://schemas.openxmlformats.org/officeDocument/2006/relationships/hyperlink" Target="https://www.foodafactoflife.org.uk/media/9843/good-food-hygiene-practices-14-16-koc.docx" TargetMode="External"/><Relationship Id="rId2" Type="http://schemas.openxmlformats.org/officeDocument/2006/relationships/hyperlink" Target="https://www.foodafactoflife.org.uk/training/2019/food-spoilage-hygiene-and-safety/" TargetMode="External"/><Relationship Id="rId1" Type="http://schemas.openxmlformats.org/officeDocument/2006/relationships/slideLayout" Target="../slideLayouts/slideLayout5.xml"/><Relationship Id="rId6" Type="http://schemas.openxmlformats.org/officeDocument/2006/relationships/hyperlink" Target="https://www.foodafactoflife.org.uk/media/vl2he2wh/table-to-complete-from-fact-files.docx" TargetMode="External"/><Relationship Id="rId11" Type="http://schemas.openxmlformats.org/officeDocument/2006/relationships/hyperlink" Target="https://www.foodafactoflife.org.uk/11-14-years/cooking-11-14-years/hygiene-and-safety-11-14-years/#Al" TargetMode="External"/><Relationship Id="rId5" Type="http://schemas.openxmlformats.org/officeDocument/2006/relationships/hyperlink" Target="https://www.foodafactoflife.org.uk/media/ajwfbzbe/fact-files_food-poisoning.pptx" TargetMode="External"/><Relationship Id="rId10" Type="http://schemas.openxmlformats.org/officeDocument/2006/relationships/hyperlink" Target="https://www.foodafactoflife.org.uk/media/2042/food-hygiene-bingo-ws-1114c4.docx" TargetMode="External"/><Relationship Id="rId4" Type="http://schemas.openxmlformats.org/officeDocument/2006/relationships/hyperlink" Target="https://www.foodafactoflife.org.uk/media/pysd1mia/food-hygiene-and-safety-quiz-questions-answers.docx" TargetMode="External"/><Relationship Id="rId9" Type="http://schemas.openxmlformats.org/officeDocument/2006/relationships/hyperlink" Target="https://www.foodafactoflife.org.uk/media/2041/food-hygiene-bingo-game-ppt-1114c4.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ood.gov.uk/business-guidance/allergen-guidance-for-food-businesses" TargetMode="External"/><Relationship Id="rId1" Type="http://schemas.openxmlformats.org/officeDocument/2006/relationships/slideLayout" Target="../slideLayouts/slideLayout3.xml"/><Relationship Id="rId4" Type="http://schemas.openxmlformats.org/officeDocument/2006/relationships/hyperlink" Target="https://www.food.gov.uk/sites/default/files/media/document/thinkallergy.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Food spoilage, hygiene and safety</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Getting ready to cook – match up</a:t>
            </a:r>
          </a:p>
        </p:txBody>
      </p:sp>
      <p:sp>
        <p:nvSpPr>
          <p:cNvPr id="11" name="TextBox 10">
            <a:extLst>
              <a:ext uri="{FF2B5EF4-FFF2-40B4-BE49-F238E27FC236}">
                <a16:creationId xmlns:a16="http://schemas.microsoft.com/office/drawing/2014/main" id="{5E0EA401-DE21-0828-9639-D7F4C5C08CB2}"/>
              </a:ext>
            </a:extLst>
          </p:cNvPr>
          <p:cNvSpPr txBox="1"/>
          <p:nvPr/>
        </p:nvSpPr>
        <p:spPr>
          <a:xfrm>
            <a:off x="7988696" y="2202394"/>
            <a:ext cx="2951812"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Bacteria can live on your hair and scalp and can easily be transferred onto food</a:t>
            </a:r>
          </a:p>
        </p:txBody>
      </p:sp>
      <p:sp>
        <p:nvSpPr>
          <p:cNvPr id="12" name="TextBox 11">
            <a:extLst>
              <a:ext uri="{FF2B5EF4-FFF2-40B4-BE49-F238E27FC236}">
                <a16:creationId xmlns:a16="http://schemas.microsoft.com/office/drawing/2014/main" id="{0F9E64A6-4195-779B-2153-F3181105B2EB}"/>
              </a:ext>
            </a:extLst>
          </p:cNvPr>
          <p:cNvSpPr txBox="1"/>
          <p:nvPr/>
        </p:nvSpPr>
        <p:spPr>
          <a:xfrm>
            <a:off x="8480713" y="3720870"/>
            <a:ext cx="295181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Your hands may look clean, but you can’t see bacteria.</a:t>
            </a:r>
          </a:p>
        </p:txBody>
      </p:sp>
      <p:sp>
        <p:nvSpPr>
          <p:cNvPr id="13" name="TextBox 12">
            <a:extLst>
              <a:ext uri="{FF2B5EF4-FFF2-40B4-BE49-F238E27FC236}">
                <a16:creationId xmlns:a16="http://schemas.microsoft.com/office/drawing/2014/main" id="{F017D85B-2E05-268A-CA38-7C191BCBAC07}"/>
              </a:ext>
            </a:extLst>
          </p:cNvPr>
          <p:cNvSpPr txBox="1"/>
          <p:nvPr/>
        </p:nvSpPr>
        <p:spPr>
          <a:xfrm>
            <a:off x="8578575" y="4836558"/>
            <a:ext cx="293608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Your clothes may have dirt, bacteria or hair on them</a:t>
            </a:r>
          </a:p>
        </p:txBody>
      </p:sp>
      <p:sp>
        <p:nvSpPr>
          <p:cNvPr id="14" name="TextBox 13">
            <a:extLst>
              <a:ext uri="{FF2B5EF4-FFF2-40B4-BE49-F238E27FC236}">
                <a16:creationId xmlns:a16="http://schemas.microsoft.com/office/drawing/2014/main" id="{A8D44732-564C-C9E2-D402-8C68271DF7CE}"/>
              </a:ext>
            </a:extLst>
          </p:cNvPr>
          <p:cNvSpPr txBox="1"/>
          <p:nvPr/>
        </p:nvSpPr>
        <p:spPr>
          <a:xfrm>
            <a:off x="1251492" y="3213039"/>
            <a:ext cx="307704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Jumpers and long sleeves may have dirt or bacteria on them</a:t>
            </a:r>
          </a:p>
        </p:txBody>
      </p:sp>
      <p:sp>
        <p:nvSpPr>
          <p:cNvPr id="15" name="TextBox 14">
            <a:extLst>
              <a:ext uri="{FF2B5EF4-FFF2-40B4-BE49-F238E27FC236}">
                <a16:creationId xmlns:a16="http://schemas.microsoft.com/office/drawing/2014/main" id="{050D6657-215D-79AC-D499-8BB1442CCD1F}"/>
              </a:ext>
            </a:extLst>
          </p:cNvPr>
          <p:cNvSpPr txBox="1"/>
          <p:nvPr/>
        </p:nvSpPr>
        <p:spPr>
          <a:xfrm>
            <a:off x="105448" y="5336700"/>
            <a:ext cx="4046483"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They can harbour dirt and bacteria which can get into food</a:t>
            </a:r>
          </a:p>
        </p:txBody>
      </p:sp>
      <p:sp>
        <p:nvSpPr>
          <p:cNvPr id="16" name="TextBox 15">
            <a:extLst>
              <a:ext uri="{FF2B5EF4-FFF2-40B4-BE49-F238E27FC236}">
                <a16:creationId xmlns:a16="http://schemas.microsoft.com/office/drawing/2014/main" id="{1EB7565C-B472-F46E-6745-0653805A7F3E}"/>
              </a:ext>
            </a:extLst>
          </p:cNvPr>
          <p:cNvSpPr txBox="1"/>
          <p:nvPr/>
        </p:nvSpPr>
        <p:spPr>
          <a:xfrm>
            <a:off x="4547712" y="3413094"/>
            <a:ext cx="2951809" cy="163121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Remember to thoroughly dry them as bacteria can multiply more rapidly on damp hands.</a:t>
            </a:r>
          </a:p>
        </p:txBody>
      </p:sp>
      <p:sp>
        <p:nvSpPr>
          <p:cNvPr id="22" name="TextBox 21">
            <a:extLst>
              <a:ext uri="{FF2B5EF4-FFF2-40B4-BE49-F238E27FC236}">
                <a16:creationId xmlns:a16="http://schemas.microsoft.com/office/drawing/2014/main" id="{EBA6AD99-8992-F7FD-9A46-EB0678896953}"/>
              </a:ext>
            </a:extLst>
          </p:cNvPr>
          <p:cNvSpPr txBox="1"/>
          <p:nvPr/>
        </p:nvSpPr>
        <p:spPr>
          <a:xfrm>
            <a:off x="412851" y="2486694"/>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Tie up long hair </a:t>
            </a:r>
          </a:p>
        </p:txBody>
      </p:sp>
      <p:sp>
        <p:nvSpPr>
          <p:cNvPr id="23" name="TextBox 22">
            <a:extLst>
              <a:ext uri="{FF2B5EF4-FFF2-40B4-BE49-F238E27FC236}">
                <a16:creationId xmlns:a16="http://schemas.microsoft.com/office/drawing/2014/main" id="{2E882A29-E198-DC86-2B90-2F3951BD896B}"/>
              </a:ext>
            </a:extLst>
          </p:cNvPr>
          <p:cNvSpPr txBox="1"/>
          <p:nvPr/>
        </p:nvSpPr>
        <p:spPr>
          <a:xfrm>
            <a:off x="4547712" y="2342835"/>
            <a:ext cx="3077039" cy="707886"/>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Remove jumpers and roll up long sleeves </a:t>
            </a:r>
          </a:p>
        </p:txBody>
      </p:sp>
      <p:sp>
        <p:nvSpPr>
          <p:cNvPr id="24" name="TextBox 23">
            <a:extLst>
              <a:ext uri="{FF2B5EF4-FFF2-40B4-BE49-F238E27FC236}">
                <a16:creationId xmlns:a16="http://schemas.microsoft.com/office/drawing/2014/main" id="{8A7436D7-F4A8-ADF0-4246-0617A166D59E}"/>
              </a:ext>
            </a:extLst>
          </p:cNvPr>
          <p:cNvSpPr txBox="1"/>
          <p:nvPr/>
        </p:nvSpPr>
        <p:spPr>
          <a:xfrm>
            <a:off x="4610325" y="5556924"/>
            <a:ext cx="2951812" cy="707886"/>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Wash hands with warm soapy water </a:t>
            </a:r>
          </a:p>
        </p:txBody>
      </p:sp>
      <p:sp>
        <p:nvSpPr>
          <p:cNvPr id="25" name="TextBox 24">
            <a:extLst>
              <a:ext uri="{FF2B5EF4-FFF2-40B4-BE49-F238E27FC236}">
                <a16:creationId xmlns:a16="http://schemas.microsoft.com/office/drawing/2014/main" id="{9736476B-0B81-B0E6-9576-04298C9A5FAD}"/>
              </a:ext>
            </a:extLst>
          </p:cNvPr>
          <p:cNvSpPr txBox="1"/>
          <p:nvPr/>
        </p:nvSpPr>
        <p:spPr>
          <a:xfrm>
            <a:off x="8991683" y="1563798"/>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Dry your hands</a:t>
            </a:r>
          </a:p>
        </p:txBody>
      </p:sp>
      <p:sp>
        <p:nvSpPr>
          <p:cNvPr id="26" name="TextBox 25">
            <a:extLst>
              <a:ext uri="{FF2B5EF4-FFF2-40B4-BE49-F238E27FC236}">
                <a16:creationId xmlns:a16="http://schemas.microsoft.com/office/drawing/2014/main" id="{1C8ADC28-713C-9DD7-05C3-6084437B2CCA}"/>
              </a:ext>
            </a:extLst>
          </p:cNvPr>
          <p:cNvSpPr txBox="1"/>
          <p:nvPr/>
        </p:nvSpPr>
        <p:spPr>
          <a:xfrm>
            <a:off x="7877479" y="5954017"/>
            <a:ext cx="4066016" cy="406637"/>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Remove jewellery and watches </a:t>
            </a:r>
          </a:p>
        </p:txBody>
      </p:sp>
      <p:sp>
        <p:nvSpPr>
          <p:cNvPr id="27" name="TextBox 26">
            <a:extLst>
              <a:ext uri="{FF2B5EF4-FFF2-40B4-BE49-F238E27FC236}">
                <a16:creationId xmlns:a16="http://schemas.microsoft.com/office/drawing/2014/main" id="{7FDDCF21-0F7D-195C-5AE7-9C4F02090108}"/>
              </a:ext>
            </a:extLst>
          </p:cNvPr>
          <p:cNvSpPr txBox="1"/>
          <p:nvPr/>
        </p:nvSpPr>
        <p:spPr>
          <a:xfrm>
            <a:off x="420717" y="4435286"/>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Wear an apron </a:t>
            </a:r>
          </a:p>
        </p:txBody>
      </p:sp>
    </p:spTree>
    <p:extLst>
      <p:ext uri="{BB962C8B-B14F-4D97-AF65-F5344CB8AC3E}">
        <p14:creationId xmlns:p14="http://schemas.microsoft.com/office/powerpoint/2010/main" val="3443495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CFA4-142D-3EA5-13B8-E53AE9801A9B}"/>
              </a:ext>
            </a:extLst>
          </p:cNvPr>
          <p:cNvSpPr>
            <a:spLocks noGrp="1"/>
          </p:cNvSpPr>
          <p:nvPr>
            <p:ph type="ctrTitle"/>
          </p:nvPr>
        </p:nvSpPr>
        <p:spPr/>
        <p:txBody>
          <a:bodyPr/>
          <a:lstStyle/>
          <a:p>
            <a:r>
              <a:rPr lang="en-GB" dirty="0"/>
              <a:t>Getting ready to cook – match up</a:t>
            </a:r>
          </a:p>
        </p:txBody>
      </p:sp>
      <p:sp>
        <p:nvSpPr>
          <p:cNvPr id="11" name="TextBox 10">
            <a:extLst>
              <a:ext uri="{FF2B5EF4-FFF2-40B4-BE49-F238E27FC236}">
                <a16:creationId xmlns:a16="http://schemas.microsoft.com/office/drawing/2014/main" id="{5E0EA401-DE21-0828-9639-D7F4C5C08CB2}"/>
              </a:ext>
            </a:extLst>
          </p:cNvPr>
          <p:cNvSpPr txBox="1"/>
          <p:nvPr/>
        </p:nvSpPr>
        <p:spPr>
          <a:xfrm>
            <a:off x="412851" y="2878378"/>
            <a:ext cx="2951812" cy="1323439"/>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Bacteria can live on your hair and scalp and can easily be transferred onto food</a:t>
            </a:r>
          </a:p>
        </p:txBody>
      </p:sp>
      <p:sp>
        <p:nvSpPr>
          <p:cNvPr id="12" name="TextBox 11">
            <a:extLst>
              <a:ext uri="{FF2B5EF4-FFF2-40B4-BE49-F238E27FC236}">
                <a16:creationId xmlns:a16="http://schemas.microsoft.com/office/drawing/2014/main" id="{0F9E64A6-4195-779B-2153-F3181105B2EB}"/>
              </a:ext>
            </a:extLst>
          </p:cNvPr>
          <p:cNvSpPr txBox="1"/>
          <p:nvPr/>
        </p:nvSpPr>
        <p:spPr>
          <a:xfrm>
            <a:off x="8562845" y="3040514"/>
            <a:ext cx="295181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Your hands may look clean, but you can’t see bacteria.</a:t>
            </a:r>
          </a:p>
        </p:txBody>
      </p:sp>
      <p:sp>
        <p:nvSpPr>
          <p:cNvPr id="13" name="TextBox 12">
            <a:extLst>
              <a:ext uri="{FF2B5EF4-FFF2-40B4-BE49-F238E27FC236}">
                <a16:creationId xmlns:a16="http://schemas.microsoft.com/office/drawing/2014/main" id="{F017D85B-2E05-268A-CA38-7C191BCBAC07}"/>
              </a:ext>
            </a:extLst>
          </p:cNvPr>
          <p:cNvSpPr txBox="1"/>
          <p:nvPr/>
        </p:nvSpPr>
        <p:spPr>
          <a:xfrm>
            <a:off x="428583" y="4828869"/>
            <a:ext cx="293608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Your clothes may have dirt, bacteria or hair on them</a:t>
            </a:r>
          </a:p>
        </p:txBody>
      </p:sp>
      <p:sp>
        <p:nvSpPr>
          <p:cNvPr id="14" name="TextBox 13">
            <a:extLst>
              <a:ext uri="{FF2B5EF4-FFF2-40B4-BE49-F238E27FC236}">
                <a16:creationId xmlns:a16="http://schemas.microsoft.com/office/drawing/2014/main" id="{A8D44732-564C-C9E2-D402-8C68271DF7CE}"/>
              </a:ext>
            </a:extLst>
          </p:cNvPr>
          <p:cNvSpPr txBox="1"/>
          <p:nvPr/>
        </p:nvSpPr>
        <p:spPr>
          <a:xfrm>
            <a:off x="4547712" y="3002335"/>
            <a:ext cx="3077040" cy="1015663"/>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Jumpers and long sleeves may have dirt or bacteria on them</a:t>
            </a:r>
          </a:p>
        </p:txBody>
      </p:sp>
      <p:sp>
        <p:nvSpPr>
          <p:cNvPr id="15" name="TextBox 14">
            <a:extLst>
              <a:ext uri="{FF2B5EF4-FFF2-40B4-BE49-F238E27FC236}">
                <a16:creationId xmlns:a16="http://schemas.microsoft.com/office/drawing/2014/main" id="{050D6657-215D-79AC-D499-8BB1442CCD1F}"/>
              </a:ext>
            </a:extLst>
          </p:cNvPr>
          <p:cNvSpPr txBox="1"/>
          <p:nvPr/>
        </p:nvSpPr>
        <p:spPr>
          <a:xfrm>
            <a:off x="4080624" y="4828869"/>
            <a:ext cx="4046483" cy="70788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They can harbour dirt and bacteria which can get into food</a:t>
            </a:r>
          </a:p>
        </p:txBody>
      </p:sp>
      <p:sp>
        <p:nvSpPr>
          <p:cNvPr id="16" name="TextBox 15">
            <a:extLst>
              <a:ext uri="{FF2B5EF4-FFF2-40B4-BE49-F238E27FC236}">
                <a16:creationId xmlns:a16="http://schemas.microsoft.com/office/drawing/2014/main" id="{1EB7565C-B472-F46E-6745-0653805A7F3E}"/>
              </a:ext>
            </a:extLst>
          </p:cNvPr>
          <p:cNvSpPr txBox="1"/>
          <p:nvPr/>
        </p:nvSpPr>
        <p:spPr>
          <a:xfrm>
            <a:off x="8641796" y="4721147"/>
            <a:ext cx="2951809" cy="1631216"/>
          </a:xfrm>
          <a:prstGeom prst="rect">
            <a:avLst/>
          </a:prstGeom>
          <a:solidFill>
            <a:schemeClr val="accent2">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Remember to thoroughly dry them as bacteria can multiply more rapidly on damp hands.</a:t>
            </a:r>
          </a:p>
        </p:txBody>
      </p:sp>
      <p:sp>
        <p:nvSpPr>
          <p:cNvPr id="22" name="TextBox 21">
            <a:extLst>
              <a:ext uri="{FF2B5EF4-FFF2-40B4-BE49-F238E27FC236}">
                <a16:creationId xmlns:a16="http://schemas.microsoft.com/office/drawing/2014/main" id="{EBA6AD99-8992-F7FD-9A46-EB0678896953}"/>
              </a:ext>
            </a:extLst>
          </p:cNvPr>
          <p:cNvSpPr txBox="1"/>
          <p:nvPr/>
        </p:nvSpPr>
        <p:spPr>
          <a:xfrm>
            <a:off x="412851" y="2486694"/>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Tie up long hair </a:t>
            </a:r>
          </a:p>
        </p:txBody>
      </p:sp>
      <p:sp>
        <p:nvSpPr>
          <p:cNvPr id="23" name="TextBox 22">
            <a:extLst>
              <a:ext uri="{FF2B5EF4-FFF2-40B4-BE49-F238E27FC236}">
                <a16:creationId xmlns:a16="http://schemas.microsoft.com/office/drawing/2014/main" id="{2E882A29-E198-DC86-2B90-2F3951BD896B}"/>
              </a:ext>
            </a:extLst>
          </p:cNvPr>
          <p:cNvSpPr txBox="1"/>
          <p:nvPr/>
        </p:nvSpPr>
        <p:spPr>
          <a:xfrm>
            <a:off x="4547712" y="2342835"/>
            <a:ext cx="3077039" cy="707886"/>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Remove jumpers and roll up long sleeves </a:t>
            </a:r>
          </a:p>
        </p:txBody>
      </p:sp>
      <p:sp>
        <p:nvSpPr>
          <p:cNvPr id="24" name="TextBox 23">
            <a:extLst>
              <a:ext uri="{FF2B5EF4-FFF2-40B4-BE49-F238E27FC236}">
                <a16:creationId xmlns:a16="http://schemas.microsoft.com/office/drawing/2014/main" id="{8A7436D7-F4A8-ADF0-4246-0617A166D59E}"/>
              </a:ext>
            </a:extLst>
          </p:cNvPr>
          <p:cNvSpPr txBox="1"/>
          <p:nvPr/>
        </p:nvSpPr>
        <p:spPr>
          <a:xfrm>
            <a:off x="8562843" y="2342835"/>
            <a:ext cx="2951812" cy="707886"/>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Wash hands with warm soapy water </a:t>
            </a:r>
          </a:p>
        </p:txBody>
      </p:sp>
      <p:sp>
        <p:nvSpPr>
          <p:cNvPr id="25" name="TextBox 24">
            <a:extLst>
              <a:ext uri="{FF2B5EF4-FFF2-40B4-BE49-F238E27FC236}">
                <a16:creationId xmlns:a16="http://schemas.microsoft.com/office/drawing/2014/main" id="{9736476B-0B81-B0E6-9576-04298C9A5FAD}"/>
              </a:ext>
            </a:extLst>
          </p:cNvPr>
          <p:cNvSpPr txBox="1"/>
          <p:nvPr/>
        </p:nvSpPr>
        <p:spPr>
          <a:xfrm>
            <a:off x="8641797" y="4341451"/>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Dry your hands</a:t>
            </a:r>
          </a:p>
        </p:txBody>
      </p:sp>
      <p:sp>
        <p:nvSpPr>
          <p:cNvPr id="26" name="TextBox 25">
            <a:extLst>
              <a:ext uri="{FF2B5EF4-FFF2-40B4-BE49-F238E27FC236}">
                <a16:creationId xmlns:a16="http://schemas.microsoft.com/office/drawing/2014/main" id="{1C8ADC28-713C-9DD7-05C3-6084437B2CCA}"/>
              </a:ext>
            </a:extLst>
          </p:cNvPr>
          <p:cNvSpPr txBox="1"/>
          <p:nvPr/>
        </p:nvSpPr>
        <p:spPr>
          <a:xfrm>
            <a:off x="4061091" y="4428758"/>
            <a:ext cx="4066016" cy="406637"/>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Remove jewellery and watches </a:t>
            </a:r>
          </a:p>
        </p:txBody>
      </p:sp>
      <p:sp>
        <p:nvSpPr>
          <p:cNvPr id="27" name="TextBox 26">
            <a:extLst>
              <a:ext uri="{FF2B5EF4-FFF2-40B4-BE49-F238E27FC236}">
                <a16:creationId xmlns:a16="http://schemas.microsoft.com/office/drawing/2014/main" id="{7FDDCF21-0F7D-195C-5AE7-9C4F02090108}"/>
              </a:ext>
            </a:extLst>
          </p:cNvPr>
          <p:cNvSpPr txBox="1"/>
          <p:nvPr/>
        </p:nvSpPr>
        <p:spPr>
          <a:xfrm>
            <a:off x="420717" y="4435286"/>
            <a:ext cx="2951812" cy="400110"/>
          </a:xfrm>
          <a:prstGeom prst="rect">
            <a:avLst/>
          </a:prstGeom>
          <a:solidFill>
            <a:schemeClr val="accent5">
              <a:lumMod val="40000"/>
              <a:lumOff val="60000"/>
            </a:schemeClr>
          </a:solidFill>
        </p:spPr>
        <p:txBody>
          <a:bodyPr wrap="square" rtlCol="0">
            <a:spAutoFit/>
          </a:bodyPr>
          <a:lstStyle/>
          <a:p>
            <a:pPr algn="ctr"/>
            <a:r>
              <a:rPr lang="en-GB" sz="2000" dirty="0">
                <a:latin typeface="Arial" panose="020B0604020202020204" pitchFamily="34" charset="0"/>
                <a:cs typeface="Arial" panose="020B0604020202020204" pitchFamily="34" charset="0"/>
              </a:rPr>
              <a:t>Wear an apron </a:t>
            </a:r>
          </a:p>
        </p:txBody>
      </p:sp>
    </p:spTree>
    <p:extLst>
      <p:ext uri="{BB962C8B-B14F-4D97-AF65-F5344CB8AC3E}">
        <p14:creationId xmlns:p14="http://schemas.microsoft.com/office/powerpoint/2010/main" val="127922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Hand washing </a:t>
            </a:r>
          </a:p>
        </p:txBody>
      </p:sp>
      <p:sp>
        <p:nvSpPr>
          <p:cNvPr id="3" name="Subtitle 2"/>
          <p:cNvSpPr>
            <a:spLocks noGrp="1"/>
          </p:cNvSpPr>
          <p:nvPr>
            <p:ph type="subTitle" idx="1"/>
          </p:nvPr>
        </p:nvSpPr>
        <p:spPr>
          <a:xfrm>
            <a:off x="1169276" y="2571092"/>
            <a:ext cx="8059391" cy="3600000"/>
          </a:xfrm>
        </p:spPr>
        <p:txBody>
          <a:bodyPr/>
          <a:lstStyle/>
          <a:p>
            <a:pPr marL="0" indent="0">
              <a:buNone/>
            </a:pPr>
            <a:r>
              <a:rPr lang="en-GB" b="1" dirty="0">
                <a:latin typeface="Arial" panose="020B0604020202020204" pitchFamily="34" charset="0"/>
                <a:cs typeface="Arial" panose="020B0604020202020204" pitchFamily="34" charset="0"/>
              </a:rPr>
              <a:t>Six steps to effective hand washing</a:t>
            </a:r>
          </a:p>
          <a:p>
            <a:pPr marL="514350" indent="-514350">
              <a:buFontTx/>
              <a:buAutoNum type="arabicPeriod"/>
            </a:pPr>
            <a:r>
              <a:rPr lang="en-GB" altLang="en-US" dirty="0">
                <a:latin typeface="Arial" panose="020B0604020202020204" pitchFamily="34" charset="0"/>
                <a:cs typeface="Arial" panose="020B0604020202020204" pitchFamily="34" charset="0"/>
              </a:rPr>
              <a:t>Wet hands thoroughly and squirt liquid soap (preferably anti-bacterial) onto the palm of one hand.</a:t>
            </a:r>
          </a:p>
          <a:p>
            <a:pPr marL="514350" indent="-514350">
              <a:buFontTx/>
              <a:buAutoNum type="arabicPeriod"/>
            </a:pPr>
            <a:r>
              <a:rPr lang="en-GB" altLang="en-US" dirty="0">
                <a:latin typeface="Arial" panose="020B0604020202020204" pitchFamily="34" charset="0"/>
                <a:cs typeface="Arial" panose="020B0604020202020204" pitchFamily="34" charset="0"/>
              </a:rPr>
              <a:t>Rub your hands together to make a lather.</a:t>
            </a:r>
          </a:p>
          <a:p>
            <a:pPr marL="514350" indent="-514350">
              <a:buFontTx/>
              <a:buAutoNum type="arabicPeriod"/>
            </a:pPr>
            <a:r>
              <a:rPr lang="en-GB" altLang="en-US" dirty="0">
                <a:latin typeface="Arial" panose="020B0604020202020204" pitchFamily="34" charset="0"/>
                <a:cs typeface="Arial" panose="020B0604020202020204" pitchFamily="34" charset="0"/>
              </a:rPr>
              <a:t>Rub the palm of one hand along the back of the other and along the fingers. Then repeat with the other hand.</a:t>
            </a:r>
          </a:p>
          <a:p>
            <a:pPr marL="514350" indent="-514350">
              <a:buFontTx/>
              <a:buAutoNum type="arabicPeriod"/>
            </a:pPr>
            <a:r>
              <a:rPr lang="en-GB" altLang="en-US" dirty="0">
                <a:latin typeface="Arial" panose="020B0604020202020204" pitchFamily="34" charset="0"/>
                <a:cs typeface="Arial" panose="020B0604020202020204" pitchFamily="34" charset="0"/>
              </a:rPr>
              <a:t>Rub in between each of your fingers on both hands and round your thumbs.</a:t>
            </a:r>
          </a:p>
          <a:p>
            <a:pPr marL="514350" indent="-514350">
              <a:buFontTx/>
              <a:buAutoNum type="arabicPeriod"/>
            </a:pPr>
            <a:r>
              <a:rPr lang="en-GB" altLang="en-US" dirty="0">
                <a:latin typeface="Arial" panose="020B0604020202020204" pitchFamily="34" charset="0"/>
                <a:cs typeface="Arial" panose="020B0604020202020204" pitchFamily="34" charset="0"/>
              </a:rPr>
              <a:t>Rinse off the soap with clean hot water.</a:t>
            </a:r>
          </a:p>
          <a:p>
            <a:pPr marL="514350" indent="-514350">
              <a:buFontTx/>
              <a:buAutoNum type="arabicPeriod"/>
            </a:pPr>
            <a:r>
              <a:rPr lang="en-GB" altLang="en-US" dirty="0">
                <a:latin typeface="Arial" panose="020B0604020202020204" pitchFamily="34" charset="0"/>
                <a:cs typeface="Arial" panose="020B0604020202020204" pitchFamily="34" charset="0"/>
              </a:rPr>
              <a:t>Dry hands thoroughly using clean paper towels.</a:t>
            </a:r>
          </a:p>
          <a:p>
            <a:endParaRPr lang="en-GB" dirty="0"/>
          </a:p>
        </p:txBody>
      </p:sp>
      <p:pic>
        <p:nvPicPr>
          <p:cNvPr id="4" name="Picture 3" descr="S:\Shared\BNF Photographs\Education\Getting ready to cook\Cropped\Dry hand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41018" y="2571092"/>
            <a:ext cx="2256676" cy="300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6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to wash your hands</a:t>
            </a:r>
          </a:p>
        </p:txBody>
      </p:sp>
      <p:sp>
        <p:nvSpPr>
          <p:cNvPr id="3" name="Subtitle 2"/>
          <p:cNvSpPr>
            <a:spLocks noGrp="1"/>
          </p:cNvSpPr>
          <p:nvPr>
            <p:ph type="subTitle" idx="1"/>
          </p:nvPr>
        </p:nvSpPr>
        <p:spPr>
          <a:xfrm>
            <a:off x="1169277" y="2571092"/>
            <a:ext cx="4385950" cy="3600000"/>
          </a:xfrm>
        </p:spPr>
        <p:txBody>
          <a:bodyPr/>
          <a:lstStyle/>
          <a:p>
            <a:pPr marL="0" indent="0">
              <a:buNone/>
            </a:pPr>
            <a:r>
              <a:rPr lang="en-GB" dirty="0">
                <a:latin typeface="Arial" panose="020B0604020202020204" pitchFamily="34" charset="0"/>
                <a:cs typeface="Arial" panose="020B0604020202020204" pitchFamily="34" charset="0"/>
              </a:rPr>
              <a:t>Thinking of the six steps in the previous slide, create a poem or song to describe how you wash your hands and why it is important.</a:t>
            </a:r>
          </a:p>
          <a:p>
            <a:pPr marL="0" indent="0">
              <a:buNone/>
            </a:pPr>
            <a:endParaRPr lang="en-GB" altLang="en-US" dirty="0">
              <a:latin typeface="Arial" panose="020B0604020202020204" pitchFamily="34" charset="0"/>
              <a:cs typeface="Arial" panose="020B0604020202020204" pitchFamily="34" charset="0"/>
            </a:endParaRPr>
          </a:p>
          <a:p>
            <a:pPr marL="0" indent="0">
              <a:buNone/>
            </a:pPr>
            <a:r>
              <a:rPr lang="en-GB" altLang="en-US" dirty="0">
                <a:latin typeface="Arial" panose="020B0604020202020204" pitchFamily="34" charset="0"/>
                <a:cs typeface="Arial" panose="020B0604020202020204" pitchFamily="34" charset="0"/>
              </a:rPr>
              <a:t>Remember, washing your hands removes bacteria which can help you avoid becoming sick!</a:t>
            </a:r>
          </a:p>
          <a:p>
            <a:endParaRPr lang="en-GB" dirty="0"/>
          </a:p>
        </p:txBody>
      </p:sp>
      <p:pic>
        <p:nvPicPr>
          <p:cNvPr id="6" name="Graphic 5" descr="Earbuds with solid fill">
            <a:extLst>
              <a:ext uri="{FF2B5EF4-FFF2-40B4-BE49-F238E27FC236}">
                <a16:creationId xmlns:a16="http://schemas.microsoft.com/office/drawing/2014/main" id="{0B91AFC2-972B-0F45-6EAE-2A4FCB95BA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07932" y="2571092"/>
            <a:ext cx="914400" cy="914400"/>
          </a:xfrm>
          <a:prstGeom prst="rect">
            <a:avLst/>
          </a:prstGeom>
        </p:spPr>
      </p:pic>
      <p:pic>
        <p:nvPicPr>
          <p:cNvPr id="8" name="Graphic 7" descr="Music with solid fill">
            <a:extLst>
              <a:ext uri="{FF2B5EF4-FFF2-40B4-BE49-F238E27FC236}">
                <a16:creationId xmlns:a16="http://schemas.microsoft.com/office/drawing/2014/main" id="{3E9D72F0-D519-07C6-8CD9-F05E309FB2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5265" y="2514600"/>
            <a:ext cx="914400" cy="914400"/>
          </a:xfrm>
          <a:prstGeom prst="rect">
            <a:avLst/>
          </a:prstGeom>
        </p:spPr>
      </p:pic>
      <p:pic>
        <p:nvPicPr>
          <p:cNvPr id="11" name="Graphic 10" descr="Speakers with solid fill">
            <a:extLst>
              <a:ext uri="{FF2B5EF4-FFF2-40B4-BE49-F238E27FC236}">
                <a16:creationId xmlns:a16="http://schemas.microsoft.com/office/drawing/2014/main" id="{D7DF3F8D-B466-22A7-758E-1F003DCEC4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16967" y="5201915"/>
            <a:ext cx="914400" cy="914400"/>
          </a:xfrm>
          <a:prstGeom prst="rect">
            <a:avLst/>
          </a:prstGeom>
        </p:spPr>
      </p:pic>
      <p:pic>
        <p:nvPicPr>
          <p:cNvPr id="13" name="Graphic 12" descr="Microphone with solid fill">
            <a:extLst>
              <a:ext uri="{FF2B5EF4-FFF2-40B4-BE49-F238E27FC236}">
                <a16:creationId xmlns:a16="http://schemas.microsoft.com/office/drawing/2014/main" id="{4774D270-7A65-133C-B0C2-AF0EE7B217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65523" y="5201915"/>
            <a:ext cx="914400" cy="914400"/>
          </a:xfrm>
          <a:prstGeom prst="rect">
            <a:avLst/>
          </a:prstGeom>
        </p:spPr>
      </p:pic>
      <p:pic>
        <p:nvPicPr>
          <p:cNvPr id="5" name="Picture 4" descr="A close-up of a person washing their hands&#10;&#10;Description automatically generated">
            <a:extLst>
              <a:ext uri="{FF2B5EF4-FFF2-40B4-BE49-F238E27FC236}">
                <a16:creationId xmlns:a16="http://schemas.microsoft.com/office/drawing/2014/main" id="{FB37A31F-201B-5083-0D9F-A68127D9A396}"/>
              </a:ext>
            </a:extLst>
          </p:cNvPr>
          <p:cNvPicPr>
            <a:picLocks noChangeAspect="1"/>
          </p:cNvPicPr>
          <p:nvPr/>
        </p:nvPicPr>
        <p:blipFill>
          <a:blip r:embed="rId10"/>
          <a:stretch>
            <a:fillRect/>
          </a:stretch>
        </p:blipFill>
        <p:spPr>
          <a:xfrm>
            <a:off x="7369232" y="3117618"/>
            <a:ext cx="3093418" cy="2060457"/>
          </a:xfrm>
          <a:prstGeom prst="rect">
            <a:avLst/>
          </a:prstGeom>
        </p:spPr>
      </p:pic>
    </p:spTree>
    <p:extLst>
      <p:ext uri="{BB962C8B-B14F-4D97-AF65-F5344CB8AC3E}">
        <p14:creationId xmlns:p14="http://schemas.microsoft.com/office/powerpoint/2010/main" val="409580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3F65-7E45-8786-7AC5-4FED754B5062}"/>
              </a:ext>
            </a:extLst>
          </p:cNvPr>
          <p:cNvSpPr>
            <a:spLocks noGrp="1"/>
          </p:cNvSpPr>
          <p:nvPr>
            <p:ph type="ctrTitle"/>
          </p:nvPr>
        </p:nvSpPr>
        <p:spPr/>
        <p:txBody>
          <a:bodyPr/>
          <a:lstStyle/>
          <a:p>
            <a:r>
              <a:rPr lang="en-GB" dirty="0"/>
              <a:t>Food hygiene - The 4 Cs</a:t>
            </a:r>
          </a:p>
        </p:txBody>
      </p:sp>
      <p:graphicFrame>
        <p:nvGraphicFramePr>
          <p:cNvPr id="7" name="Table 6">
            <a:extLst>
              <a:ext uri="{FF2B5EF4-FFF2-40B4-BE49-F238E27FC236}">
                <a16:creationId xmlns:a16="http://schemas.microsoft.com/office/drawing/2014/main" id="{C2EDE58A-83A6-621D-BB5B-A7F7612F6057}"/>
              </a:ext>
            </a:extLst>
          </p:cNvPr>
          <p:cNvGraphicFramePr>
            <a:graphicFrameLocks noGrp="1"/>
          </p:cNvGraphicFramePr>
          <p:nvPr>
            <p:extLst>
              <p:ext uri="{D42A27DB-BD31-4B8C-83A1-F6EECF244321}">
                <p14:modId xmlns:p14="http://schemas.microsoft.com/office/powerpoint/2010/main" val="1769403855"/>
              </p:ext>
            </p:extLst>
          </p:nvPr>
        </p:nvGraphicFramePr>
        <p:xfrm>
          <a:off x="1221025" y="2173752"/>
          <a:ext cx="6931918" cy="4112064"/>
        </p:xfrm>
        <a:graphic>
          <a:graphicData uri="http://schemas.openxmlformats.org/drawingml/2006/table">
            <a:tbl>
              <a:tblPr firstRow="1" bandRow="1">
                <a:tableStyleId>{5C22544A-7EE6-4342-B048-85BDC9FD1C3A}</a:tableStyleId>
              </a:tblPr>
              <a:tblGrid>
                <a:gridCol w="3465959">
                  <a:extLst>
                    <a:ext uri="{9D8B030D-6E8A-4147-A177-3AD203B41FA5}">
                      <a16:colId xmlns:a16="http://schemas.microsoft.com/office/drawing/2014/main" val="2426492976"/>
                    </a:ext>
                  </a:extLst>
                </a:gridCol>
                <a:gridCol w="3465959">
                  <a:extLst>
                    <a:ext uri="{9D8B030D-6E8A-4147-A177-3AD203B41FA5}">
                      <a16:colId xmlns:a16="http://schemas.microsoft.com/office/drawing/2014/main" val="3078824110"/>
                    </a:ext>
                  </a:extLst>
                </a:gridCol>
              </a:tblGrid>
              <a:tr h="2056032">
                <a:tc>
                  <a:txBody>
                    <a:bodyPr/>
                    <a:lstStyle/>
                    <a:p>
                      <a:r>
                        <a:rPr lang="en-GB" b="1" dirty="0">
                          <a:solidFill>
                            <a:schemeClr val="tx1"/>
                          </a:solidFill>
                          <a:latin typeface="Arial" panose="020B0604020202020204" pitchFamily="34" charset="0"/>
                          <a:cs typeface="Arial" panose="020B0604020202020204" pitchFamily="34" charset="0"/>
                        </a:rPr>
                        <a:t>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latin typeface="Arial" panose="020B0604020202020204" pitchFamily="34" charset="0"/>
                          <a:cs typeface="Arial" panose="020B0604020202020204" pitchFamily="34" charset="0"/>
                        </a:rPr>
                        <a:t>Cooking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009866"/>
                  </a:ext>
                </a:extLst>
              </a:tr>
              <a:tr h="2056032">
                <a:tc>
                  <a:txBody>
                    <a:bodyPr/>
                    <a:lstStyle/>
                    <a:p>
                      <a:r>
                        <a:rPr lang="en-GB" b="1" dirty="0">
                          <a:solidFill>
                            <a:schemeClr val="tx1"/>
                          </a:solidFill>
                          <a:latin typeface="Arial" panose="020B0604020202020204" pitchFamily="34" charset="0"/>
                          <a:cs typeface="Arial" panose="020B0604020202020204" pitchFamily="34" charset="0"/>
                        </a:rPr>
                        <a:t>Chilling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latin typeface="Arial" panose="020B0604020202020204" pitchFamily="34" charset="0"/>
                          <a:cs typeface="Arial" panose="020B0604020202020204" pitchFamily="34" charset="0"/>
                        </a:rPr>
                        <a:t>Cross contamination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01878"/>
                  </a:ext>
                </a:extLst>
              </a:tr>
            </a:tbl>
          </a:graphicData>
        </a:graphic>
      </p:graphicFrame>
      <p:sp>
        <p:nvSpPr>
          <p:cNvPr id="9" name="TextBox 8">
            <a:extLst>
              <a:ext uri="{FF2B5EF4-FFF2-40B4-BE49-F238E27FC236}">
                <a16:creationId xmlns:a16="http://schemas.microsoft.com/office/drawing/2014/main" id="{0DA0B2AB-006D-A972-16B4-C34BA6966245}"/>
              </a:ext>
            </a:extLst>
          </p:cNvPr>
          <p:cNvSpPr txBox="1"/>
          <p:nvPr/>
        </p:nvSpPr>
        <p:spPr>
          <a:xfrm>
            <a:off x="8454093" y="2103582"/>
            <a:ext cx="3270212" cy="3139321"/>
          </a:xfrm>
          <a:prstGeom prst="rect">
            <a:avLst/>
          </a:prstGeom>
          <a:noFill/>
        </p:spPr>
        <p:txBody>
          <a:bodyPr wrap="square">
            <a:spAutoFit/>
          </a:bodyPr>
          <a:lstStyle/>
          <a:p>
            <a:pPr marL="0" indent="0">
              <a:spcBef>
                <a:spcPct val="50000"/>
              </a:spcBef>
              <a:buNone/>
            </a:pPr>
            <a:r>
              <a:rPr lang="en-GB" altLang="en-US" sz="1800" dirty="0">
                <a:latin typeface="Arial" panose="020B0604020202020204" pitchFamily="34" charset="0"/>
                <a:cs typeface="Arial" panose="020B0604020202020204" pitchFamily="34" charset="0"/>
              </a:rPr>
              <a:t>Food hygiene is necessary in order to produce and supply food which is safe to eat.  This involves more than just being clean. </a:t>
            </a:r>
          </a:p>
          <a:p>
            <a:pPr marL="0" indent="0">
              <a:spcBef>
                <a:spcPct val="50000"/>
              </a:spcBef>
              <a:buNone/>
            </a:pPr>
            <a:endParaRPr lang="en-GB" altLang="en-US" dirty="0">
              <a:latin typeface="Arial" panose="020B0604020202020204" pitchFamily="34" charset="0"/>
              <a:cs typeface="Arial" panose="020B0604020202020204" pitchFamily="34" charset="0"/>
            </a:endParaRPr>
          </a:p>
          <a:p>
            <a:pPr marL="0" indent="0">
              <a:spcBef>
                <a:spcPct val="50000"/>
              </a:spcBef>
              <a:buNone/>
            </a:pPr>
            <a:r>
              <a:rPr lang="en-GB" altLang="en-US" sz="1800" dirty="0">
                <a:latin typeface="Arial" panose="020B0604020202020204" pitchFamily="34" charset="0"/>
                <a:cs typeface="Arial" panose="020B0604020202020204" pitchFamily="34" charset="0"/>
              </a:rPr>
              <a:t>A simple way to remember is the 4 Cs. Copy down the table and write down why each is important.</a:t>
            </a:r>
          </a:p>
        </p:txBody>
      </p:sp>
    </p:spTree>
    <p:extLst>
      <p:ext uri="{BB962C8B-B14F-4D97-AF65-F5344CB8AC3E}">
        <p14:creationId xmlns:p14="http://schemas.microsoft.com/office/powerpoint/2010/main" val="169438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Cleaning</a:t>
            </a:r>
          </a:p>
        </p:txBody>
      </p:sp>
      <p:sp>
        <p:nvSpPr>
          <p:cNvPr id="3" name="Subtitle 2"/>
          <p:cNvSpPr>
            <a:spLocks noGrp="1"/>
          </p:cNvSpPr>
          <p:nvPr>
            <p:ph type="subTitle" idx="1"/>
          </p:nvPr>
        </p:nvSpPr>
        <p:spPr>
          <a:xfrm>
            <a:off x="1169276" y="2571092"/>
            <a:ext cx="6336424" cy="3600000"/>
          </a:xfrm>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Cleaning the kitchen is important to keep food safe and prevent bacteria from spreading.</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‘Clean as you go’ means people make sure that they clean the area and utensils they have been working in or with, as they prepare food.  </a:t>
            </a:r>
          </a:p>
          <a:p>
            <a:pPr>
              <a:spcBef>
                <a:spcPct val="0"/>
              </a:spcBef>
            </a:pPr>
            <a:endParaRPr lang="en-GB" altLang="en-US" sz="2000"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This avoids build-up of mess and leads to better hygienic conditions.  </a:t>
            </a:r>
          </a:p>
          <a:p>
            <a:pPr marL="0" indent="0">
              <a:buNone/>
            </a:pPr>
            <a:endParaRPr lang="en-GB" dirty="0"/>
          </a:p>
        </p:txBody>
      </p:sp>
      <p:pic>
        <p:nvPicPr>
          <p:cNvPr id="10" name="Picture 9" descr="A chef cleaning a stove&#10;&#10;Description automatically generated">
            <a:extLst>
              <a:ext uri="{FF2B5EF4-FFF2-40B4-BE49-F238E27FC236}">
                <a16:creationId xmlns:a16="http://schemas.microsoft.com/office/drawing/2014/main" id="{0F32D204-FC98-B2CD-29A7-3435B7A1CD8D}"/>
              </a:ext>
            </a:extLst>
          </p:cNvPr>
          <p:cNvPicPr>
            <a:picLocks noChangeAspect="1"/>
          </p:cNvPicPr>
          <p:nvPr/>
        </p:nvPicPr>
        <p:blipFill>
          <a:blip r:embed="rId2"/>
          <a:stretch>
            <a:fillRect/>
          </a:stretch>
        </p:blipFill>
        <p:spPr>
          <a:xfrm>
            <a:off x="8033089" y="2714619"/>
            <a:ext cx="3662919" cy="2446830"/>
          </a:xfrm>
          <a:prstGeom prst="rect">
            <a:avLst/>
          </a:prstGeom>
        </p:spPr>
      </p:pic>
    </p:spTree>
    <p:extLst>
      <p:ext uri="{BB962C8B-B14F-4D97-AF65-F5344CB8AC3E}">
        <p14:creationId xmlns:p14="http://schemas.microsoft.com/office/powerpoint/2010/main" val="325894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Cooking</a:t>
            </a:r>
            <a:br>
              <a:rPr lang="en-GB" dirty="0"/>
            </a:br>
            <a:endParaRPr lang="en-GB" dirty="0"/>
          </a:p>
        </p:txBody>
      </p:sp>
      <p:sp>
        <p:nvSpPr>
          <p:cNvPr id="3" name="Subtitle 2"/>
          <p:cNvSpPr>
            <a:spLocks noGrp="1"/>
          </p:cNvSpPr>
          <p:nvPr>
            <p:ph type="subTitle" idx="1"/>
          </p:nvPr>
        </p:nvSpPr>
        <p:spPr>
          <a:xfrm>
            <a:off x="1169276" y="2571092"/>
            <a:ext cx="6645654" cy="3600000"/>
          </a:xfrm>
        </p:spPr>
        <p:txBody>
          <a:bodyPr/>
          <a:lstStyle/>
          <a:p>
            <a:pPr marL="0" indent="0">
              <a:buNone/>
            </a:pPr>
            <a:r>
              <a:rPr lang="en-GB" sz="2000" dirty="0"/>
              <a:t>Hot food must be served piping hot (above 63ºC). </a:t>
            </a:r>
          </a:p>
          <a:p>
            <a:pPr marL="0" indent="0">
              <a:buNone/>
            </a:pPr>
            <a:endParaRPr lang="en-GB" sz="2000" dirty="0"/>
          </a:p>
          <a:p>
            <a:pPr marL="0" indent="0">
              <a:buNone/>
            </a:pPr>
            <a:r>
              <a:rPr lang="en-GB" sz="2000" dirty="0"/>
              <a:t>Bacteria will begin to die when the temperature rises above 60ºC.</a:t>
            </a:r>
          </a:p>
          <a:p>
            <a:pPr marL="0" indent="0">
              <a:buNone/>
            </a:pPr>
            <a:endParaRPr lang="en-GB" sz="2000" dirty="0"/>
          </a:p>
          <a:p>
            <a:pPr marL="0" indent="0">
              <a:buNone/>
            </a:pPr>
            <a:r>
              <a:rPr lang="en-GB" sz="2000" dirty="0"/>
              <a:t>Some foods change colour when they are cooked.</a:t>
            </a:r>
          </a:p>
          <a:p>
            <a:pPr marL="0" indent="0">
              <a:buNone/>
            </a:pPr>
            <a:endParaRPr lang="en-GB" sz="2000" dirty="0"/>
          </a:p>
          <a:p>
            <a:pPr marL="0" indent="0">
              <a:buNone/>
            </a:pPr>
            <a:r>
              <a:rPr lang="en-GB" sz="2000" dirty="0"/>
              <a:t>Cooking food thoroughly to a minimum core temperature of 75°C will ensure most bacteria </a:t>
            </a:r>
            <a:r>
              <a:rPr lang="en-GB" dirty="0"/>
              <a:t>are</a:t>
            </a:r>
            <a:r>
              <a:rPr lang="en-GB" sz="2000" dirty="0"/>
              <a:t> destroyed.</a:t>
            </a:r>
          </a:p>
          <a:p>
            <a:pPr marL="0" indent="0">
              <a:buNone/>
            </a:pPr>
            <a:endParaRPr lang="en-GB" dirty="0"/>
          </a:p>
        </p:txBody>
      </p:sp>
      <p:pic>
        <p:nvPicPr>
          <p:cNvPr id="4" name="Picture 4" descr="MPj0409423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10367" y="1834041"/>
            <a:ext cx="3013038" cy="45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19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Chilling</a:t>
            </a:r>
          </a:p>
        </p:txBody>
      </p:sp>
      <p:sp>
        <p:nvSpPr>
          <p:cNvPr id="3" name="Subtitle 2"/>
          <p:cNvSpPr>
            <a:spLocks noGrp="1"/>
          </p:cNvSpPr>
          <p:nvPr>
            <p:ph type="subTitle" idx="1"/>
          </p:nvPr>
        </p:nvSpPr>
        <p:spPr>
          <a:xfrm>
            <a:off x="1169275" y="2571092"/>
            <a:ext cx="7272975" cy="3600000"/>
          </a:xfrm>
        </p:spPr>
        <p:txBody>
          <a:bodyPr/>
          <a:lstStyle/>
          <a:p>
            <a:pPr marL="0" indent="0">
              <a:buNone/>
            </a:pPr>
            <a:r>
              <a:rPr lang="en-GB" sz="2000" dirty="0"/>
              <a:t>The bacteria that cause food to deteriorate and lead to food poisoning rapidly reproduce around the temperature of 37ºC (body temperature). This is known as the ‘optimum temperature’ for bacterial multiplication.</a:t>
            </a:r>
          </a:p>
          <a:p>
            <a:pPr marL="0" indent="0">
              <a:buNone/>
            </a:pPr>
            <a:r>
              <a:rPr lang="en-GB" sz="2000" dirty="0"/>
              <a:t>The temperature between 5ºC– 63ºC is known as the ‘danger-zone’. Bacterial will multiply most rapidly within this temperature range.</a:t>
            </a:r>
          </a:p>
          <a:p>
            <a:pPr marL="0" indent="0">
              <a:buNone/>
            </a:pPr>
            <a:r>
              <a:rPr lang="en-GB" sz="2000" dirty="0"/>
              <a:t>Reducing the temperature below 5ºC slows the reproduction of microorganisms.</a:t>
            </a:r>
          </a:p>
          <a:p>
            <a:pPr marL="0" indent="0">
              <a:buNone/>
            </a:pPr>
            <a:r>
              <a:rPr lang="en-GB" sz="2000" dirty="0"/>
              <a:t>Cold temperatures do not kill bacteria.</a:t>
            </a:r>
          </a:p>
          <a:p>
            <a:pPr marL="0" indent="0">
              <a:buNone/>
            </a:pPr>
            <a:endParaRPr lang="en-GB" dirty="0"/>
          </a:p>
        </p:txBody>
      </p:sp>
      <p:pic>
        <p:nvPicPr>
          <p:cNvPr id="5" name="Picture 4" descr="MPj0430624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71860" y="1967247"/>
            <a:ext cx="2998382" cy="451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74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Cross contamination</a:t>
            </a:r>
            <a:br>
              <a:rPr lang="en-GB" dirty="0"/>
            </a:br>
            <a:endParaRPr lang="en-GB" dirty="0"/>
          </a:p>
        </p:txBody>
      </p:sp>
      <p:sp>
        <p:nvSpPr>
          <p:cNvPr id="3" name="Subtitle 2"/>
          <p:cNvSpPr>
            <a:spLocks noGrp="1"/>
          </p:cNvSpPr>
          <p:nvPr>
            <p:ph type="subTitle" idx="1"/>
          </p:nvPr>
        </p:nvSpPr>
        <p:spPr>
          <a:xfrm>
            <a:off x="1169276" y="2571092"/>
            <a:ext cx="6645654" cy="3600000"/>
          </a:xfrm>
        </p:spPr>
        <p:txBody>
          <a:bodyPr/>
          <a:lstStyle/>
          <a:p>
            <a:pPr marL="0" indent="0">
              <a:buNone/>
            </a:pPr>
            <a:r>
              <a:rPr lang="en-GB" sz="2000" dirty="0"/>
              <a:t>The process by which bacteria are transferred from one area to another.</a:t>
            </a:r>
          </a:p>
          <a:p>
            <a:pPr marL="0" indent="0">
              <a:buNone/>
            </a:pPr>
            <a:endParaRPr lang="en-GB" sz="2000" dirty="0"/>
          </a:p>
          <a:p>
            <a:pPr marL="0" indent="0">
              <a:buNone/>
            </a:pPr>
            <a:r>
              <a:rPr lang="en-GB" sz="2000" dirty="0"/>
              <a:t>The main carriers of bacteria and causes of cross contamination are:</a:t>
            </a:r>
          </a:p>
          <a:p>
            <a:pPr marL="0" indent="0">
              <a:buNone/>
            </a:pPr>
            <a:r>
              <a:rPr lang="en-GB" sz="2000" dirty="0"/>
              <a:t>• humans;</a:t>
            </a:r>
          </a:p>
          <a:p>
            <a:pPr marL="0" indent="0">
              <a:buNone/>
            </a:pPr>
            <a:r>
              <a:rPr lang="en-GB" sz="2000" dirty="0"/>
              <a:t>• rubbish;</a:t>
            </a:r>
          </a:p>
          <a:p>
            <a:pPr marL="0" indent="0">
              <a:buNone/>
            </a:pPr>
            <a:r>
              <a:rPr lang="en-GB" sz="2000" dirty="0"/>
              <a:t>• pets and other animals;</a:t>
            </a:r>
          </a:p>
          <a:p>
            <a:pPr marL="0" indent="0">
              <a:buNone/>
            </a:pPr>
            <a:r>
              <a:rPr lang="en-GB" sz="2000" dirty="0"/>
              <a:t>• food, e.g. raw meat or poultry.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0033" y="2423947"/>
            <a:ext cx="3799002" cy="2533934"/>
          </a:xfrm>
          <a:prstGeom prst="rect">
            <a:avLst/>
          </a:prstGeom>
        </p:spPr>
      </p:pic>
    </p:spTree>
    <p:extLst>
      <p:ext uri="{BB962C8B-B14F-4D97-AF65-F5344CB8AC3E}">
        <p14:creationId xmlns:p14="http://schemas.microsoft.com/office/powerpoint/2010/main" val="397024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Preventing cross-contamination</a:t>
            </a:r>
          </a:p>
        </p:txBody>
      </p:sp>
      <p:sp>
        <p:nvSpPr>
          <p:cNvPr id="3" name="Subtitle 2"/>
          <p:cNvSpPr>
            <a:spLocks noGrp="1"/>
          </p:cNvSpPr>
          <p:nvPr>
            <p:ph type="subTitle" idx="1"/>
          </p:nvPr>
        </p:nvSpPr>
        <p:spPr>
          <a:xfrm>
            <a:off x="1169276" y="2571092"/>
            <a:ext cx="8127124" cy="3600000"/>
          </a:xfrm>
        </p:spPr>
        <p:txBody>
          <a:bodyPr/>
          <a:lstStyle/>
          <a:p>
            <a:pPr marL="0" indent="0">
              <a:buNone/>
            </a:pPr>
            <a:r>
              <a:rPr lang="en-GB" altLang="en-US" dirty="0">
                <a:latin typeface="Arial" panose="020B0604020202020204" pitchFamily="34" charset="0"/>
                <a:cs typeface="Arial" panose="020B0604020202020204" pitchFamily="34" charset="0"/>
              </a:rPr>
              <a:t>In order to prevent cross-contamination during food preparation and cooking, it is also important to:</a:t>
            </a:r>
          </a:p>
          <a:p>
            <a:r>
              <a:rPr lang="en-GB" altLang="en-US" dirty="0">
                <a:latin typeface="Arial" panose="020B0604020202020204" pitchFamily="34" charset="0"/>
                <a:cs typeface="Arial" panose="020B0604020202020204" pitchFamily="34" charset="0"/>
              </a:rPr>
              <a:t>avoid touching your face or hair;</a:t>
            </a:r>
          </a:p>
          <a:p>
            <a:r>
              <a:rPr lang="en-GB" altLang="en-US" dirty="0">
                <a:latin typeface="Arial" panose="020B0604020202020204" pitchFamily="34" charset="0"/>
                <a:cs typeface="Arial" panose="020B0604020202020204" pitchFamily="34" charset="0"/>
              </a:rPr>
              <a:t>wash your hands regularly when cooking, especially after handling raw food, blowing your nose, touching the bin and using the toilet;</a:t>
            </a:r>
          </a:p>
          <a:p>
            <a:r>
              <a:rPr lang="en-GB" altLang="en-US" dirty="0">
                <a:latin typeface="Arial" panose="020B0604020202020204" pitchFamily="34" charset="0"/>
                <a:cs typeface="Arial" panose="020B0604020202020204" pitchFamily="34" charset="0"/>
              </a:rPr>
              <a:t>do not cough or sneeze over food;</a:t>
            </a:r>
          </a:p>
          <a:p>
            <a:r>
              <a:rPr lang="en-GB" altLang="en-US" dirty="0">
                <a:latin typeface="Arial" panose="020B0604020202020204" pitchFamily="34" charset="0"/>
                <a:cs typeface="Arial" panose="020B0604020202020204" pitchFamily="34" charset="0"/>
              </a:rPr>
              <a:t>cover cuts and sores with a waterproof dressing;</a:t>
            </a:r>
          </a:p>
          <a:p>
            <a:r>
              <a:rPr lang="en-GB" altLang="en-US" dirty="0">
                <a:latin typeface="Arial" panose="020B0604020202020204" pitchFamily="34" charset="0"/>
                <a:cs typeface="Arial" panose="020B0604020202020204" pitchFamily="34" charset="0"/>
              </a:rPr>
              <a:t>never handle food if you are suffering from a stomach upset or skin infection.</a:t>
            </a:r>
          </a:p>
          <a:p>
            <a:pPr marL="0" indent="0">
              <a:buNone/>
            </a:pPr>
            <a:endParaRPr lang="en-GB" dirty="0"/>
          </a:p>
        </p:txBody>
      </p:sp>
      <p:pic>
        <p:nvPicPr>
          <p:cNvPr id="4" name="Picture 2" descr="Image result for blue waterproof dressi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96400" y="2711283"/>
            <a:ext cx="2582919" cy="258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80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t>Starter</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169274" y="2457319"/>
            <a:ext cx="5601833"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n-GB" dirty="0">
                <a:latin typeface="Arial"/>
                <a:cs typeface="Arial"/>
              </a:rPr>
              <a:t>How can food become contaminated?</a:t>
            </a:r>
          </a:p>
          <a:p>
            <a:pPr marL="457200" indent="-457200">
              <a:lnSpc>
                <a:spcPct val="100000"/>
              </a:lnSpc>
              <a:spcBef>
                <a:spcPts val="0"/>
              </a:spcBef>
              <a:buFont typeface="+mj-lt"/>
              <a:buAutoNum type="arabicPeriod"/>
            </a:pPr>
            <a:endParaRPr lang="en-GB" dirty="0">
              <a:latin typeface="Arial"/>
              <a:cs typeface="Arial"/>
            </a:endParaRPr>
          </a:p>
          <a:p>
            <a:pPr marL="457200" indent="-457200">
              <a:lnSpc>
                <a:spcPct val="100000"/>
              </a:lnSpc>
              <a:spcBef>
                <a:spcPts val="0"/>
              </a:spcBef>
              <a:buFont typeface="+mj-lt"/>
              <a:buAutoNum type="arabicPeriod"/>
            </a:pPr>
            <a:r>
              <a:rPr lang="en-GB" dirty="0">
                <a:latin typeface="Arial"/>
                <a:cs typeface="Arial"/>
              </a:rPr>
              <a:t>What happens if we leave food out for too long?</a:t>
            </a:r>
          </a:p>
          <a:p>
            <a:pPr marL="457200" indent="-457200">
              <a:lnSpc>
                <a:spcPct val="100000"/>
              </a:lnSpc>
              <a:spcBef>
                <a:spcPts val="0"/>
              </a:spcBef>
              <a:buFont typeface="+mj-lt"/>
              <a:buAutoNum type="arabicPeriod"/>
            </a:pPr>
            <a:endParaRPr lang="en-GB" dirty="0">
              <a:latin typeface="Arial"/>
              <a:cs typeface="Arial"/>
            </a:endParaRPr>
          </a:p>
          <a:p>
            <a:pPr marL="457200" indent="-457200">
              <a:lnSpc>
                <a:spcPct val="100000"/>
              </a:lnSpc>
              <a:spcBef>
                <a:spcPts val="0"/>
              </a:spcBef>
              <a:buFont typeface="+mj-lt"/>
              <a:buAutoNum type="arabicPeriod"/>
            </a:pPr>
            <a:r>
              <a:rPr lang="en-GB" dirty="0">
                <a:latin typeface="Arial"/>
                <a:cs typeface="Arial"/>
              </a:rPr>
              <a:t>Why do we need to cook food?</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b="1" dirty="0">
                <a:latin typeface="Arial"/>
                <a:cs typeface="Arial"/>
              </a:rPr>
              <a:t>Extension</a:t>
            </a:r>
          </a:p>
          <a:p>
            <a:pPr marL="0" indent="0">
              <a:lnSpc>
                <a:spcPct val="100000"/>
              </a:lnSpc>
              <a:spcBef>
                <a:spcPts val="0"/>
              </a:spcBef>
              <a:buFont typeface="Arial" charset="0"/>
              <a:buNone/>
            </a:pPr>
            <a:r>
              <a:rPr lang="en-GB" dirty="0">
                <a:latin typeface="Arial"/>
                <a:cs typeface="Arial"/>
              </a:rPr>
              <a:t>How can we make sure we are cooking food without making ourselves sick?</a:t>
            </a:r>
            <a:endParaRPr lang="en-US" dirty="0">
              <a:latin typeface="Arial"/>
              <a:cs typeface="Arial"/>
            </a:endParaRPr>
          </a:p>
        </p:txBody>
      </p:sp>
      <p:pic>
        <p:nvPicPr>
          <p:cNvPr id="3" name="Picture 2">
            <a:extLst>
              <a:ext uri="{FF2B5EF4-FFF2-40B4-BE49-F238E27FC236}">
                <a16:creationId xmlns:a16="http://schemas.microsoft.com/office/drawing/2014/main" id="{13B3BB9B-23D3-5E7A-47D9-5966D2315A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9597" y="1898180"/>
            <a:ext cx="4986148" cy="3599999"/>
          </a:xfrm>
          <a:prstGeom prst="rect">
            <a:avLst/>
          </a:prstGeom>
        </p:spPr>
      </p:pic>
      <p:sp>
        <p:nvSpPr>
          <p:cNvPr id="6" name="TextBox 5">
            <a:extLst>
              <a:ext uri="{FF2B5EF4-FFF2-40B4-BE49-F238E27FC236}">
                <a16:creationId xmlns:a16="http://schemas.microsoft.com/office/drawing/2014/main" id="{B0B4E229-8B23-033C-F17F-9C3B9941CC33}"/>
              </a:ext>
            </a:extLst>
          </p:cNvPr>
          <p:cNvSpPr txBox="1"/>
          <p:nvPr/>
        </p:nvSpPr>
        <p:spPr>
          <a:xfrm>
            <a:off x="7179742" y="5498179"/>
            <a:ext cx="4806545" cy="923330"/>
          </a:xfrm>
          <a:prstGeom prst="rect">
            <a:avLst/>
          </a:prstGeom>
          <a:noFill/>
        </p:spPr>
        <p:txBody>
          <a:bodyPr wrap="square">
            <a:spAutoFit/>
          </a:bodyPr>
          <a:lstStyle/>
          <a:p>
            <a:r>
              <a:rPr lang="en-GB" dirty="0">
                <a:solidFill>
                  <a:srgbClr val="111111"/>
                </a:solidFill>
                <a:latin typeface="Arial" panose="020B0604020202020204" pitchFamily="34" charset="0"/>
                <a:cs typeface="Arial" panose="020B0604020202020204" pitchFamily="34" charset="0"/>
              </a:rPr>
              <a:t>Key word: </a:t>
            </a:r>
            <a:r>
              <a:rPr lang="en-GB" b="1" i="0" dirty="0">
                <a:solidFill>
                  <a:srgbClr val="111111"/>
                </a:solidFill>
                <a:effectLst/>
                <a:latin typeface="Arial" panose="020B0604020202020204" pitchFamily="34" charset="0"/>
                <a:cs typeface="Arial" panose="020B0604020202020204" pitchFamily="34" charset="0"/>
              </a:rPr>
              <a:t>Contaminated</a:t>
            </a:r>
            <a:r>
              <a:rPr lang="en-GB" b="0" i="0" dirty="0">
                <a:solidFill>
                  <a:srgbClr val="111111"/>
                </a:solidFill>
                <a:effectLst/>
                <a:latin typeface="Arial" panose="020B0604020202020204" pitchFamily="34" charset="0"/>
                <a:cs typeface="Arial" panose="020B0604020202020204" pitchFamily="34" charset="0"/>
              </a:rPr>
              <a:t> – to make something impure by exposure to or addition of a poisonous or polluting substance.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EDDA-0E39-727E-EEA3-0B92C897BD56}"/>
              </a:ext>
            </a:extLst>
          </p:cNvPr>
          <p:cNvSpPr>
            <a:spLocks noGrp="1"/>
          </p:cNvSpPr>
          <p:nvPr>
            <p:ph type="ctrTitle"/>
          </p:nvPr>
        </p:nvSpPr>
        <p:spPr/>
        <p:txBody>
          <a:bodyPr/>
          <a:lstStyle/>
          <a:p>
            <a:r>
              <a:rPr lang="en-GB" dirty="0"/>
              <a:t>Food poisoning</a:t>
            </a:r>
            <a:br>
              <a:rPr lang="en-GB" dirty="0"/>
            </a:br>
            <a:endParaRPr lang="en-GB" dirty="0"/>
          </a:p>
        </p:txBody>
      </p:sp>
      <p:sp>
        <p:nvSpPr>
          <p:cNvPr id="3" name="Subtitle 2">
            <a:extLst>
              <a:ext uri="{FF2B5EF4-FFF2-40B4-BE49-F238E27FC236}">
                <a16:creationId xmlns:a16="http://schemas.microsoft.com/office/drawing/2014/main" id="{5AF6D669-D631-737E-335C-51A8F3A155D7}"/>
              </a:ext>
            </a:extLst>
          </p:cNvPr>
          <p:cNvSpPr>
            <a:spLocks noGrp="1"/>
          </p:cNvSpPr>
          <p:nvPr>
            <p:ph type="subTitle" idx="1"/>
          </p:nvPr>
        </p:nvSpPr>
        <p:spPr/>
        <p:txBody>
          <a:bodyPr/>
          <a:lstStyle/>
          <a:p>
            <a:pPr marL="457200" indent="-457200">
              <a:buFont typeface="+mj-lt"/>
              <a:buAutoNum type="arabicPeriod"/>
            </a:pPr>
            <a:r>
              <a:rPr lang="en-GB" dirty="0"/>
              <a:t>What is food poisoning?</a:t>
            </a:r>
          </a:p>
          <a:p>
            <a:pPr marL="457200" indent="-457200">
              <a:buFont typeface="+mj-lt"/>
              <a:buAutoNum type="arabicPeriod"/>
            </a:pPr>
            <a:endParaRPr lang="en-GB" dirty="0"/>
          </a:p>
          <a:p>
            <a:pPr marL="457200" indent="-457200">
              <a:buFont typeface="+mj-lt"/>
              <a:buAutoNum type="arabicPeriod"/>
            </a:pPr>
            <a:r>
              <a:rPr lang="en-GB" dirty="0"/>
              <a:t>What are the symptoms?</a:t>
            </a:r>
          </a:p>
          <a:p>
            <a:endParaRPr lang="en-GB" dirty="0"/>
          </a:p>
          <a:p>
            <a:pPr marL="0" indent="0">
              <a:buNone/>
            </a:pPr>
            <a:r>
              <a:rPr lang="en-GB" dirty="0"/>
              <a:t>Discuss with the person next to you.</a:t>
            </a:r>
          </a:p>
        </p:txBody>
      </p:sp>
      <p:pic>
        <p:nvPicPr>
          <p:cNvPr id="4" name="Picture 3" descr="S:\Shared\BNF Photographs\iStock Photo Images\Health\Tummy ache.jpg">
            <a:extLst>
              <a:ext uri="{FF2B5EF4-FFF2-40B4-BE49-F238E27FC236}">
                <a16:creationId xmlns:a16="http://schemas.microsoft.com/office/drawing/2014/main" id="{897E1CF3-7BC4-B5FE-D8F5-2A465DC3D77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9614" y="2346325"/>
            <a:ext cx="4758672" cy="274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9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Food poisoning</a:t>
            </a:r>
            <a:br>
              <a:rPr lang="en-US" altLang="en-US" sz="3600" dirty="0">
                <a:latin typeface="Arial" panose="020B060402020202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1169276" y="2571092"/>
            <a:ext cx="5585485"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Food poisoning is a food borne illness resulting from consumption of contaminated or toxic food.</a:t>
            </a:r>
          </a:p>
          <a:p>
            <a:pPr marL="0" indent="0">
              <a:spcBef>
                <a:spcPct val="50000"/>
              </a:spcBef>
              <a:buNone/>
            </a:pPr>
            <a:r>
              <a:rPr lang="en-GB" altLang="en-US" sz="2000" dirty="0">
                <a:latin typeface="Arial" panose="020B0604020202020204" pitchFamily="34" charset="0"/>
                <a:cs typeface="Arial" panose="020B0604020202020204" pitchFamily="34" charset="0"/>
              </a:rPr>
              <a:t>There are thousands of cases of food poisoning each year, many of which are not reported or recorded in official statistics.  </a:t>
            </a:r>
          </a:p>
          <a:p>
            <a:pPr marL="0" indent="0">
              <a:spcBef>
                <a:spcPct val="50000"/>
              </a:spcBef>
              <a:buNone/>
            </a:pPr>
            <a:r>
              <a:rPr lang="en-GB" altLang="en-US" sz="2000" dirty="0">
                <a:latin typeface="Arial" panose="020B0604020202020204" pitchFamily="34" charset="0"/>
                <a:cs typeface="Arial" panose="020B0604020202020204" pitchFamily="34" charset="0"/>
              </a:rPr>
              <a:t>Food poisoning may result from poor domestic food preparation, or poor food processing in industry including restaurants, cafes and take-</a:t>
            </a:r>
            <a:r>
              <a:rPr lang="en-GB" altLang="en-US" sz="2000" dirty="0" err="1">
                <a:latin typeface="Arial" panose="020B0604020202020204" pitchFamily="34" charset="0"/>
                <a:cs typeface="Arial" panose="020B0604020202020204" pitchFamily="34" charset="0"/>
              </a:rPr>
              <a:t>aways</a:t>
            </a:r>
            <a:r>
              <a:rPr lang="en-GB" altLang="en-US" sz="2000" dirty="0">
                <a:latin typeface="Arial" panose="020B0604020202020204" pitchFamily="34" charset="0"/>
                <a:cs typeface="Arial" panose="020B0604020202020204" pitchFamily="34" charset="0"/>
              </a:rPr>
              <a:t>. </a:t>
            </a:r>
          </a:p>
          <a:p>
            <a:pPr marL="0" indent="0">
              <a:buNone/>
            </a:pPr>
            <a:r>
              <a:rPr lang="en-US" sz="2000" dirty="0"/>
              <a:t>Food poisoning is usually caused by bacteria or viruses. We will focus on bacteria in this presentation.</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4195" y="1728928"/>
            <a:ext cx="4471846" cy="2982721"/>
          </a:xfrm>
          <a:prstGeom prst="rect">
            <a:avLst/>
          </a:prstGeom>
        </p:spPr>
      </p:pic>
      <p:sp>
        <p:nvSpPr>
          <p:cNvPr id="6" name="TextBox 5">
            <a:extLst>
              <a:ext uri="{FF2B5EF4-FFF2-40B4-BE49-F238E27FC236}">
                <a16:creationId xmlns:a16="http://schemas.microsoft.com/office/drawing/2014/main" id="{A54879F4-6F85-66E8-5858-061A4B8A0CAD}"/>
              </a:ext>
            </a:extLst>
          </p:cNvPr>
          <p:cNvSpPr txBox="1"/>
          <p:nvPr/>
        </p:nvSpPr>
        <p:spPr>
          <a:xfrm>
            <a:off x="7072911" y="4843556"/>
            <a:ext cx="4912612" cy="1631216"/>
          </a:xfrm>
          <a:prstGeom prst="rect">
            <a:avLst/>
          </a:prstGeom>
          <a:solidFill>
            <a:srgbClr val="FCC241"/>
          </a:solidFill>
          <a:ln>
            <a:solidFill>
              <a:schemeClr val="tx1"/>
            </a:solidFill>
          </a:ln>
        </p:spPr>
        <p:txBody>
          <a:bodyPr wrap="square">
            <a:spAutoFit/>
          </a:bodyPr>
          <a:lstStyle/>
          <a:p>
            <a:pPr marL="0" indent="0">
              <a:buNone/>
            </a:pPr>
            <a:r>
              <a:rPr lang="en-GB" sz="2000" dirty="0">
                <a:latin typeface="Arial" panose="020B0604020202020204" pitchFamily="34" charset="0"/>
                <a:cs typeface="Arial" panose="020B0604020202020204" pitchFamily="34" charset="0"/>
              </a:rPr>
              <a:t>The symptoms of food poisoning include: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nausea;</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vomiting;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stomach pains;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diarrhoea.</a:t>
            </a:r>
          </a:p>
        </p:txBody>
      </p:sp>
    </p:spTree>
    <p:extLst>
      <p:ext uri="{BB962C8B-B14F-4D97-AF65-F5344CB8AC3E}">
        <p14:creationId xmlns:p14="http://schemas.microsoft.com/office/powerpoint/2010/main" val="10622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Bacterial growth and multiplication</a:t>
            </a:r>
          </a:p>
        </p:txBody>
      </p:sp>
      <p:sp>
        <p:nvSpPr>
          <p:cNvPr id="3" name="Subtitle 2"/>
          <p:cNvSpPr>
            <a:spLocks noGrp="1"/>
          </p:cNvSpPr>
          <p:nvPr>
            <p:ph type="subTitle" idx="1"/>
          </p:nvPr>
        </p:nvSpPr>
        <p:spPr>
          <a:xfrm>
            <a:off x="1169276" y="2571092"/>
            <a:ext cx="6110755" cy="3600000"/>
          </a:xfrm>
        </p:spPr>
        <p:txBody>
          <a:bodyPr/>
          <a:lstStyle/>
          <a:p>
            <a:pPr marL="0" indent="0">
              <a:buNone/>
            </a:pPr>
            <a:r>
              <a:rPr lang="en-US" sz="2000" dirty="0">
                <a:latin typeface="Arial" panose="020B0604020202020204" pitchFamily="34" charset="0"/>
                <a:cs typeface="Arial" panose="020B0604020202020204" pitchFamily="34" charset="0"/>
              </a:rPr>
              <a:t>All bacteria, including those that are harmful, have four requirements to survive and grow:</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food;</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moisture;</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warmth;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time.</a:t>
            </a:r>
            <a:endParaRPr lang="en-GB" sz="2000" dirty="0">
              <a:latin typeface="Arial" panose="020B0604020202020204" pitchFamily="34" charset="0"/>
              <a:cs typeface="Arial" panose="020B0604020202020204" pitchFamily="34" charset="0"/>
            </a:endParaRPr>
          </a:p>
          <a:p>
            <a:pPr marL="0" indent="0">
              <a:buNone/>
            </a:pP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511" y="2708148"/>
            <a:ext cx="4340461" cy="2053038"/>
          </a:xfrm>
          <a:prstGeom prst="rect">
            <a:avLst/>
          </a:prstGeom>
        </p:spPr>
      </p:pic>
    </p:spTree>
    <p:extLst>
      <p:ext uri="{BB962C8B-B14F-4D97-AF65-F5344CB8AC3E}">
        <p14:creationId xmlns:p14="http://schemas.microsoft.com/office/powerpoint/2010/main" val="300408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High risk foods for food poisoning</a:t>
            </a:r>
          </a:p>
        </p:txBody>
      </p:sp>
      <p:sp>
        <p:nvSpPr>
          <p:cNvPr id="3" name="Subtitle 2"/>
          <p:cNvSpPr>
            <a:spLocks noGrp="1"/>
          </p:cNvSpPr>
          <p:nvPr>
            <p:ph type="subTitle" idx="1"/>
          </p:nvPr>
        </p:nvSpPr>
        <p:spPr>
          <a:xfrm>
            <a:off x="1169276" y="2571092"/>
            <a:ext cx="6726216" cy="3600000"/>
          </a:xfrm>
        </p:spPr>
        <p:txBody>
          <a:bodyPr/>
          <a:lstStyle/>
          <a:p>
            <a:pPr marL="0" indent="0">
              <a:buNone/>
            </a:pPr>
            <a:r>
              <a:rPr lang="en-GB" altLang="en-US" sz="2000" dirty="0">
                <a:latin typeface="Arial" panose="020B0604020202020204" pitchFamily="34" charset="0"/>
                <a:cs typeface="Arial" panose="020B0604020202020204" pitchFamily="34" charset="0"/>
              </a:rPr>
              <a:t>High risk foods include:</a:t>
            </a:r>
          </a:p>
          <a:p>
            <a:pPr marL="0" indent="0">
              <a:buNone/>
            </a:pPr>
            <a:endParaRPr lang="en-GB" alt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meat, meat products and poultry;</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milk and dairy products;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eggs – uncooked and lightly cooked;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shellfish and seafood;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prepared salads and vegetables;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cooked rice and pasta.</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7752" y="2376770"/>
            <a:ext cx="4146173" cy="3109629"/>
          </a:xfrm>
          <a:prstGeom prst="rect">
            <a:avLst/>
          </a:prstGeom>
        </p:spPr>
      </p:pic>
    </p:spTree>
    <p:extLst>
      <p:ext uri="{BB962C8B-B14F-4D97-AF65-F5344CB8AC3E}">
        <p14:creationId xmlns:p14="http://schemas.microsoft.com/office/powerpoint/2010/main" val="88587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spoilage</a:t>
            </a:r>
            <a:br>
              <a:rPr lang="en-US" dirty="0"/>
            </a:br>
            <a:endParaRPr lang="en-US" dirty="0"/>
          </a:p>
        </p:txBody>
      </p:sp>
      <p:sp>
        <p:nvSpPr>
          <p:cNvPr id="3" name="Subtitle 2"/>
          <p:cNvSpPr>
            <a:spLocks noGrp="1"/>
          </p:cNvSpPr>
          <p:nvPr>
            <p:ph type="subTitle" idx="1"/>
          </p:nvPr>
        </p:nvSpPr>
        <p:spPr>
          <a:xfrm>
            <a:off x="1169276" y="2571092"/>
            <a:ext cx="6328804" cy="3600000"/>
          </a:xfrm>
        </p:spPr>
        <p:txBody>
          <a:bodyPr/>
          <a:lstStyle/>
          <a:p>
            <a:pPr marL="0" indent="0">
              <a:buNone/>
            </a:pPr>
            <a:r>
              <a:rPr lang="en-GB" sz="2000" dirty="0"/>
              <a:t>Changes in food, either through enzyme deterioration of food or micro-organism growth, will eventually lead to the food becoming inedible or unsafe if eaten. </a:t>
            </a:r>
          </a:p>
          <a:p>
            <a:pPr marL="0" indent="0">
              <a:buNone/>
            </a:pPr>
            <a:endParaRPr lang="en-GB" sz="2000" dirty="0"/>
          </a:p>
          <a:p>
            <a:pPr marL="0" indent="0">
              <a:buNone/>
            </a:pPr>
            <a:r>
              <a:rPr lang="en-GB" sz="2000" dirty="0"/>
              <a:t>The rate of deterioration depends on a variety of factors which must be controlled carefully.  </a:t>
            </a:r>
          </a:p>
          <a:p>
            <a:pPr marL="0" indent="0">
              <a:buNone/>
            </a:pPr>
            <a:endParaRPr lang="en-GB" sz="2000" dirty="0"/>
          </a:p>
          <a:p>
            <a:pPr marL="0" indent="0">
              <a:buNone/>
            </a:pPr>
            <a:r>
              <a:rPr lang="en-GB" sz="2000" dirty="0"/>
              <a:t>Contaminants may be already present in the food, e.g. salmonella in chicken or transferred to the food by humans, flies, rodents and other pests.</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87640" y="2571092"/>
            <a:ext cx="4229100" cy="2819400"/>
          </a:xfrm>
          <a:prstGeom prst="rect">
            <a:avLst/>
          </a:prstGeom>
        </p:spPr>
      </p:pic>
    </p:spTree>
    <p:extLst>
      <p:ext uri="{BB962C8B-B14F-4D97-AF65-F5344CB8AC3E}">
        <p14:creationId xmlns:p14="http://schemas.microsoft.com/office/powerpoint/2010/main" val="157255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Microbial spoilage – bacteria</a:t>
            </a:r>
            <a:br>
              <a:rPr lang="en-US" dirty="0"/>
            </a:br>
            <a:endParaRPr lang="en-US" dirty="0"/>
          </a:p>
        </p:txBody>
      </p:sp>
      <p:sp>
        <p:nvSpPr>
          <p:cNvPr id="3" name="Subtitle 2"/>
          <p:cNvSpPr>
            <a:spLocks noGrp="1"/>
          </p:cNvSpPr>
          <p:nvPr>
            <p:ph type="subTitle" idx="1"/>
          </p:nvPr>
        </p:nvSpPr>
        <p:spPr>
          <a:xfrm>
            <a:off x="1169273" y="2130418"/>
            <a:ext cx="7438133" cy="3600000"/>
          </a:xfrm>
        </p:spPr>
        <p:txBody>
          <a:bodyPr/>
          <a:lstStyle/>
          <a:p>
            <a:pPr marL="0" indent="0">
              <a:buNone/>
            </a:pPr>
            <a:r>
              <a:rPr lang="en-GB" sz="2000" dirty="0"/>
              <a:t>These are single celled micro-organisms (they cannot be seen by the naked eye) which are present naturally in the environment.  </a:t>
            </a:r>
          </a:p>
          <a:p>
            <a:pPr marL="0" indent="0">
              <a:buNone/>
            </a:pPr>
            <a:endParaRPr lang="en-GB" sz="2000" dirty="0"/>
          </a:p>
          <a:p>
            <a:pPr marL="0" indent="0">
              <a:buNone/>
            </a:pPr>
            <a:r>
              <a:rPr lang="en-GB" sz="2000" dirty="0"/>
              <a:t>There are many different kinds, some are useful, e.g. in the production of yogurt, and some harmful.  </a:t>
            </a:r>
          </a:p>
          <a:p>
            <a:pPr marL="0" indent="0">
              <a:buNone/>
            </a:pPr>
            <a:endParaRPr lang="en-GB" sz="2000" dirty="0"/>
          </a:p>
          <a:p>
            <a:pPr marL="0" indent="0">
              <a:buNone/>
            </a:pPr>
            <a:r>
              <a:rPr lang="en-GB" sz="2000" dirty="0"/>
              <a:t>The presence of bacteria in food can lead to digestive upset. Some bacteria produce toxins which can lead to this also. </a:t>
            </a:r>
          </a:p>
          <a:p>
            <a:pPr marL="0" indent="0">
              <a:buNone/>
            </a:pPr>
            <a:endParaRPr lang="en-GB" sz="2000" dirty="0"/>
          </a:p>
          <a:p>
            <a:pPr marL="0" indent="0">
              <a:buNone/>
            </a:pPr>
            <a:r>
              <a:rPr lang="en-GB" sz="2000" dirty="0"/>
              <a:t>Spores can also be produced by some bacteria leading to toxins being produced.</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9723" y="2706373"/>
            <a:ext cx="3058194" cy="1663658"/>
          </a:xfrm>
          <a:prstGeom prst="rect">
            <a:avLst/>
          </a:prstGeom>
        </p:spPr>
      </p:pic>
      <p:sp>
        <p:nvSpPr>
          <p:cNvPr id="5" name="TextBox 4"/>
          <p:cNvSpPr txBox="1"/>
          <p:nvPr/>
        </p:nvSpPr>
        <p:spPr>
          <a:xfrm>
            <a:off x="9156624" y="4469440"/>
            <a:ext cx="2533880" cy="646331"/>
          </a:xfrm>
          <a:prstGeom prst="rect">
            <a:avLst/>
          </a:prstGeom>
          <a:noFill/>
          <a:ln w="25400">
            <a:solidFill>
              <a:srgbClr val="263B83"/>
            </a:solidFill>
          </a:ln>
        </p:spPr>
        <p:txBody>
          <a:bodyPr wrap="square" rtlCol="0">
            <a:spAutoFit/>
          </a:bodyPr>
          <a:lstStyle/>
          <a:p>
            <a:pPr algn="ctr"/>
            <a:r>
              <a:rPr lang="en-US" sz="1200" dirty="0">
                <a:latin typeface="Arial" panose="020B0604020202020204" pitchFamily="34" charset="0"/>
                <a:cs typeface="Arial" panose="020B0604020202020204" pitchFamily="34" charset="0"/>
              </a:rPr>
              <a:t>Bacillus cereous produces spores – rice should be cooled quickly to prevent multiplication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72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Microbial spoilage – yeast</a:t>
            </a:r>
            <a:br>
              <a:rPr lang="en-US" dirty="0"/>
            </a:br>
            <a:endParaRPr lang="en-US" dirty="0"/>
          </a:p>
        </p:txBody>
      </p:sp>
      <p:sp>
        <p:nvSpPr>
          <p:cNvPr id="3" name="Subtitle 2"/>
          <p:cNvSpPr>
            <a:spLocks noGrp="1"/>
          </p:cNvSpPr>
          <p:nvPr>
            <p:ph type="subTitle" idx="1"/>
          </p:nvPr>
        </p:nvSpPr>
        <p:spPr>
          <a:xfrm>
            <a:off x="1169276" y="2571092"/>
            <a:ext cx="7655235" cy="3600000"/>
          </a:xfrm>
        </p:spPr>
        <p:txBody>
          <a:bodyPr/>
          <a:lstStyle/>
          <a:p>
            <a:pPr marL="0" indent="0">
              <a:buNone/>
            </a:pPr>
            <a:r>
              <a:rPr lang="en-GB" sz="2000" dirty="0"/>
              <a:t>Yeasts are single celled fungi which can reproduce by ‘budding’. This means that a small offshoot or bud separates from the parent yeast cell. Yeasts can also form spores which can travel through the air. These are easily killed by heating to 100ºC.</a:t>
            </a:r>
          </a:p>
          <a:p>
            <a:pPr marL="0" indent="0">
              <a:buNone/>
            </a:pPr>
            <a:endParaRPr lang="en-GB" sz="2000" dirty="0"/>
          </a:p>
          <a:p>
            <a:pPr marL="0" indent="0">
              <a:buNone/>
            </a:pPr>
            <a:r>
              <a:rPr lang="en-GB" sz="2000" dirty="0"/>
              <a:t>In warm, moist conditions in the presence of sugar, yeasts will cause foods like fruit to ferment producing alcohol and carbon dioxide gas.</a:t>
            </a:r>
          </a:p>
          <a:p>
            <a:pPr marL="0" indent="0">
              <a:buNone/>
            </a:pPr>
            <a:endParaRPr lang="en-GB" sz="2000" dirty="0"/>
          </a:p>
          <a:p>
            <a:pPr marL="0" indent="0">
              <a:buNone/>
            </a:pPr>
            <a:r>
              <a:rPr lang="en-GB" sz="2000" dirty="0"/>
              <a:t>Yeast is used in the production of bread and wine.</a:t>
            </a:r>
          </a:p>
          <a:p>
            <a:pPr marL="0" indent="0">
              <a:buNone/>
            </a:pPr>
            <a:endParaRPr lang="en-GB" sz="2000" dirty="0"/>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4511" y="3663108"/>
            <a:ext cx="3048000" cy="2286000"/>
          </a:xfrm>
          <a:prstGeom prst="rect">
            <a:avLst/>
          </a:prstGeom>
        </p:spPr>
      </p:pic>
    </p:spTree>
    <p:extLst>
      <p:ext uri="{BB962C8B-B14F-4D97-AF65-F5344CB8AC3E}">
        <p14:creationId xmlns:p14="http://schemas.microsoft.com/office/powerpoint/2010/main" val="2995105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Microbial spoilage – </a:t>
            </a:r>
            <a:r>
              <a:rPr lang="en-US" dirty="0" err="1"/>
              <a:t>mould</a:t>
            </a:r>
            <a:br>
              <a:rPr lang="en-US" dirty="0"/>
            </a:br>
            <a:endParaRPr lang="en-US" dirty="0"/>
          </a:p>
        </p:txBody>
      </p:sp>
      <p:sp>
        <p:nvSpPr>
          <p:cNvPr id="3" name="Subtitle 2"/>
          <p:cNvSpPr>
            <a:spLocks noGrp="1"/>
          </p:cNvSpPr>
          <p:nvPr>
            <p:ph type="subTitle" idx="1"/>
          </p:nvPr>
        </p:nvSpPr>
        <p:spPr>
          <a:xfrm>
            <a:off x="1048092" y="2571092"/>
            <a:ext cx="6354716" cy="3600000"/>
          </a:xfrm>
        </p:spPr>
        <p:txBody>
          <a:bodyPr/>
          <a:lstStyle/>
          <a:p>
            <a:pPr marL="0" indent="0">
              <a:buNone/>
            </a:pPr>
            <a:r>
              <a:rPr lang="en-GB" sz="2000" dirty="0"/>
              <a:t>Moulds are fungi which grow as filaments in food. They reproduce by producing spores in fruiting bodies which can be seen on the surface of foods.  </a:t>
            </a:r>
          </a:p>
          <a:p>
            <a:pPr marL="0" indent="0">
              <a:buNone/>
            </a:pPr>
            <a:endParaRPr lang="en-GB" sz="2000" dirty="0"/>
          </a:p>
          <a:p>
            <a:pPr marL="0" indent="0">
              <a:buNone/>
            </a:pPr>
            <a:r>
              <a:rPr lang="en-GB" sz="2000" dirty="0"/>
              <a:t>These fruiting bodies sometimes look like round furry blue-coloured growths, e.g. mould on bread.</a:t>
            </a:r>
          </a:p>
          <a:p>
            <a:pPr marL="0" indent="0">
              <a:buNone/>
            </a:pPr>
            <a:endParaRPr lang="en-GB" sz="2000" dirty="0"/>
          </a:p>
          <a:p>
            <a:pPr marL="0" indent="0">
              <a:buNone/>
            </a:pPr>
            <a:r>
              <a:rPr lang="en-GB" sz="2000" dirty="0"/>
              <a:t>Some moulds can be seen by the naked eye, e.g. on bread.</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1705" y="2283798"/>
            <a:ext cx="2588773" cy="151702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0612" y="4219258"/>
            <a:ext cx="3048000" cy="2033016"/>
          </a:xfrm>
          <a:prstGeom prst="rect">
            <a:avLst/>
          </a:prstGeom>
        </p:spPr>
      </p:pic>
    </p:spTree>
    <p:extLst>
      <p:ext uri="{BB962C8B-B14F-4D97-AF65-F5344CB8AC3E}">
        <p14:creationId xmlns:p14="http://schemas.microsoft.com/office/powerpoint/2010/main" val="158598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Conditions for bacterial growth</a:t>
            </a:r>
            <a:br>
              <a:rPr lang="en-US" dirty="0"/>
            </a:br>
            <a:endParaRPr lang="en-US" dirty="0"/>
          </a:p>
        </p:txBody>
      </p:sp>
      <p:sp>
        <p:nvSpPr>
          <p:cNvPr id="3" name="Subtitle 2"/>
          <p:cNvSpPr>
            <a:spLocks noGrp="1"/>
          </p:cNvSpPr>
          <p:nvPr>
            <p:ph type="subTitle" idx="1"/>
          </p:nvPr>
        </p:nvSpPr>
        <p:spPr>
          <a:xfrm>
            <a:off x="1169276" y="2571092"/>
            <a:ext cx="5143034" cy="3600000"/>
          </a:xfrm>
        </p:spPr>
        <p:txBody>
          <a:bodyPr/>
          <a:lstStyle/>
          <a:p>
            <a:pPr marL="0" indent="0">
              <a:spcBef>
                <a:spcPct val="50000"/>
              </a:spcBef>
              <a:buNone/>
            </a:pPr>
            <a:r>
              <a:rPr lang="en-GB" altLang="en-US" sz="2000" dirty="0"/>
              <a:t>Microorganisms need conditions to survive and reproduce these can include:</a:t>
            </a:r>
          </a:p>
          <a:p>
            <a:pPr marL="0" indent="0">
              <a:spcBef>
                <a:spcPct val="50000"/>
              </a:spcBef>
              <a:buNone/>
            </a:pPr>
            <a:endParaRPr lang="en-GB" altLang="en-US" sz="2000" dirty="0"/>
          </a:p>
          <a:p>
            <a:pPr>
              <a:spcBef>
                <a:spcPct val="50000"/>
              </a:spcBef>
              <a:buFont typeface="Arial" panose="020B0604020202020204" pitchFamily="34" charset="0"/>
              <a:buChar char="•"/>
            </a:pPr>
            <a:r>
              <a:rPr lang="en-GB" altLang="en-US" sz="2000" dirty="0"/>
              <a:t>temperature;</a:t>
            </a:r>
          </a:p>
          <a:p>
            <a:pPr>
              <a:spcBef>
                <a:spcPct val="50000"/>
              </a:spcBef>
              <a:buFont typeface="Arial" panose="020B0604020202020204" pitchFamily="34" charset="0"/>
              <a:buChar char="•"/>
            </a:pPr>
            <a:r>
              <a:rPr lang="en-GB" altLang="en-US" sz="2000" dirty="0"/>
              <a:t>moisture;</a:t>
            </a:r>
          </a:p>
          <a:p>
            <a:pPr>
              <a:spcBef>
                <a:spcPct val="50000"/>
              </a:spcBef>
              <a:buFont typeface="Arial" panose="020B0604020202020204" pitchFamily="34" charset="0"/>
              <a:buChar char="•"/>
            </a:pPr>
            <a:r>
              <a:rPr lang="en-GB" altLang="en-US" sz="2000" dirty="0"/>
              <a:t>food;</a:t>
            </a:r>
          </a:p>
          <a:p>
            <a:pPr>
              <a:spcBef>
                <a:spcPct val="50000"/>
              </a:spcBef>
              <a:buFont typeface="Arial" panose="020B0604020202020204" pitchFamily="34" charset="0"/>
              <a:buChar char="•"/>
            </a:pPr>
            <a:r>
              <a:rPr lang="en-GB" altLang="en-US" sz="2000" dirty="0"/>
              <a:t>time;</a:t>
            </a:r>
          </a:p>
          <a:p>
            <a:pPr>
              <a:spcBef>
                <a:spcPct val="50000"/>
              </a:spcBef>
              <a:buFont typeface="Arial" panose="020B0604020202020204" pitchFamily="34" charset="0"/>
              <a:buChar char="•"/>
            </a:pPr>
            <a:r>
              <a:rPr lang="en-GB" altLang="en-US" sz="2000" dirty="0"/>
              <a:t>oxygen;</a:t>
            </a:r>
          </a:p>
          <a:p>
            <a:pPr>
              <a:spcBef>
                <a:spcPct val="50000"/>
              </a:spcBef>
              <a:buFont typeface="Arial" panose="020B0604020202020204" pitchFamily="34" charset="0"/>
              <a:buChar char="•"/>
            </a:pPr>
            <a:r>
              <a:rPr lang="en-GB" altLang="en-US" sz="2000" dirty="0"/>
              <a:t>pH level. </a:t>
            </a:r>
            <a:endParaRPr lang="en-US" altLang="en-US" sz="2000" dirty="0"/>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0439" y="1909125"/>
            <a:ext cx="3362632" cy="4344486"/>
          </a:xfrm>
          <a:prstGeom prst="rect">
            <a:avLst/>
          </a:prstGeom>
        </p:spPr>
      </p:pic>
      <p:sp>
        <p:nvSpPr>
          <p:cNvPr id="6" name="TextBox 5">
            <a:extLst>
              <a:ext uri="{FF2B5EF4-FFF2-40B4-BE49-F238E27FC236}">
                <a16:creationId xmlns:a16="http://schemas.microsoft.com/office/drawing/2014/main" id="{0A1DF37A-7467-901A-376A-61C3D102941C}"/>
              </a:ext>
            </a:extLst>
          </p:cNvPr>
          <p:cNvSpPr txBox="1"/>
          <p:nvPr/>
        </p:nvSpPr>
        <p:spPr>
          <a:xfrm>
            <a:off x="5024283" y="5545725"/>
            <a:ext cx="3864077" cy="707886"/>
          </a:xfrm>
          <a:prstGeom prst="rect">
            <a:avLst/>
          </a:prstGeom>
          <a:solidFill>
            <a:srgbClr val="FCC241"/>
          </a:solidFill>
          <a:ln>
            <a:solidFill>
              <a:schemeClr val="tx1"/>
            </a:solidFill>
          </a:ln>
        </p:spPr>
        <p:txBody>
          <a:bodyPr wrap="square">
            <a:spAutoFit/>
          </a:bodyPr>
          <a:lstStyle/>
          <a:p>
            <a:pPr marL="0" indent="0">
              <a:buNone/>
            </a:pPr>
            <a:r>
              <a:rPr lang="en-GB" sz="2000" dirty="0">
                <a:latin typeface="Arial" panose="020B0604020202020204" pitchFamily="34" charset="0"/>
                <a:cs typeface="Arial" panose="020B0604020202020204" pitchFamily="34" charset="0"/>
              </a:rPr>
              <a:t>The ideal temperature for bacterial growth is </a:t>
            </a:r>
            <a:r>
              <a:rPr lang="en-GB" sz="2000" b="1" dirty="0">
                <a:latin typeface="Arial" panose="020B0604020202020204" pitchFamily="34" charset="0"/>
                <a:cs typeface="Arial" panose="020B0604020202020204" pitchFamily="34" charset="0"/>
              </a:rPr>
              <a:t>30ºC – 37ºC</a:t>
            </a:r>
            <a:r>
              <a:rPr lang="en-GB"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59296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panose="020B0604020202020204" pitchFamily="34" charset="0"/>
                <a:cs typeface="Arial" panose="020B0604020202020204" pitchFamily="34" charset="0"/>
              </a:rPr>
              <a:t>Preventing bacterial multiplication</a:t>
            </a:r>
            <a:br>
              <a:rPr lang="en-US"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4" y="2571092"/>
            <a:ext cx="8291247" cy="3600000"/>
          </a:xfrm>
        </p:spPr>
        <p:txBody>
          <a:bodyPr/>
          <a:lstStyle/>
          <a:p>
            <a:pPr marL="0" indent="0">
              <a:buNone/>
            </a:pPr>
            <a:r>
              <a:rPr lang="en-GB" sz="2000" dirty="0">
                <a:latin typeface="Arial" panose="020B0604020202020204" pitchFamily="34" charset="0"/>
                <a:cs typeface="Arial" panose="020B0604020202020204" pitchFamily="34" charset="0"/>
              </a:rPr>
              <a:t>If you take away any one of the four requirements that bacteria need to survive, the ability of bacteria to grow and cause food poisoning is reduced.</a:t>
            </a:r>
          </a:p>
          <a:p>
            <a:pPr marL="0" indent="0">
              <a:buNone/>
            </a:pPr>
            <a:r>
              <a:rPr lang="en-GB" sz="2000" dirty="0">
                <a:latin typeface="Arial" panose="020B0604020202020204" pitchFamily="34" charset="0"/>
                <a:cs typeface="Arial" panose="020B0604020202020204" pitchFamily="34" charset="0"/>
              </a:rPr>
              <a:t>It is therefore important to:</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store, prepare and cook high risk foods carefully;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store food either hot (above 63°C) or cold (below 5°C), never warm;</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reduce the time food is in the danger zone;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cook food for the correct time at the right temperature – make sure it is piping hot and no pink remains in poultry, burgers or sausages.</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70800" y="2760278"/>
            <a:ext cx="2668952" cy="1780191"/>
          </a:xfrm>
          <a:prstGeom prst="rect">
            <a:avLst/>
          </a:prstGeom>
        </p:spPr>
      </p:pic>
    </p:spTree>
    <p:extLst>
      <p:ext uri="{BB962C8B-B14F-4D97-AF65-F5344CB8AC3E}">
        <p14:creationId xmlns:p14="http://schemas.microsoft.com/office/powerpoint/2010/main" val="279886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contamination</a:t>
            </a:r>
            <a:br>
              <a:rPr lang="en-US" dirty="0"/>
            </a:br>
            <a:endParaRPr lang="en-US" dirty="0"/>
          </a:p>
        </p:txBody>
      </p:sp>
      <p:sp>
        <p:nvSpPr>
          <p:cNvPr id="3" name="Subtitle 2"/>
          <p:cNvSpPr>
            <a:spLocks noGrp="1"/>
          </p:cNvSpPr>
          <p:nvPr>
            <p:ph type="subTitle" idx="1"/>
          </p:nvPr>
        </p:nvSpPr>
        <p:spPr>
          <a:xfrm>
            <a:off x="1169276" y="2571092"/>
            <a:ext cx="6564565" cy="3600000"/>
          </a:xfrm>
        </p:spPr>
        <p:txBody>
          <a:bodyPr/>
          <a:lstStyle/>
          <a:p>
            <a:pPr marL="0" indent="0">
              <a:buNone/>
            </a:pPr>
            <a:r>
              <a:rPr lang="en-GB" sz="2000" dirty="0"/>
              <a:t>There are four ways which food can be contaminated:</a:t>
            </a:r>
          </a:p>
          <a:p>
            <a:pPr marL="0" indent="0">
              <a:buNone/>
            </a:pPr>
            <a:endParaRPr lang="en-GB" sz="2000" dirty="0"/>
          </a:p>
          <a:p>
            <a:r>
              <a:rPr lang="en-GB" sz="2000" dirty="0"/>
              <a:t>physical;</a:t>
            </a:r>
          </a:p>
          <a:p>
            <a:r>
              <a:rPr lang="en-GB" sz="2000" dirty="0"/>
              <a:t>chemical;</a:t>
            </a:r>
          </a:p>
          <a:p>
            <a:r>
              <a:rPr lang="en-GB" sz="2000" dirty="0"/>
              <a:t>bacterial;</a:t>
            </a:r>
          </a:p>
          <a:p>
            <a:r>
              <a:rPr lang="en-GB" dirty="0"/>
              <a:t>allergenic.</a:t>
            </a: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6439" y="4192507"/>
            <a:ext cx="2748666" cy="172616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6907" y="1958865"/>
            <a:ext cx="2748666" cy="1833360"/>
          </a:xfrm>
          <a:prstGeom prst="rect">
            <a:avLst/>
          </a:prstGeom>
        </p:spPr>
      </p:pic>
    </p:spTree>
    <p:extLst>
      <p:ext uri="{BB962C8B-B14F-4D97-AF65-F5344CB8AC3E}">
        <p14:creationId xmlns:p14="http://schemas.microsoft.com/office/powerpoint/2010/main" val="1663816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Factors affecting food poisoning</a:t>
            </a:r>
          </a:p>
        </p:txBody>
      </p:sp>
      <p:sp>
        <p:nvSpPr>
          <p:cNvPr id="3" name="Subtitle 2"/>
          <p:cNvSpPr>
            <a:spLocks noGrp="1"/>
          </p:cNvSpPr>
          <p:nvPr>
            <p:ph type="subTitle" idx="1"/>
          </p:nvPr>
        </p:nvSpPr>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Some of the common factors leading to food poisoning include:  </a:t>
            </a:r>
          </a:p>
          <a:p>
            <a:pPr marL="0" indent="0">
              <a:spcBef>
                <a:spcPct val="50000"/>
              </a:spcBef>
              <a:buNone/>
            </a:pPr>
            <a:r>
              <a:rPr lang="en-GB" altLang="en-US" sz="2000" dirty="0">
                <a:latin typeface="Arial" panose="020B0604020202020204" pitchFamily="34" charset="0"/>
                <a:cs typeface="Arial" panose="020B0604020202020204" pitchFamily="34" charset="0"/>
              </a:rPr>
              <a:t>                                                        </a:t>
            </a:r>
          </a:p>
          <a:p>
            <a:pPr>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preparation of food too far in advance;</a:t>
            </a:r>
          </a:p>
          <a:p>
            <a:pPr>
              <a:spcBef>
                <a:spcPct val="50000"/>
              </a:spcBef>
              <a:buFontTx/>
              <a:buChar char="•"/>
            </a:pPr>
            <a:r>
              <a:rPr lang="en-GB" altLang="en-US" sz="2000" dirty="0">
                <a:latin typeface="Arial" panose="020B0604020202020204" pitchFamily="34" charset="0"/>
                <a:cs typeface="Arial" panose="020B0604020202020204" pitchFamily="34" charset="0"/>
              </a:rPr>
              <a:t>  storage at ambient temperature;</a:t>
            </a:r>
          </a:p>
          <a:p>
            <a:pPr>
              <a:spcBef>
                <a:spcPct val="50000"/>
              </a:spcBef>
              <a:buFontTx/>
              <a:buChar char="•"/>
            </a:pPr>
            <a:r>
              <a:rPr lang="en-GB" altLang="en-US" sz="2000" dirty="0">
                <a:latin typeface="Arial" panose="020B0604020202020204" pitchFamily="34" charset="0"/>
                <a:cs typeface="Arial" panose="020B0604020202020204" pitchFamily="34" charset="0"/>
              </a:rPr>
              <a:t>  inadequate cooling;</a:t>
            </a:r>
          </a:p>
          <a:p>
            <a:pPr>
              <a:spcBef>
                <a:spcPct val="50000"/>
              </a:spcBef>
              <a:buFontTx/>
              <a:buChar char="•"/>
            </a:pPr>
            <a:r>
              <a:rPr lang="en-GB" altLang="en-US" sz="2000" dirty="0">
                <a:latin typeface="Arial" panose="020B0604020202020204" pitchFamily="34" charset="0"/>
                <a:cs typeface="Arial" panose="020B0604020202020204" pitchFamily="34" charset="0"/>
              </a:rPr>
              <a:t>  inadequate reheating;</a:t>
            </a:r>
          </a:p>
          <a:p>
            <a:pPr>
              <a:spcBef>
                <a:spcPct val="50000"/>
              </a:spcBef>
              <a:buFontTx/>
              <a:buChar char="•"/>
            </a:pPr>
            <a:r>
              <a:rPr lang="en-GB" altLang="en-US" sz="2000" dirty="0">
                <a:latin typeface="Arial" panose="020B0604020202020204" pitchFamily="34" charset="0"/>
                <a:cs typeface="Arial" panose="020B0604020202020204" pitchFamily="34" charset="0"/>
              </a:rPr>
              <a:t>  under cooking;</a:t>
            </a:r>
          </a:p>
          <a:p>
            <a:pPr>
              <a:spcBef>
                <a:spcPct val="50000"/>
              </a:spcBef>
              <a:buFontTx/>
              <a:buChar char="•"/>
            </a:pPr>
            <a:r>
              <a:rPr lang="en-GB" altLang="en-US" sz="2000" dirty="0">
                <a:latin typeface="Arial" panose="020B0604020202020204" pitchFamily="34" charset="0"/>
                <a:cs typeface="Arial" panose="020B0604020202020204" pitchFamily="34" charset="0"/>
              </a:rPr>
              <a:t>  inadequate thawing.</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2248" y="3155326"/>
            <a:ext cx="3809842" cy="2541164"/>
          </a:xfrm>
          <a:prstGeom prst="rect">
            <a:avLst/>
          </a:prstGeom>
        </p:spPr>
      </p:pic>
    </p:spTree>
    <p:extLst>
      <p:ext uri="{BB962C8B-B14F-4D97-AF65-F5344CB8AC3E}">
        <p14:creationId xmlns:p14="http://schemas.microsoft.com/office/powerpoint/2010/main" val="418211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Factors affecting food poisoning</a:t>
            </a:r>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More common factors leading to food poisoning include:</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lnSpc>
                <a:spcPct val="150000"/>
              </a:lnSpc>
              <a:spcBef>
                <a:spcPct val="0"/>
              </a:spcBef>
            </a:pPr>
            <a:r>
              <a:rPr lang="en-GB" altLang="en-US" sz="2000" dirty="0">
                <a:latin typeface="Arial" panose="020B0604020202020204" pitchFamily="34" charset="0"/>
                <a:cs typeface="Arial" panose="020B0604020202020204" pitchFamily="34" charset="0"/>
              </a:rPr>
              <a:t>consuming raw food;</a:t>
            </a:r>
          </a:p>
          <a:p>
            <a:pPr>
              <a:lnSpc>
                <a:spcPct val="150000"/>
              </a:lnSpc>
              <a:spcBef>
                <a:spcPct val="0"/>
              </a:spcBef>
            </a:pPr>
            <a:r>
              <a:rPr lang="en-GB" altLang="en-US" sz="2000" dirty="0">
                <a:latin typeface="Arial" panose="020B0604020202020204" pitchFamily="34" charset="0"/>
                <a:cs typeface="Arial" panose="020B0604020202020204" pitchFamily="34" charset="0"/>
              </a:rPr>
              <a:t>improper warm holding (i.e. holding ‘hot’ food below 63ºC);</a:t>
            </a:r>
          </a:p>
          <a:p>
            <a:pPr>
              <a:lnSpc>
                <a:spcPct val="150000"/>
              </a:lnSpc>
              <a:spcBef>
                <a:spcPct val="0"/>
              </a:spcBef>
            </a:pPr>
            <a:r>
              <a:rPr lang="en-GB" altLang="en-US" sz="2000" dirty="0">
                <a:latin typeface="Arial" panose="020B0604020202020204" pitchFamily="34" charset="0"/>
                <a:cs typeface="Arial" panose="020B0604020202020204" pitchFamily="34" charset="0"/>
              </a:rPr>
              <a:t>infected food handlers;</a:t>
            </a:r>
          </a:p>
          <a:p>
            <a:pPr>
              <a:lnSpc>
                <a:spcPct val="150000"/>
              </a:lnSpc>
              <a:spcBef>
                <a:spcPct val="0"/>
              </a:spcBef>
            </a:pPr>
            <a:r>
              <a:rPr lang="en-GB" altLang="en-US" sz="2000" dirty="0">
                <a:latin typeface="Arial" panose="020B0604020202020204" pitchFamily="34" charset="0"/>
                <a:cs typeface="Arial" panose="020B0604020202020204" pitchFamily="34" charset="0"/>
              </a:rPr>
              <a:t>contaminated processed food;</a:t>
            </a:r>
          </a:p>
          <a:p>
            <a:pPr>
              <a:lnSpc>
                <a:spcPct val="150000"/>
              </a:lnSpc>
              <a:spcBef>
                <a:spcPct val="0"/>
              </a:spcBef>
            </a:pPr>
            <a:r>
              <a:rPr lang="en-GB" altLang="en-US" sz="2000" dirty="0">
                <a:latin typeface="Arial" panose="020B0604020202020204" pitchFamily="34" charset="0"/>
                <a:cs typeface="Arial" panose="020B0604020202020204" pitchFamily="34" charset="0"/>
              </a:rPr>
              <a:t>poor hygiene.</a:t>
            </a:r>
            <a:endParaRPr lang="en-US" altLang="en-US" sz="2000" dirty="0">
              <a:latin typeface="Arial" panose="020B0604020202020204" pitchFamily="34" charset="0"/>
              <a:cs typeface="Arial" panose="020B0604020202020204" pitchFamily="34" charset="0"/>
            </a:endParaRPr>
          </a:p>
          <a:p>
            <a:pPr>
              <a:spcBef>
                <a:spcPct val="0"/>
              </a:spcBef>
            </a:pPr>
            <a:endParaRPr lang="en-GB" altLang="en-US" dirty="0"/>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3349" y="2462048"/>
            <a:ext cx="2987040" cy="3048000"/>
          </a:xfrm>
          <a:prstGeom prst="rect">
            <a:avLst/>
          </a:prstGeom>
        </p:spPr>
      </p:pic>
      <p:sp>
        <p:nvSpPr>
          <p:cNvPr id="5" name="TextBox 4">
            <a:extLst>
              <a:ext uri="{FF2B5EF4-FFF2-40B4-BE49-F238E27FC236}">
                <a16:creationId xmlns:a16="http://schemas.microsoft.com/office/drawing/2014/main" id="{BB32F828-F0D1-2BA7-A3BE-702CFF9AFF0D}"/>
              </a:ext>
            </a:extLst>
          </p:cNvPr>
          <p:cNvSpPr txBox="1"/>
          <p:nvPr/>
        </p:nvSpPr>
        <p:spPr>
          <a:xfrm>
            <a:off x="2031392" y="5897059"/>
            <a:ext cx="5937844" cy="400110"/>
          </a:xfrm>
          <a:prstGeom prst="rect">
            <a:avLst/>
          </a:prstGeom>
          <a:noFill/>
        </p:spPr>
        <p:txBody>
          <a:bodyPr wrap="none" rtlCol="0">
            <a:spAutoFit/>
          </a:bodyPr>
          <a:lstStyle/>
          <a:p>
            <a:r>
              <a:rPr lang="en-GB" sz="2000" b="1" dirty="0">
                <a:latin typeface="Arial" panose="020B0604020202020204" pitchFamily="34" charset="0"/>
                <a:cs typeface="Arial" panose="020B0604020202020204" pitchFamily="34" charset="0"/>
              </a:rPr>
              <a:t>How can we reduce the risk of food poisoning?</a:t>
            </a:r>
          </a:p>
        </p:txBody>
      </p:sp>
    </p:spTree>
    <p:extLst>
      <p:ext uri="{BB962C8B-B14F-4D97-AF65-F5344CB8AC3E}">
        <p14:creationId xmlns:p14="http://schemas.microsoft.com/office/powerpoint/2010/main" val="459278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 reduce the risk of food poisoning, follow these simple rules:</a:t>
            </a:r>
          </a:p>
        </p:txBody>
      </p:sp>
      <p:sp>
        <p:nvSpPr>
          <p:cNvPr id="3" name="Subtitle 2"/>
          <p:cNvSpPr>
            <a:spLocks noGrp="1"/>
          </p:cNvSpPr>
          <p:nvPr>
            <p:ph type="subTitle" idx="1"/>
          </p:nvPr>
        </p:nvSpPr>
        <p:spPr/>
        <p:txBody>
          <a:bodyPr/>
          <a:lstStyle/>
          <a:p>
            <a:endParaRPr lang="en-GB" sz="2000" dirty="0"/>
          </a:p>
          <a:p>
            <a:r>
              <a:rPr lang="en-GB" sz="2000" dirty="0"/>
              <a:t>Always follow ‘use by’ dates;</a:t>
            </a:r>
          </a:p>
          <a:p>
            <a:r>
              <a:rPr lang="en-GB" sz="2000" dirty="0"/>
              <a:t>Store food correctly, either cold or hot, never warm;</a:t>
            </a:r>
          </a:p>
          <a:p>
            <a:r>
              <a:rPr lang="en-GB" sz="2000" dirty="0"/>
              <a:t>Separate raw and cooked food;</a:t>
            </a:r>
          </a:p>
          <a:p>
            <a:r>
              <a:rPr lang="en-GB" sz="2000" dirty="0"/>
              <a:t>Wash fruits and vegetables;</a:t>
            </a:r>
          </a:p>
          <a:p>
            <a:r>
              <a:rPr lang="en-GB" sz="2000" dirty="0"/>
              <a:t>Thoroughly cook food;</a:t>
            </a:r>
          </a:p>
          <a:p>
            <a:r>
              <a:rPr lang="en-GB" sz="2000" dirty="0"/>
              <a:t>Keep yourself and your workspace clean;</a:t>
            </a:r>
          </a:p>
          <a:p>
            <a:r>
              <a:rPr lang="en-GB" sz="2000" dirty="0"/>
              <a:t>Don’t cough or sneeze over food;</a:t>
            </a:r>
          </a:p>
          <a:p>
            <a:r>
              <a:rPr lang="en-GB" sz="2000" dirty="0"/>
              <a:t>Thoroughly wash and dry hands regularly.</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68935" y="2571092"/>
            <a:ext cx="4355520" cy="3131618"/>
          </a:xfrm>
          <a:prstGeom prst="rect">
            <a:avLst/>
          </a:prstGeom>
        </p:spPr>
      </p:pic>
    </p:spTree>
    <p:extLst>
      <p:ext uri="{BB962C8B-B14F-4D97-AF65-F5344CB8AC3E}">
        <p14:creationId xmlns:p14="http://schemas.microsoft.com/office/powerpoint/2010/main" val="104955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Reducing the risks task</a:t>
            </a:r>
            <a:endParaRPr lang="en-US" dirty="0"/>
          </a:p>
        </p:txBody>
      </p:sp>
      <p:sp>
        <p:nvSpPr>
          <p:cNvPr id="4" name="TextBox 3">
            <a:extLst>
              <a:ext uri="{FF2B5EF4-FFF2-40B4-BE49-F238E27FC236}">
                <a16:creationId xmlns:a16="http://schemas.microsoft.com/office/drawing/2014/main" id="{B3D9D166-8F1D-39CD-D4E0-A3292451464C}"/>
              </a:ext>
            </a:extLst>
          </p:cNvPr>
          <p:cNvSpPr txBox="1"/>
          <p:nvPr/>
        </p:nvSpPr>
        <p:spPr>
          <a:xfrm>
            <a:off x="1042735" y="2283798"/>
            <a:ext cx="9352547"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Complete the story board list to explain the ways we can reduce the risks of developing food poisoning whilst preparing food at school.</a:t>
            </a:r>
          </a:p>
        </p:txBody>
      </p:sp>
      <p:graphicFrame>
        <p:nvGraphicFramePr>
          <p:cNvPr id="7" name="Table 6">
            <a:extLst>
              <a:ext uri="{FF2B5EF4-FFF2-40B4-BE49-F238E27FC236}">
                <a16:creationId xmlns:a16="http://schemas.microsoft.com/office/drawing/2014/main" id="{6E628177-3524-96B8-703A-ACCD908BD253}"/>
              </a:ext>
            </a:extLst>
          </p:cNvPr>
          <p:cNvGraphicFramePr>
            <a:graphicFrameLocks noGrp="1"/>
          </p:cNvGraphicFramePr>
          <p:nvPr>
            <p:extLst>
              <p:ext uri="{D42A27DB-BD31-4B8C-83A1-F6EECF244321}">
                <p14:modId xmlns:p14="http://schemas.microsoft.com/office/powerpoint/2010/main" val="2827990763"/>
              </p:ext>
            </p:extLst>
          </p:nvPr>
        </p:nvGraphicFramePr>
        <p:xfrm>
          <a:off x="1169274" y="3219564"/>
          <a:ext cx="3955746" cy="3066252"/>
        </p:xfrm>
        <a:graphic>
          <a:graphicData uri="http://schemas.openxmlformats.org/drawingml/2006/table">
            <a:tbl>
              <a:tblPr firstRow="1" bandRow="1">
                <a:tableStyleId>{5C22544A-7EE6-4342-B048-85BDC9FD1C3A}</a:tableStyleId>
              </a:tblPr>
              <a:tblGrid>
                <a:gridCol w="1977873">
                  <a:extLst>
                    <a:ext uri="{9D8B030D-6E8A-4147-A177-3AD203B41FA5}">
                      <a16:colId xmlns:a16="http://schemas.microsoft.com/office/drawing/2014/main" val="2426492976"/>
                    </a:ext>
                  </a:extLst>
                </a:gridCol>
                <a:gridCol w="1977873">
                  <a:extLst>
                    <a:ext uri="{9D8B030D-6E8A-4147-A177-3AD203B41FA5}">
                      <a16:colId xmlns:a16="http://schemas.microsoft.com/office/drawing/2014/main" val="3078824110"/>
                    </a:ext>
                  </a:extLst>
                </a:gridCol>
              </a:tblGrid>
              <a:tr h="1533126">
                <a:tc>
                  <a:txBody>
                    <a:bodyPr/>
                    <a:lstStyle/>
                    <a:p>
                      <a:r>
                        <a:rPr lang="en-GB" b="1" dirty="0">
                          <a:solidFill>
                            <a:schemeClr val="tx1"/>
                          </a:solidFill>
                          <a:latin typeface="Arial" panose="020B0604020202020204" pitchFamily="34" charset="0"/>
                          <a:cs typeface="Arial" panose="020B0604020202020204" pitchFamily="34" charset="0"/>
                        </a:rPr>
                        <a:t>Always follow ‘use by’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latin typeface="Arial" panose="020B0604020202020204" pitchFamily="34" charset="0"/>
                          <a:cs typeface="Arial" panose="020B0604020202020204" pitchFamily="34" charset="0"/>
                        </a:rPr>
                        <a:t>Store food correctly, either cold or hot, never warm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009866"/>
                  </a:ext>
                </a:extLst>
              </a:tr>
              <a:tr h="1533126">
                <a:tc>
                  <a:txBody>
                    <a:bodyPr/>
                    <a:lstStyle/>
                    <a:p>
                      <a:r>
                        <a:rPr lang="en-GB" b="1" dirty="0">
                          <a:solidFill>
                            <a:schemeClr val="tx1"/>
                          </a:solidFill>
                          <a:latin typeface="Arial" panose="020B0604020202020204" pitchFamily="34" charset="0"/>
                          <a:cs typeface="Arial" panose="020B0604020202020204" pitchFamily="34" charset="0"/>
                        </a:rPr>
                        <a:t>Separate raw and cooked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latin typeface="Arial" panose="020B0604020202020204" pitchFamily="34" charset="0"/>
                          <a:cs typeface="Arial" panose="020B0604020202020204" pitchFamily="34" charset="0"/>
                        </a:rPr>
                        <a:t>Wash fruits and 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01878"/>
                  </a:ext>
                </a:extLst>
              </a:tr>
            </a:tbl>
          </a:graphicData>
        </a:graphic>
      </p:graphicFrame>
      <p:graphicFrame>
        <p:nvGraphicFramePr>
          <p:cNvPr id="8" name="Table 7">
            <a:extLst>
              <a:ext uri="{FF2B5EF4-FFF2-40B4-BE49-F238E27FC236}">
                <a16:creationId xmlns:a16="http://schemas.microsoft.com/office/drawing/2014/main" id="{B852C983-FE42-E96A-1938-D9EAE4AB63EF}"/>
              </a:ext>
            </a:extLst>
          </p:cNvPr>
          <p:cNvGraphicFramePr>
            <a:graphicFrameLocks noGrp="1"/>
          </p:cNvGraphicFramePr>
          <p:nvPr>
            <p:extLst>
              <p:ext uri="{D42A27DB-BD31-4B8C-83A1-F6EECF244321}">
                <p14:modId xmlns:p14="http://schemas.microsoft.com/office/powerpoint/2010/main" val="3348068408"/>
              </p:ext>
            </p:extLst>
          </p:nvPr>
        </p:nvGraphicFramePr>
        <p:xfrm>
          <a:off x="5125020" y="3219564"/>
          <a:ext cx="3955746" cy="3066252"/>
        </p:xfrm>
        <a:graphic>
          <a:graphicData uri="http://schemas.openxmlformats.org/drawingml/2006/table">
            <a:tbl>
              <a:tblPr firstRow="1" bandRow="1">
                <a:tableStyleId>{5C22544A-7EE6-4342-B048-85BDC9FD1C3A}</a:tableStyleId>
              </a:tblPr>
              <a:tblGrid>
                <a:gridCol w="1977873">
                  <a:extLst>
                    <a:ext uri="{9D8B030D-6E8A-4147-A177-3AD203B41FA5}">
                      <a16:colId xmlns:a16="http://schemas.microsoft.com/office/drawing/2014/main" val="2426492976"/>
                    </a:ext>
                  </a:extLst>
                </a:gridCol>
                <a:gridCol w="1977873">
                  <a:extLst>
                    <a:ext uri="{9D8B030D-6E8A-4147-A177-3AD203B41FA5}">
                      <a16:colId xmlns:a16="http://schemas.microsoft.com/office/drawing/2014/main" val="3078824110"/>
                    </a:ext>
                  </a:extLst>
                </a:gridCol>
              </a:tblGrid>
              <a:tr h="1533126">
                <a:tc>
                  <a:txBody>
                    <a:bodyPr/>
                    <a:lstStyle/>
                    <a:p>
                      <a:r>
                        <a:rPr lang="en-GB" b="1" dirty="0">
                          <a:solidFill>
                            <a:schemeClr val="tx1"/>
                          </a:solidFill>
                          <a:latin typeface="Arial" panose="020B0604020202020204" pitchFamily="34" charset="0"/>
                          <a:cs typeface="Arial" panose="020B0604020202020204" pitchFamily="34" charset="0"/>
                        </a:rPr>
                        <a:t>Thoroughly cook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latin typeface="Arial" panose="020B0604020202020204" pitchFamily="34" charset="0"/>
                          <a:cs typeface="Arial" panose="020B0604020202020204" pitchFamily="34" charset="0"/>
                        </a:rPr>
                        <a:t>Keep yourself and your workspace clean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009866"/>
                  </a:ext>
                </a:extLst>
              </a:tr>
              <a:tr h="1533126">
                <a:tc>
                  <a:txBody>
                    <a:bodyPr/>
                    <a:lstStyle/>
                    <a:p>
                      <a:r>
                        <a:rPr lang="en-GB" b="1" dirty="0">
                          <a:solidFill>
                            <a:schemeClr val="tx1"/>
                          </a:solidFill>
                          <a:latin typeface="Arial" panose="020B0604020202020204" pitchFamily="34" charset="0"/>
                          <a:cs typeface="Arial" panose="020B0604020202020204" pitchFamily="34" charset="0"/>
                        </a:rPr>
                        <a:t>Don’t cough or sneeze over 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latin typeface="Arial" panose="020B0604020202020204" pitchFamily="34" charset="0"/>
                          <a:cs typeface="Arial" panose="020B0604020202020204" pitchFamily="34" charset="0"/>
                        </a:rPr>
                        <a:t>Thoroughly wash and dry hands regularly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01878"/>
                  </a:ext>
                </a:extLst>
              </a:tr>
            </a:tbl>
          </a:graphicData>
        </a:graphic>
      </p:graphicFrame>
    </p:spTree>
    <p:extLst>
      <p:ext uri="{BB962C8B-B14F-4D97-AF65-F5344CB8AC3E}">
        <p14:creationId xmlns:p14="http://schemas.microsoft.com/office/powerpoint/2010/main" val="782013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EDDA-0E39-727E-EEA3-0B92C897BD56}"/>
              </a:ext>
            </a:extLst>
          </p:cNvPr>
          <p:cNvSpPr>
            <a:spLocks noGrp="1"/>
          </p:cNvSpPr>
          <p:nvPr>
            <p:ph type="ctrTitle"/>
          </p:nvPr>
        </p:nvSpPr>
        <p:spPr/>
        <p:txBody>
          <a:bodyPr/>
          <a:lstStyle/>
          <a:p>
            <a:r>
              <a:rPr lang="en-GB" dirty="0"/>
              <a:t>Food hygiene thermometer</a:t>
            </a:r>
          </a:p>
        </p:txBody>
      </p:sp>
      <p:sp>
        <p:nvSpPr>
          <p:cNvPr id="3" name="Subtitle 2">
            <a:extLst>
              <a:ext uri="{FF2B5EF4-FFF2-40B4-BE49-F238E27FC236}">
                <a16:creationId xmlns:a16="http://schemas.microsoft.com/office/drawing/2014/main" id="{5AF6D669-D631-737E-335C-51A8F3A155D7}"/>
              </a:ext>
            </a:extLst>
          </p:cNvPr>
          <p:cNvSpPr>
            <a:spLocks noGrp="1"/>
          </p:cNvSpPr>
          <p:nvPr>
            <p:ph type="subTitle" idx="1"/>
          </p:nvPr>
        </p:nvSpPr>
        <p:spPr>
          <a:xfrm>
            <a:off x="1169276" y="2571092"/>
            <a:ext cx="4218566" cy="3600000"/>
          </a:xfrm>
        </p:spPr>
        <p:txBody>
          <a:bodyPr/>
          <a:lstStyle/>
          <a:p>
            <a:r>
              <a:rPr lang="en-GB" dirty="0"/>
              <a:t>Draw a thermometer with temperatures ranging from </a:t>
            </a:r>
            <a:r>
              <a:rPr lang="en-GB" altLang="en-US" sz="2000" dirty="0">
                <a:solidFill>
                  <a:prstClr val="black"/>
                </a:solidFill>
                <a:latin typeface="Arial" panose="020B0604020202020204" pitchFamily="34" charset="0"/>
                <a:cs typeface="Arial" panose="020B0604020202020204" pitchFamily="34" charset="0"/>
              </a:rPr>
              <a:t>-18° to 75°.</a:t>
            </a:r>
          </a:p>
          <a:p>
            <a:endParaRPr lang="en-GB" altLang="en-US" dirty="0">
              <a:solidFill>
                <a:prstClr val="black"/>
              </a:solidFill>
              <a:latin typeface="Arial" panose="020B0604020202020204" pitchFamily="34" charset="0"/>
              <a:cs typeface="Arial" panose="020B0604020202020204" pitchFamily="34" charset="0"/>
            </a:endParaRPr>
          </a:p>
          <a:p>
            <a:r>
              <a:rPr lang="en-GB" altLang="en-US" sz="2000" dirty="0">
                <a:solidFill>
                  <a:prstClr val="black"/>
                </a:solidFill>
                <a:latin typeface="Arial" panose="020B0604020202020204" pitchFamily="34" charset="0"/>
                <a:cs typeface="Arial" panose="020B0604020202020204" pitchFamily="34" charset="0"/>
              </a:rPr>
              <a:t>Write out the key information on the temperatures to remember. </a:t>
            </a:r>
            <a:endParaRPr lang="en-GB" dirty="0"/>
          </a:p>
        </p:txBody>
      </p:sp>
      <p:pic>
        <p:nvPicPr>
          <p:cNvPr id="4" name="Picture 3">
            <a:extLst>
              <a:ext uri="{FF2B5EF4-FFF2-40B4-BE49-F238E27FC236}">
                <a16:creationId xmlns:a16="http://schemas.microsoft.com/office/drawing/2014/main" id="{8A274864-1A5F-85B9-04B2-1C4A112CB1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4464" y="1669771"/>
            <a:ext cx="3677265" cy="4750989"/>
          </a:xfrm>
          <a:prstGeom prst="rect">
            <a:avLst/>
          </a:prstGeom>
        </p:spPr>
      </p:pic>
    </p:spTree>
    <p:extLst>
      <p:ext uri="{BB962C8B-B14F-4D97-AF65-F5344CB8AC3E}">
        <p14:creationId xmlns:p14="http://schemas.microsoft.com/office/powerpoint/2010/main" val="3982102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Temperatures to remember</a:t>
            </a:r>
          </a:p>
        </p:txBody>
      </p:sp>
      <p:sp>
        <p:nvSpPr>
          <p:cNvPr id="3" name="Subtitle 2"/>
          <p:cNvSpPr>
            <a:spLocks noGrp="1"/>
          </p:cNvSpPr>
          <p:nvPr>
            <p:ph type="subTitle" idx="1"/>
          </p:nvPr>
        </p:nvSpPr>
        <p:spPr>
          <a:xfrm>
            <a:off x="1169274" y="2332157"/>
            <a:ext cx="8575617" cy="3600000"/>
          </a:xfrm>
        </p:spPr>
        <p:txBody>
          <a:bodyPr/>
          <a:lstStyle/>
          <a:p>
            <a:pPr marL="0" indent="0">
              <a:spcBef>
                <a:spcPct val="0"/>
              </a:spcBef>
              <a:buNone/>
            </a:pPr>
            <a:r>
              <a:rPr lang="en-GB" altLang="en-US" sz="2000" dirty="0">
                <a:solidFill>
                  <a:prstClr val="black"/>
                </a:solidFill>
                <a:latin typeface="Arial" panose="020B0604020202020204" pitchFamily="34" charset="0"/>
                <a:cs typeface="Arial" panose="020B0604020202020204" pitchFamily="34" charset="0"/>
              </a:rPr>
              <a:t>To reduce the risk of food poisoning, good temperature control is vital:</a:t>
            </a:r>
          </a:p>
          <a:p>
            <a:pPr marL="0" indent="0">
              <a:spcBef>
                <a:spcPct val="0"/>
              </a:spcBef>
              <a:buNone/>
            </a:pPr>
            <a:endParaRPr lang="en-GB" altLang="en-US" sz="2000" dirty="0">
              <a:solidFill>
                <a:prstClr val="black"/>
              </a:solidFill>
              <a:latin typeface="Arial" panose="020B0604020202020204" pitchFamily="34" charset="0"/>
              <a:cs typeface="Arial" panose="020B0604020202020204" pitchFamily="34" charset="0"/>
            </a:endParaRPr>
          </a:p>
          <a:p>
            <a:pPr marL="342900" indent="-342900">
              <a:lnSpc>
                <a:spcPct val="150000"/>
              </a:lnSpc>
              <a:spcBef>
                <a:spcPct val="0"/>
              </a:spcBef>
              <a:buFont typeface="Arial" panose="020B0604020202020204" pitchFamily="34" charset="0"/>
              <a:buChar char="•"/>
            </a:pPr>
            <a:r>
              <a:rPr lang="en-GB" altLang="en-US" sz="1600" dirty="0">
                <a:solidFill>
                  <a:prstClr val="black"/>
                </a:solidFill>
                <a:latin typeface="Arial" panose="020B0604020202020204" pitchFamily="34" charset="0"/>
                <a:cs typeface="Arial" panose="020B0604020202020204" pitchFamily="34" charset="0"/>
              </a:rPr>
              <a:t>75° -  if cooking food, the core temperature, middle or thickest part should reach at least this temperature.</a:t>
            </a:r>
          </a:p>
          <a:p>
            <a:pPr marL="342900" indent="-342900">
              <a:lnSpc>
                <a:spcPct val="150000"/>
              </a:lnSpc>
              <a:spcBef>
                <a:spcPct val="0"/>
              </a:spcBef>
              <a:buFont typeface="Arial" panose="020B0604020202020204" pitchFamily="34" charset="0"/>
              <a:buChar char="•"/>
            </a:pPr>
            <a:r>
              <a:rPr lang="en-GB" altLang="en-US" sz="1600" dirty="0">
                <a:solidFill>
                  <a:prstClr val="black"/>
                </a:solidFill>
                <a:latin typeface="Arial" panose="020B0604020202020204" pitchFamily="34" charset="0"/>
                <a:cs typeface="Arial" panose="020B0604020202020204" pitchFamily="34" charset="0"/>
              </a:rPr>
              <a:t>75° - if reheating food, it should reach at least this temperature. Remember to reheat food only once!</a:t>
            </a:r>
            <a:endParaRPr lang="en-GB" sz="1600" dirty="0">
              <a:latin typeface="Arial" panose="020B0604020202020204" pitchFamily="34" charset="0"/>
              <a:cs typeface="Arial" panose="020B0604020202020204" pitchFamily="34" charset="0"/>
            </a:endParaRPr>
          </a:p>
          <a:p>
            <a:pPr>
              <a:lnSpc>
                <a:spcPct val="150000"/>
              </a:lnSpc>
              <a:spcBef>
                <a:spcPct val="0"/>
              </a:spcBef>
            </a:pPr>
            <a:r>
              <a:rPr lang="en-GB" altLang="en-US" sz="1600" dirty="0">
                <a:solidFill>
                  <a:prstClr val="black"/>
                </a:solidFill>
                <a:latin typeface="Arial" panose="020B0604020202020204" pitchFamily="34" charset="0"/>
                <a:cs typeface="Arial" panose="020B0604020202020204" pitchFamily="34" charset="0"/>
              </a:rPr>
              <a:t>5-63°C – the danger zone where bacteria grow most readily.</a:t>
            </a:r>
          </a:p>
          <a:p>
            <a:pPr marL="342900" indent="-342900">
              <a:lnSpc>
                <a:spcPct val="150000"/>
              </a:lnSpc>
              <a:spcBef>
                <a:spcPct val="0"/>
              </a:spcBef>
              <a:buFont typeface="Arial" panose="020B0604020202020204" pitchFamily="34" charset="0"/>
              <a:buChar char="•"/>
            </a:pPr>
            <a:r>
              <a:rPr lang="en-GB" altLang="en-US" sz="1600" dirty="0">
                <a:solidFill>
                  <a:prstClr val="black"/>
                </a:solidFill>
                <a:latin typeface="Arial" panose="020B0604020202020204" pitchFamily="34" charset="0"/>
                <a:cs typeface="Arial" panose="020B0604020202020204" pitchFamily="34" charset="0"/>
              </a:rPr>
              <a:t>37°C – body temperature, optimum temperature for bacterial growth.</a:t>
            </a:r>
          </a:p>
          <a:p>
            <a:pPr marL="342900" indent="-342900">
              <a:lnSpc>
                <a:spcPct val="150000"/>
              </a:lnSpc>
              <a:spcBef>
                <a:spcPct val="0"/>
              </a:spcBef>
              <a:buFont typeface="Arial" panose="020B0604020202020204" pitchFamily="34" charset="0"/>
              <a:buChar char="•"/>
            </a:pPr>
            <a:r>
              <a:rPr lang="en-GB" altLang="en-US" sz="1600" dirty="0">
                <a:solidFill>
                  <a:prstClr val="black"/>
                </a:solidFill>
                <a:latin typeface="Arial" panose="020B0604020202020204" pitchFamily="34" charset="0"/>
                <a:cs typeface="Arial" panose="020B0604020202020204" pitchFamily="34" charset="0"/>
              </a:rPr>
              <a:t>8°C – maximum legal temperature for cold food, i.e. your fridge.</a:t>
            </a:r>
          </a:p>
          <a:p>
            <a:pPr marL="342900" indent="-342900">
              <a:lnSpc>
                <a:spcPct val="150000"/>
              </a:lnSpc>
              <a:spcBef>
                <a:spcPct val="0"/>
              </a:spcBef>
              <a:buFont typeface="Arial" panose="020B0604020202020204" pitchFamily="34" charset="0"/>
              <a:buChar char="•"/>
            </a:pPr>
            <a:r>
              <a:rPr lang="en-GB" altLang="en-US" sz="1600" dirty="0">
                <a:solidFill>
                  <a:prstClr val="black"/>
                </a:solidFill>
                <a:latin typeface="Arial" panose="020B0604020202020204" pitchFamily="34" charset="0"/>
                <a:cs typeface="Arial" panose="020B0604020202020204" pitchFamily="34" charset="0"/>
              </a:rPr>
              <a:t>5°C (or below) – the ideal temperature your fridge should be.</a:t>
            </a:r>
          </a:p>
          <a:p>
            <a:r>
              <a:rPr lang="en-GB" altLang="en-US" sz="1600" dirty="0">
                <a:solidFill>
                  <a:prstClr val="black"/>
                </a:solidFill>
                <a:latin typeface="Arial" panose="020B0604020202020204" pitchFamily="34" charset="0"/>
                <a:cs typeface="Arial" panose="020B0604020202020204" pitchFamily="34" charset="0"/>
              </a:rPr>
              <a:t>-18° - the temperature your freezer should be.</a:t>
            </a:r>
          </a:p>
          <a:p>
            <a:pPr marL="0" indent="0">
              <a:buNone/>
            </a:pPr>
            <a:endParaRPr lang="en-GB" dirty="0"/>
          </a:p>
        </p:txBody>
      </p:sp>
      <p:sp>
        <p:nvSpPr>
          <p:cNvPr id="5" name="TextBox 4">
            <a:extLst>
              <a:ext uri="{FF2B5EF4-FFF2-40B4-BE49-F238E27FC236}">
                <a16:creationId xmlns:a16="http://schemas.microsoft.com/office/drawing/2014/main" id="{AEAEBE74-17CE-18F2-855C-C3B6715183CB}"/>
              </a:ext>
            </a:extLst>
          </p:cNvPr>
          <p:cNvSpPr txBox="1"/>
          <p:nvPr/>
        </p:nvSpPr>
        <p:spPr>
          <a:xfrm>
            <a:off x="8463796" y="4586238"/>
            <a:ext cx="2926080" cy="1631216"/>
          </a:xfrm>
          <a:prstGeom prst="rect">
            <a:avLst/>
          </a:prstGeom>
          <a:solidFill>
            <a:srgbClr val="EF9F3F"/>
          </a:solidFill>
        </p:spPr>
        <p:txBody>
          <a:bodyPr wrap="square" rtlCol="0">
            <a:spAutoFit/>
          </a:bodyPr>
          <a:lstStyle/>
          <a:p>
            <a:r>
              <a:rPr lang="en-US" sz="2000" dirty="0">
                <a:latin typeface="Arial" panose="020B0604020202020204" pitchFamily="34" charset="0"/>
                <a:cs typeface="Arial" panose="020B0604020202020204" pitchFamily="34" charset="0"/>
              </a:rPr>
              <a:t>If you are in Scotland, the core temperature should be at least 82°C when cooking or reheating food.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656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5760-F0DB-99F4-A6B0-F66FAAEC2D08}"/>
              </a:ext>
            </a:extLst>
          </p:cNvPr>
          <p:cNvSpPr>
            <a:spLocks noGrp="1"/>
          </p:cNvSpPr>
          <p:nvPr>
            <p:ph type="ctrTitle"/>
          </p:nvPr>
        </p:nvSpPr>
        <p:spPr/>
        <p:txBody>
          <a:bodyPr/>
          <a:lstStyle/>
          <a:p>
            <a:r>
              <a:rPr lang="en-GB" dirty="0"/>
              <a:t>Food spoilage and food safety quiz</a:t>
            </a:r>
          </a:p>
        </p:txBody>
      </p:sp>
      <p:sp>
        <p:nvSpPr>
          <p:cNvPr id="3" name="Subtitle 2">
            <a:extLst>
              <a:ext uri="{FF2B5EF4-FFF2-40B4-BE49-F238E27FC236}">
                <a16:creationId xmlns:a16="http://schemas.microsoft.com/office/drawing/2014/main" id="{9EA54C28-BC6B-AA0A-8F9D-928AC33DF8CA}"/>
              </a:ext>
            </a:extLst>
          </p:cNvPr>
          <p:cNvSpPr>
            <a:spLocks noGrp="1"/>
          </p:cNvSpPr>
          <p:nvPr>
            <p:ph type="subTitle" idx="1"/>
          </p:nvPr>
        </p:nvSpPr>
        <p:spPr>
          <a:xfrm>
            <a:off x="1169276" y="2571092"/>
            <a:ext cx="4690750" cy="3600000"/>
          </a:xfrm>
        </p:spPr>
        <p:txBody>
          <a:bodyPr/>
          <a:lstStyle/>
          <a:p>
            <a:pPr marL="0" indent="0">
              <a:buNone/>
            </a:pPr>
            <a:r>
              <a:rPr lang="en-GB" dirty="0"/>
              <a:t>Use the worksheet to complete the food spoilage and food safety quiz.</a:t>
            </a:r>
          </a:p>
        </p:txBody>
      </p:sp>
      <p:pic>
        <p:nvPicPr>
          <p:cNvPr id="5" name="Picture 4">
            <a:extLst>
              <a:ext uri="{FF2B5EF4-FFF2-40B4-BE49-F238E27FC236}">
                <a16:creationId xmlns:a16="http://schemas.microsoft.com/office/drawing/2014/main" id="{CF4EC307-925F-3E3C-B910-8D425471D5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0890" y="2143431"/>
            <a:ext cx="2831834" cy="4131005"/>
          </a:xfrm>
          <a:prstGeom prst="rect">
            <a:avLst/>
          </a:prstGeom>
          <a:ln>
            <a:solidFill>
              <a:schemeClr val="tx1"/>
            </a:solidFill>
          </a:ln>
        </p:spPr>
      </p:pic>
    </p:spTree>
    <p:extLst>
      <p:ext uri="{BB962C8B-B14F-4D97-AF65-F5344CB8AC3E}">
        <p14:creationId xmlns:p14="http://schemas.microsoft.com/office/powerpoint/2010/main" val="559307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3934413158"/>
              </p:ext>
            </p:extLst>
          </p:nvPr>
        </p:nvGraphicFramePr>
        <p:xfrm>
          <a:off x="1090616" y="2185728"/>
          <a:ext cx="10232323" cy="395287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fontAlgn="base"/>
                      <a:r>
                        <a:rPr lang="en-US" sz="2000" b="1" dirty="0">
                          <a:effectLst/>
                          <a:latin typeface="Arial"/>
                        </a:rPr>
                        <a:t>Key word​</a:t>
                      </a:r>
                    </a:p>
                  </a:txBody>
                  <a:tcPr/>
                </a:tc>
                <a:tc>
                  <a:txBody>
                    <a:bodyPr/>
                    <a:lstStyle/>
                    <a:p>
                      <a:pPr fontAlgn="base"/>
                      <a:r>
                        <a:rPr lang="en-US" sz="2000" dirty="0">
                          <a:effectLst/>
                          <a:latin typeface="Arial"/>
                        </a:rPr>
                        <a:t>Meaning​</a:t>
                      </a:r>
                      <a:endParaRPr lang="en-US" sz="2000">
                        <a:effectLst/>
                        <a:latin typeface="Arial"/>
                      </a:endParaRPr>
                    </a:p>
                  </a:txBody>
                  <a:tcPr/>
                </a:tc>
                <a:extLst>
                  <a:ext uri="{0D108BD9-81ED-4DB2-BD59-A6C34878D82A}">
                    <a16:rowId xmlns:a16="http://schemas.microsoft.com/office/drawing/2014/main" val="888077538"/>
                  </a:ext>
                </a:extLst>
              </a:tr>
              <a:tr h="447675">
                <a:tc>
                  <a:txBody>
                    <a:bodyPr/>
                    <a:lstStyle/>
                    <a:p>
                      <a:pPr fontAlgn="base"/>
                      <a:r>
                        <a:rPr lang="en-GB" sz="2000" b="1" dirty="0">
                          <a:effectLst/>
                          <a:latin typeface="Arial"/>
                        </a:rPr>
                        <a:t>Food spoilage</a:t>
                      </a:r>
                    </a:p>
                  </a:txBody>
                  <a:tcPr anchor="ctr"/>
                </a:tc>
                <a:tc>
                  <a:txBody>
                    <a:bodyPr/>
                    <a:lstStyle/>
                    <a:p>
                      <a:pPr lvl="0" algn="l">
                        <a:lnSpc>
                          <a:spcPct val="100000"/>
                        </a:lnSpc>
                        <a:spcBef>
                          <a:spcPts val="0"/>
                        </a:spcBef>
                        <a:spcAft>
                          <a:spcPts val="0"/>
                        </a:spcAft>
                        <a:buNone/>
                      </a:pPr>
                      <a:r>
                        <a:rPr lang="en-GB" sz="2000" b="0" i="0" u="none" strike="noStrike" noProof="0" dirty="0">
                          <a:effectLst/>
                          <a:latin typeface="Arial" panose="020B0604020202020204" pitchFamily="34" charset="0"/>
                          <a:cs typeface="Arial" panose="020B0604020202020204" pitchFamily="34" charset="0"/>
                        </a:rPr>
                        <a:t>The process of food becoming unfit to eat through oxidation, contamination, or growth of micro-organisms</a:t>
                      </a:r>
                      <a:endParaRPr lang="en-US" sz="2000" b="0" i="0" u="none" strike="noStrike" noProof="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29105692"/>
                  </a:ext>
                </a:extLst>
              </a:tr>
              <a:tr h="447675">
                <a:tc>
                  <a:txBody>
                    <a:bodyPr/>
                    <a:lstStyle/>
                    <a:p>
                      <a:pPr fontAlgn="base"/>
                      <a:r>
                        <a:rPr lang="en-US" sz="2000" b="1" dirty="0">
                          <a:effectLst/>
                          <a:latin typeface="Arial"/>
                        </a:rPr>
                        <a:t>Food poisoning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effectLst/>
                          <a:latin typeface="Arial"/>
                        </a:rPr>
                        <a:t>Illness resulting from eating foods which contain food poisoning micro-organisms or toxins produced by micro-organisms.</a:t>
                      </a:r>
                      <a:endParaRPr lang="en-US" sz="2000" b="0" dirty="0">
                        <a:effectLst/>
                        <a:latin typeface="Arial"/>
                      </a:endParaRPr>
                    </a:p>
                  </a:txBody>
                  <a:tcPr anchor="ctr"/>
                </a:tc>
                <a:extLst>
                  <a:ext uri="{0D108BD9-81ED-4DB2-BD59-A6C34878D82A}">
                    <a16:rowId xmlns:a16="http://schemas.microsoft.com/office/drawing/2014/main" val="3450484429"/>
                  </a:ext>
                </a:extLst>
              </a:tr>
              <a:tr h="447675">
                <a:tc>
                  <a:txBody>
                    <a:bodyPr/>
                    <a:lstStyle/>
                    <a:p>
                      <a:pPr fontAlgn="base"/>
                      <a:r>
                        <a:rPr lang="en-GB" sz="2000" b="1" dirty="0">
                          <a:effectLst/>
                          <a:latin typeface="Arial"/>
                        </a:rPr>
                        <a:t>Mould</a:t>
                      </a:r>
                    </a:p>
                  </a:txBody>
                  <a:tcPr anchor="ctr"/>
                </a:tc>
                <a:tc>
                  <a:txBody>
                    <a:bodyPr/>
                    <a:lstStyle/>
                    <a:p>
                      <a:pPr marL="0" marR="0" lvl="0" indent="0" algn="l">
                        <a:lnSpc>
                          <a:spcPct val="100000"/>
                        </a:lnSpc>
                        <a:spcBef>
                          <a:spcPts val="0"/>
                        </a:spcBef>
                        <a:spcAft>
                          <a:spcPts val="0"/>
                        </a:spcAft>
                        <a:buNone/>
                      </a:pPr>
                      <a:r>
                        <a:rPr lang="en-GB" sz="2000" b="0" i="0" u="none" strike="noStrike" noProof="0" dirty="0">
                          <a:effectLst/>
                          <a:latin typeface="Arial"/>
                        </a:rPr>
                        <a:t>Moulds can cause food poisoning. They are types of fungi and appear as a layer on the surface of food.</a:t>
                      </a:r>
                      <a:endParaRPr lang="en-US" sz="2000" b="0" i="0" u="none" strike="noStrike" noProof="0" dirty="0">
                        <a:effectLst/>
                        <a:latin typeface="Arial"/>
                      </a:endParaRPr>
                    </a:p>
                  </a:txBody>
                  <a:tcPr anchor="ctr"/>
                </a:tc>
                <a:extLst>
                  <a:ext uri="{0D108BD9-81ED-4DB2-BD59-A6C34878D82A}">
                    <a16:rowId xmlns:a16="http://schemas.microsoft.com/office/drawing/2014/main" val="242819688"/>
                  </a:ext>
                </a:extLst>
              </a:tr>
              <a:tr h="447675">
                <a:tc>
                  <a:txBody>
                    <a:bodyPr/>
                    <a:lstStyle/>
                    <a:p>
                      <a:pPr fontAlgn="base"/>
                      <a:r>
                        <a:rPr lang="en-GB" sz="2000" b="1" dirty="0">
                          <a:effectLst/>
                          <a:latin typeface="Arial"/>
                        </a:rPr>
                        <a:t>Bacteria</a:t>
                      </a:r>
                    </a:p>
                  </a:txBody>
                  <a:tcPr anchor="ctr"/>
                </a:tc>
                <a:tc>
                  <a:txBody>
                    <a:bodyPr/>
                    <a:lstStyle/>
                    <a:p>
                      <a:pPr lvl="0">
                        <a:buNone/>
                      </a:pPr>
                      <a:r>
                        <a:rPr lang="en-GB" sz="2000" dirty="0">
                          <a:latin typeface="Arial"/>
                        </a:rPr>
                        <a:t>A group of micro-organisms which are too small to see with the naked eye.</a:t>
                      </a:r>
                      <a:endParaRPr lang="en-US" sz="2000" dirty="0">
                        <a:latin typeface="Arial"/>
                      </a:endParaRPr>
                    </a:p>
                  </a:txBody>
                  <a:tcPr anchor="ctr"/>
                </a:tc>
                <a:extLst>
                  <a:ext uri="{0D108BD9-81ED-4DB2-BD59-A6C34878D82A}">
                    <a16:rowId xmlns:a16="http://schemas.microsoft.com/office/drawing/2014/main" val="3743806544"/>
                  </a:ext>
                </a:extLst>
              </a:tr>
              <a:tr h="447675">
                <a:tc>
                  <a:txBody>
                    <a:bodyPr/>
                    <a:lstStyle/>
                    <a:p>
                      <a:pPr fontAlgn="base"/>
                      <a:r>
                        <a:rPr lang="en-GB" sz="2000" b="1" dirty="0">
                          <a:effectLst/>
                          <a:latin typeface="Arial"/>
                        </a:rPr>
                        <a:t>Yeasts</a:t>
                      </a:r>
                    </a:p>
                  </a:txBody>
                  <a:tcPr anchor="ctr"/>
                </a:tc>
                <a:tc>
                  <a:txBody>
                    <a:bodyPr/>
                    <a:lstStyle/>
                    <a:p>
                      <a:pPr marL="0" marR="0" lvl="0" indent="0" algn="l">
                        <a:lnSpc>
                          <a:spcPct val="100000"/>
                        </a:lnSpc>
                        <a:spcBef>
                          <a:spcPts val="0"/>
                        </a:spcBef>
                        <a:spcAft>
                          <a:spcPts val="0"/>
                        </a:spcAft>
                        <a:buNone/>
                      </a:pPr>
                      <a:r>
                        <a:rPr lang="en-GB" sz="2000" b="0" i="0" u="none" strike="noStrike" noProof="0" dirty="0">
                          <a:effectLst/>
                          <a:latin typeface="Arial"/>
                        </a:rPr>
                        <a:t>Tiny micro-organisms which carry out the fermentation of sugars, to produce alcohol and carbon dioxide.</a:t>
                      </a:r>
                      <a:endParaRPr lang="en-US" sz="2000" b="0" i="0" u="none" strike="noStrike" noProof="0" dirty="0">
                        <a:effectLst/>
                        <a:latin typeface="Arial"/>
                      </a:endParaRPr>
                    </a:p>
                  </a:txBody>
                  <a:tcPr anchor="ctr"/>
                </a:tc>
                <a:extLst>
                  <a:ext uri="{0D108BD9-81ED-4DB2-BD59-A6C34878D82A}">
                    <a16:rowId xmlns:a16="http://schemas.microsoft.com/office/drawing/2014/main" val="227070045"/>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Homework task</a:t>
            </a:r>
            <a:endParaRPr lang="en-US" dirty="0"/>
          </a:p>
        </p:txBody>
      </p:sp>
      <p:sp>
        <p:nvSpPr>
          <p:cNvPr id="4" name="TextBox 3">
            <a:extLst>
              <a:ext uri="{FF2B5EF4-FFF2-40B4-BE49-F238E27FC236}">
                <a16:creationId xmlns:a16="http://schemas.microsoft.com/office/drawing/2014/main" id="{B3D9D166-8F1D-39CD-D4E0-A3292451464C}"/>
              </a:ext>
            </a:extLst>
          </p:cNvPr>
          <p:cNvSpPr txBox="1"/>
          <p:nvPr/>
        </p:nvSpPr>
        <p:spPr>
          <a:xfrm>
            <a:off x="1042736" y="2283798"/>
            <a:ext cx="5633368" cy="3416320"/>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Research </a:t>
            </a:r>
            <a:r>
              <a:rPr lang="en-GB" sz="2400" i="1" dirty="0">
                <a:latin typeface="Arial" panose="020B0604020202020204" pitchFamily="34" charset="0"/>
                <a:cs typeface="Arial" panose="020B0604020202020204" pitchFamily="34" charset="0"/>
              </a:rPr>
              <a:t>Salmonella</a:t>
            </a:r>
            <a:r>
              <a:rPr lang="en-GB" sz="2400" dirty="0">
                <a:latin typeface="Arial" panose="020B0604020202020204" pitchFamily="34" charset="0"/>
                <a:cs typeface="Arial" panose="020B0604020202020204" pitchFamily="34" charset="0"/>
              </a:rPr>
              <a:t> and create a leaflet explaining what it is and how to reduce the chance of developing food poisoning whilst preparing food at home.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You can use the information sheet on </a:t>
            </a:r>
            <a:r>
              <a:rPr lang="en-GB" sz="2400" i="1" dirty="0">
                <a:latin typeface="Arial" panose="020B0604020202020204" pitchFamily="34" charset="0"/>
                <a:cs typeface="Arial" panose="020B0604020202020204" pitchFamily="34" charset="0"/>
              </a:rPr>
              <a:t>Salmonell</a:t>
            </a:r>
            <a:r>
              <a:rPr lang="en-GB" sz="2400" dirty="0">
                <a:latin typeface="Arial" panose="020B0604020202020204" pitchFamily="34" charset="0"/>
                <a:cs typeface="Arial" panose="020B0604020202020204" pitchFamily="34" charset="0"/>
              </a:rPr>
              <a:t>a or online research to help you.</a:t>
            </a:r>
          </a:p>
        </p:txBody>
      </p:sp>
      <p:pic>
        <p:nvPicPr>
          <p:cNvPr id="1026" name="Picture 2" descr="Free Bacteria Salmonella photo and picture">
            <a:extLst>
              <a:ext uri="{FF2B5EF4-FFF2-40B4-BE49-F238E27FC236}">
                <a16:creationId xmlns:a16="http://schemas.microsoft.com/office/drawing/2014/main" id="{05794CD9-FA59-2A2D-82A8-99DE07803A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873" y="2214777"/>
            <a:ext cx="4239727" cy="355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802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Physical contamination</a:t>
            </a:r>
            <a:br>
              <a:rPr lang="en-US" dirty="0"/>
            </a:br>
            <a:endParaRPr lang="en-US" dirty="0"/>
          </a:p>
        </p:txBody>
      </p:sp>
      <p:sp>
        <p:nvSpPr>
          <p:cNvPr id="3" name="Subtitle 2"/>
          <p:cNvSpPr>
            <a:spLocks noGrp="1"/>
          </p:cNvSpPr>
          <p:nvPr>
            <p:ph type="subTitle" idx="1"/>
          </p:nvPr>
        </p:nvSpPr>
        <p:spPr>
          <a:xfrm>
            <a:off x="1169276" y="2571092"/>
            <a:ext cx="6770125" cy="3600000"/>
          </a:xfrm>
        </p:spPr>
        <p:txBody>
          <a:bodyPr/>
          <a:lstStyle/>
          <a:p>
            <a:pPr marL="0" indent="0">
              <a:buNone/>
            </a:pPr>
            <a:r>
              <a:rPr lang="en-GB" sz="2000" dirty="0"/>
              <a:t>Physical contamination can occur in a variety of ways at different stages of food processing and production. Some examples are:</a:t>
            </a:r>
          </a:p>
          <a:p>
            <a:pPr marL="0" indent="0">
              <a:buNone/>
            </a:pPr>
            <a:r>
              <a:rPr lang="en-GB" sz="2000" dirty="0"/>
              <a:t>• soil from the ground when harvesting;</a:t>
            </a:r>
          </a:p>
          <a:p>
            <a:pPr marL="0" indent="0">
              <a:buNone/>
            </a:pPr>
            <a:r>
              <a:rPr lang="en-GB" sz="2000" dirty="0"/>
              <a:t>• a bolt from a processing plant when packaging;</a:t>
            </a:r>
          </a:p>
          <a:p>
            <a:pPr marL="0" indent="0">
              <a:buNone/>
            </a:pPr>
            <a:r>
              <a:rPr lang="en-GB" sz="2000" dirty="0"/>
              <a:t>• a hair from a cook in the kitchen.</a:t>
            </a:r>
          </a:p>
          <a:p>
            <a:pPr marL="0" indent="0">
              <a:buNone/>
            </a:pPr>
            <a:endParaRPr lang="en-GB" sz="2000" dirty="0"/>
          </a:p>
          <a:p>
            <a:pPr marL="0" indent="0">
              <a:buNone/>
            </a:pPr>
            <a:r>
              <a:rPr lang="en-GB" sz="2000" dirty="0"/>
              <a:t>Care must be taken at each stage to prevent physical contamination.</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2088" y="2882062"/>
            <a:ext cx="3495984" cy="2167920"/>
          </a:xfrm>
          <a:prstGeom prst="rect">
            <a:avLst/>
          </a:prstGeom>
        </p:spPr>
      </p:pic>
    </p:spTree>
    <p:extLst>
      <p:ext uri="{BB962C8B-B14F-4D97-AF65-F5344CB8AC3E}">
        <p14:creationId xmlns:p14="http://schemas.microsoft.com/office/powerpoint/2010/main" val="4177814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latin typeface="Arial"/>
                <a:cs typeface="Arial"/>
              </a:rPr>
              <a:t>Information for teachers</a:t>
            </a:r>
            <a:endParaRPr lang="en-GB" dirty="0">
              <a:latin typeface="Arial"/>
              <a:cs typeface="Arial"/>
            </a:endParaRPr>
          </a:p>
        </p:txBody>
      </p:sp>
      <p:sp>
        <p:nvSpPr>
          <p:cNvPr id="3" name="Subtitle 2"/>
          <p:cNvSpPr>
            <a:spLocks noGrp="1"/>
          </p:cNvSpPr>
          <p:nvPr>
            <p:ph type="subTitle" idx="1"/>
          </p:nvPr>
        </p:nvSpPr>
        <p:spPr>
          <a:xfrm>
            <a:off x="1169276" y="2571092"/>
            <a:ext cx="7130981" cy="3600000"/>
          </a:xfrm>
        </p:spPr>
        <p:txBody>
          <a:bodyPr/>
          <a:lstStyle/>
          <a:p>
            <a:r>
              <a:rPr lang="en-GB" dirty="0">
                <a:latin typeface="Arial" panose="020B0604020202020204" pitchFamily="34" charset="0"/>
                <a:ea typeface="Calibri" panose="020F0502020204030204" pitchFamily="34" charset="0"/>
                <a:cs typeface="Arial" panose="020B0604020202020204" pitchFamily="34" charset="0"/>
              </a:rPr>
              <a:t>The following slides contain information to support teachers in the topic of food hygiene and safety.</a:t>
            </a:r>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634449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Desirable food changes</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Autolysis and micro bacterial changes are sometimes desirable (and are not referred to as spoilage), for example enzymes cause fruit to ripen. </a:t>
            </a:r>
          </a:p>
          <a:p>
            <a:pPr marL="0" indent="0">
              <a:buNone/>
            </a:pPr>
            <a:endParaRPr lang="en-GB" sz="2000" dirty="0"/>
          </a:p>
          <a:p>
            <a:pPr marL="0" indent="0">
              <a:buNone/>
            </a:pPr>
            <a:r>
              <a:rPr lang="en-GB" sz="2000" dirty="0"/>
              <a:t>Here are some positive microbial changes:</a:t>
            </a:r>
          </a:p>
        </p:txBody>
      </p:sp>
      <p:pic>
        <p:nvPicPr>
          <p:cNvPr id="4" name="Picture 10" descr="white crusty brea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05241" y="4241280"/>
            <a:ext cx="18732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3 blue chee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7472" y="4101580"/>
            <a:ext cx="209073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43702" y="3987280"/>
            <a:ext cx="182880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7"/>
          <p:cNvSpPr txBox="1">
            <a:spLocks noChangeArrowheads="1"/>
          </p:cNvSpPr>
          <p:nvPr/>
        </p:nvSpPr>
        <p:spPr bwMode="auto">
          <a:xfrm>
            <a:off x="1380164" y="5616055"/>
            <a:ext cx="25558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2000" dirty="0">
                <a:latin typeface="Arial" panose="020B0604020202020204" pitchFamily="34" charset="0"/>
                <a:cs typeface="Arial" panose="020B0604020202020204" pitchFamily="34" charset="0"/>
              </a:rPr>
              <a:t>Bacteria in yoghurt production.</a:t>
            </a:r>
            <a:endParaRPr lang="en-US" altLang="en-US" sz="2000" dirty="0">
              <a:latin typeface="Arial" panose="020B0604020202020204" pitchFamily="34" charset="0"/>
              <a:cs typeface="Arial" panose="020B0604020202020204" pitchFamily="34" charset="0"/>
            </a:endParaRPr>
          </a:p>
        </p:txBody>
      </p:sp>
      <p:sp>
        <p:nvSpPr>
          <p:cNvPr id="8" name="Text Box 8"/>
          <p:cNvSpPr txBox="1">
            <a:spLocks noChangeArrowheads="1"/>
          </p:cNvSpPr>
          <p:nvPr/>
        </p:nvSpPr>
        <p:spPr bwMode="auto">
          <a:xfrm>
            <a:off x="4208295" y="5616055"/>
            <a:ext cx="2089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2000" dirty="0">
                <a:latin typeface="Arial" panose="020B0604020202020204" pitchFamily="34" charset="0"/>
                <a:cs typeface="Arial" panose="020B0604020202020204" pitchFamily="34" charset="0"/>
              </a:rPr>
              <a:t>Mould in some cheeses, e.g. Stilton.</a:t>
            </a:r>
            <a:endParaRPr lang="en-US" altLang="en-US" sz="2000" dirty="0">
              <a:latin typeface="Arial" panose="020B0604020202020204" pitchFamily="34" charset="0"/>
              <a:cs typeface="Arial" panose="020B0604020202020204" pitchFamily="34" charset="0"/>
            </a:endParaRPr>
          </a:p>
        </p:txBody>
      </p:sp>
      <p:sp>
        <p:nvSpPr>
          <p:cNvPr id="9" name="Text Box 9"/>
          <p:cNvSpPr txBox="1">
            <a:spLocks noChangeArrowheads="1"/>
          </p:cNvSpPr>
          <p:nvPr/>
        </p:nvSpPr>
        <p:spPr bwMode="auto">
          <a:xfrm>
            <a:off x="6228209" y="5616055"/>
            <a:ext cx="262731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2000" dirty="0">
                <a:latin typeface="Arial" panose="020B0604020202020204" pitchFamily="34" charset="0"/>
                <a:cs typeface="Arial" panose="020B0604020202020204" pitchFamily="34" charset="0"/>
              </a:rPr>
              <a:t>Yeast in bread production.</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35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Autolysis – enzymes</a:t>
            </a:r>
            <a:br>
              <a:rPr lang="en-US" dirty="0"/>
            </a:br>
            <a:endParaRPr lang="en-US" dirty="0"/>
          </a:p>
        </p:txBody>
      </p:sp>
      <p:sp>
        <p:nvSpPr>
          <p:cNvPr id="3" name="Subtitle 2"/>
          <p:cNvSpPr>
            <a:spLocks noGrp="1"/>
          </p:cNvSpPr>
          <p:nvPr>
            <p:ph type="subTitle" idx="1"/>
          </p:nvPr>
        </p:nvSpPr>
        <p:spPr>
          <a:xfrm>
            <a:off x="1169276" y="2571092"/>
            <a:ext cx="7159476" cy="3600000"/>
          </a:xfrm>
        </p:spPr>
        <p:txBody>
          <a:bodyPr/>
          <a:lstStyle/>
          <a:p>
            <a:pPr marL="0" indent="0">
              <a:spcBef>
                <a:spcPct val="0"/>
              </a:spcBef>
              <a:buNone/>
            </a:pPr>
            <a:r>
              <a:rPr lang="en-GB" altLang="en-US" sz="2000" dirty="0"/>
              <a:t>Enzymes are chemicals that are found in food.</a:t>
            </a:r>
          </a:p>
          <a:p>
            <a:pPr marL="0" indent="0">
              <a:spcBef>
                <a:spcPct val="0"/>
              </a:spcBef>
              <a:buNone/>
            </a:pPr>
            <a:endParaRPr lang="en-GB" altLang="en-US" sz="2000" dirty="0"/>
          </a:p>
          <a:p>
            <a:pPr marL="0" indent="0">
              <a:spcBef>
                <a:spcPct val="0"/>
              </a:spcBef>
              <a:buNone/>
            </a:pPr>
            <a:r>
              <a:rPr lang="en-GB" altLang="en-US" sz="2000" dirty="0"/>
              <a:t>These chemicals have important uses in food. They can cause food to deteriorate in three main ways:</a:t>
            </a:r>
          </a:p>
          <a:p>
            <a:pPr marL="0" indent="0">
              <a:spcBef>
                <a:spcPct val="0"/>
              </a:spcBef>
              <a:buNone/>
            </a:pPr>
            <a:endParaRPr lang="en-GB" altLang="en-US" sz="2000" dirty="0"/>
          </a:p>
          <a:p>
            <a:pPr>
              <a:spcBef>
                <a:spcPct val="0"/>
              </a:spcBef>
            </a:pPr>
            <a:r>
              <a:rPr lang="en-GB" altLang="en-US" sz="2000" dirty="0"/>
              <a:t>ripening – this will continue until the food becomes inedible, e.g. banana ripening;</a:t>
            </a:r>
          </a:p>
          <a:p>
            <a:pPr>
              <a:spcBef>
                <a:spcPct val="0"/>
              </a:spcBef>
            </a:pPr>
            <a:endParaRPr lang="en-GB" altLang="en-US" sz="2000" dirty="0"/>
          </a:p>
          <a:p>
            <a:pPr>
              <a:spcBef>
                <a:spcPct val="0"/>
              </a:spcBef>
            </a:pPr>
            <a:r>
              <a:rPr lang="en-GB" altLang="en-US" sz="2000" dirty="0"/>
              <a:t>browning – enzymes can react with air causing the skin of certain foods, e.g. potatoes and apples discolouring;</a:t>
            </a:r>
          </a:p>
          <a:p>
            <a:pPr>
              <a:spcBef>
                <a:spcPct val="0"/>
              </a:spcBef>
            </a:pPr>
            <a:endParaRPr lang="en-GB" altLang="en-US" sz="2000" dirty="0"/>
          </a:p>
          <a:p>
            <a:pPr>
              <a:spcBef>
                <a:spcPct val="0"/>
              </a:spcBef>
            </a:pPr>
            <a:r>
              <a:rPr lang="en-GB" altLang="en-US" sz="2000" dirty="0"/>
              <a:t>oxidation – loss of certain nutrients, such as vitamins A, C and thiamin from food, e.g. over boiling of green vegetables.</a:t>
            </a:r>
            <a:endParaRPr lang="en-US" altLang="en-US" sz="2000" dirty="0"/>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0275" y="3741273"/>
            <a:ext cx="3048000" cy="235000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2140" y="1557632"/>
            <a:ext cx="3048000" cy="2026920"/>
          </a:xfrm>
          <a:prstGeom prst="rect">
            <a:avLst/>
          </a:prstGeom>
        </p:spPr>
      </p:pic>
    </p:spTree>
    <p:extLst>
      <p:ext uri="{BB962C8B-B14F-4D97-AF65-F5344CB8AC3E}">
        <p14:creationId xmlns:p14="http://schemas.microsoft.com/office/powerpoint/2010/main" val="2347370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Conditions for bacterial growth</a:t>
            </a:r>
          </a:p>
        </p:txBody>
      </p:sp>
      <p:sp>
        <p:nvSpPr>
          <p:cNvPr id="3" name="Subtitle 2"/>
          <p:cNvSpPr>
            <a:spLocks noGrp="1"/>
          </p:cNvSpPr>
          <p:nvPr>
            <p:ph type="subTitle" idx="1"/>
          </p:nvPr>
        </p:nvSpPr>
        <p:spPr>
          <a:xfrm>
            <a:off x="1169276" y="2571092"/>
            <a:ext cx="7787437" cy="3600000"/>
          </a:xfrm>
        </p:spPr>
        <p:txBody>
          <a:bodyPr/>
          <a:lstStyle/>
          <a:p>
            <a:pPr marL="0" indent="0">
              <a:buNone/>
            </a:pPr>
            <a:r>
              <a:rPr lang="en-GB" sz="2000" dirty="0"/>
              <a:t>Temperature</a:t>
            </a:r>
          </a:p>
          <a:p>
            <a:pPr marL="0" indent="0">
              <a:buNone/>
            </a:pPr>
            <a:r>
              <a:rPr lang="en-GB" sz="2000" dirty="0"/>
              <a:t>Bacteria need warm conditions to grown and multiply. </a:t>
            </a:r>
          </a:p>
          <a:p>
            <a:pPr marL="0" indent="0">
              <a:buNone/>
            </a:pPr>
            <a:endParaRPr lang="en-GB" sz="2000" dirty="0"/>
          </a:p>
          <a:p>
            <a:pPr marL="0" indent="0">
              <a:buNone/>
            </a:pPr>
            <a:r>
              <a:rPr lang="en-GB" sz="2000" dirty="0"/>
              <a:t>The ideal temperature for bacterial growth is </a:t>
            </a:r>
            <a:r>
              <a:rPr lang="en-GB" sz="2000" b="1" dirty="0"/>
              <a:t>30ºC – 37ºC</a:t>
            </a:r>
            <a:r>
              <a:rPr lang="en-GB" sz="2000" dirty="0"/>
              <a:t>. </a:t>
            </a:r>
          </a:p>
          <a:p>
            <a:pPr marL="0" indent="0">
              <a:buNone/>
            </a:pPr>
            <a:endParaRPr lang="en-GB" sz="2000" dirty="0"/>
          </a:p>
          <a:p>
            <a:pPr marL="0" indent="0">
              <a:buNone/>
            </a:pPr>
            <a:r>
              <a:rPr lang="en-GB" sz="2000" dirty="0"/>
              <a:t>Some bacteria can still grow at </a:t>
            </a:r>
            <a:r>
              <a:rPr lang="en-GB" sz="2000" b="1" dirty="0"/>
              <a:t>10ºC and 60ºC</a:t>
            </a:r>
            <a:r>
              <a:rPr lang="en-GB" sz="2000" dirty="0"/>
              <a:t>.  Most bacteria are destroyed at temperatures above </a:t>
            </a:r>
            <a:r>
              <a:rPr lang="en-GB" sz="2000" b="1" dirty="0"/>
              <a:t>63 ºC</a:t>
            </a:r>
            <a:r>
              <a:rPr lang="en-GB" sz="2000" dirty="0"/>
              <a:t>. Bacterial growth danger zone in </a:t>
            </a:r>
            <a:r>
              <a:rPr lang="en-GB" sz="2000" b="1" dirty="0"/>
              <a:t>5ºC - 63ºC</a:t>
            </a:r>
            <a:r>
              <a:rPr lang="en-GB" sz="2000" dirty="0"/>
              <a:t>.</a:t>
            </a:r>
          </a:p>
          <a:p>
            <a:pPr marL="0" indent="0">
              <a:buNone/>
            </a:pPr>
            <a:endParaRPr lang="en-GB" sz="2000" dirty="0"/>
          </a:p>
          <a:p>
            <a:pPr marL="0" indent="0">
              <a:buNone/>
            </a:pPr>
            <a:r>
              <a:rPr lang="en-GB" sz="2000" dirty="0"/>
              <a:t>At very cold temperatures, bacteria become dormant – they do not die, but they cannot grow or multiply.</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56713" y="2571092"/>
            <a:ext cx="3058194" cy="2039815"/>
          </a:xfrm>
          <a:prstGeom prst="rect">
            <a:avLst/>
          </a:prstGeom>
        </p:spPr>
      </p:pic>
    </p:spTree>
    <p:extLst>
      <p:ext uri="{BB962C8B-B14F-4D97-AF65-F5344CB8AC3E}">
        <p14:creationId xmlns:p14="http://schemas.microsoft.com/office/powerpoint/2010/main" val="3021843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Temperature</a:t>
            </a:r>
            <a:br>
              <a:rPr lang="en-US" dirty="0"/>
            </a:br>
            <a:endParaRPr lang="en-US" dirty="0"/>
          </a:p>
        </p:txBody>
      </p:sp>
      <p:sp>
        <p:nvSpPr>
          <p:cNvPr id="3" name="Subtitle 2"/>
          <p:cNvSpPr>
            <a:spLocks noGrp="1"/>
          </p:cNvSpPr>
          <p:nvPr>
            <p:ph type="subTitle" idx="1"/>
          </p:nvPr>
        </p:nvSpPr>
        <p:spPr>
          <a:xfrm>
            <a:off x="1169276" y="2283798"/>
            <a:ext cx="9720000" cy="3600000"/>
          </a:xfrm>
        </p:spPr>
        <p:txBody>
          <a:bodyPr/>
          <a:lstStyle/>
          <a:p>
            <a:pPr marL="0" indent="0">
              <a:spcBef>
                <a:spcPct val="0"/>
              </a:spcBef>
              <a:buNone/>
            </a:pPr>
            <a:r>
              <a:rPr lang="en-GB" altLang="en-US" sz="2000" dirty="0"/>
              <a:t>100ºC Water boils</a:t>
            </a:r>
          </a:p>
          <a:p>
            <a:pPr marL="0" indent="0">
              <a:spcBef>
                <a:spcPct val="0"/>
              </a:spcBef>
              <a:buNone/>
            </a:pPr>
            <a:endParaRPr lang="en-GB" altLang="en-US" sz="2000" dirty="0"/>
          </a:p>
          <a:p>
            <a:pPr marL="0" indent="0">
              <a:spcBef>
                <a:spcPct val="0"/>
              </a:spcBef>
              <a:buNone/>
            </a:pPr>
            <a:r>
              <a:rPr lang="en-GB" altLang="en-US" sz="2000" dirty="0"/>
              <a:t>75ºC Core temperature of cooked/reheated food (82ºC in Scotland)</a:t>
            </a:r>
          </a:p>
          <a:p>
            <a:pPr marL="0" indent="0">
              <a:spcBef>
                <a:spcPct val="0"/>
              </a:spcBef>
              <a:buNone/>
            </a:pPr>
            <a:endParaRPr lang="en-GB" altLang="en-US" sz="2000" dirty="0"/>
          </a:p>
          <a:p>
            <a:pPr marL="0" indent="0">
              <a:spcBef>
                <a:spcPct val="0"/>
              </a:spcBef>
              <a:buNone/>
            </a:pPr>
            <a:r>
              <a:rPr lang="en-GB" altLang="en-US" sz="2000" dirty="0"/>
              <a:t>5ºC - 63ºC danger zone for rapid growth of micro-organisms</a:t>
            </a:r>
          </a:p>
          <a:p>
            <a:pPr marL="0" indent="0">
              <a:spcBef>
                <a:spcPct val="0"/>
              </a:spcBef>
              <a:buNone/>
            </a:pPr>
            <a:endParaRPr lang="en-GB" altLang="en-US" sz="2000" dirty="0"/>
          </a:p>
          <a:p>
            <a:pPr marL="0" indent="0">
              <a:spcBef>
                <a:spcPct val="0"/>
              </a:spcBef>
              <a:buNone/>
            </a:pPr>
            <a:r>
              <a:rPr lang="en-GB" altLang="en-US" sz="2000" dirty="0"/>
              <a:t>37ºC – optimum temperature for bacterial growth</a:t>
            </a:r>
          </a:p>
          <a:p>
            <a:pPr marL="0" indent="0">
              <a:spcBef>
                <a:spcPct val="0"/>
              </a:spcBef>
              <a:buNone/>
            </a:pPr>
            <a:endParaRPr lang="en-GB" altLang="en-US" sz="2000" dirty="0"/>
          </a:p>
          <a:p>
            <a:pPr marL="0" indent="0">
              <a:spcBef>
                <a:spcPct val="0"/>
              </a:spcBef>
              <a:buNone/>
            </a:pPr>
            <a:r>
              <a:rPr lang="en-GB" altLang="en-US" sz="2000" dirty="0"/>
              <a:t>1ºC - 4ºC temperature of fridge (good practice)</a:t>
            </a:r>
          </a:p>
          <a:p>
            <a:pPr marL="0" indent="0">
              <a:spcBef>
                <a:spcPct val="0"/>
              </a:spcBef>
              <a:buNone/>
            </a:pPr>
            <a:endParaRPr lang="en-GB" altLang="en-US" sz="2000" dirty="0"/>
          </a:p>
          <a:p>
            <a:pPr marL="0" indent="0">
              <a:spcBef>
                <a:spcPct val="0"/>
              </a:spcBef>
              <a:buNone/>
            </a:pPr>
            <a:r>
              <a:rPr lang="en-GB" altLang="en-US" sz="2000" dirty="0"/>
              <a:t>Below 8ºC temperature of fridge (legal)</a:t>
            </a:r>
          </a:p>
          <a:p>
            <a:pPr marL="0" indent="0">
              <a:spcBef>
                <a:spcPct val="0"/>
              </a:spcBef>
              <a:buNone/>
            </a:pPr>
            <a:endParaRPr lang="en-GB" altLang="en-US" sz="2000" dirty="0"/>
          </a:p>
          <a:p>
            <a:pPr marL="0" indent="0">
              <a:spcBef>
                <a:spcPct val="0"/>
              </a:spcBef>
              <a:buNone/>
            </a:pPr>
            <a:r>
              <a:rPr lang="en-GB" altLang="en-US" sz="2000" dirty="0"/>
              <a:t>0ºC Freezing point of water</a:t>
            </a:r>
          </a:p>
          <a:p>
            <a:pPr marL="0" indent="0">
              <a:spcBef>
                <a:spcPct val="0"/>
              </a:spcBef>
              <a:buNone/>
            </a:pPr>
            <a:endParaRPr lang="en-GB" altLang="en-US" sz="2000" dirty="0"/>
          </a:p>
          <a:p>
            <a:pPr marL="0" indent="0">
              <a:spcBef>
                <a:spcPct val="0"/>
              </a:spcBef>
              <a:buNone/>
            </a:pPr>
            <a:r>
              <a:rPr lang="en-GB" altLang="en-US" sz="2000" dirty="0"/>
              <a:t>-18ºC temperature of freezer</a:t>
            </a:r>
            <a:endParaRPr lang="en-US" altLang="en-US" sz="2000" dirty="0"/>
          </a:p>
          <a:p>
            <a:pPr marL="0" indent="0">
              <a:buNone/>
            </a:pPr>
            <a:endParaRPr lang="en-US" sz="2000" dirty="0"/>
          </a:p>
        </p:txBody>
      </p:sp>
      <p:pic>
        <p:nvPicPr>
          <p:cNvPr id="4" name="Picture 6" descr="MPj0409423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18661" y="2078038"/>
            <a:ext cx="2586037"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587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Conditions for bacterial growth</a:t>
            </a:r>
            <a:br>
              <a:rPr lang="en-US" dirty="0"/>
            </a:br>
            <a:endParaRPr lang="en-US" dirty="0"/>
          </a:p>
        </p:txBody>
      </p:sp>
      <p:sp>
        <p:nvSpPr>
          <p:cNvPr id="3" name="Subtitle 2"/>
          <p:cNvSpPr>
            <a:spLocks noGrp="1"/>
          </p:cNvSpPr>
          <p:nvPr>
            <p:ph type="subTitle" idx="1"/>
          </p:nvPr>
        </p:nvSpPr>
        <p:spPr>
          <a:xfrm>
            <a:off x="1169273" y="2086350"/>
            <a:ext cx="7346765" cy="3600000"/>
          </a:xfrm>
        </p:spPr>
        <p:txBody>
          <a:bodyPr/>
          <a:lstStyle/>
          <a:p>
            <a:pPr marL="0" indent="0">
              <a:buNone/>
            </a:pPr>
            <a:r>
              <a:rPr lang="en-GB" sz="2000" b="1" dirty="0"/>
              <a:t>Moisture</a:t>
            </a:r>
          </a:p>
          <a:p>
            <a:pPr marL="0" indent="0">
              <a:buNone/>
            </a:pPr>
            <a:r>
              <a:rPr lang="en-GB" sz="2000" dirty="0"/>
              <a:t>Where there is no moisture bacteria cannot grow. However, bacteria and moulds can both produce spores which can survive until water is added to the food.</a:t>
            </a:r>
          </a:p>
          <a:p>
            <a:pPr marL="0" indent="0">
              <a:buNone/>
            </a:pPr>
            <a:endParaRPr lang="en-GB" sz="2000" dirty="0"/>
          </a:p>
          <a:p>
            <a:pPr marL="0" indent="0">
              <a:buNone/>
            </a:pPr>
            <a:r>
              <a:rPr lang="en-GB" sz="2000" b="1" dirty="0"/>
              <a:t>Food </a:t>
            </a:r>
          </a:p>
          <a:p>
            <a:pPr marL="0" indent="0">
              <a:buNone/>
            </a:pPr>
            <a:r>
              <a:rPr lang="en-GB" sz="2000" dirty="0"/>
              <a:t>Bacteria need a source of food to grow and multiply, these food usually contain large amounts of water and nutrients. Food where bacteria rapidly multiple in are called high risk foods.</a:t>
            </a:r>
          </a:p>
          <a:p>
            <a:pPr marL="0" indent="0">
              <a:buNone/>
            </a:pPr>
            <a:endParaRPr lang="en-GB" dirty="0"/>
          </a:p>
          <a:p>
            <a:pPr marL="0" indent="0">
              <a:buNone/>
            </a:pPr>
            <a:r>
              <a:rPr lang="en-GB" sz="2000" b="1" dirty="0"/>
              <a:t>Time</a:t>
            </a:r>
            <a:r>
              <a:rPr lang="en-GB" sz="2000" dirty="0"/>
              <a:t> </a:t>
            </a:r>
          </a:p>
          <a:p>
            <a:pPr marL="0" indent="0">
              <a:buNone/>
            </a:pPr>
            <a:r>
              <a:rPr lang="en-GB" sz="2000" dirty="0"/>
              <a:t>One bacterium can divide into two every 10-20 minutes. </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80444" y="4758203"/>
            <a:ext cx="3048000" cy="159410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6174" y="1817783"/>
            <a:ext cx="2462270" cy="2462270"/>
          </a:xfrm>
          <a:prstGeom prst="rect">
            <a:avLst/>
          </a:prstGeom>
        </p:spPr>
      </p:pic>
    </p:spTree>
    <p:extLst>
      <p:ext uri="{BB962C8B-B14F-4D97-AF65-F5344CB8AC3E}">
        <p14:creationId xmlns:p14="http://schemas.microsoft.com/office/powerpoint/2010/main" val="89649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Conditions for bacterial growth</a:t>
            </a:r>
          </a:p>
        </p:txBody>
      </p:sp>
      <p:sp>
        <p:nvSpPr>
          <p:cNvPr id="3" name="Subtitle 2"/>
          <p:cNvSpPr>
            <a:spLocks noGrp="1"/>
          </p:cNvSpPr>
          <p:nvPr>
            <p:ph type="subTitle" idx="1"/>
          </p:nvPr>
        </p:nvSpPr>
        <p:spPr>
          <a:xfrm>
            <a:off x="1169276" y="2571092"/>
            <a:ext cx="7577159" cy="3600000"/>
          </a:xfrm>
        </p:spPr>
        <p:txBody>
          <a:bodyPr/>
          <a:lstStyle/>
          <a:p>
            <a:pPr marL="0" indent="0">
              <a:buNone/>
            </a:pPr>
            <a:r>
              <a:rPr lang="en-GB" sz="2000" b="1" dirty="0"/>
              <a:t>Oxygen</a:t>
            </a:r>
          </a:p>
          <a:p>
            <a:pPr marL="0" indent="0">
              <a:buNone/>
            </a:pPr>
            <a:r>
              <a:rPr lang="en-GB" sz="2000" dirty="0"/>
              <a:t>Some bacteria need oxygen to grow and multiply. These are called aerobic bacteria. Other bacteria grow well when there is no oxygen present, these are known as anaerobic bacteria.</a:t>
            </a:r>
          </a:p>
          <a:p>
            <a:pPr marL="0" indent="0">
              <a:buNone/>
            </a:pPr>
            <a:endParaRPr lang="en-GB" sz="2000" dirty="0"/>
          </a:p>
          <a:p>
            <a:pPr marL="0" indent="0">
              <a:buNone/>
            </a:pPr>
            <a:r>
              <a:rPr lang="en-GB" sz="2000" b="1" dirty="0"/>
              <a:t>pH level </a:t>
            </a:r>
          </a:p>
          <a:p>
            <a:pPr marL="0" indent="0">
              <a:buNone/>
            </a:pPr>
            <a:r>
              <a:rPr lang="en-GB" sz="2000" dirty="0"/>
              <a:t>An acidic or alkaline environment can promote or inhibit microbial growth. Most bacteria prefer a neutral pH (6.6 – 7.5).  Moulds and yeasts can survive at pH levels of 1-1/5 (very acidic), food spoilage usually occurs by yeast and moulds.</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9072" y="2283798"/>
            <a:ext cx="2657856" cy="3048000"/>
          </a:xfrm>
          <a:prstGeom prst="rect">
            <a:avLst/>
          </a:prstGeom>
        </p:spPr>
      </p:pic>
    </p:spTree>
    <p:extLst>
      <p:ext uri="{BB962C8B-B14F-4D97-AF65-F5344CB8AC3E}">
        <p14:creationId xmlns:p14="http://schemas.microsoft.com/office/powerpoint/2010/main" val="4125313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 risk foods</a:t>
            </a:r>
          </a:p>
        </p:txBody>
      </p:sp>
      <p:sp>
        <p:nvSpPr>
          <p:cNvPr id="3" name="Subtitle 2"/>
          <p:cNvSpPr>
            <a:spLocks noGrp="1"/>
          </p:cNvSpPr>
          <p:nvPr>
            <p:ph type="subTitle" idx="1"/>
          </p:nvPr>
        </p:nvSpPr>
        <p:spPr>
          <a:xfrm>
            <a:off x="1169276" y="2571092"/>
            <a:ext cx="5528979" cy="3600000"/>
          </a:xfrm>
        </p:spPr>
        <p:txBody>
          <a:bodyPr/>
          <a:lstStyle/>
          <a:p>
            <a:pPr marL="0" indent="0">
              <a:buNone/>
              <a:defRPr/>
            </a:pPr>
            <a:r>
              <a:rPr lang="en-GB" sz="2000" dirty="0"/>
              <a:t>High risk foods include:</a:t>
            </a:r>
          </a:p>
          <a:p>
            <a:pPr marL="0" indent="0">
              <a:buNone/>
              <a:defRPr/>
            </a:pPr>
            <a:endParaRPr lang="en-GB" alt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meat, meat products and poultry;</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milk and dairy products;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eggs – uncooked and lightly cooked;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shellfish and seafood;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prepared salads and vegetables;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cooked rice and pasta</a:t>
            </a:r>
            <a:endParaRPr lang="en-GB" sz="2000" dirty="0"/>
          </a:p>
        </p:txBody>
      </p:sp>
      <p:sp>
        <p:nvSpPr>
          <p:cNvPr id="4" name="TextBox 3"/>
          <p:cNvSpPr txBox="1"/>
          <p:nvPr/>
        </p:nvSpPr>
        <p:spPr>
          <a:xfrm>
            <a:off x="7477202" y="4009353"/>
            <a:ext cx="4274544" cy="1384995"/>
          </a:xfrm>
          <a:prstGeom prst="rect">
            <a:avLst/>
          </a:prstGeom>
          <a:noFill/>
          <a:ln w="25400">
            <a:solidFill>
              <a:srgbClr val="263B83"/>
            </a:solidFill>
          </a:ln>
        </p:spPr>
        <p:txBody>
          <a:bodyPr wrap="square" rtlCol="0">
            <a:spAutoFit/>
          </a:bodyPr>
          <a:lstStyle/>
          <a:p>
            <a:pPr algn="ctr">
              <a:defRPr/>
            </a:pPr>
            <a:r>
              <a:rPr lang="en-GB" sz="1400" dirty="0">
                <a:latin typeface="Arial" panose="020B0604020202020204" pitchFamily="34" charset="0"/>
                <a:cs typeface="Arial" panose="020B0604020202020204" pitchFamily="34" charset="0"/>
              </a:rPr>
              <a:t>Lion mark hen eggs can now be eaten raw or lightly cooked. Although people who have a severely weakened immune system and who are on a medically supervised diet prescribed by health professionals should cook all eggs thoroughly, even eggs that have the Red Lion stamp.</a:t>
            </a:r>
          </a:p>
        </p:txBody>
      </p:sp>
      <p:pic>
        <p:nvPicPr>
          <p:cNvPr id="5" name="Picture 2" descr="Image result for lion mark eg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39676" y="1780878"/>
            <a:ext cx="2549597" cy="21591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53169" y="5822298"/>
            <a:ext cx="1272209" cy="369332"/>
          </a:xfrm>
          <a:prstGeom prst="rect">
            <a:avLst/>
          </a:prstGeom>
          <a:noFill/>
          <a:ln w="25400">
            <a:solidFill>
              <a:srgbClr val="263B83"/>
            </a:solidFill>
          </a:ln>
        </p:spPr>
        <p:txBody>
          <a:bodyPr wrap="square" rtlCol="0">
            <a:spAutoFit/>
          </a:bodyPr>
          <a:lstStyle/>
          <a:p>
            <a:r>
              <a:rPr lang="en-GB" dirty="0">
                <a:hlinkClick r:id="rId3"/>
              </a:rPr>
              <a:t>NHS advice</a:t>
            </a:r>
            <a:endParaRPr lang="en-GB" dirty="0"/>
          </a:p>
        </p:txBody>
      </p:sp>
    </p:spTree>
    <p:extLst>
      <p:ext uri="{BB962C8B-B14F-4D97-AF65-F5344CB8AC3E}">
        <p14:creationId xmlns:p14="http://schemas.microsoft.com/office/powerpoint/2010/main" val="397017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poisoning </a:t>
            </a:r>
            <a:br>
              <a:rPr lang="en-US" dirty="0"/>
            </a:br>
            <a:endParaRPr lang="en-US" dirty="0"/>
          </a:p>
        </p:txBody>
      </p:sp>
      <p:sp>
        <p:nvSpPr>
          <p:cNvPr id="3" name="Subtitle 2"/>
          <p:cNvSpPr>
            <a:spLocks noGrp="1"/>
          </p:cNvSpPr>
          <p:nvPr>
            <p:ph type="subTitle" idx="1"/>
          </p:nvPr>
        </p:nvSpPr>
        <p:spPr>
          <a:xfrm>
            <a:off x="1169274" y="2325980"/>
            <a:ext cx="10402042" cy="1287948"/>
          </a:xfrm>
        </p:spPr>
        <p:txBody>
          <a:bodyPr/>
          <a:lstStyle/>
          <a:p>
            <a:pPr marL="0" indent="0">
              <a:buNone/>
            </a:pPr>
            <a:r>
              <a:rPr lang="en-GB" sz="2000" dirty="0"/>
              <a:t>An estimated one million people are affected by foodborne disease in the UK annually, costing the economy in excess of £1bn. Laboratory confirmed human cases in the UK from 2000 to 2017 of the four major bacterial pathogens (harmful bacteria) are shown below. Only a minority of cases are reported and samples sent for analysis. Note that this presentation covers bacteria, but viruses (e.g. norovirus) may also cause food poisoning.</a:t>
            </a:r>
          </a:p>
          <a:p>
            <a:pPr marL="0" indent="0">
              <a:buNone/>
            </a:pPr>
            <a:endParaRPr lang="en-GB" sz="2000" dirty="0"/>
          </a:p>
          <a:p>
            <a:pPr marL="0" indent="0">
              <a:buNone/>
            </a:pPr>
            <a:endParaRPr lang="en-US" sz="2000" dirty="0"/>
          </a:p>
        </p:txBody>
      </p:sp>
      <p:pic>
        <p:nvPicPr>
          <p:cNvPr id="7" name="Picture 6"/>
          <p:cNvPicPr>
            <a:picLocks noChangeAspect="1"/>
          </p:cNvPicPr>
          <p:nvPr/>
        </p:nvPicPr>
        <p:blipFill>
          <a:blip r:embed="rId2"/>
          <a:stretch>
            <a:fillRect/>
          </a:stretch>
        </p:blipFill>
        <p:spPr>
          <a:xfrm>
            <a:off x="9211837" y="3981991"/>
            <a:ext cx="2854747" cy="1924956"/>
          </a:xfrm>
          <a:prstGeom prst="rect">
            <a:avLst/>
          </a:prstGeom>
        </p:spPr>
      </p:pic>
      <p:sp>
        <p:nvSpPr>
          <p:cNvPr id="8" name="TextBox 7"/>
          <p:cNvSpPr txBox="1"/>
          <p:nvPr/>
        </p:nvSpPr>
        <p:spPr>
          <a:xfrm>
            <a:off x="457200" y="6158148"/>
            <a:ext cx="368503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hlinkClick r:id="rId3"/>
              </a:rPr>
              <a:t>Food standards Agency</a:t>
            </a:r>
            <a:endParaRPr lang="en-GB" sz="16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463784" y="3981991"/>
            <a:ext cx="5836433" cy="2078827"/>
          </a:xfrm>
          <a:prstGeom prst="rect">
            <a:avLst/>
          </a:prstGeom>
        </p:spPr>
      </p:pic>
      <p:pic>
        <p:nvPicPr>
          <p:cNvPr id="10" name="Picture 9"/>
          <p:cNvPicPr>
            <a:picLocks noChangeAspect="1"/>
          </p:cNvPicPr>
          <p:nvPr/>
        </p:nvPicPr>
        <p:blipFill>
          <a:blip r:embed="rId5"/>
          <a:stretch>
            <a:fillRect/>
          </a:stretch>
        </p:blipFill>
        <p:spPr>
          <a:xfrm>
            <a:off x="6190360" y="3981991"/>
            <a:ext cx="2956816" cy="1996613"/>
          </a:xfrm>
          <a:prstGeom prst="rect">
            <a:avLst/>
          </a:prstGeom>
        </p:spPr>
      </p:pic>
    </p:spTree>
    <p:extLst>
      <p:ext uri="{BB962C8B-B14F-4D97-AF65-F5344CB8AC3E}">
        <p14:creationId xmlns:p14="http://schemas.microsoft.com/office/powerpoint/2010/main" val="1456092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poisoning </a:t>
            </a:r>
            <a:br>
              <a:rPr lang="en-US" dirty="0"/>
            </a:br>
            <a:endParaRPr lang="en-US" dirty="0"/>
          </a:p>
        </p:txBody>
      </p:sp>
      <p:sp>
        <p:nvSpPr>
          <p:cNvPr id="3" name="Subtitle 2"/>
          <p:cNvSpPr>
            <a:spLocks noGrp="1"/>
          </p:cNvSpPr>
          <p:nvPr>
            <p:ph type="subTitle" idx="1"/>
          </p:nvPr>
        </p:nvSpPr>
        <p:spPr>
          <a:xfrm>
            <a:off x="1169276" y="2571092"/>
            <a:ext cx="6677939" cy="3600000"/>
          </a:xfrm>
        </p:spPr>
        <p:txBody>
          <a:bodyPr/>
          <a:lstStyle/>
          <a:p>
            <a:pPr marL="0" indent="0">
              <a:buNone/>
            </a:pPr>
            <a:endParaRPr lang="en-GB" sz="2000" dirty="0"/>
          </a:p>
          <a:p>
            <a:pPr marL="0" indent="0">
              <a:buNone/>
            </a:pPr>
            <a:r>
              <a:rPr lang="en-GB" sz="2000" dirty="0"/>
              <a:t>Food poisoning may result from poor domestic food preparation, or poor food processing in industry including restaurants, cafes and takeaways. </a:t>
            </a:r>
          </a:p>
          <a:p>
            <a:pPr marL="0" indent="0">
              <a:buNone/>
            </a:pPr>
            <a:endParaRPr lang="en-GB" sz="2000" dirty="0"/>
          </a:p>
          <a:p>
            <a:pPr marL="0" indent="0">
              <a:buNone/>
            </a:pPr>
            <a:r>
              <a:rPr lang="en-GB" sz="2000" dirty="0"/>
              <a:t>This may result in loss of business and people’s jobs if it is a serious outbreak.</a:t>
            </a:r>
          </a:p>
          <a:p>
            <a:pPr marL="0" indent="0">
              <a:buNone/>
            </a:pPr>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6514" y="2970674"/>
            <a:ext cx="3048000" cy="2033016"/>
          </a:xfrm>
          <a:prstGeom prst="rect">
            <a:avLst/>
          </a:prstGeom>
        </p:spPr>
      </p:pic>
    </p:spTree>
    <p:extLst>
      <p:ext uri="{BB962C8B-B14F-4D97-AF65-F5344CB8AC3E}">
        <p14:creationId xmlns:p14="http://schemas.microsoft.com/office/powerpoint/2010/main" val="296516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Chemical contamination</a:t>
            </a:r>
            <a:br>
              <a:rPr lang="en-US" dirty="0"/>
            </a:br>
            <a:endParaRPr lang="en-US" dirty="0"/>
          </a:p>
        </p:txBody>
      </p:sp>
      <p:sp>
        <p:nvSpPr>
          <p:cNvPr id="3" name="Subtitle 2"/>
          <p:cNvSpPr>
            <a:spLocks noGrp="1"/>
          </p:cNvSpPr>
          <p:nvPr>
            <p:ph type="subTitle" idx="1"/>
          </p:nvPr>
        </p:nvSpPr>
        <p:spPr>
          <a:xfrm>
            <a:off x="1169276" y="2571092"/>
            <a:ext cx="6551107" cy="3600000"/>
          </a:xfrm>
        </p:spPr>
        <p:txBody>
          <a:bodyPr/>
          <a:lstStyle/>
          <a:p>
            <a:pPr marL="0" indent="0">
              <a:buNone/>
            </a:pPr>
            <a:r>
              <a:rPr lang="en-GB" sz="2000" dirty="0"/>
              <a:t>Chemical contamination can occur in a variety of ways at different stages of food processing and production. Some examples are:</a:t>
            </a:r>
          </a:p>
          <a:p>
            <a:r>
              <a:rPr lang="en-GB" sz="2000" dirty="0"/>
              <a:t>chemicals from the farm;</a:t>
            </a:r>
          </a:p>
          <a:p>
            <a:r>
              <a:rPr lang="en-GB" sz="2000" dirty="0"/>
              <a:t>a cleaning product used in the processing plant when packaging;</a:t>
            </a:r>
          </a:p>
          <a:p>
            <a:r>
              <a:rPr lang="en-GB" sz="2000" dirty="0"/>
              <a:t>fly spray used in the kitchen when preparing food.</a:t>
            </a:r>
          </a:p>
          <a:p>
            <a:pPr marL="0" indent="0">
              <a:buNone/>
            </a:pPr>
            <a:endParaRPr lang="en-GB" sz="2000" dirty="0"/>
          </a:p>
          <a:p>
            <a:pPr marL="0" indent="0">
              <a:buNone/>
            </a:pPr>
            <a:r>
              <a:rPr lang="en-GB" sz="2000" dirty="0"/>
              <a:t>Care must be taken at each stage of food production to prevent chemical contamination.</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6020" y="2886914"/>
            <a:ext cx="3609127" cy="2407288"/>
          </a:xfrm>
          <a:prstGeom prst="rect">
            <a:avLst/>
          </a:prstGeom>
        </p:spPr>
      </p:pic>
    </p:spTree>
    <p:extLst>
      <p:ext uri="{BB962C8B-B14F-4D97-AF65-F5344CB8AC3E}">
        <p14:creationId xmlns:p14="http://schemas.microsoft.com/office/powerpoint/2010/main" val="3494402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poisoning</a:t>
            </a:r>
            <a:br>
              <a:rPr lang="en-US" dirty="0"/>
            </a:br>
            <a:endParaRPr lang="en-US" dirty="0"/>
          </a:p>
        </p:txBody>
      </p:sp>
      <p:sp>
        <p:nvSpPr>
          <p:cNvPr id="3" name="Subtitle 2"/>
          <p:cNvSpPr>
            <a:spLocks noGrp="1"/>
          </p:cNvSpPr>
          <p:nvPr>
            <p:ph type="subTitle" idx="1"/>
          </p:nvPr>
        </p:nvSpPr>
        <p:spPr>
          <a:xfrm>
            <a:off x="1169276" y="2571092"/>
            <a:ext cx="7746124" cy="3600000"/>
          </a:xfrm>
        </p:spPr>
        <p:txBody>
          <a:bodyPr/>
          <a:lstStyle/>
          <a:p>
            <a:pPr marL="0" indent="0">
              <a:buNone/>
            </a:pPr>
            <a:r>
              <a:rPr lang="en-GB" sz="2000" dirty="0"/>
              <a:t>Micro-organisms occur naturally in the environment, on cereals, vegetables, fruit, animals, people, water, soil and in the air.  </a:t>
            </a:r>
          </a:p>
          <a:p>
            <a:pPr marL="0" indent="0">
              <a:buNone/>
            </a:pPr>
            <a:endParaRPr lang="en-GB" sz="2000" dirty="0"/>
          </a:p>
          <a:p>
            <a:pPr marL="0" indent="0">
              <a:buNone/>
            </a:pPr>
            <a:r>
              <a:rPr lang="en-GB" sz="2000" dirty="0"/>
              <a:t>Most bacteria are harmless, but a small number can cause illness.  </a:t>
            </a:r>
          </a:p>
          <a:p>
            <a:pPr marL="0" indent="0">
              <a:buNone/>
            </a:pPr>
            <a:r>
              <a:rPr lang="en-GB" sz="2000" dirty="0"/>
              <a:t>	</a:t>
            </a:r>
          </a:p>
          <a:p>
            <a:pPr marL="0" indent="0">
              <a:buNone/>
            </a:pPr>
            <a:r>
              <a:rPr lang="en-GB" sz="2000" dirty="0"/>
              <a:t>Food which is contaminated with food poisoning micro-organisms can look, taste and smell normal.</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15400" y="2571092"/>
            <a:ext cx="3058194" cy="2039815"/>
          </a:xfrm>
          <a:prstGeom prst="rect">
            <a:avLst/>
          </a:prstGeom>
        </p:spPr>
      </p:pic>
    </p:spTree>
    <p:extLst>
      <p:ext uri="{BB962C8B-B14F-4D97-AF65-F5344CB8AC3E}">
        <p14:creationId xmlns:p14="http://schemas.microsoft.com/office/powerpoint/2010/main" val="281961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 risk foods</a:t>
            </a:r>
            <a:br>
              <a:rPr lang="en-US" dirty="0"/>
            </a:br>
            <a:endParaRPr lang="en-US" dirty="0"/>
          </a:p>
        </p:txBody>
      </p:sp>
      <p:sp>
        <p:nvSpPr>
          <p:cNvPr id="3" name="Subtitle 2"/>
          <p:cNvSpPr>
            <a:spLocks noGrp="1"/>
          </p:cNvSpPr>
          <p:nvPr>
            <p:ph type="subTitle" idx="1"/>
          </p:nvPr>
        </p:nvSpPr>
        <p:spPr>
          <a:xfrm>
            <a:off x="1169276" y="2571092"/>
            <a:ext cx="8089024" cy="3600000"/>
          </a:xfrm>
        </p:spPr>
        <p:txBody>
          <a:bodyPr/>
          <a:lstStyle/>
          <a:p>
            <a:pPr marL="0" indent="0">
              <a:buNone/>
            </a:pPr>
            <a:r>
              <a:rPr lang="en-GB" sz="2000" dirty="0"/>
              <a:t>Some foods are high-risk, as they provide the ideal conditions needed for micro-organisms to grow.  These include:</a:t>
            </a:r>
          </a:p>
          <a:p>
            <a:pPr marL="342900" indent="-34290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meat, meat products and poultry;</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milk and dairy products;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eggs – uncooked and lightly cooked;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shellfish and seafood;</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prepared salads and vegetables;</a:t>
            </a:r>
          </a:p>
          <a:p>
            <a:pPr marL="342900" indent="-342900">
              <a:spcBef>
                <a:spcPct val="5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cooked rice and pasta</a:t>
            </a:r>
            <a:endParaRPr lang="en-GB" sz="2000" dirty="0"/>
          </a:p>
          <a:p>
            <a:pPr marL="0" indent="0">
              <a:buNone/>
            </a:pPr>
            <a:r>
              <a:rPr lang="en-GB" sz="2000" dirty="0"/>
              <a:t>If these foods become contaminated with food-poisoning micro-organisms and conditions allow them to multiply, the risk of food-poisoning increases.  </a:t>
            </a:r>
          </a:p>
          <a:p>
            <a:pPr marL="0" indent="0">
              <a:buNone/>
            </a:pPr>
            <a:endParaRPr lang="en-GB" sz="2000" dirty="0"/>
          </a:p>
          <a:p>
            <a:pPr marL="0" indent="0">
              <a:buNone/>
            </a:pPr>
            <a:endParaRPr lang="en-US" sz="2000" dirty="0"/>
          </a:p>
        </p:txBody>
      </p:sp>
      <p:sp>
        <p:nvSpPr>
          <p:cNvPr id="4" name="TextBox 3"/>
          <p:cNvSpPr txBox="1"/>
          <p:nvPr/>
        </p:nvSpPr>
        <p:spPr>
          <a:xfrm>
            <a:off x="7618463" y="3757893"/>
            <a:ext cx="4274544" cy="1384995"/>
          </a:xfrm>
          <a:prstGeom prst="rect">
            <a:avLst/>
          </a:prstGeom>
          <a:noFill/>
          <a:ln w="25400">
            <a:solidFill>
              <a:srgbClr val="263B83"/>
            </a:solidFill>
          </a:ln>
        </p:spPr>
        <p:txBody>
          <a:bodyPr wrap="square" rtlCol="0">
            <a:spAutoFit/>
          </a:bodyPr>
          <a:lstStyle/>
          <a:p>
            <a:pPr>
              <a:defRPr/>
            </a:pPr>
            <a:r>
              <a:rPr lang="en-GB" sz="1400" dirty="0">
                <a:latin typeface="Arial" panose="020B0604020202020204" pitchFamily="34" charset="0"/>
                <a:cs typeface="Arial" panose="020B0604020202020204" pitchFamily="34" charset="0"/>
              </a:rPr>
              <a:t>Lion mark hen eggs can now be eaten raw or lightly cooked. Although people who have a severely weakened immune system and who are on a medically supervised diet prescribed by health professionals should cook all eggs thoroughly, even eggs that have the Red Lion stamp.</a:t>
            </a:r>
          </a:p>
        </p:txBody>
      </p:sp>
      <p:pic>
        <p:nvPicPr>
          <p:cNvPr id="5" name="Picture 2" descr="Image result for lion mark egg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39980" y="1987311"/>
            <a:ext cx="2019179" cy="17099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20798" y="5206866"/>
            <a:ext cx="1272209" cy="369332"/>
          </a:xfrm>
          <a:prstGeom prst="rect">
            <a:avLst/>
          </a:prstGeom>
          <a:noFill/>
          <a:ln w="25400">
            <a:solidFill>
              <a:srgbClr val="263B83"/>
            </a:solidFill>
          </a:ln>
        </p:spPr>
        <p:txBody>
          <a:bodyPr wrap="square" rtlCol="0">
            <a:spAutoFit/>
          </a:bodyPr>
          <a:lstStyle/>
          <a:p>
            <a:r>
              <a:rPr lang="en-GB" dirty="0">
                <a:hlinkClick r:id="rId3"/>
              </a:rPr>
              <a:t>NHS advice</a:t>
            </a:r>
            <a:endParaRPr lang="en-GB" dirty="0"/>
          </a:p>
        </p:txBody>
      </p:sp>
    </p:spTree>
    <p:extLst>
      <p:ext uri="{BB962C8B-B14F-4D97-AF65-F5344CB8AC3E}">
        <p14:creationId xmlns:p14="http://schemas.microsoft.com/office/powerpoint/2010/main" val="2518858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People at high risk</a:t>
            </a:r>
            <a:br>
              <a:rPr lang="en-US" dirty="0"/>
            </a:br>
            <a:endParaRPr lang="en-US" dirty="0"/>
          </a:p>
        </p:txBody>
      </p:sp>
      <p:sp>
        <p:nvSpPr>
          <p:cNvPr id="3" name="Subtitle 2"/>
          <p:cNvSpPr>
            <a:spLocks noGrp="1"/>
          </p:cNvSpPr>
          <p:nvPr>
            <p:ph type="subTitle" idx="1"/>
          </p:nvPr>
        </p:nvSpPr>
        <p:spPr>
          <a:xfrm>
            <a:off x="1169276" y="2571092"/>
            <a:ext cx="6083579" cy="3600000"/>
          </a:xfrm>
        </p:spPr>
        <p:txBody>
          <a:bodyPr/>
          <a:lstStyle/>
          <a:p>
            <a:pPr marL="0" indent="0">
              <a:buNone/>
            </a:pPr>
            <a:r>
              <a:rPr lang="en-GB" sz="2000" dirty="0"/>
              <a:t>Elderly people, babies and anyone who is ill or pregnant needs to be extra careful about the food they eat.</a:t>
            </a:r>
          </a:p>
          <a:p>
            <a:pPr marL="0" indent="0">
              <a:buNone/>
            </a:pPr>
            <a:endParaRPr lang="en-GB" sz="2000" dirty="0"/>
          </a:p>
          <a:p>
            <a:pPr marL="0" indent="0">
              <a:buNone/>
            </a:pPr>
            <a:r>
              <a:rPr lang="en-GB" sz="2000" dirty="0"/>
              <a:t>For example, pregnant women or anyone with low resistance to infection should avoid high risk foods such as unpasteurised soft cheese.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2825" y="2700354"/>
            <a:ext cx="3888828" cy="2593848"/>
          </a:xfrm>
          <a:prstGeom prst="rect">
            <a:avLst/>
          </a:prstGeom>
        </p:spPr>
      </p:pic>
    </p:spTree>
    <p:extLst>
      <p:ext uri="{BB962C8B-B14F-4D97-AF65-F5344CB8AC3E}">
        <p14:creationId xmlns:p14="http://schemas.microsoft.com/office/powerpoint/2010/main" val="2957283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affecting food poisoning</a:t>
            </a:r>
            <a:br>
              <a:rPr lang="en-US" dirty="0"/>
            </a:br>
            <a:endParaRPr lang="en-US" dirty="0"/>
          </a:p>
        </p:txBody>
      </p:sp>
      <p:sp>
        <p:nvSpPr>
          <p:cNvPr id="3" name="Subtitle 2"/>
          <p:cNvSpPr>
            <a:spLocks noGrp="1"/>
          </p:cNvSpPr>
          <p:nvPr>
            <p:ph type="subTitle" idx="1"/>
          </p:nvPr>
        </p:nvSpPr>
        <p:spPr/>
        <p:txBody>
          <a:bodyPr/>
          <a:lstStyle/>
          <a:p>
            <a:pPr marL="0" indent="0">
              <a:spcBef>
                <a:spcPct val="50000"/>
              </a:spcBef>
              <a:buNone/>
            </a:pPr>
            <a:r>
              <a:rPr lang="en-GB" altLang="en-US" sz="2000" dirty="0"/>
              <a:t>Some common factors leading to food poisoning include:</a:t>
            </a:r>
          </a:p>
          <a:p>
            <a:pPr>
              <a:spcBef>
                <a:spcPct val="50000"/>
              </a:spcBef>
              <a:buFontTx/>
              <a:buChar char="•"/>
            </a:pPr>
            <a:r>
              <a:rPr lang="en-GB" altLang="en-US" sz="2000" dirty="0"/>
              <a:t>  preparation of food too far in advance;</a:t>
            </a:r>
          </a:p>
          <a:p>
            <a:pPr>
              <a:spcBef>
                <a:spcPct val="50000"/>
              </a:spcBef>
              <a:buFontTx/>
              <a:buChar char="•"/>
            </a:pPr>
            <a:r>
              <a:rPr lang="en-GB" altLang="en-US" sz="2000" dirty="0"/>
              <a:t>  storage at ambient temperature;</a:t>
            </a:r>
          </a:p>
          <a:p>
            <a:pPr>
              <a:spcBef>
                <a:spcPct val="50000"/>
              </a:spcBef>
              <a:buFontTx/>
              <a:buChar char="•"/>
            </a:pPr>
            <a:r>
              <a:rPr lang="en-GB" altLang="en-US" sz="2000" dirty="0"/>
              <a:t>  inadequate cooling;</a:t>
            </a:r>
          </a:p>
          <a:p>
            <a:pPr>
              <a:spcBef>
                <a:spcPct val="50000"/>
              </a:spcBef>
              <a:buFontTx/>
              <a:buChar char="•"/>
            </a:pPr>
            <a:r>
              <a:rPr lang="en-GB" altLang="en-US" sz="2000" dirty="0"/>
              <a:t>  inadequate reheating;</a:t>
            </a:r>
          </a:p>
          <a:p>
            <a:pPr>
              <a:spcBef>
                <a:spcPct val="50000"/>
              </a:spcBef>
              <a:buFontTx/>
              <a:buChar char="•"/>
            </a:pPr>
            <a:r>
              <a:rPr lang="en-GB" altLang="en-US" sz="2000" dirty="0"/>
              <a:t>  under cooking;</a:t>
            </a:r>
          </a:p>
          <a:p>
            <a:pPr>
              <a:spcBef>
                <a:spcPct val="50000"/>
              </a:spcBef>
              <a:buFontTx/>
              <a:buChar char="•"/>
            </a:pPr>
            <a:r>
              <a:rPr lang="en-GB" altLang="en-US" sz="2000" dirty="0"/>
              <a:t>  inadequate thawing.</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166" y="3520423"/>
            <a:ext cx="4638536" cy="2319268"/>
          </a:xfrm>
          <a:prstGeom prst="rect">
            <a:avLst/>
          </a:prstGeom>
        </p:spPr>
      </p:pic>
    </p:spTree>
    <p:extLst>
      <p:ext uri="{BB962C8B-B14F-4D97-AF65-F5344CB8AC3E}">
        <p14:creationId xmlns:p14="http://schemas.microsoft.com/office/powerpoint/2010/main" val="4142618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affecting food poisoning</a:t>
            </a:r>
            <a:br>
              <a:rPr lang="en-US" dirty="0"/>
            </a:br>
            <a:endParaRPr lang="en-US" dirty="0"/>
          </a:p>
        </p:txBody>
      </p:sp>
      <p:sp>
        <p:nvSpPr>
          <p:cNvPr id="3" name="Subtitle 2"/>
          <p:cNvSpPr>
            <a:spLocks noGrp="1"/>
          </p:cNvSpPr>
          <p:nvPr>
            <p:ph type="subTitle" idx="1"/>
          </p:nvPr>
        </p:nvSpPr>
        <p:spPr>
          <a:xfrm>
            <a:off x="1169276" y="2571092"/>
            <a:ext cx="7471804" cy="3600000"/>
          </a:xfrm>
        </p:spPr>
        <p:txBody>
          <a:bodyPr/>
          <a:lstStyle/>
          <a:p>
            <a:pPr marL="0" indent="0">
              <a:buNone/>
            </a:pPr>
            <a:r>
              <a:rPr lang="en-GB" sz="2000" dirty="0"/>
              <a:t>Further common factors leading to food poisoning include:</a:t>
            </a:r>
          </a:p>
          <a:p>
            <a:pPr marL="0" indent="0">
              <a:buNone/>
            </a:pPr>
            <a:endParaRPr lang="en-GB" sz="2000" dirty="0"/>
          </a:p>
          <a:p>
            <a:r>
              <a:rPr lang="en-GB" sz="2000" dirty="0"/>
              <a:t>consuming raw food;</a:t>
            </a:r>
          </a:p>
          <a:p>
            <a:r>
              <a:rPr lang="en-GB" sz="2000" dirty="0"/>
              <a:t>improper warm holding (i.e. holding ‘hot’ food below 63ºC);</a:t>
            </a:r>
          </a:p>
          <a:p>
            <a:r>
              <a:rPr lang="en-GB" sz="2000" dirty="0"/>
              <a:t>infected food handlers;</a:t>
            </a:r>
          </a:p>
          <a:p>
            <a:r>
              <a:rPr lang="en-GB" sz="2000" dirty="0"/>
              <a:t>contaminated processed food;</a:t>
            </a:r>
          </a:p>
          <a:p>
            <a:r>
              <a:rPr lang="en-GB" sz="2000" dirty="0"/>
              <a:t>poor hygiene.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6739" y="2739377"/>
            <a:ext cx="3693178" cy="2769883"/>
          </a:xfrm>
          <a:prstGeom prst="rect">
            <a:avLst/>
          </a:prstGeom>
        </p:spPr>
      </p:pic>
    </p:spTree>
    <p:extLst>
      <p:ext uri="{BB962C8B-B14F-4D97-AF65-F5344CB8AC3E}">
        <p14:creationId xmlns:p14="http://schemas.microsoft.com/office/powerpoint/2010/main" val="1709862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Symptoms of food poisoning</a:t>
            </a:r>
            <a:br>
              <a:rPr lang="en-US" dirty="0"/>
            </a:br>
            <a:endParaRPr lang="en-US" dirty="0"/>
          </a:p>
        </p:txBody>
      </p:sp>
      <p:sp>
        <p:nvSpPr>
          <p:cNvPr id="3" name="Subtitle 2"/>
          <p:cNvSpPr>
            <a:spLocks noGrp="1"/>
          </p:cNvSpPr>
          <p:nvPr>
            <p:ph type="subTitle" idx="1"/>
          </p:nvPr>
        </p:nvSpPr>
        <p:spPr>
          <a:xfrm>
            <a:off x="1169274" y="2283798"/>
            <a:ext cx="7883284" cy="3600000"/>
          </a:xfrm>
        </p:spPr>
        <p:txBody>
          <a:bodyPr/>
          <a:lstStyle/>
          <a:p>
            <a:pPr marL="0" indent="0">
              <a:buNone/>
            </a:pPr>
            <a:r>
              <a:rPr lang="en-GB" sz="2000" dirty="0"/>
              <a:t>Food poisoning can be mild or severe. </a:t>
            </a:r>
          </a:p>
          <a:p>
            <a:pPr marL="0" indent="0">
              <a:buNone/>
            </a:pPr>
            <a:r>
              <a:rPr lang="en-GB" sz="2000" dirty="0"/>
              <a:t>The symptoms will be different depending on what type of bacteria is responsible.</a:t>
            </a:r>
          </a:p>
          <a:p>
            <a:pPr marL="0" indent="0">
              <a:buNone/>
            </a:pPr>
            <a:r>
              <a:rPr lang="en-GB" sz="2000" dirty="0"/>
              <a:t>Common symptoms include:</a:t>
            </a:r>
          </a:p>
          <a:p>
            <a:pPr>
              <a:buFont typeface="Arial" panose="020B0604020202020204" pitchFamily="34" charset="0"/>
              <a:buChar char="•"/>
            </a:pPr>
            <a:r>
              <a:rPr lang="en-GB" sz="2000" dirty="0"/>
              <a:t>severe vomiting;</a:t>
            </a:r>
          </a:p>
          <a:p>
            <a:pPr>
              <a:buFont typeface="Arial" panose="020B0604020202020204" pitchFamily="34" charset="0"/>
              <a:buChar char="•"/>
            </a:pPr>
            <a:r>
              <a:rPr lang="en-GB" sz="2000" dirty="0"/>
              <a:t>diarrhoea;</a:t>
            </a:r>
          </a:p>
          <a:p>
            <a:pPr>
              <a:buFont typeface="Arial" panose="020B0604020202020204" pitchFamily="34" charset="0"/>
              <a:buChar char="•"/>
            </a:pPr>
            <a:r>
              <a:rPr lang="en-GB" sz="2000" dirty="0"/>
              <a:t>exhaustion;</a:t>
            </a:r>
          </a:p>
          <a:p>
            <a:pPr>
              <a:buFont typeface="Arial" panose="020B0604020202020204" pitchFamily="34" charset="0"/>
              <a:buChar char="•"/>
            </a:pPr>
            <a:r>
              <a:rPr lang="en-GB" sz="2000" dirty="0"/>
              <a:t>headache;</a:t>
            </a:r>
          </a:p>
          <a:p>
            <a:pPr>
              <a:buFont typeface="Arial" panose="020B0604020202020204" pitchFamily="34" charset="0"/>
              <a:buChar char="•"/>
            </a:pPr>
            <a:r>
              <a:rPr lang="en-GB" sz="2000" dirty="0"/>
              <a:t>fever;</a:t>
            </a:r>
          </a:p>
          <a:p>
            <a:pPr>
              <a:buFont typeface="Arial" panose="020B0604020202020204" pitchFamily="34" charset="0"/>
              <a:buChar char="•"/>
            </a:pPr>
            <a:r>
              <a:rPr lang="en-GB" sz="2000" dirty="0"/>
              <a:t>abdominal pain;</a:t>
            </a:r>
          </a:p>
          <a:p>
            <a:pPr>
              <a:buFont typeface="Arial" panose="020B0604020202020204" pitchFamily="34" charset="0"/>
              <a:buChar char="•"/>
            </a:pPr>
            <a:r>
              <a:rPr lang="en-GB" sz="2000" dirty="0"/>
              <a:t>tiredness.</a:t>
            </a:r>
          </a:p>
          <a:p>
            <a:pPr marL="0" indent="0">
              <a:buNone/>
            </a:pPr>
            <a:endParaRPr lang="en-GB" sz="2000" dirty="0"/>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4085" y="3788248"/>
            <a:ext cx="3048000" cy="2033016"/>
          </a:xfrm>
          <a:prstGeom prst="rect">
            <a:avLst/>
          </a:prstGeom>
        </p:spPr>
      </p:pic>
    </p:spTree>
    <p:extLst>
      <p:ext uri="{BB962C8B-B14F-4D97-AF65-F5344CB8AC3E}">
        <p14:creationId xmlns:p14="http://schemas.microsoft.com/office/powerpoint/2010/main" val="702448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Preventing food spoilage, contamination and poisoning</a:t>
            </a:r>
            <a:br>
              <a:rPr lang="en-GB" dirty="0"/>
            </a:br>
            <a:endParaRPr lang="en-US" dirty="0"/>
          </a:p>
        </p:txBody>
      </p:sp>
      <p:sp>
        <p:nvSpPr>
          <p:cNvPr id="3" name="Subtitle 2"/>
          <p:cNvSpPr>
            <a:spLocks noGrp="1"/>
          </p:cNvSpPr>
          <p:nvPr>
            <p:ph type="subTitle" idx="1"/>
          </p:nvPr>
        </p:nvSpPr>
        <p:spPr>
          <a:xfrm>
            <a:off x="1169276" y="2571092"/>
            <a:ext cx="6790160" cy="3600000"/>
          </a:xfrm>
        </p:spPr>
        <p:txBody>
          <a:bodyPr/>
          <a:lstStyle/>
          <a:p>
            <a:pPr marL="0" indent="0">
              <a:buNone/>
            </a:pPr>
            <a:endParaRPr lang="en-US" sz="2000" dirty="0"/>
          </a:p>
          <a:p>
            <a:pPr marL="0" indent="0">
              <a:spcBef>
                <a:spcPct val="0"/>
              </a:spcBef>
              <a:buNone/>
            </a:pPr>
            <a:r>
              <a:rPr lang="en-GB" altLang="en-US" sz="2000" dirty="0"/>
              <a:t>Tips for </a:t>
            </a:r>
            <a:r>
              <a:rPr lang="en-GB" altLang="en-US" sz="2000" b="1" dirty="0"/>
              <a:t>buying food </a:t>
            </a:r>
            <a:r>
              <a:rPr lang="en-GB" altLang="en-US" sz="2000" dirty="0"/>
              <a:t>include:</a:t>
            </a:r>
          </a:p>
          <a:p>
            <a:pPr marL="0" indent="0">
              <a:spcBef>
                <a:spcPct val="0"/>
              </a:spcBef>
              <a:buNone/>
            </a:pPr>
            <a:endParaRPr lang="en-GB" altLang="en-US" sz="2000" dirty="0"/>
          </a:p>
          <a:p>
            <a:pPr>
              <a:spcBef>
                <a:spcPct val="0"/>
              </a:spcBef>
            </a:pPr>
            <a:r>
              <a:rPr lang="en-GB" altLang="en-US" sz="2000" dirty="0"/>
              <a:t>it is illegal to sell food that has passed its ‘use by’ date;</a:t>
            </a:r>
          </a:p>
          <a:p>
            <a:pPr>
              <a:spcBef>
                <a:spcPct val="0"/>
              </a:spcBef>
            </a:pPr>
            <a:endParaRPr lang="en-GB" altLang="en-US" sz="2000" dirty="0"/>
          </a:p>
          <a:p>
            <a:pPr>
              <a:spcBef>
                <a:spcPct val="0"/>
              </a:spcBef>
            </a:pPr>
            <a:r>
              <a:rPr lang="en-GB" altLang="en-US" sz="2000" dirty="0"/>
              <a:t>dented, blown or rusted cans of food should not be purchased;</a:t>
            </a:r>
          </a:p>
          <a:p>
            <a:pPr>
              <a:spcBef>
                <a:spcPct val="0"/>
              </a:spcBef>
            </a:pPr>
            <a:endParaRPr lang="en-GB" altLang="en-US" sz="2000" dirty="0"/>
          </a:p>
          <a:p>
            <a:pPr>
              <a:spcBef>
                <a:spcPct val="0"/>
              </a:spcBef>
            </a:pPr>
            <a:r>
              <a:rPr lang="en-GB" altLang="en-US" sz="2000" dirty="0"/>
              <a:t>frozen food which has frozen together in the pack should not be purchased;</a:t>
            </a:r>
          </a:p>
          <a:p>
            <a:pPr>
              <a:spcBef>
                <a:spcPct val="0"/>
              </a:spcBef>
            </a:pPr>
            <a:endParaRPr lang="en-GB" altLang="en-US" sz="2000" dirty="0"/>
          </a:p>
          <a:p>
            <a:pPr>
              <a:spcBef>
                <a:spcPct val="0"/>
              </a:spcBef>
            </a:pPr>
            <a:r>
              <a:rPr lang="en-GB" altLang="en-US" sz="2000" dirty="0"/>
              <a:t>do not buy food where the packaging has been damaged;</a:t>
            </a:r>
          </a:p>
          <a:p>
            <a:pPr>
              <a:spcBef>
                <a:spcPct val="0"/>
              </a:spcBef>
            </a:pPr>
            <a:endParaRPr lang="en-GB" altLang="en-US" sz="2000" dirty="0"/>
          </a:p>
          <a:p>
            <a:pPr>
              <a:spcBef>
                <a:spcPct val="0"/>
              </a:spcBef>
            </a:pPr>
            <a:r>
              <a:rPr lang="en-GB" altLang="en-US" sz="2000" dirty="0"/>
              <a:t>only shop in clean and hygienic stores. </a:t>
            </a:r>
            <a:endParaRPr lang="en-US" altLang="en-US" sz="2000" dirty="0"/>
          </a:p>
          <a:p>
            <a:pPr marL="0" indent="0">
              <a:buNone/>
            </a:pPr>
            <a:endParaRPr lang="en-US" sz="2000" dirty="0"/>
          </a:p>
        </p:txBody>
      </p:sp>
      <p:pic>
        <p:nvPicPr>
          <p:cNvPr id="6" name="Picture 5" descr="A can with a can opener&#10;&#10;Description automatically generated">
            <a:extLst>
              <a:ext uri="{FF2B5EF4-FFF2-40B4-BE49-F238E27FC236}">
                <a16:creationId xmlns:a16="http://schemas.microsoft.com/office/drawing/2014/main" id="{BA07DFB9-F727-9B9E-ABDA-D3567CAE51AD}"/>
              </a:ext>
            </a:extLst>
          </p:cNvPr>
          <p:cNvPicPr>
            <a:picLocks noChangeAspect="1"/>
          </p:cNvPicPr>
          <p:nvPr/>
        </p:nvPicPr>
        <p:blipFill>
          <a:blip r:embed="rId2"/>
          <a:stretch>
            <a:fillRect/>
          </a:stretch>
        </p:blipFill>
        <p:spPr>
          <a:xfrm>
            <a:off x="8452755" y="3099086"/>
            <a:ext cx="3247408" cy="2166021"/>
          </a:xfrm>
          <a:prstGeom prst="rect">
            <a:avLst/>
          </a:prstGeom>
        </p:spPr>
      </p:pic>
    </p:spTree>
    <p:extLst>
      <p:ext uri="{BB962C8B-B14F-4D97-AF65-F5344CB8AC3E}">
        <p14:creationId xmlns:p14="http://schemas.microsoft.com/office/powerpoint/2010/main" val="1864973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Preventing food spoilage, contamination and poisoning</a:t>
            </a:r>
            <a:br>
              <a:rPr lang="en-GB" dirty="0"/>
            </a:br>
            <a:endParaRPr lang="en-US" dirty="0"/>
          </a:p>
        </p:txBody>
      </p:sp>
      <p:sp>
        <p:nvSpPr>
          <p:cNvPr id="3" name="Subtitle 2"/>
          <p:cNvSpPr>
            <a:spLocks noGrp="1"/>
          </p:cNvSpPr>
          <p:nvPr>
            <p:ph type="subTitle" idx="1"/>
          </p:nvPr>
        </p:nvSpPr>
        <p:spPr>
          <a:xfrm>
            <a:off x="1169276" y="2571092"/>
            <a:ext cx="7334644" cy="3600000"/>
          </a:xfrm>
        </p:spPr>
        <p:txBody>
          <a:bodyPr/>
          <a:lstStyle/>
          <a:p>
            <a:pPr marL="0" indent="0">
              <a:buNone/>
            </a:pPr>
            <a:endParaRPr lang="en-GB" sz="2000" dirty="0"/>
          </a:p>
          <a:p>
            <a:pPr marL="0" indent="0">
              <a:buNone/>
            </a:pPr>
            <a:r>
              <a:rPr lang="en-GB" sz="2000" dirty="0"/>
              <a:t>Tips for </a:t>
            </a:r>
            <a:r>
              <a:rPr lang="en-GB" sz="2000" b="1" dirty="0"/>
              <a:t>transporting food back home</a:t>
            </a:r>
            <a:r>
              <a:rPr lang="en-GB" sz="2000" dirty="0"/>
              <a:t>:</a:t>
            </a:r>
          </a:p>
          <a:p>
            <a:r>
              <a:rPr lang="en-GB" sz="2000" dirty="0"/>
              <a:t>buy chilled and frozen foods at the end of the shopping trip;</a:t>
            </a:r>
          </a:p>
          <a:p>
            <a:r>
              <a:rPr lang="en-GB" sz="2000" dirty="0"/>
              <a:t>keep frozen and chilled foods cold, by using cool boxes/bags and packing these types of foods together;</a:t>
            </a:r>
          </a:p>
          <a:p>
            <a:r>
              <a:rPr lang="en-GB" sz="2000" dirty="0"/>
              <a:t>cooked and uncooked foods should be kept separate;</a:t>
            </a:r>
          </a:p>
          <a:p>
            <a:r>
              <a:rPr lang="en-GB" sz="2000" dirty="0"/>
              <a:t>dry and moist foods should be packed separately;</a:t>
            </a:r>
          </a:p>
          <a:p>
            <a:r>
              <a:rPr lang="en-GB" sz="2000" dirty="0"/>
              <a:t>household chemicals should be packed separately.</a:t>
            </a:r>
          </a:p>
          <a:p>
            <a:pPr marL="0" indent="0">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23465" y="2657870"/>
            <a:ext cx="2499360" cy="3048000"/>
          </a:xfrm>
          <a:prstGeom prst="rect">
            <a:avLst/>
          </a:prstGeom>
        </p:spPr>
      </p:pic>
    </p:spTree>
    <p:extLst>
      <p:ext uri="{BB962C8B-B14F-4D97-AF65-F5344CB8AC3E}">
        <p14:creationId xmlns:p14="http://schemas.microsoft.com/office/powerpoint/2010/main" val="2186268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Preventing food spoilage, contamination and poisoning</a:t>
            </a:r>
            <a:br>
              <a:rPr lang="en-GB" dirty="0"/>
            </a:br>
            <a:endParaRPr lang="en-US" dirty="0"/>
          </a:p>
        </p:txBody>
      </p:sp>
      <p:sp>
        <p:nvSpPr>
          <p:cNvPr id="3" name="Subtitle 2"/>
          <p:cNvSpPr>
            <a:spLocks noGrp="1"/>
          </p:cNvSpPr>
          <p:nvPr>
            <p:ph type="subTitle" idx="1"/>
          </p:nvPr>
        </p:nvSpPr>
        <p:spPr>
          <a:xfrm>
            <a:off x="1169276" y="2571092"/>
            <a:ext cx="7076949" cy="3600000"/>
          </a:xfrm>
        </p:spPr>
        <p:txBody>
          <a:bodyPr/>
          <a:lstStyle/>
          <a:p>
            <a:pPr marL="0" indent="0">
              <a:buNone/>
            </a:pPr>
            <a:endParaRPr lang="en-GB" sz="2000" dirty="0"/>
          </a:p>
          <a:p>
            <a:pPr marL="0" indent="0">
              <a:buNone/>
            </a:pPr>
            <a:r>
              <a:rPr lang="en-GB" sz="2000" dirty="0"/>
              <a:t>Tips for </a:t>
            </a:r>
            <a:r>
              <a:rPr lang="en-GB" sz="2000" b="1" dirty="0"/>
              <a:t>storing food in the home</a:t>
            </a:r>
            <a:r>
              <a:rPr lang="en-GB" sz="2000" dirty="0"/>
              <a:t>:</a:t>
            </a:r>
          </a:p>
          <a:p>
            <a:endParaRPr lang="en-GB" sz="2000" dirty="0"/>
          </a:p>
          <a:p>
            <a:r>
              <a:rPr lang="en-GB" sz="2000" dirty="0"/>
              <a:t>food should be unpacked as soon as possible;</a:t>
            </a:r>
          </a:p>
          <a:p>
            <a:endParaRPr lang="en-GB" sz="2000" dirty="0"/>
          </a:p>
          <a:p>
            <a:r>
              <a:rPr lang="en-GB" sz="2000" dirty="0"/>
              <a:t>old stocks of food should be used before buying new ones (first in, first out theory);</a:t>
            </a:r>
          </a:p>
          <a:p>
            <a:endParaRPr lang="en-GB" sz="2000" dirty="0"/>
          </a:p>
          <a:p>
            <a:r>
              <a:rPr lang="en-GB" sz="2000" dirty="0"/>
              <a:t>store food in the correct place, i.e. dry food, in cool, dry clean places and chilled food in the refrigerator.</a:t>
            </a:r>
          </a:p>
          <a:p>
            <a:pPr marL="0" indent="0">
              <a:buNone/>
            </a:pP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5093" y="3198045"/>
            <a:ext cx="3048000" cy="2033016"/>
          </a:xfrm>
          <a:prstGeom prst="rect">
            <a:avLst/>
          </a:prstGeom>
        </p:spPr>
      </p:pic>
    </p:spTree>
    <p:extLst>
      <p:ext uri="{BB962C8B-B14F-4D97-AF65-F5344CB8AC3E}">
        <p14:creationId xmlns:p14="http://schemas.microsoft.com/office/powerpoint/2010/main" val="3242379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957A6-0FFC-F702-9FBB-59B31771F969}"/>
              </a:ext>
            </a:extLst>
          </p:cNvPr>
          <p:cNvSpPr>
            <a:spLocks noGrp="1"/>
          </p:cNvSpPr>
          <p:nvPr>
            <p:ph type="ctrTitle"/>
          </p:nvPr>
        </p:nvSpPr>
        <p:spPr>
          <a:xfrm>
            <a:off x="1169274" y="1165759"/>
            <a:ext cx="9720000" cy="720000"/>
          </a:xfrm>
        </p:spPr>
        <p:txBody>
          <a:bodyPr/>
          <a:lstStyle/>
          <a:p>
            <a:r>
              <a:rPr lang="en-GB" dirty="0">
                <a:latin typeface="Arial"/>
                <a:cs typeface="Arial"/>
              </a:rPr>
              <a:t>Further supporting resources</a:t>
            </a:r>
            <a:endParaRPr lang="en-US" b="0" dirty="0">
              <a:latin typeface="Arial"/>
              <a:cs typeface="Arial"/>
            </a:endParaRPr>
          </a:p>
          <a:p>
            <a:endParaRPr lang="en-US" dirty="0"/>
          </a:p>
        </p:txBody>
      </p:sp>
      <p:sp>
        <p:nvSpPr>
          <p:cNvPr id="3" name="Subtitle 2">
            <a:extLst>
              <a:ext uri="{FF2B5EF4-FFF2-40B4-BE49-F238E27FC236}">
                <a16:creationId xmlns:a16="http://schemas.microsoft.com/office/drawing/2014/main" id="{5204CA75-A31A-AD47-DC3C-C19E15F38F87}"/>
              </a:ext>
            </a:extLst>
          </p:cNvPr>
          <p:cNvSpPr>
            <a:spLocks noGrp="1"/>
          </p:cNvSpPr>
          <p:nvPr>
            <p:ph type="subTitle" idx="1"/>
          </p:nvPr>
        </p:nvSpPr>
        <p:spPr>
          <a:xfrm>
            <a:off x="1169274" y="1740224"/>
            <a:ext cx="9720000" cy="3600000"/>
          </a:xfrm>
        </p:spPr>
        <p:txBody>
          <a:bodyPr/>
          <a:lstStyle/>
          <a:p>
            <a:pPr marL="0" indent="0">
              <a:buNone/>
            </a:pPr>
            <a:r>
              <a:rPr lang="en-GB" b="1" i="1" dirty="0">
                <a:latin typeface="Arial"/>
                <a:cs typeface="Arial"/>
              </a:rPr>
              <a:t>Food – a fact of life</a:t>
            </a:r>
            <a:r>
              <a:rPr lang="en-GB" b="1" dirty="0">
                <a:latin typeface="Arial"/>
                <a:cs typeface="Arial"/>
              </a:rPr>
              <a:t> resources</a:t>
            </a:r>
          </a:p>
          <a:p>
            <a:r>
              <a:rPr lang="en-GB" dirty="0">
                <a:latin typeface="Arial"/>
                <a:cs typeface="Arial"/>
              </a:rPr>
              <a:t>Register for our </a:t>
            </a:r>
            <a:r>
              <a:rPr lang="en-GB" dirty="0">
                <a:latin typeface="Arial"/>
                <a:cs typeface="Arial"/>
                <a:hlinkClick r:id="rId2"/>
              </a:rPr>
              <a:t>Food Hygiene online course</a:t>
            </a:r>
            <a:r>
              <a:rPr lang="en-GB" dirty="0">
                <a:latin typeface="Arial"/>
                <a:cs typeface="Arial"/>
              </a:rPr>
              <a:t> for free.</a:t>
            </a:r>
          </a:p>
          <a:p>
            <a:r>
              <a:rPr lang="en-GB" dirty="0">
                <a:latin typeface="Arial"/>
                <a:cs typeface="Arial"/>
              </a:rPr>
              <a:t>Use the </a:t>
            </a:r>
            <a:r>
              <a:rPr lang="en-GB" dirty="0">
                <a:latin typeface="Arial"/>
                <a:cs typeface="Arial"/>
                <a:hlinkClick r:id="rId3"/>
              </a:rPr>
              <a:t>Food hygiene and safety quiz </a:t>
            </a:r>
            <a:r>
              <a:rPr lang="en-GB" dirty="0">
                <a:latin typeface="Arial"/>
                <a:cs typeface="Arial"/>
              </a:rPr>
              <a:t>to test your pupils (</a:t>
            </a:r>
            <a:r>
              <a:rPr lang="en-GB" dirty="0">
                <a:latin typeface="Arial"/>
                <a:cs typeface="Arial"/>
                <a:hlinkClick r:id="rId4"/>
              </a:rPr>
              <a:t>answers here</a:t>
            </a:r>
            <a:r>
              <a:rPr lang="en-GB" dirty="0">
                <a:latin typeface="Arial"/>
                <a:cs typeface="Arial"/>
              </a:rPr>
              <a:t>)</a:t>
            </a:r>
          </a:p>
          <a:p>
            <a:r>
              <a:rPr lang="en-GB" dirty="0">
                <a:latin typeface="Arial"/>
                <a:cs typeface="Arial"/>
              </a:rPr>
              <a:t>Provide pupils with the </a:t>
            </a:r>
            <a:r>
              <a:rPr lang="en-GB" dirty="0">
                <a:latin typeface="Arial"/>
                <a:cs typeface="Arial"/>
                <a:hlinkClick r:id="rId5"/>
              </a:rPr>
              <a:t>Food poisoning fact files</a:t>
            </a:r>
            <a:r>
              <a:rPr lang="en-GB" dirty="0">
                <a:latin typeface="Arial"/>
                <a:cs typeface="Arial"/>
              </a:rPr>
              <a:t> so they can learn about the different microorganisms that may cause food poisoning. They can complete the </a:t>
            </a:r>
            <a:r>
              <a:rPr lang="en-GB" dirty="0">
                <a:latin typeface="Arial"/>
                <a:cs typeface="Arial"/>
                <a:hlinkClick r:id="rId6"/>
              </a:rPr>
              <a:t>fact files worksheet</a:t>
            </a:r>
            <a:r>
              <a:rPr lang="en-GB" dirty="0">
                <a:latin typeface="Arial"/>
                <a:cs typeface="Arial"/>
              </a:rPr>
              <a:t> to demonstrate their understanding.</a:t>
            </a:r>
          </a:p>
          <a:p>
            <a:r>
              <a:rPr lang="en-GB" dirty="0">
                <a:latin typeface="Arial"/>
                <a:cs typeface="Arial"/>
              </a:rPr>
              <a:t>Use the </a:t>
            </a:r>
            <a:r>
              <a:rPr lang="en-GB" dirty="0">
                <a:latin typeface="Arial"/>
                <a:cs typeface="Arial"/>
                <a:hlinkClick r:id="rId7"/>
              </a:rPr>
              <a:t>Good food hygiene practices Knowledge organiser</a:t>
            </a:r>
            <a:r>
              <a:rPr lang="en-GB" dirty="0">
                <a:latin typeface="Arial"/>
                <a:cs typeface="Arial"/>
              </a:rPr>
              <a:t> to remind pupils of the essential facts about food hygiene.</a:t>
            </a:r>
          </a:p>
          <a:p>
            <a:r>
              <a:rPr lang="en-GB" dirty="0">
                <a:latin typeface="Arial"/>
                <a:cs typeface="Arial"/>
              </a:rPr>
              <a:t>Show pupils the </a:t>
            </a:r>
            <a:r>
              <a:rPr lang="en-GB" dirty="0">
                <a:latin typeface="Arial"/>
                <a:cs typeface="Arial"/>
                <a:hlinkClick r:id="rId8"/>
              </a:rPr>
              <a:t>Personal hygiene presentation</a:t>
            </a:r>
            <a:r>
              <a:rPr lang="en-GB" dirty="0">
                <a:latin typeface="Arial"/>
                <a:cs typeface="Arial"/>
              </a:rPr>
              <a:t>, reminding them of their responsibilities in the kitchen.</a:t>
            </a:r>
          </a:p>
          <a:p>
            <a:r>
              <a:rPr lang="en-GB" dirty="0">
                <a:latin typeface="Arial"/>
                <a:cs typeface="Arial"/>
              </a:rPr>
              <a:t>Play the Food hygiene bingo game! </a:t>
            </a:r>
            <a:r>
              <a:rPr lang="en-GB" dirty="0">
                <a:latin typeface="Arial"/>
                <a:cs typeface="Arial"/>
                <a:hlinkClick r:id="rId9"/>
              </a:rPr>
              <a:t>Download the game here</a:t>
            </a:r>
            <a:r>
              <a:rPr lang="en-GB" dirty="0">
                <a:latin typeface="Arial"/>
                <a:cs typeface="Arial"/>
              </a:rPr>
              <a:t> and the activity sheet </a:t>
            </a:r>
            <a:r>
              <a:rPr lang="en-GB" dirty="0">
                <a:latin typeface="Arial"/>
                <a:cs typeface="Arial"/>
                <a:hlinkClick r:id="rId10"/>
              </a:rPr>
              <a:t>here</a:t>
            </a:r>
            <a:r>
              <a:rPr lang="en-GB" dirty="0">
                <a:latin typeface="Arial"/>
                <a:cs typeface="Arial"/>
              </a:rPr>
              <a:t>.</a:t>
            </a:r>
          </a:p>
          <a:p>
            <a:r>
              <a:rPr lang="en-GB" dirty="0">
                <a:latin typeface="Arial"/>
                <a:cs typeface="Arial"/>
              </a:rPr>
              <a:t>Use the </a:t>
            </a:r>
            <a:r>
              <a:rPr lang="en-GB" dirty="0">
                <a:latin typeface="Arial"/>
                <a:cs typeface="Arial"/>
                <a:hlinkClick r:id="rId11"/>
              </a:rPr>
              <a:t>Adverse reactions to food </a:t>
            </a:r>
            <a:r>
              <a:rPr lang="en-GB" dirty="0">
                <a:latin typeface="Arial"/>
                <a:cs typeface="Arial"/>
              </a:rPr>
              <a:t>resources to highlight allergen awareness.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a:p>
          <a:p>
            <a:pPr marL="0" indent="0">
              <a:buNone/>
            </a:pPr>
            <a:endParaRPr lang="en-GB" b="1" dirty="0"/>
          </a:p>
        </p:txBody>
      </p:sp>
      <p:sp>
        <p:nvSpPr>
          <p:cNvPr id="4" name="TextBox 3">
            <a:extLst>
              <a:ext uri="{FF2B5EF4-FFF2-40B4-BE49-F238E27FC236}">
                <a16:creationId xmlns:a16="http://schemas.microsoft.com/office/drawing/2014/main" id="{3A4A2622-89E0-D556-37A6-B3434A77FD63}"/>
              </a:ext>
            </a:extLst>
          </p:cNvPr>
          <p:cNvSpPr txBox="1"/>
          <p:nvPr/>
        </p:nvSpPr>
        <p:spPr>
          <a:xfrm>
            <a:off x="1017410" y="6335275"/>
            <a:ext cx="5666024" cy="400110"/>
          </a:xfrm>
          <a:prstGeom prst="rect">
            <a:avLst/>
          </a:prstGeom>
          <a:noFill/>
        </p:spPr>
        <p:txBody>
          <a:bodyPr wrap="square" rtlCol="0">
            <a:spAutoFit/>
          </a:bodyPr>
          <a:lstStyle/>
          <a:p>
            <a:r>
              <a:rPr lang="en-GB" sz="1000" dirty="0">
                <a:solidFill>
                  <a:srgbClr val="263143"/>
                </a:solidFill>
                <a:latin typeface="Roboto" panose="02000000000000000000" pitchFamily="2" charset="0"/>
              </a:rPr>
              <a:t>Teachers </a:t>
            </a:r>
            <a:r>
              <a:rPr lang="en-GB" sz="1000" b="0" i="0" dirty="0">
                <a:solidFill>
                  <a:srgbClr val="263143"/>
                </a:solidFill>
                <a:effectLst/>
                <a:latin typeface="Roboto" panose="02000000000000000000" pitchFamily="2" charset="0"/>
              </a:rPr>
              <a:t>will need to decide on the level of complexity of the tasks chosen, depending on age, stage and need, and considering progression.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67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Bacterial contamination</a:t>
            </a:r>
            <a:br>
              <a:rPr lang="en-US" dirty="0"/>
            </a:br>
            <a:endParaRPr lang="en-US" dirty="0"/>
          </a:p>
        </p:txBody>
      </p:sp>
      <p:sp>
        <p:nvSpPr>
          <p:cNvPr id="3" name="Subtitle 2"/>
          <p:cNvSpPr>
            <a:spLocks noGrp="1"/>
          </p:cNvSpPr>
          <p:nvPr>
            <p:ph type="subTitle" idx="1"/>
          </p:nvPr>
        </p:nvSpPr>
        <p:spPr>
          <a:xfrm>
            <a:off x="1169276" y="2571092"/>
            <a:ext cx="4979653" cy="3600000"/>
          </a:xfrm>
        </p:spPr>
        <p:txBody>
          <a:bodyPr/>
          <a:lstStyle/>
          <a:p>
            <a:pPr marL="0" indent="0">
              <a:buNone/>
            </a:pPr>
            <a:r>
              <a:rPr lang="en-GB" sz="2000" dirty="0"/>
              <a:t>As soon as food is harvested, slaughtered or manufactured into a product it starts to change.  This is caused by two main processes:</a:t>
            </a:r>
          </a:p>
          <a:p>
            <a:r>
              <a:rPr lang="en-GB" sz="2000" dirty="0"/>
              <a:t>autolysis – self destruction, caused by enzymes present in the food;</a:t>
            </a:r>
          </a:p>
          <a:p>
            <a:r>
              <a:rPr lang="en-GB" sz="2000" dirty="0"/>
              <a:t>microbial spoilage – caused by the growth of bacteria, yeasts and moulds.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600" y="2571091"/>
            <a:ext cx="5067759" cy="3380195"/>
          </a:xfrm>
          <a:prstGeom prst="rect">
            <a:avLst/>
          </a:prstGeom>
        </p:spPr>
      </p:pic>
    </p:spTree>
    <p:extLst>
      <p:ext uri="{BB962C8B-B14F-4D97-AF65-F5344CB8AC3E}">
        <p14:creationId xmlns:p14="http://schemas.microsoft.com/office/powerpoint/2010/main" val="2109609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dirty="0"/>
              <a:t>Food spoilage, hygiene and safety</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5"/>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5110BC4-A7D4-3DA1-4530-13C9213E53E7}"/>
              </a:ext>
            </a:extLst>
          </p:cNvPr>
          <p:cNvSpPr txBox="1"/>
          <p:nvPr/>
        </p:nvSpPr>
        <p:spPr>
          <a:xfrm>
            <a:off x="486577" y="5041344"/>
            <a:ext cx="11386457"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This science </a:t>
            </a:r>
            <a:r>
              <a:rPr lang="en-GB" sz="1400" dirty="0">
                <a:latin typeface="Arial" panose="020B0604020202020204" pitchFamily="34" charset="0"/>
                <a:cs typeface="Arial" panose="020B0604020202020204" pitchFamily="34" charset="0"/>
              </a:rPr>
              <a:t>pack is one of a series of resources produced for the </a:t>
            </a:r>
            <a:r>
              <a:rPr lang="en-GB" sz="1400" i="1" dirty="0" err="1">
                <a:latin typeface="Arial" panose="020B0604020202020204" pitchFamily="34" charset="0"/>
                <a:cs typeface="Arial" panose="020B0604020202020204" pitchFamily="34" charset="0"/>
              </a:rPr>
              <a:t>pHood</a:t>
            </a:r>
            <a:r>
              <a:rPr lang="en-GB" sz="1400" i="1" dirty="0">
                <a:latin typeface="Arial" panose="020B0604020202020204" pitchFamily="34" charset="0"/>
                <a:cs typeface="Arial" panose="020B0604020202020204" pitchFamily="34" charset="0"/>
              </a:rPr>
              <a:t> Futures </a:t>
            </a:r>
            <a:r>
              <a:rPr lang="en-GB" sz="1400" dirty="0">
                <a:latin typeface="Arial" panose="020B0604020202020204" pitchFamily="34" charset="0"/>
                <a:cs typeface="Arial" panose="020B0604020202020204" pitchFamily="34" charset="0"/>
              </a:rPr>
              <a:t>project, supported by the Royal Society of Chemistry.</a:t>
            </a:r>
          </a:p>
        </p:txBody>
      </p:sp>
    </p:spTree>
    <p:extLst>
      <p:ext uri="{BB962C8B-B14F-4D97-AF65-F5344CB8AC3E}">
        <p14:creationId xmlns:p14="http://schemas.microsoft.com/office/powerpoint/2010/main" val="230200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0A7E-F2AF-B4BE-6803-B41A7773909D}"/>
              </a:ext>
            </a:extLst>
          </p:cNvPr>
          <p:cNvSpPr>
            <a:spLocks noGrp="1"/>
          </p:cNvSpPr>
          <p:nvPr>
            <p:ph type="ctrTitle"/>
          </p:nvPr>
        </p:nvSpPr>
        <p:spPr/>
        <p:txBody>
          <a:bodyPr/>
          <a:lstStyle/>
          <a:p>
            <a:r>
              <a:rPr lang="en-GB" dirty="0"/>
              <a:t>Cross contamination – allergenic ingredients</a:t>
            </a:r>
          </a:p>
        </p:txBody>
      </p:sp>
      <p:sp>
        <p:nvSpPr>
          <p:cNvPr id="4" name="Text Placeholder 1">
            <a:extLst>
              <a:ext uri="{FF2B5EF4-FFF2-40B4-BE49-F238E27FC236}">
                <a16:creationId xmlns:a16="http://schemas.microsoft.com/office/drawing/2014/main" id="{16A11BD7-3E80-7A51-A2F6-6E9A68CE8D3C}"/>
              </a:ext>
            </a:extLst>
          </p:cNvPr>
          <p:cNvSpPr txBox="1">
            <a:spLocks/>
          </p:cNvSpPr>
          <p:nvPr/>
        </p:nvSpPr>
        <p:spPr>
          <a:xfrm>
            <a:off x="1253358" y="2332407"/>
            <a:ext cx="7060325" cy="3600000"/>
          </a:xfrm>
          <a:prstGeom prst="rect">
            <a:avLst/>
          </a:prstGeom>
        </p:spPr>
        <p:txBody>
          <a:bodyPr lIns="0" tIns="0" rIns="0" bIns="0" numCol="1" anchor="t">
            <a:noAutofit/>
          </a:bodyPr>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sz="2000" dirty="0"/>
              <a:t>Allergenic ingredients can cause severe adverse reactions to those people who are sensitive to the ingredients.</a:t>
            </a:r>
          </a:p>
          <a:p>
            <a:r>
              <a:rPr lang="en-GB" sz="2000" dirty="0"/>
              <a:t>Allergic reactions can be caused by cross contamination of ingredients or food that contains an allergen. </a:t>
            </a:r>
          </a:p>
          <a:p>
            <a:r>
              <a:rPr lang="en-GB" sz="2000" dirty="0"/>
              <a:t>Food can be contaminated due to poor cleaning of utensils or cross-contact during preparation. </a:t>
            </a:r>
          </a:p>
          <a:p>
            <a:r>
              <a:rPr lang="en-GB" sz="2000" dirty="0"/>
              <a:t>Separate utensils, and areas, should be used when preparing and cooking foods containing allergens. </a:t>
            </a:r>
          </a:p>
          <a:p>
            <a:r>
              <a:rPr lang="en-GB" sz="2000" dirty="0"/>
              <a:t>All food should be clearly labelled with allergen information. </a:t>
            </a:r>
          </a:p>
        </p:txBody>
      </p:sp>
      <p:sp>
        <p:nvSpPr>
          <p:cNvPr id="5" name="TextBox 4">
            <a:extLst>
              <a:ext uri="{FF2B5EF4-FFF2-40B4-BE49-F238E27FC236}">
                <a16:creationId xmlns:a16="http://schemas.microsoft.com/office/drawing/2014/main" id="{FCF72B2F-7068-D6AD-2F17-E3ABB8D90E2D}"/>
              </a:ext>
            </a:extLst>
          </p:cNvPr>
          <p:cNvSpPr txBox="1"/>
          <p:nvPr/>
        </p:nvSpPr>
        <p:spPr>
          <a:xfrm>
            <a:off x="809297" y="6358759"/>
            <a:ext cx="409903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FSA allergen information for businesses</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569C76C-F516-CECB-4A67-4B9F3B6E61AA}"/>
              </a:ext>
            </a:extLst>
          </p:cNvPr>
          <p:cNvPicPr>
            <a:picLocks noChangeAspect="1"/>
          </p:cNvPicPr>
          <p:nvPr/>
        </p:nvPicPr>
        <p:blipFill>
          <a:blip r:embed="rId3"/>
          <a:stretch>
            <a:fillRect/>
          </a:stretch>
        </p:blipFill>
        <p:spPr>
          <a:xfrm>
            <a:off x="8776138" y="2142254"/>
            <a:ext cx="2584395" cy="3980305"/>
          </a:xfrm>
          <a:prstGeom prst="rect">
            <a:avLst/>
          </a:prstGeom>
        </p:spPr>
      </p:pic>
      <p:sp>
        <p:nvSpPr>
          <p:cNvPr id="8" name="TextBox 7">
            <a:extLst>
              <a:ext uri="{FF2B5EF4-FFF2-40B4-BE49-F238E27FC236}">
                <a16:creationId xmlns:a16="http://schemas.microsoft.com/office/drawing/2014/main" id="{46731396-DB0F-AB30-F038-4F4D8D4903FC}"/>
              </a:ext>
            </a:extLst>
          </p:cNvPr>
          <p:cNvSpPr txBox="1"/>
          <p:nvPr/>
        </p:nvSpPr>
        <p:spPr>
          <a:xfrm>
            <a:off x="9112469" y="6174093"/>
            <a:ext cx="19864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a:rPr>
              <a:t>FSA Think Allergy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59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3B59-96AC-CC73-C161-146C94E9BC24}"/>
              </a:ext>
            </a:extLst>
          </p:cNvPr>
          <p:cNvSpPr>
            <a:spLocks noGrp="1"/>
          </p:cNvSpPr>
          <p:nvPr>
            <p:ph type="ctrTitle"/>
          </p:nvPr>
        </p:nvSpPr>
        <p:spPr/>
        <p:txBody>
          <a:bodyPr/>
          <a:lstStyle/>
          <a:p>
            <a:r>
              <a:rPr lang="en-GB" dirty="0"/>
              <a:t>Which type of contamination?</a:t>
            </a:r>
          </a:p>
        </p:txBody>
      </p:sp>
      <p:pic>
        <p:nvPicPr>
          <p:cNvPr id="4" name="Picture 3">
            <a:extLst>
              <a:ext uri="{FF2B5EF4-FFF2-40B4-BE49-F238E27FC236}">
                <a16:creationId xmlns:a16="http://schemas.microsoft.com/office/drawing/2014/main" id="{32A60024-FD84-912E-B9C4-81CBCDF97C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9836" y="4348360"/>
            <a:ext cx="3168886" cy="1990061"/>
          </a:xfrm>
          <a:prstGeom prst="rect">
            <a:avLst/>
          </a:prstGeom>
        </p:spPr>
      </p:pic>
      <p:pic>
        <p:nvPicPr>
          <p:cNvPr id="5" name="Picture 4">
            <a:extLst>
              <a:ext uri="{FF2B5EF4-FFF2-40B4-BE49-F238E27FC236}">
                <a16:creationId xmlns:a16="http://schemas.microsoft.com/office/drawing/2014/main" id="{F47A1981-9029-F2EF-A181-AF7B0F5C0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583" y="2227977"/>
            <a:ext cx="2983601" cy="1990062"/>
          </a:xfrm>
          <a:prstGeom prst="rect">
            <a:avLst/>
          </a:prstGeom>
        </p:spPr>
      </p:pic>
      <p:pic>
        <p:nvPicPr>
          <p:cNvPr id="6" name="Picture 5">
            <a:extLst>
              <a:ext uri="{FF2B5EF4-FFF2-40B4-BE49-F238E27FC236}">
                <a16:creationId xmlns:a16="http://schemas.microsoft.com/office/drawing/2014/main" id="{76B53670-AADA-0019-5F8E-ADA8E1DBB2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7264" y="2227978"/>
            <a:ext cx="2756317" cy="1990061"/>
          </a:xfrm>
          <a:prstGeom prst="rect">
            <a:avLst/>
          </a:prstGeom>
        </p:spPr>
      </p:pic>
      <p:pic>
        <p:nvPicPr>
          <p:cNvPr id="7" name="Picture 6">
            <a:extLst>
              <a:ext uri="{FF2B5EF4-FFF2-40B4-BE49-F238E27FC236}">
                <a16:creationId xmlns:a16="http://schemas.microsoft.com/office/drawing/2014/main" id="{63122BAD-6F91-26E9-6E23-5D3A3CDC41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274" y="2048004"/>
            <a:ext cx="2983601" cy="2300356"/>
          </a:xfrm>
          <a:prstGeom prst="rect">
            <a:avLst/>
          </a:prstGeom>
        </p:spPr>
      </p:pic>
      <p:pic>
        <p:nvPicPr>
          <p:cNvPr id="8" name="Picture 7">
            <a:extLst>
              <a:ext uri="{FF2B5EF4-FFF2-40B4-BE49-F238E27FC236}">
                <a16:creationId xmlns:a16="http://schemas.microsoft.com/office/drawing/2014/main" id="{2079FCD7-2208-FA3F-4C6E-F3FE0459DE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3184" y="4348360"/>
            <a:ext cx="3293371" cy="2190092"/>
          </a:xfrm>
          <a:prstGeom prst="rect">
            <a:avLst/>
          </a:prstGeom>
        </p:spPr>
      </p:pic>
      <p:pic>
        <p:nvPicPr>
          <p:cNvPr id="9" name="Picture 8" descr="A yellow wheat and a black background&#10;&#10;Description automatically generated">
            <a:extLst>
              <a:ext uri="{FF2B5EF4-FFF2-40B4-BE49-F238E27FC236}">
                <a16:creationId xmlns:a16="http://schemas.microsoft.com/office/drawing/2014/main" id="{CC6C1DE7-F9D7-024A-AF0C-62E367946697}"/>
              </a:ext>
            </a:extLst>
          </p:cNvPr>
          <p:cNvPicPr>
            <a:picLocks noChangeAspect="1"/>
          </p:cNvPicPr>
          <p:nvPr/>
        </p:nvPicPr>
        <p:blipFill>
          <a:blip r:embed="rId7"/>
          <a:stretch>
            <a:fillRect/>
          </a:stretch>
        </p:blipFill>
        <p:spPr>
          <a:xfrm>
            <a:off x="1507559" y="4509582"/>
            <a:ext cx="1867648" cy="1867648"/>
          </a:xfrm>
          <a:prstGeom prst="rect">
            <a:avLst/>
          </a:prstGeom>
        </p:spPr>
      </p:pic>
    </p:spTree>
    <p:extLst>
      <p:ext uri="{BB962C8B-B14F-4D97-AF65-F5344CB8AC3E}">
        <p14:creationId xmlns:p14="http://schemas.microsoft.com/office/powerpoint/2010/main" val="418763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indent="0"/>
            <a:r>
              <a:rPr lang="en-US" sz="3600" dirty="0">
                <a:latin typeface="Arial" panose="020B0604020202020204" pitchFamily="34" charset="0"/>
                <a:cs typeface="Arial" panose="020B0604020202020204" pitchFamily="34" charset="0"/>
              </a:rPr>
              <a:t>Why is personal hygiene important?</a:t>
            </a:r>
          </a:p>
        </p:txBody>
      </p:sp>
      <p:sp>
        <p:nvSpPr>
          <p:cNvPr id="3" name="Subtitle 2"/>
          <p:cNvSpPr>
            <a:spLocks noGrp="1"/>
          </p:cNvSpPr>
          <p:nvPr>
            <p:ph type="subTitle" idx="1"/>
          </p:nvPr>
        </p:nvSpPr>
        <p:spPr>
          <a:xfrm>
            <a:off x="1169276" y="2571092"/>
            <a:ext cx="5379361" cy="3600000"/>
          </a:xfrm>
        </p:spPr>
        <p:txBody>
          <a:bodyPr/>
          <a:lstStyle/>
          <a:p>
            <a:pPr marL="0" indent="0">
              <a:buNone/>
            </a:pPr>
            <a:r>
              <a:rPr lang="en-GB" sz="2000" dirty="0">
                <a:latin typeface="Arial" panose="020B0604020202020204" pitchFamily="34" charset="0"/>
                <a:cs typeface="Arial" panose="020B0604020202020204" pitchFamily="34" charset="0"/>
              </a:rPr>
              <a:t>Your hands, hair, face, skin, clothing and jewellery can all be a source of bacteria which can be transferred onto food. </a:t>
            </a:r>
          </a:p>
          <a:p>
            <a:pPr marL="0" indent="0">
              <a:buNone/>
            </a:pPr>
            <a:endParaRPr lang="en-GB"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This is known as cross-contamination.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Good personal hygiene is important to prevent the risk of food poisoning.</a:t>
            </a:r>
            <a:r>
              <a:rPr lang="en-GB" altLang="en-US" sz="2000" b="1" dirty="0">
                <a:latin typeface="Arial" panose="020B0604020202020204" pitchFamily="34" charset="0"/>
                <a:cs typeface="Arial" panose="020B0604020202020204" pitchFamily="34" charset="0"/>
              </a:rPr>
              <a:t> </a:t>
            </a:r>
          </a:p>
          <a:p>
            <a:pPr marL="0" indent="0">
              <a:buNone/>
            </a:pPr>
            <a:endParaRPr lang="en-US" sz="2000" dirty="0"/>
          </a:p>
        </p:txBody>
      </p:sp>
      <p:pic>
        <p:nvPicPr>
          <p:cNvPr id="4" name="Picture 12" descr="C:\Users\mrowcliffe\Desktop\Smaller pics\DSC0291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59598" y="2218093"/>
            <a:ext cx="2777757" cy="416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61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CB55E-D3BA-4EEC-9DDD-8464A040D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3305</TotalTime>
  <Words>3959</Words>
  <Application>Microsoft Office PowerPoint</Application>
  <PresentationFormat>Widescreen</PresentationFormat>
  <Paragraphs>459</Paragraphs>
  <Slides>60</Slides>
  <Notes>2</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60</vt:i4>
      </vt:variant>
    </vt:vector>
  </HeadingPairs>
  <TitlesOfParts>
    <vt:vector size="69" baseType="lpstr">
      <vt:lpstr>Arial</vt:lpstr>
      <vt:lpstr>Calibri</vt:lpstr>
      <vt:lpstr>Roboto</vt:lpstr>
      <vt:lpstr>Office Theme</vt:lpstr>
      <vt:lpstr>Custom Design</vt:lpstr>
      <vt:lpstr>1_Custom Design</vt:lpstr>
      <vt:lpstr>3_Custom Design</vt:lpstr>
      <vt:lpstr>2_Custom Design</vt:lpstr>
      <vt:lpstr>think-cell Slide</vt:lpstr>
      <vt:lpstr>Food spoilage, hygiene and safety</vt:lpstr>
      <vt:lpstr>Starter</vt:lpstr>
      <vt:lpstr>Food contamination </vt:lpstr>
      <vt:lpstr>Physical contamination </vt:lpstr>
      <vt:lpstr>Chemical contamination </vt:lpstr>
      <vt:lpstr>Bacterial contamination </vt:lpstr>
      <vt:lpstr>Cross contamination – allergenic ingredients</vt:lpstr>
      <vt:lpstr>Which type of contamination?</vt:lpstr>
      <vt:lpstr>Why is personal hygiene important?</vt:lpstr>
      <vt:lpstr>Getting ready to cook – match up</vt:lpstr>
      <vt:lpstr>Getting ready to cook – match up</vt:lpstr>
      <vt:lpstr>Hand washing </vt:lpstr>
      <vt:lpstr>How to wash your hands</vt:lpstr>
      <vt:lpstr>Food hygiene - The 4 Cs</vt:lpstr>
      <vt:lpstr>Cleaning</vt:lpstr>
      <vt:lpstr>Cooking </vt:lpstr>
      <vt:lpstr>Chilling</vt:lpstr>
      <vt:lpstr>Cross contamination </vt:lpstr>
      <vt:lpstr>Preventing cross-contamination</vt:lpstr>
      <vt:lpstr>Food poisoning </vt:lpstr>
      <vt:lpstr>Food poisoning </vt:lpstr>
      <vt:lpstr>Bacterial growth and multiplication</vt:lpstr>
      <vt:lpstr>High risk foods for food poisoning</vt:lpstr>
      <vt:lpstr>Food spoilage </vt:lpstr>
      <vt:lpstr>Microbial spoilage – bacteria </vt:lpstr>
      <vt:lpstr>Microbial spoilage – yeast </vt:lpstr>
      <vt:lpstr>Microbial spoilage – mould </vt:lpstr>
      <vt:lpstr>Conditions for bacterial growth </vt:lpstr>
      <vt:lpstr>Preventing bacterial multiplication  </vt:lpstr>
      <vt:lpstr>Factors affecting food poisoning</vt:lpstr>
      <vt:lpstr>Factors affecting food poisoning</vt:lpstr>
      <vt:lpstr>To reduce the risk of food poisoning, follow these simple rules:</vt:lpstr>
      <vt:lpstr>Reducing the risks task</vt:lpstr>
      <vt:lpstr>Food hygiene thermometer</vt:lpstr>
      <vt:lpstr>Temperatures to remember</vt:lpstr>
      <vt:lpstr>Food spoilage and food safety quiz</vt:lpstr>
      <vt:lpstr>Key words</vt:lpstr>
      <vt:lpstr>Homework task</vt:lpstr>
      <vt:lpstr>Teachers’ guide</vt:lpstr>
      <vt:lpstr>Information for teachers</vt:lpstr>
      <vt:lpstr>Desirable food changes </vt:lpstr>
      <vt:lpstr>Autolysis – enzymes </vt:lpstr>
      <vt:lpstr>Conditions for bacterial growth</vt:lpstr>
      <vt:lpstr>Temperature </vt:lpstr>
      <vt:lpstr>Conditions for bacterial growth </vt:lpstr>
      <vt:lpstr>Conditions for bacterial growth</vt:lpstr>
      <vt:lpstr>High risk foods</vt:lpstr>
      <vt:lpstr>Food poisoning  </vt:lpstr>
      <vt:lpstr>Food poisoning  </vt:lpstr>
      <vt:lpstr>Food poisoning </vt:lpstr>
      <vt:lpstr>High risk foods </vt:lpstr>
      <vt:lpstr>People at high risk </vt:lpstr>
      <vt:lpstr>Factors affecting food poisoning </vt:lpstr>
      <vt:lpstr>Factors affecting food poisoning </vt:lpstr>
      <vt:lpstr>Symptoms of food poisoning </vt:lpstr>
      <vt:lpstr>Preventing food spoilage, contamination and poisoning </vt:lpstr>
      <vt:lpstr>Preventing food spoilage, contamination and poisoning </vt:lpstr>
      <vt:lpstr>Preventing food spoilage, contamination and poisoning </vt:lpstr>
      <vt:lpstr>Further supporting resources </vt:lpstr>
      <vt:lpstr>Food spoilage, hygiene and safety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Frances Meek</cp:lastModifiedBy>
  <cp:revision>199</cp:revision>
  <dcterms:created xsi:type="dcterms:W3CDTF">2018-10-10T09:22:08Z</dcterms:created>
  <dcterms:modified xsi:type="dcterms:W3CDTF">2024-10-08T17:59:30Z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