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 id="2147483664" r:id="rId8"/>
    <p:sldMasterId id="2147483662" r:id="rId9"/>
  </p:sldMasterIdLst>
  <p:notesMasterIdLst>
    <p:notesMasterId r:id="rId25"/>
  </p:notesMasterIdLst>
  <p:sldIdLst>
    <p:sldId id="287" r:id="rId10"/>
    <p:sldId id="286" r:id="rId11"/>
    <p:sldId id="293" r:id="rId12"/>
    <p:sldId id="304" r:id="rId13"/>
    <p:sldId id="265" r:id="rId14"/>
    <p:sldId id="264" r:id="rId15"/>
    <p:sldId id="277" r:id="rId16"/>
    <p:sldId id="290" r:id="rId17"/>
    <p:sldId id="303" r:id="rId18"/>
    <p:sldId id="288" r:id="rId19"/>
    <p:sldId id="295" r:id="rId20"/>
    <p:sldId id="291" r:id="rId21"/>
    <p:sldId id="306" r:id="rId22"/>
    <p:sldId id="305" r:id="rId23"/>
    <p:sldId id="30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E6144C-14BA-4EF9-61ED-859BA2598D84}" name="Frances Meek" initials="FM" userId="S::F.Meek@nutrition.org.uk::f3af35cc-3229-46e1-af36-3525661cfbd3" providerId="AD"/>
  <p188:author id="{3895C956-E7D1-F27D-6138-0088B35A53B4}" name="f_mather@yahoo.com" initials="f_" userId="S::urn:spo:guest#f_mather@yahoo.com::" providerId="AD"/>
  <p188:author id="{A7191E5A-F250-6271-A89B-BFC5FFCE1A38}" name="Fiona Mather" initials="FM" userId="S::FMather@westfield.newcastle.sch.uk::9681e01e-704d-4a2f-89ee-aef893e3d6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AA41"/>
    <a:srgbClr val="5E5E5E"/>
    <a:srgbClr val="DAE6C2"/>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49DE0F-FE9F-461F-910E-1025E2E21933}" v="17" dt="2025-08-26T11:35:29.0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02"/>
    <p:restoredTop sz="94658"/>
  </p:normalViewPr>
  <p:slideViewPr>
    <p:cSldViewPr snapToGrid="0">
      <p:cViewPr varScale="1">
        <p:scale>
          <a:sx n="59" d="100"/>
          <a:sy n="59" d="100"/>
        </p:scale>
        <p:origin x="624"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la Condon" userId="62ca7181-df71-4740-a21a-4649c658ad3a" providerId="ADAL" clId="{7249DE0F-FE9F-461F-910E-1025E2E21933}"/>
    <pc:docChg chg="custSel addSld delSld modSld modMainMaster">
      <pc:chgData name="Orla Condon" userId="62ca7181-df71-4740-a21a-4649c658ad3a" providerId="ADAL" clId="{7249DE0F-FE9F-461F-910E-1025E2E21933}" dt="2025-08-26T11:57:08.785" v="228" actId="20577"/>
      <pc:docMkLst>
        <pc:docMk/>
      </pc:docMkLst>
      <pc:sldChg chg="addSp modSp mod">
        <pc:chgData name="Orla Condon" userId="62ca7181-df71-4740-a21a-4649c658ad3a" providerId="ADAL" clId="{7249DE0F-FE9F-461F-910E-1025E2E21933}" dt="2025-08-26T11:18:30.378" v="42" actId="14100"/>
        <pc:sldMkLst>
          <pc:docMk/>
          <pc:sldMk cId="3097634684" sldId="264"/>
        </pc:sldMkLst>
        <pc:picChg chg="add mod">
          <ac:chgData name="Orla Condon" userId="62ca7181-df71-4740-a21a-4649c658ad3a" providerId="ADAL" clId="{7249DE0F-FE9F-461F-910E-1025E2E21933}" dt="2025-08-26T11:18:30.378" v="42" actId="14100"/>
          <ac:picMkLst>
            <pc:docMk/>
            <pc:sldMk cId="3097634684" sldId="264"/>
            <ac:picMk id="7" creationId="{38C73A84-8A28-7BCC-E506-5B84256569F6}"/>
          </ac:picMkLst>
        </pc:picChg>
      </pc:sldChg>
      <pc:sldChg chg="addSp modSp mod">
        <pc:chgData name="Orla Condon" userId="62ca7181-df71-4740-a21a-4649c658ad3a" providerId="ADAL" clId="{7249DE0F-FE9F-461F-910E-1025E2E21933}" dt="2025-08-26T11:17:06.362" v="32" actId="732"/>
        <pc:sldMkLst>
          <pc:docMk/>
          <pc:sldMk cId="591552370" sldId="265"/>
        </pc:sldMkLst>
        <pc:spChg chg="mod">
          <ac:chgData name="Orla Condon" userId="62ca7181-df71-4740-a21a-4649c658ad3a" providerId="ADAL" clId="{7249DE0F-FE9F-461F-910E-1025E2E21933}" dt="2025-08-26T11:15:43.458" v="24" actId="20577"/>
          <ac:spMkLst>
            <pc:docMk/>
            <pc:sldMk cId="591552370" sldId="265"/>
            <ac:spMk id="3" creationId="{00000000-0000-0000-0000-000000000000}"/>
          </ac:spMkLst>
        </pc:spChg>
        <pc:picChg chg="add mod modCrop">
          <ac:chgData name="Orla Condon" userId="62ca7181-df71-4740-a21a-4649c658ad3a" providerId="ADAL" clId="{7249DE0F-FE9F-461F-910E-1025E2E21933}" dt="2025-08-26T11:17:06.362" v="32" actId="732"/>
          <ac:picMkLst>
            <pc:docMk/>
            <pc:sldMk cId="591552370" sldId="265"/>
            <ac:picMk id="7" creationId="{7E918B98-6617-FE55-B3FE-CA2612458344}"/>
          </ac:picMkLst>
        </pc:picChg>
      </pc:sldChg>
      <pc:sldChg chg="del">
        <pc:chgData name="Orla Condon" userId="62ca7181-df71-4740-a21a-4649c658ad3a" providerId="ADAL" clId="{7249DE0F-FE9F-461F-910E-1025E2E21933}" dt="2025-08-26T11:29:17.653" v="120" actId="47"/>
        <pc:sldMkLst>
          <pc:docMk/>
          <pc:sldMk cId="1177146576" sldId="266"/>
        </pc:sldMkLst>
      </pc:sldChg>
      <pc:sldChg chg="addSp delSp modSp mod modAnim">
        <pc:chgData name="Orla Condon" userId="62ca7181-df71-4740-a21a-4649c658ad3a" providerId="ADAL" clId="{7249DE0F-FE9F-461F-910E-1025E2E21933}" dt="2025-08-26T11:57:08.785" v="228" actId="20577"/>
        <pc:sldMkLst>
          <pc:docMk/>
          <pc:sldMk cId="2405921415" sldId="277"/>
        </pc:sldMkLst>
        <pc:spChg chg="del">
          <ac:chgData name="Orla Condon" userId="62ca7181-df71-4740-a21a-4649c658ad3a" providerId="ADAL" clId="{7249DE0F-FE9F-461F-910E-1025E2E21933}" dt="2025-08-26T11:19:47.647" v="62" actId="478"/>
          <ac:spMkLst>
            <pc:docMk/>
            <pc:sldMk cId="2405921415" sldId="277"/>
            <ac:spMk id="2" creationId="{FEDB62F3-6D65-88F9-4AA6-A6EC9DFE3463}"/>
          </ac:spMkLst>
        </pc:spChg>
        <pc:spChg chg="mod">
          <ac:chgData name="Orla Condon" userId="62ca7181-df71-4740-a21a-4649c658ad3a" providerId="ADAL" clId="{7249DE0F-FE9F-461F-910E-1025E2E21933}" dt="2025-08-26T11:57:08.785" v="228" actId="20577"/>
          <ac:spMkLst>
            <pc:docMk/>
            <pc:sldMk cId="2405921415" sldId="277"/>
            <ac:spMk id="3" creationId="{3E0049D0-EB36-2B1D-B992-A345A698AAFD}"/>
          </ac:spMkLst>
        </pc:spChg>
        <pc:spChg chg="mod">
          <ac:chgData name="Orla Condon" userId="62ca7181-df71-4740-a21a-4649c658ad3a" providerId="ADAL" clId="{7249DE0F-FE9F-461F-910E-1025E2E21933}" dt="2025-08-26T11:18:44.385" v="48" actId="5793"/>
          <ac:spMkLst>
            <pc:docMk/>
            <pc:sldMk cId="2405921415" sldId="277"/>
            <ac:spMk id="7" creationId="{00000000-0000-0000-0000-000000000000}"/>
          </ac:spMkLst>
        </pc:spChg>
        <pc:spChg chg="mod">
          <ac:chgData name="Orla Condon" userId="62ca7181-df71-4740-a21a-4649c658ad3a" providerId="ADAL" clId="{7249DE0F-FE9F-461F-910E-1025E2E21933}" dt="2025-08-26T11:23:05.758" v="84" actId="20577"/>
          <ac:spMkLst>
            <pc:docMk/>
            <pc:sldMk cId="2405921415" sldId="277"/>
            <ac:spMk id="9" creationId="{7BF61EE0-3814-ADB6-27F8-7114F0D590D4}"/>
          </ac:spMkLst>
        </pc:spChg>
        <pc:picChg chg="add mod">
          <ac:chgData name="Orla Condon" userId="62ca7181-df71-4740-a21a-4649c658ad3a" providerId="ADAL" clId="{7249DE0F-FE9F-461F-910E-1025E2E21933}" dt="2025-08-26T11:23:08.784" v="85" actId="1076"/>
          <ac:picMkLst>
            <pc:docMk/>
            <pc:sldMk cId="2405921415" sldId="277"/>
            <ac:picMk id="5" creationId="{6C47B8F3-2CA4-E3A6-6902-EAD835F1BCAB}"/>
          </ac:picMkLst>
        </pc:picChg>
        <pc:picChg chg="mod">
          <ac:chgData name="Orla Condon" userId="62ca7181-df71-4740-a21a-4649c658ad3a" providerId="ADAL" clId="{7249DE0F-FE9F-461F-910E-1025E2E21933}" dt="2025-08-26T11:23:02.527" v="75" actId="1076"/>
          <ac:picMkLst>
            <pc:docMk/>
            <pc:sldMk cId="2405921415" sldId="277"/>
            <ac:picMk id="8" creationId="{B7727599-E54B-3623-380E-63E09B1F4CF0}"/>
          </ac:picMkLst>
        </pc:picChg>
        <pc:picChg chg="mod">
          <ac:chgData name="Orla Condon" userId="62ca7181-df71-4740-a21a-4649c658ad3a" providerId="ADAL" clId="{7249DE0F-FE9F-461F-910E-1025E2E21933}" dt="2025-08-26T11:26:10.350" v="108" actId="1076"/>
          <ac:picMkLst>
            <pc:docMk/>
            <pc:sldMk cId="2405921415" sldId="277"/>
            <ac:picMk id="16" creationId="{C0FAAE39-D273-2EB7-6D2F-96D5BE1C2014}"/>
          </ac:picMkLst>
        </pc:picChg>
      </pc:sldChg>
      <pc:sldChg chg="addSp delSp modSp mod">
        <pc:chgData name="Orla Condon" userId="62ca7181-df71-4740-a21a-4649c658ad3a" providerId="ADAL" clId="{7249DE0F-FE9F-461F-910E-1025E2E21933}" dt="2025-08-26T11:32:12.936" v="166" actId="1076"/>
        <pc:sldMkLst>
          <pc:docMk/>
          <pc:sldMk cId="2283552623" sldId="286"/>
        </pc:sldMkLst>
        <pc:spChg chg="mod">
          <ac:chgData name="Orla Condon" userId="62ca7181-df71-4740-a21a-4649c658ad3a" providerId="ADAL" clId="{7249DE0F-FE9F-461F-910E-1025E2E21933}" dt="2025-08-26T11:14:40.312" v="16" actId="1076"/>
          <ac:spMkLst>
            <pc:docMk/>
            <pc:sldMk cId="2283552623" sldId="286"/>
            <ac:spMk id="3" creationId="{E6E3EB52-4A62-AF02-9428-8D9C15132860}"/>
          </ac:spMkLst>
        </pc:spChg>
        <pc:spChg chg="mod">
          <ac:chgData name="Orla Condon" userId="62ca7181-df71-4740-a21a-4649c658ad3a" providerId="ADAL" clId="{7249DE0F-FE9F-461F-910E-1025E2E21933}" dt="2025-08-26T11:14:24.510" v="7" actId="20577"/>
          <ac:spMkLst>
            <pc:docMk/>
            <pc:sldMk cId="2283552623" sldId="286"/>
            <ac:spMk id="4" creationId="{539D02FA-F5AB-5842-4743-D1E280C2C349}"/>
          </ac:spMkLst>
        </pc:spChg>
        <pc:picChg chg="del">
          <ac:chgData name="Orla Condon" userId="62ca7181-df71-4740-a21a-4649c658ad3a" providerId="ADAL" clId="{7249DE0F-FE9F-461F-910E-1025E2E21933}" dt="2025-08-26T10:38:31.558" v="0" actId="478"/>
          <ac:picMkLst>
            <pc:docMk/>
            <pc:sldMk cId="2283552623" sldId="286"/>
            <ac:picMk id="2" creationId="{44E65332-02F9-108F-75C4-18AD4A8C07AB}"/>
          </ac:picMkLst>
        </pc:picChg>
        <pc:picChg chg="add mod">
          <ac:chgData name="Orla Condon" userId="62ca7181-df71-4740-a21a-4649c658ad3a" providerId="ADAL" clId="{7249DE0F-FE9F-461F-910E-1025E2E21933}" dt="2025-08-26T11:32:12.936" v="166" actId="1076"/>
          <ac:picMkLst>
            <pc:docMk/>
            <pc:sldMk cId="2283552623" sldId="286"/>
            <ac:picMk id="2" creationId="{DD049EB1-C8B1-7FBA-39A7-9C9086DAD46E}"/>
          </ac:picMkLst>
        </pc:picChg>
        <pc:picChg chg="add mod">
          <ac:chgData name="Orla Condon" userId="62ca7181-df71-4740-a21a-4649c658ad3a" providerId="ADAL" clId="{7249DE0F-FE9F-461F-910E-1025E2E21933}" dt="2025-08-26T10:38:55.361" v="5" actId="1076"/>
          <ac:picMkLst>
            <pc:docMk/>
            <pc:sldMk cId="2283552623" sldId="286"/>
            <ac:picMk id="6" creationId="{199107E4-614A-9872-E133-A0F146472055}"/>
          </ac:picMkLst>
        </pc:picChg>
      </pc:sldChg>
      <pc:sldChg chg="addSp delSp modSp mod">
        <pc:chgData name="Orla Condon" userId="62ca7181-df71-4740-a21a-4649c658ad3a" providerId="ADAL" clId="{7249DE0F-FE9F-461F-910E-1025E2E21933}" dt="2025-08-26T11:26:01.280" v="107" actId="1076"/>
        <pc:sldMkLst>
          <pc:docMk/>
          <pc:sldMk cId="3210204150" sldId="288"/>
        </pc:sldMkLst>
        <pc:spChg chg="mod">
          <ac:chgData name="Orla Condon" userId="62ca7181-df71-4740-a21a-4649c658ad3a" providerId="ADAL" clId="{7249DE0F-FE9F-461F-910E-1025E2E21933}" dt="2025-08-26T11:23:57.151" v="89" actId="14100"/>
          <ac:spMkLst>
            <pc:docMk/>
            <pc:sldMk cId="3210204150" sldId="288"/>
            <ac:spMk id="4" creationId="{0E3232C1-A2C9-E67A-8053-FA780B5DEAE7}"/>
          </ac:spMkLst>
        </pc:spChg>
        <pc:spChg chg="mod">
          <ac:chgData name="Orla Condon" userId="62ca7181-df71-4740-a21a-4649c658ad3a" providerId="ADAL" clId="{7249DE0F-FE9F-461F-910E-1025E2E21933}" dt="2025-08-26T11:24:26.114" v="103" actId="20577"/>
          <ac:spMkLst>
            <pc:docMk/>
            <pc:sldMk cId="3210204150" sldId="288"/>
            <ac:spMk id="10" creationId="{105AD2C3-3977-79F4-7A2B-483785D1D744}"/>
          </ac:spMkLst>
        </pc:spChg>
        <pc:picChg chg="add mod">
          <ac:chgData name="Orla Condon" userId="62ca7181-df71-4740-a21a-4649c658ad3a" providerId="ADAL" clId="{7249DE0F-FE9F-461F-910E-1025E2E21933}" dt="2025-08-26T11:24:05.719" v="93" actId="1076"/>
          <ac:picMkLst>
            <pc:docMk/>
            <pc:sldMk cId="3210204150" sldId="288"/>
            <ac:picMk id="3" creationId="{5AA7C905-8557-EC84-D5C8-CBAA73544D47}"/>
          </ac:picMkLst>
        </pc:picChg>
        <pc:picChg chg="add mod">
          <ac:chgData name="Orla Condon" userId="62ca7181-df71-4740-a21a-4649c658ad3a" providerId="ADAL" clId="{7249DE0F-FE9F-461F-910E-1025E2E21933}" dt="2025-08-26T11:26:01.280" v="107" actId="1076"/>
          <ac:picMkLst>
            <pc:docMk/>
            <pc:sldMk cId="3210204150" sldId="288"/>
            <ac:picMk id="5" creationId="{F21E37D4-4277-894B-2C18-B141B776F7D1}"/>
          </ac:picMkLst>
        </pc:picChg>
        <pc:picChg chg="del">
          <ac:chgData name="Orla Condon" userId="62ca7181-df71-4740-a21a-4649c658ad3a" providerId="ADAL" clId="{7249DE0F-FE9F-461F-910E-1025E2E21933}" dt="2025-08-26T11:23:28.078" v="86" actId="478"/>
          <ac:picMkLst>
            <pc:docMk/>
            <pc:sldMk cId="3210204150" sldId="288"/>
            <ac:picMk id="6" creationId="{68B20539-5D6E-40CF-26BA-CD2907668664}"/>
          </ac:picMkLst>
        </pc:picChg>
        <pc:picChg chg="del">
          <ac:chgData name="Orla Condon" userId="62ca7181-df71-4740-a21a-4649c658ad3a" providerId="ADAL" clId="{7249DE0F-FE9F-461F-910E-1025E2E21933}" dt="2025-08-26T11:23:29.469" v="87" actId="478"/>
          <ac:picMkLst>
            <pc:docMk/>
            <pc:sldMk cId="3210204150" sldId="288"/>
            <ac:picMk id="8" creationId="{CA3007EF-EA1A-3060-DA9B-7580098D3E9A}"/>
          </ac:picMkLst>
        </pc:picChg>
      </pc:sldChg>
      <pc:sldChg chg="addSp modSp mod">
        <pc:chgData name="Orla Condon" userId="62ca7181-df71-4740-a21a-4649c658ad3a" providerId="ADAL" clId="{7249DE0F-FE9F-461F-910E-1025E2E21933}" dt="2025-08-26T11:52:15.391" v="213" actId="20577"/>
        <pc:sldMkLst>
          <pc:docMk/>
          <pc:sldMk cId="3181331775" sldId="290"/>
        </pc:sldMkLst>
        <pc:spChg chg="mod">
          <ac:chgData name="Orla Condon" userId="62ca7181-df71-4740-a21a-4649c658ad3a" providerId="ADAL" clId="{7249DE0F-FE9F-461F-910E-1025E2E21933}" dt="2025-08-26T11:52:15.391" v="213" actId="20577"/>
          <ac:spMkLst>
            <pc:docMk/>
            <pc:sldMk cId="3181331775" sldId="290"/>
            <ac:spMk id="2" creationId="{10E18566-7D86-DDC6-FE82-4EB11C50BE21}"/>
          </ac:spMkLst>
        </pc:spChg>
        <pc:picChg chg="add mod">
          <ac:chgData name="Orla Condon" userId="62ca7181-df71-4740-a21a-4649c658ad3a" providerId="ADAL" clId="{7249DE0F-FE9F-461F-910E-1025E2E21933}" dt="2025-08-26T11:33:30.608" v="188" actId="1076"/>
          <ac:picMkLst>
            <pc:docMk/>
            <pc:sldMk cId="3181331775" sldId="290"/>
            <ac:picMk id="3" creationId="{DF4B7FCD-2567-1D0C-3953-D2F6154744D5}"/>
          </ac:picMkLst>
        </pc:picChg>
      </pc:sldChg>
      <pc:sldChg chg="modSp mod">
        <pc:chgData name="Orla Condon" userId="62ca7181-df71-4740-a21a-4649c658ad3a" providerId="ADAL" clId="{7249DE0F-FE9F-461F-910E-1025E2E21933}" dt="2025-08-26T11:15:15.103" v="18" actId="20577"/>
        <pc:sldMkLst>
          <pc:docMk/>
          <pc:sldMk cId="4151420698" sldId="293"/>
        </pc:sldMkLst>
        <pc:spChg chg="mod">
          <ac:chgData name="Orla Condon" userId="62ca7181-df71-4740-a21a-4649c658ad3a" providerId="ADAL" clId="{7249DE0F-FE9F-461F-910E-1025E2E21933}" dt="2025-08-26T11:15:15.103" v="18" actId="20577"/>
          <ac:spMkLst>
            <pc:docMk/>
            <pc:sldMk cId="4151420698" sldId="293"/>
            <ac:spMk id="2" creationId="{7EA12213-7B63-B24D-8D2F-78021A4CACAC}"/>
          </ac:spMkLst>
        </pc:spChg>
      </pc:sldChg>
      <pc:sldChg chg="addSp modSp mod">
        <pc:chgData name="Orla Condon" userId="62ca7181-df71-4740-a21a-4649c658ad3a" providerId="ADAL" clId="{7249DE0F-FE9F-461F-910E-1025E2E21933}" dt="2025-08-26T11:28:20.889" v="118" actId="1076"/>
        <pc:sldMkLst>
          <pc:docMk/>
          <pc:sldMk cId="391515328" sldId="295"/>
        </pc:sldMkLst>
        <pc:spChg chg="mod">
          <ac:chgData name="Orla Condon" userId="62ca7181-df71-4740-a21a-4649c658ad3a" providerId="ADAL" clId="{7249DE0F-FE9F-461F-910E-1025E2E21933}" dt="2025-08-26T11:26:31.142" v="113" actId="1076"/>
          <ac:spMkLst>
            <pc:docMk/>
            <pc:sldMk cId="391515328" sldId="295"/>
            <ac:spMk id="2" creationId="{5F1031F1-B4EF-4BE2-152D-BC4D74CAA0EA}"/>
          </ac:spMkLst>
        </pc:spChg>
        <pc:spChg chg="mod">
          <ac:chgData name="Orla Condon" userId="62ca7181-df71-4740-a21a-4649c658ad3a" providerId="ADAL" clId="{7249DE0F-FE9F-461F-910E-1025E2E21933}" dt="2025-08-26T11:26:28.697" v="112" actId="1076"/>
          <ac:spMkLst>
            <pc:docMk/>
            <pc:sldMk cId="391515328" sldId="295"/>
            <ac:spMk id="4" creationId="{CFA46F7F-4F46-D5B3-0D43-E70D88B000F8}"/>
          </ac:spMkLst>
        </pc:spChg>
        <pc:picChg chg="add mod">
          <ac:chgData name="Orla Condon" userId="62ca7181-df71-4740-a21a-4649c658ad3a" providerId="ADAL" clId="{7249DE0F-FE9F-461F-910E-1025E2E21933}" dt="2025-08-26T11:28:20.889" v="118" actId="1076"/>
          <ac:picMkLst>
            <pc:docMk/>
            <pc:sldMk cId="391515328" sldId="295"/>
            <ac:picMk id="6" creationId="{C600F037-035A-6E39-31D0-EF43EB7198D6}"/>
          </ac:picMkLst>
        </pc:picChg>
      </pc:sldChg>
      <pc:sldChg chg="addSp delSp modSp mod">
        <pc:chgData name="Orla Condon" userId="62ca7181-df71-4740-a21a-4649c658ad3a" providerId="ADAL" clId="{7249DE0F-FE9F-461F-910E-1025E2E21933}" dt="2025-08-26T11:33:36.695" v="189" actId="1076"/>
        <pc:sldMkLst>
          <pc:docMk/>
          <pc:sldMk cId="3084981824" sldId="303"/>
        </pc:sldMkLst>
        <pc:spChg chg="mod">
          <ac:chgData name="Orla Condon" userId="62ca7181-df71-4740-a21a-4649c658ad3a" providerId="ADAL" clId="{7249DE0F-FE9F-461F-910E-1025E2E21933}" dt="2025-08-26T11:33:04.121" v="179" actId="1076"/>
          <ac:spMkLst>
            <pc:docMk/>
            <pc:sldMk cId="3084981824" sldId="303"/>
            <ac:spMk id="2" creationId="{8F643B5C-4770-B71F-0FA7-98133F46BEF7}"/>
          </ac:spMkLst>
        </pc:spChg>
        <pc:spChg chg="mod">
          <ac:chgData name="Orla Condon" userId="62ca7181-df71-4740-a21a-4649c658ad3a" providerId="ADAL" clId="{7249DE0F-FE9F-461F-910E-1025E2E21933}" dt="2025-08-26T11:33:09.478" v="181" actId="1076"/>
          <ac:spMkLst>
            <pc:docMk/>
            <pc:sldMk cId="3084981824" sldId="303"/>
            <ac:spMk id="4" creationId="{58DB25A2-BC3C-FAF2-EEA4-14DEDF53D3D4}"/>
          </ac:spMkLst>
        </pc:spChg>
        <pc:picChg chg="add del mod">
          <ac:chgData name="Orla Condon" userId="62ca7181-df71-4740-a21a-4649c658ad3a" providerId="ADAL" clId="{7249DE0F-FE9F-461F-910E-1025E2E21933}" dt="2025-08-26T11:32:37.919" v="171" actId="478"/>
          <ac:picMkLst>
            <pc:docMk/>
            <pc:sldMk cId="3084981824" sldId="303"/>
            <ac:picMk id="3" creationId="{1ACAF26B-3492-8362-73A7-5249C74B6E88}"/>
          </ac:picMkLst>
        </pc:picChg>
        <pc:picChg chg="add mod">
          <ac:chgData name="Orla Condon" userId="62ca7181-df71-4740-a21a-4649c658ad3a" providerId="ADAL" clId="{7249DE0F-FE9F-461F-910E-1025E2E21933}" dt="2025-08-26T11:33:36.695" v="189" actId="1076"/>
          <ac:picMkLst>
            <pc:docMk/>
            <pc:sldMk cId="3084981824" sldId="303"/>
            <ac:picMk id="5" creationId="{18A6E19F-AE10-BF4C-4D9A-5EA6E00ED758}"/>
          </ac:picMkLst>
        </pc:picChg>
      </pc:sldChg>
      <pc:sldChg chg="modAnim">
        <pc:chgData name="Orla Condon" userId="62ca7181-df71-4740-a21a-4649c658ad3a" providerId="ADAL" clId="{7249DE0F-FE9F-461F-910E-1025E2E21933}" dt="2025-08-26T11:15:34.091" v="21"/>
        <pc:sldMkLst>
          <pc:docMk/>
          <pc:sldMk cId="3233084257" sldId="304"/>
        </pc:sldMkLst>
      </pc:sldChg>
      <pc:sldChg chg="addSp delSp modSp add mod">
        <pc:chgData name="Orla Condon" userId="62ca7181-df71-4740-a21a-4649c658ad3a" providerId="ADAL" clId="{7249DE0F-FE9F-461F-910E-1025E2E21933}" dt="2025-08-26T11:31:57.359" v="164" actId="14100"/>
        <pc:sldMkLst>
          <pc:docMk/>
          <pc:sldMk cId="4036156579" sldId="307"/>
        </pc:sldMkLst>
        <pc:spChg chg="mod">
          <ac:chgData name="Orla Condon" userId="62ca7181-df71-4740-a21a-4649c658ad3a" providerId="ADAL" clId="{7249DE0F-FE9F-461F-910E-1025E2E21933}" dt="2025-08-26T11:29:26.162" v="155" actId="20577"/>
          <ac:spMkLst>
            <pc:docMk/>
            <pc:sldMk cId="4036156579" sldId="307"/>
            <ac:spMk id="2" creationId="{0FCD524F-8820-D3BD-7500-A29D8E180ED6}"/>
          </ac:spMkLst>
        </pc:spChg>
        <pc:picChg chg="del">
          <ac:chgData name="Orla Condon" userId="62ca7181-df71-4740-a21a-4649c658ad3a" providerId="ADAL" clId="{7249DE0F-FE9F-461F-910E-1025E2E21933}" dt="2025-08-26T11:29:27.854" v="156" actId="478"/>
          <ac:picMkLst>
            <pc:docMk/>
            <pc:sldMk cId="4036156579" sldId="307"/>
            <ac:picMk id="5" creationId="{B9127ADE-CF0D-CE22-6F55-C1A3F1896180}"/>
          </ac:picMkLst>
        </pc:picChg>
        <pc:picChg chg="add mod">
          <ac:chgData name="Orla Condon" userId="62ca7181-df71-4740-a21a-4649c658ad3a" providerId="ADAL" clId="{7249DE0F-FE9F-461F-910E-1025E2E21933}" dt="2025-08-26T11:31:57.359" v="164" actId="14100"/>
          <ac:picMkLst>
            <pc:docMk/>
            <pc:sldMk cId="4036156579" sldId="307"/>
            <ac:picMk id="7" creationId="{0CF0C34A-F5A4-091C-9B1A-56A688FBE0C8}"/>
          </ac:picMkLst>
        </pc:picChg>
      </pc:sldChg>
      <pc:sldMasterChg chg="modSp mod">
        <pc:chgData name="Orla Condon" userId="62ca7181-df71-4740-a21a-4649c658ad3a" providerId="ADAL" clId="{7249DE0F-FE9F-461F-910E-1025E2E21933}" dt="2025-08-26T11:34:26.960" v="207" actId="20577"/>
        <pc:sldMasterMkLst>
          <pc:docMk/>
          <pc:sldMasterMk cId="1328885048" sldId="2147483648"/>
        </pc:sldMasterMkLst>
        <pc:spChg chg="mod">
          <ac:chgData name="Orla Condon" userId="62ca7181-df71-4740-a21a-4649c658ad3a" providerId="ADAL" clId="{7249DE0F-FE9F-461F-910E-1025E2E21933}" dt="2025-08-26T11:34:26.960" v="207" actId="20577"/>
          <ac:spMkLst>
            <pc:docMk/>
            <pc:sldMasterMk cId="1328885048" sldId="2147483648"/>
            <ac:spMk id="6" creationId="{00000000-0000-0000-0000-000000000000}"/>
          </ac:spMkLst>
        </pc:spChg>
      </pc:sldMasterChg>
    </pc:docChg>
  </pc:docChgLst>
  <pc:docChgLst>
    <pc:chgData name="Frances Meek" userId="f3af35cc-3229-46e1-af36-3525661cfbd3" providerId="ADAL" clId="{FC9F1D58-F38F-430A-A86F-358CF3370901}"/>
    <pc:docChg chg="undo custSel modSld">
      <pc:chgData name="Frances Meek" userId="f3af35cc-3229-46e1-af36-3525661cfbd3" providerId="ADAL" clId="{FC9F1D58-F38F-430A-A86F-358CF3370901}" dt="2025-08-11T12:47:37.007" v="229" actId="1076"/>
      <pc:docMkLst>
        <pc:docMk/>
      </pc:docMkLst>
      <pc:sldChg chg="addSp modSp mod">
        <pc:chgData name="Frances Meek" userId="f3af35cc-3229-46e1-af36-3525661cfbd3" providerId="ADAL" clId="{FC9F1D58-F38F-430A-A86F-358CF3370901}" dt="2025-08-11T12:47:37.007" v="229" actId="1076"/>
        <pc:sldMkLst>
          <pc:docMk/>
          <pc:sldMk cId="1177146576" sldId="266"/>
        </pc:sldMkLst>
      </pc:sldChg>
      <pc:sldChg chg="addSp modSp mod">
        <pc:chgData name="Frances Meek" userId="f3af35cc-3229-46e1-af36-3525661cfbd3" providerId="ADAL" clId="{FC9F1D58-F38F-430A-A86F-358CF3370901}" dt="2025-08-11T12:35:46.034" v="16" actId="20577"/>
        <pc:sldMkLst>
          <pc:docMk/>
          <pc:sldMk cId="2405921415" sldId="277"/>
        </pc:sldMkLst>
      </pc:sldChg>
      <pc:sldChg chg="addSp delSp modSp mod">
        <pc:chgData name="Frances Meek" userId="f3af35cc-3229-46e1-af36-3525661cfbd3" providerId="ADAL" clId="{FC9F1D58-F38F-430A-A86F-358CF3370901}" dt="2025-08-11T12:40:27.436" v="34" actId="1076"/>
        <pc:sldMkLst>
          <pc:docMk/>
          <pc:sldMk cId="3210204150" sldId="288"/>
        </pc:sldMkLst>
      </pc:sldChg>
      <pc:sldChg chg="modAnim">
        <pc:chgData name="Frances Meek" userId="f3af35cc-3229-46e1-af36-3525661cfbd3" providerId="ADAL" clId="{FC9F1D58-F38F-430A-A86F-358CF3370901}" dt="2025-08-11T12:41:30.012" v="39"/>
        <pc:sldMkLst>
          <pc:docMk/>
          <pc:sldMk cId="391515328" sldId="295"/>
        </pc:sldMkLst>
      </pc:sldChg>
      <pc:sldChg chg="addSp modSp mod">
        <pc:chgData name="Frances Meek" userId="f3af35cc-3229-46e1-af36-3525661cfbd3" providerId="ADAL" clId="{FC9F1D58-F38F-430A-A86F-358CF3370901}" dt="2025-08-11T12:46:28.254" v="226" actId="1076"/>
        <pc:sldMkLst>
          <pc:docMk/>
          <pc:sldMk cId="816424544" sldId="305"/>
        </pc:sldMkLst>
        <pc:spChg chg="mod">
          <ac:chgData name="Frances Meek" userId="f3af35cc-3229-46e1-af36-3525661cfbd3" providerId="ADAL" clId="{FC9F1D58-F38F-430A-A86F-358CF3370901}" dt="2025-08-11T12:45:31.969" v="219" actId="14100"/>
          <ac:spMkLst>
            <pc:docMk/>
            <pc:sldMk cId="816424544" sldId="305"/>
            <ac:spMk id="3" creationId="{A28C5A74-C564-C355-ED83-01AAB44CBE57}"/>
          </ac:spMkLst>
        </pc:spChg>
        <pc:picChg chg="add mod">
          <ac:chgData name="Frances Meek" userId="f3af35cc-3229-46e1-af36-3525661cfbd3" providerId="ADAL" clId="{FC9F1D58-F38F-430A-A86F-358CF3370901}" dt="2025-08-11T12:46:28.254" v="226" actId="1076"/>
          <ac:picMkLst>
            <pc:docMk/>
            <pc:sldMk cId="816424544" sldId="305"/>
            <ac:picMk id="5" creationId="{AD30EFCF-5A2A-347D-82DD-BE0816F57EC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810FC7-F857-4435-A9F0-D061E623BFB1}" type="datetimeFigureOut">
              <a:rPr lang="en-GB" smtClean="0"/>
              <a:t>26/08/2025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54636E-4321-4870-944C-6290671EBB34}" type="slidenum">
              <a:rPr lang="en-GB" smtClean="0"/>
              <a:t>‹#›</a:t>
            </a:fld>
            <a:endParaRPr lang="en-GB"/>
          </a:p>
        </p:txBody>
      </p:sp>
    </p:spTree>
    <p:extLst>
      <p:ext uri="{BB962C8B-B14F-4D97-AF65-F5344CB8AC3E}">
        <p14:creationId xmlns:p14="http://schemas.microsoft.com/office/powerpoint/2010/main" val="4061136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79AA41"/>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79AA41"/>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79AA41"/>
                </a:solidFill>
                <a:latin typeface="Arial" charset="0"/>
                <a:ea typeface="Arial" charset="0"/>
                <a:cs typeface="Arial" charset="0"/>
              </a:defRPr>
            </a:lvl1pPr>
          </a:lstStyle>
          <a:p>
            <a:r>
              <a:rPr lang="en-US"/>
              <a:t>Ingredients</a:t>
            </a:r>
          </a:p>
        </p:txBody>
      </p:sp>
    </p:spTree>
    <p:extLst>
      <p:ext uri="{BB962C8B-B14F-4D97-AF65-F5344CB8AC3E}">
        <p14:creationId xmlns:p14="http://schemas.microsoft.com/office/powerpoint/2010/main" val="280007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79AA41"/>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3190530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79AA41"/>
                </a:solidFill>
                <a:latin typeface="Arial" charset="0"/>
                <a:ea typeface="Arial" charset="0"/>
                <a:cs typeface="Arial" charset="0"/>
              </a:defRPr>
            </a:lvl1pPr>
          </a:lstStyle>
          <a:p>
            <a:r>
              <a:rPr lang="en-US"/>
              <a:t>Equipment</a:t>
            </a:r>
          </a:p>
        </p:txBody>
      </p:sp>
    </p:spTree>
    <p:extLst>
      <p:ext uri="{BB962C8B-B14F-4D97-AF65-F5344CB8AC3E}">
        <p14:creationId xmlns:p14="http://schemas.microsoft.com/office/powerpoint/2010/main" val="2975876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79AA41"/>
                </a:solidFill>
                <a:latin typeface="Arial" charset="0"/>
                <a:ea typeface="Arial" charset="0"/>
                <a:cs typeface="Arial" charset="0"/>
              </a:defRPr>
            </a:lvl1pPr>
          </a:lstStyle>
          <a:p>
            <a:r>
              <a:rPr lang="en-US"/>
              <a:t>Section Title</a:t>
            </a:r>
          </a:p>
        </p:txBody>
      </p:sp>
      <p:sp>
        <p:nvSpPr>
          <p:cNvPr id="4" name="Subtitle 2"/>
          <p:cNvSpPr>
            <a:spLocks noGrp="1"/>
          </p:cNvSpPr>
          <p:nvPr>
            <p:ph type="subTitle" idx="1"/>
          </p:nvPr>
        </p:nvSpPr>
        <p:spPr>
          <a:xfrm>
            <a:off x="1153512" y="3065488"/>
            <a:ext cx="9144000" cy="3087973"/>
          </a:xfrm>
          <a:prstGeom prst="rect">
            <a:avLst/>
          </a:prstGeom>
        </p:spPr>
        <p:txBody>
          <a:bodyPr/>
          <a:lstStyle>
            <a:lvl1pPr>
              <a:defRPr>
                <a:latin typeface="Arial" panose="020B0604020202020204" pitchFamily="34" charset="0"/>
                <a:cs typeface="Arial" panose="020B0604020202020204" pitchFamily="34" charset="0"/>
              </a:defRPr>
            </a:lvl1pPr>
          </a:lstStyle>
          <a:p>
            <a:pPr marL="0" indent="0" algn="ctr">
              <a:buNone/>
            </a:pPr>
            <a:r>
              <a:rPr lang="en-GB" sz="3600"/>
              <a:t>For further information, go to:</a:t>
            </a:r>
          </a:p>
          <a:p>
            <a:pPr marL="0" indent="0" algn="ctr">
              <a:buNone/>
            </a:pPr>
            <a:r>
              <a:rPr lang="en-GB" sz="3600"/>
              <a:t>www.foodafactoflife.org.uk</a:t>
            </a:r>
          </a:p>
        </p:txBody>
      </p:sp>
    </p:spTree>
    <p:extLst>
      <p:ext uri="{BB962C8B-B14F-4D97-AF65-F5344CB8AC3E}">
        <p14:creationId xmlns:p14="http://schemas.microsoft.com/office/powerpoint/2010/main" val="20131357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hyperlink" Target="https://www.foodafactoflife.org.uk/recipes/3-5-years/brilliant-bread/" TargetMode="Externa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hyperlink" Target="http://www.foodafactoflife.org.uk/" TargetMode="Externa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6.xml"/><Relationship Id="rId4" Type="http://schemas.openxmlformats.org/officeDocument/2006/relationships/hyperlink" Target="http://www.foodafactoflife.org.uk/" TargetMode="Externa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xml"/><Relationship Id="rId1" Type="http://schemas.openxmlformats.org/officeDocument/2006/relationships/slideLayout" Target="../slideLayouts/slideLayout7.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5"/>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a:t>
            </a:r>
            <a:r>
              <a:rPr lang="en-US" sz="900" b="0" i="0" baseline="0">
                <a:solidFill>
                  <a:schemeClr val="tx1"/>
                </a:solidFill>
                <a:latin typeface="Arial" charset="0"/>
                <a:ea typeface="Arial" charset="0"/>
                <a:cs typeface="Arial" charset="0"/>
              </a:rPr>
              <a:t> Food – </a:t>
            </a:r>
            <a:r>
              <a:rPr lang="en-US" sz="900" b="0" i="0">
                <a:solidFill>
                  <a:schemeClr val="tx1"/>
                </a:solidFill>
                <a:latin typeface="Arial" charset="0"/>
                <a:ea typeface="Arial" charset="0"/>
                <a:cs typeface="Arial" charset="0"/>
              </a:rPr>
              <a:t>a fact of life 2025</a:t>
            </a:r>
          </a:p>
        </p:txBody>
      </p:sp>
      <p:sp>
        <p:nvSpPr>
          <p:cNvPr id="6" name="Rectangle 5"/>
          <p:cNvSpPr/>
          <p:nvPr userDrawn="1"/>
        </p:nvSpPr>
        <p:spPr>
          <a:xfrm>
            <a:off x="0" y="6377336"/>
            <a:ext cx="6761019" cy="369332"/>
          </a:xfrm>
          <a:prstGeom prst="rect">
            <a:avLst/>
          </a:prstGeom>
        </p:spPr>
        <p:txBody>
          <a:bodyPr wrap="square">
            <a:spAutoFit/>
          </a:bodyPr>
          <a:lstStyle/>
          <a:p>
            <a:r>
              <a:rPr lang="en-GB" sz="900" kern="1200" dirty="0">
                <a:solidFill>
                  <a:schemeClr val="tx1"/>
                </a:solidFill>
                <a:effectLst/>
                <a:latin typeface="Arial" panose="020B0604020202020204" pitchFamily="34" charset="0"/>
                <a:ea typeface="+mn-ea"/>
                <a:cs typeface="Arial" panose="020B0604020202020204" pitchFamily="34" charset="0"/>
              </a:rPr>
              <a:t>This recipe is from the original Licence to cook programme and is provided under the Open Government Licence.</a:t>
            </a:r>
          </a:p>
          <a:p>
            <a:r>
              <a:rPr lang="en-GB" sz="900" kern="1200" dirty="0">
                <a:solidFill>
                  <a:schemeClr val="tx1"/>
                </a:solidFill>
                <a:effectLst/>
                <a:latin typeface="Arial" panose="020B0604020202020204" pitchFamily="34" charset="0"/>
                <a:ea typeface="+mn-ea"/>
                <a:cs typeface="Arial" panose="020B0604020202020204" pitchFamily="34" charset="0"/>
                <a:hlinkClick r:id="rId6"/>
              </a:rPr>
              <a:t>Brilliant bread  </a:t>
            </a:r>
            <a:endParaRPr lang="en-GB" sz="9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2025</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2025</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5"/>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2025</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 id="21474836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2025</a:t>
            </a:r>
          </a:p>
        </p:txBody>
      </p:sp>
    </p:spTree>
    <p:extLst>
      <p:ext uri="{BB962C8B-B14F-4D97-AF65-F5344CB8AC3E}">
        <p14:creationId xmlns:p14="http://schemas.microsoft.com/office/powerpoint/2010/main" val="2090495021"/>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a:solidFill>
                  <a:prstClr val="black"/>
                </a:solidFill>
                <a:latin typeface="Arial" charset="0"/>
                <a:ea typeface="Arial" charset="0"/>
                <a:cs typeface="Arial" charset="0"/>
                <a:hlinkClick r:id="rId4"/>
              </a:rPr>
              <a:t>www.foodafactoflife.org.uk</a:t>
            </a:r>
            <a:r>
              <a:rPr lang="en-US" sz="900">
                <a:solidFill>
                  <a:prstClr val="black"/>
                </a:solidFill>
                <a:latin typeface="Arial" charset="0"/>
                <a:ea typeface="Arial" charset="0"/>
                <a:cs typeface="Arial" charset="0"/>
              </a:rPr>
              <a:t>    © Food – a fact of life 2025</a:t>
            </a:r>
          </a:p>
        </p:txBody>
      </p:sp>
      <p:sp>
        <p:nvSpPr>
          <p:cNvPr id="5" name="Rectangle 4"/>
          <p:cNvSpPr/>
          <p:nvPr userDrawn="1"/>
        </p:nvSpPr>
        <p:spPr>
          <a:xfrm>
            <a:off x="-2" y="6539528"/>
            <a:ext cx="6761019" cy="230832"/>
          </a:xfrm>
          <a:prstGeom prst="rect">
            <a:avLst/>
          </a:prstGeom>
        </p:spPr>
        <p:txBody>
          <a:bodyPr wrap="square">
            <a:spAutoFit/>
          </a:bodyPr>
          <a:lstStyle/>
          <a:p>
            <a:r>
              <a:rPr lang="en-GB" sz="900" kern="1200">
                <a:solidFill>
                  <a:schemeClr val="tx1"/>
                </a:solidFill>
                <a:effectLst/>
                <a:latin typeface="Arial" panose="020B0604020202020204" pitchFamily="34" charset="0"/>
                <a:ea typeface="+mn-ea"/>
                <a:cs typeface="Arial" panose="020B0604020202020204" pitchFamily="34" charset="0"/>
              </a:rPr>
              <a:t>This recipe is from the original Licence to cook programme and is provided under the Open Government Licence. </a:t>
            </a:r>
          </a:p>
        </p:txBody>
      </p:sp>
    </p:spTree>
    <p:extLst>
      <p:ext uri="{BB962C8B-B14F-4D97-AF65-F5344CB8AC3E}">
        <p14:creationId xmlns:p14="http://schemas.microsoft.com/office/powerpoint/2010/main" val="3694338319"/>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hyperlink" Target="https://www.foodafactoflife.org.uk/media/ficez40v/bread-buns-recipe-r-1114c2.docx" TargetMode="External"/><Relationship Id="rId2" Type="http://schemas.openxmlformats.org/officeDocument/2006/relationships/hyperlink" Target="https://www.foodafactoflife.org.uk/11-14-years/food-commodities-11-14-years/cereals-11-14-years/baking-bread-11-14-years/" TargetMode="External"/><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oELTFsZ04DE" TargetMode="External"/><Relationship Id="rId2" Type="http://schemas.openxmlformats.org/officeDocument/2006/relationships/slideLayout" Target="../slideLayouts/slideLayout3.xml"/><Relationship Id="rId1" Type="http://schemas.openxmlformats.org/officeDocument/2006/relationships/video" Target="https://www.youtube.com/embed/oELTFsZ04DE?feature=oembed" TargetMode="Externa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61E67-24C7-FDE5-0A9D-D482C76F73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30628-A9FA-3FD5-79DD-7FA5D52E5915}"/>
              </a:ext>
            </a:extLst>
          </p:cNvPr>
          <p:cNvSpPr>
            <a:spLocks noGrp="1"/>
          </p:cNvSpPr>
          <p:nvPr>
            <p:ph type="ctrTitle"/>
          </p:nvPr>
        </p:nvSpPr>
        <p:spPr>
          <a:xfrm>
            <a:off x="1142452" y="3531477"/>
            <a:ext cx="9144000" cy="733096"/>
          </a:xfrm>
        </p:spPr>
        <p:txBody>
          <a:bodyPr/>
          <a:lstStyle/>
          <a:p>
            <a:r>
              <a:rPr lang="en-GB" dirty="0"/>
              <a:t>Brilliant bread</a:t>
            </a:r>
            <a:endParaRPr lang="en-GB" u="sng" dirty="0"/>
          </a:p>
        </p:txBody>
      </p:sp>
      <p:sp>
        <p:nvSpPr>
          <p:cNvPr id="3" name="TextBox 2">
            <a:extLst>
              <a:ext uri="{FF2B5EF4-FFF2-40B4-BE49-F238E27FC236}">
                <a16:creationId xmlns:a16="http://schemas.microsoft.com/office/drawing/2014/main" id="{2765306A-AAAA-737D-CE74-AE9E59A61F16}"/>
              </a:ext>
            </a:extLst>
          </p:cNvPr>
          <p:cNvSpPr txBox="1"/>
          <p:nvPr/>
        </p:nvSpPr>
        <p:spPr>
          <a:xfrm>
            <a:off x="1142452" y="4264573"/>
            <a:ext cx="3552378" cy="369332"/>
          </a:xfrm>
          <a:prstGeom prst="rect">
            <a:avLst/>
          </a:prstGeom>
          <a:noFill/>
        </p:spPr>
        <p:txBody>
          <a:bodyPr wrap="square" lIns="91440" tIns="45720" rIns="91440" bIns="45720" rtlCol="0" anchor="t">
            <a:spAutoFit/>
          </a:bodyPr>
          <a:lstStyle/>
          <a:p>
            <a:r>
              <a:rPr lang="en-GB" dirty="0">
                <a:solidFill>
                  <a:schemeClr val="bg1"/>
                </a:solidFill>
                <a:latin typeface="Arial"/>
                <a:cs typeface="Arial"/>
              </a:rPr>
              <a:t>Complexity: low - medium </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8786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DA618-1CDD-1725-AFBF-8C9D764F6EA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E3232C1-A2C9-E67A-8053-FA780B5DEAE7}"/>
              </a:ext>
            </a:extLst>
          </p:cNvPr>
          <p:cNvSpPr/>
          <p:nvPr/>
        </p:nvSpPr>
        <p:spPr>
          <a:xfrm>
            <a:off x="995829" y="2301465"/>
            <a:ext cx="7562955" cy="2281074"/>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9D0C00B9-80AA-A91E-3A14-233E11349DB4}"/>
              </a:ext>
            </a:extLst>
          </p:cNvPr>
          <p:cNvSpPr>
            <a:spLocks noGrp="1"/>
          </p:cNvSpPr>
          <p:nvPr>
            <p:ph type="ctrTitle"/>
          </p:nvPr>
        </p:nvSpPr>
        <p:spPr>
          <a:xfrm>
            <a:off x="995829" y="1555463"/>
            <a:ext cx="9720000" cy="720000"/>
          </a:xfrm>
        </p:spPr>
        <p:txBody>
          <a:bodyPr/>
          <a:lstStyle/>
          <a:p>
            <a:r>
              <a:rPr lang="en-US"/>
              <a:t>Top tips</a:t>
            </a:r>
          </a:p>
        </p:txBody>
      </p:sp>
      <p:sp>
        <p:nvSpPr>
          <p:cNvPr id="10" name="TextBox 9">
            <a:extLst>
              <a:ext uri="{FF2B5EF4-FFF2-40B4-BE49-F238E27FC236}">
                <a16:creationId xmlns:a16="http://schemas.microsoft.com/office/drawing/2014/main" id="{105AD2C3-3977-79F4-7A2B-483785D1D744}"/>
              </a:ext>
            </a:extLst>
          </p:cNvPr>
          <p:cNvSpPr txBox="1"/>
          <p:nvPr/>
        </p:nvSpPr>
        <p:spPr>
          <a:xfrm>
            <a:off x="1141527" y="2470967"/>
            <a:ext cx="727945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GB" sz="2000" dirty="0">
                <a:latin typeface="Arial" panose="020B0604020202020204" pitchFamily="34" charset="0"/>
                <a:cs typeface="Arial" panose="020B0604020202020204" pitchFamily="34" charset="0"/>
              </a:rPr>
              <a:t>Turn up the flavour: why not try adding 25g apple, grated cheese, dried fruit or diced garlic to the flour mixture?</a:t>
            </a:r>
          </a:p>
          <a:p>
            <a:pPr lvl="0"/>
            <a:endParaRPr lang="en-GB" sz="2000" dirty="0">
              <a:latin typeface="Arial" panose="020B0604020202020204" pitchFamily="34" charset="0"/>
              <a:cs typeface="Arial" panose="020B0604020202020204" pitchFamily="34" charset="0"/>
            </a:endParaRPr>
          </a:p>
          <a:p>
            <a:pPr lvl="0"/>
            <a:r>
              <a:rPr lang="en-GB" sz="2000" dirty="0">
                <a:latin typeface="Arial" panose="020B0604020202020204" pitchFamily="34" charset="0"/>
                <a:cs typeface="Arial" panose="020B0604020202020204" pitchFamily="34" charset="0"/>
              </a:rPr>
              <a:t>Focus on fibre: decorate your bread with seeds before baking (Be ingredient aware!)</a:t>
            </a:r>
          </a:p>
        </p:txBody>
      </p:sp>
      <p:pic>
        <p:nvPicPr>
          <p:cNvPr id="3" name="Picture 2" descr="A group of spices and herbs&#10;&#10;AI-generated content may be incorrect.">
            <a:extLst>
              <a:ext uri="{FF2B5EF4-FFF2-40B4-BE49-F238E27FC236}">
                <a16:creationId xmlns:a16="http://schemas.microsoft.com/office/drawing/2014/main" id="{5AA7C905-8557-EC84-D5C8-CBAA73544D47}"/>
              </a:ext>
            </a:extLst>
          </p:cNvPr>
          <p:cNvPicPr>
            <a:picLocks noChangeAspect="1"/>
          </p:cNvPicPr>
          <p:nvPr/>
        </p:nvPicPr>
        <p:blipFill>
          <a:blip r:embed="rId2"/>
          <a:stretch>
            <a:fillRect/>
          </a:stretch>
        </p:blipFill>
        <p:spPr>
          <a:xfrm>
            <a:off x="1572767" y="4752041"/>
            <a:ext cx="2393551" cy="1596499"/>
          </a:xfrm>
          <a:prstGeom prst="rect">
            <a:avLst/>
          </a:prstGeom>
        </p:spPr>
      </p:pic>
      <p:pic>
        <p:nvPicPr>
          <p:cNvPr id="5" name="Picture 4" descr="A variety of food on a table&#10;&#10;AI-generated content may be incorrect.">
            <a:extLst>
              <a:ext uri="{FF2B5EF4-FFF2-40B4-BE49-F238E27FC236}">
                <a16:creationId xmlns:a16="http://schemas.microsoft.com/office/drawing/2014/main" id="{F21E37D4-4277-894B-2C18-B141B776F7D1}"/>
              </a:ext>
            </a:extLst>
          </p:cNvPr>
          <p:cNvPicPr>
            <a:picLocks noChangeAspect="1"/>
          </p:cNvPicPr>
          <p:nvPr/>
        </p:nvPicPr>
        <p:blipFill>
          <a:blip r:embed="rId3"/>
          <a:stretch>
            <a:fillRect/>
          </a:stretch>
        </p:blipFill>
        <p:spPr>
          <a:xfrm>
            <a:off x="4899224" y="4752041"/>
            <a:ext cx="2393551" cy="1596499"/>
          </a:xfrm>
          <a:prstGeom prst="rect">
            <a:avLst/>
          </a:prstGeom>
        </p:spPr>
      </p:pic>
    </p:spTree>
    <p:extLst>
      <p:ext uri="{BB962C8B-B14F-4D97-AF65-F5344CB8AC3E}">
        <p14:creationId xmlns:p14="http://schemas.microsoft.com/office/powerpoint/2010/main" val="3210204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031F1-B4EF-4BE2-152D-BC4D74CAA0EA}"/>
              </a:ext>
            </a:extLst>
          </p:cNvPr>
          <p:cNvSpPr>
            <a:spLocks noGrp="1"/>
          </p:cNvSpPr>
          <p:nvPr>
            <p:ph type="ctrTitle"/>
          </p:nvPr>
        </p:nvSpPr>
        <p:spPr>
          <a:xfrm>
            <a:off x="940676" y="1371774"/>
            <a:ext cx="9720000" cy="720000"/>
          </a:xfrm>
        </p:spPr>
        <p:txBody>
          <a:bodyPr/>
          <a:lstStyle/>
          <a:p>
            <a:r>
              <a:rPr lang="en-GB" dirty="0">
                <a:latin typeface="Arial"/>
                <a:cs typeface="Arial"/>
              </a:rPr>
              <a:t>Food science  </a:t>
            </a:r>
            <a:endParaRPr lang="en-GB" dirty="0"/>
          </a:p>
        </p:txBody>
      </p:sp>
      <p:sp>
        <p:nvSpPr>
          <p:cNvPr id="3" name="Subtitle 2">
            <a:extLst>
              <a:ext uri="{FF2B5EF4-FFF2-40B4-BE49-F238E27FC236}">
                <a16:creationId xmlns:a16="http://schemas.microsoft.com/office/drawing/2014/main" id="{C66AFBFE-D5A7-FE61-9DB7-8E9B448E14F8}"/>
              </a:ext>
            </a:extLst>
          </p:cNvPr>
          <p:cNvSpPr>
            <a:spLocks noGrp="1"/>
          </p:cNvSpPr>
          <p:nvPr>
            <p:ph type="subTitle" idx="1"/>
          </p:nvPr>
        </p:nvSpPr>
        <p:spPr>
          <a:xfrm>
            <a:off x="1169277" y="2571092"/>
            <a:ext cx="5231524" cy="3600000"/>
          </a:xfrm>
        </p:spPr>
        <p:txBody>
          <a:bodyPr/>
          <a:lstStyle/>
          <a:p>
            <a:pPr marL="0" indent="0">
              <a:buNone/>
            </a:pPr>
            <a:endParaRPr lang="en-GB" sz="2000" dirty="0">
              <a:latin typeface="Arial"/>
              <a:cs typeface="Arial"/>
            </a:endParaRPr>
          </a:p>
          <a:p>
            <a:pPr marL="0" indent="0">
              <a:buNone/>
            </a:pPr>
            <a:endParaRPr lang="en-GB" sz="2000" dirty="0"/>
          </a:p>
        </p:txBody>
      </p:sp>
      <p:sp>
        <p:nvSpPr>
          <p:cNvPr id="4" name="Subtitle 2">
            <a:extLst>
              <a:ext uri="{FF2B5EF4-FFF2-40B4-BE49-F238E27FC236}">
                <a16:creationId xmlns:a16="http://schemas.microsoft.com/office/drawing/2014/main" id="{CFA46F7F-4F46-D5B3-0D43-E70D88B000F8}"/>
              </a:ext>
            </a:extLst>
          </p:cNvPr>
          <p:cNvSpPr txBox="1">
            <a:spLocks/>
          </p:cNvSpPr>
          <p:nvPr/>
        </p:nvSpPr>
        <p:spPr>
          <a:xfrm>
            <a:off x="940676" y="2091774"/>
            <a:ext cx="8468500"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r>
              <a:rPr lang="en-GB" sz="2000" b="1" dirty="0">
                <a:latin typeface="Arial"/>
                <a:cs typeface="Arial"/>
              </a:rPr>
              <a:t>Gluten formation</a:t>
            </a:r>
          </a:p>
          <a:p>
            <a:pPr marL="0" indent="0">
              <a:buFont typeface="Arial" charset="0"/>
              <a:buNone/>
            </a:pPr>
            <a:endParaRPr lang="en-GB" sz="2000" dirty="0">
              <a:latin typeface="Arial"/>
              <a:cs typeface="Arial"/>
            </a:endParaRPr>
          </a:p>
          <a:p>
            <a:pPr marL="0" indent="0">
              <a:buNone/>
            </a:pPr>
            <a:r>
              <a:rPr lang="en-GB" sz="2000" dirty="0"/>
              <a:t>Two proteins, gliadin and glutenin, found in wheat flour, form gluten when mixed with water.  </a:t>
            </a:r>
            <a:br>
              <a:rPr lang="en-GB" sz="2000" dirty="0"/>
            </a:br>
            <a:br>
              <a:rPr lang="en-GB" sz="2000" dirty="0"/>
            </a:br>
            <a:r>
              <a:rPr lang="en-GB" sz="2000" dirty="0"/>
              <a:t>Gluten is strong, elastic and forms a 3D network in dough. In the production of bread, kneading helps untangle the gluten strands and align them.  </a:t>
            </a:r>
            <a:br>
              <a:rPr lang="en-GB" sz="2000" dirty="0"/>
            </a:br>
            <a:br>
              <a:rPr lang="en-GB" sz="2000" dirty="0"/>
            </a:br>
            <a:r>
              <a:rPr lang="en-GB" sz="2000" dirty="0"/>
              <a:t>Gluten helps give structure to the bread and keeps in the gases that expand during cooking. The amount and type of protein present depends on the flour type and quality. Strong flour contains a maximum of 17% protein, plain flour 10%.</a:t>
            </a:r>
            <a:br>
              <a:rPr lang="en-GB" sz="2000" dirty="0"/>
            </a:br>
            <a:br>
              <a:rPr lang="en-GB" sz="2000" dirty="0"/>
            </a:br>
            <a:r>
              <a:rPr lang="en-GB" sz="2000" dirty="0"/>
              <a:t>Some other flours also contain gluten, including rye and barley flours.</a:t>
            </a:r>
          </a:p>
          <a:p>
            <a:pPr marL="0" indent="0">
              <a:buFont typeface="Arial" charset="0"/>
              <a:buNone/>
            </a:pPr>
            <a:endParaRPr lang="en-GB" sz="2000" dirty="0"/>
          </a:p>
        </p:txBody>
      </p:sp>
      <p:pic>
        <p:nvPicPr>
          <p:cNvPr id="6" name="Picture 5" descr="Close up of a white dough&#10;&#10;AI-generated content may be incorrect.">
            <a:extLst>
              <a:ext uri="{FF2B5EF4-FFF2-40B4-BE49-F238E27FC236}">
                <a16:creationId xmlns:a16="http://schemas.microsoft.com/office/drawing/2014/main" id="{C600F037-035A-6E39-31D0-EF43EB7198D6}"/>
              </a:ext>
            </a:extLst>
          </p:cNvPr>
          <p:cNvPicPr>
            <a:picLocks noChangeAspect="1"/>
          </p:cNvPicPr>
          <p:nvPr/>
        </p:nvPicPr>
        <p:blipFill>
          <a:blip r:embed="rId2"/>
          <a:stretch>
            <a:fillRect/>
          </a:stretch>
        </p:blipFill>
        <p:spPr>
          <a:xfrm>
            <a:off x="9383564" y="3519258"/>
            <a:ext cx="2554224" cy="1703667"/>
          </a:xfrm>
          <a:prstGeom prst="rect">
            <a:avLst/>
          </a:prstGeom>
        </p:spPr>
      </p:pic>
    </p:spTree>
    <p:extLst>
      <p:ext uri="{BB962C8B-B14F-4D97-AF65-F5344CB8AC3E}">
        <p14:creationId xmlns:p14="http://schemas.microsoft.com/office/powerpoint/2010/main" val="391515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933C2-42D4-1D20-D200-78AF168B3CE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53B68CA-8205-DA02-5A5C-7C9E45B6F697}"/>
              </a:ext>
            </a:extLst>
          </p:cNvPr>
          <p:cNvSpPr txBox="1"/>
          <p:nvPr/>
        </p:nvSpPr>
        <p:spPr>
          <a:xfrm>
            <a:off x="693253" y="1202783"/>
            <a:ext cx="6097656" cy="615553"/>
          </a:xfrm>
          <a:prstGeom prst="rect">
            <a:avLst/>
          </a:prstGeom>
          <a:noFill/>
        </p:spPr>
        <p:txBody>
          <a:bodyPr wrap="square">
            <a:spAutoFit/>
          </a:bodyPr>
          <a:lstStyle/>
          <a:p>
            <a:r>
              <a:rPr lang="en-GB" sz="3400" b="1">
                <a:solidFill>
                  <a:srgbClr val="79AA41"/>
                </a:solidFill>
                <a:latin typeface="Arial" panose="020B0604020202020204" pitchFamily="34" charset="0"/>
                <a:cs typeface="Arial" panose="020B0604020202020204" pitchFamily="34" charset="0"/>
              </a:rPr>
              <a:t>Plenary </a:t>
            </a:r>
          </a:p>
        </p:txBody>
      </p:sp>
      <p:graphicFrame>
        <p:nvGraphicFramePr>
          <p:cNvPr id="2" name="Table 1">
            <a:extLst>
              <a:ext uri="{FF2B5EF4-FFF2-40B4-BE49-F238E27FC236}">
                <a16:creationId xmlns:a16="http://schemas.microsoft.com/office/drawing/2014/main" id="{3959FFB6-34AA-A613-3BA8-DA2044279DDE}"/>
              </a:ext>
            </a:extLst>
          </p:cNvPr>
          <p:cNvGraphicFramePr>
            <a:graphicFrameLocks noGrp="1"/>
          </p:cNvGraphicFramePr>
          <p:nvPr>
            <p:extLst>
              <p:ext uri="{D42A27DB-BD31-4B8C-83A1-F6EECF244321}">
                <p14:modId xmlns:p14="http://schemas.microsoft.com/office/powerpoint/2010/main" val="2303781121"/>
              </p:ext>
            </p:extLst>
          </p:nvPr>
        </p:nvGraphicFramePr>
        <p:xfrm>
          <a:off x="934719" y="2433889"/>
          <a:ext cx="9966644" cy="2738185"/>
        </p:xfrm>
        <a:graphic>
          <a:graphicData uri="http://schemas.openxmlformats.org/drawingml/2006/table">
            <a:tbl>
              <a:tblPr firstRow="1" bandRow="1">
                <a:tableStyleId>{93296810-A885-4BE3-A3E7-6D5BEEA58F35}</a:tableStyleId>
              </a:tblPr>
              <a:tblGrid>
                <a:gridCol w="2099029">
                  <a:extLst>
                    <a:ext uri="{9D8B030D-6E8A-4147-A177-3AD203B41FA5}">
                      <a16:colId xmlns:a16="http://schemas.microsoft.com/office/drawing/2014/main" val="2258940089"/>
                    </a:ext>
                  </a:extLst>
                </a:gridCol>
                <a:gridCol w="1008912">
                  <a:extLst>
                    <a:ext uri="{9D8B030D-6E8A-4147-A177-3AD203B41FA5}">
                      <a16:colId xmlns:a16="http://schemas.microsoft.com/office/drawing/2014/main" val="855683233"/>
                    </a:ext>
                  </a:extLst>
                </a:gridCol>
                <a:gridCol w="955506">
                  <a:extLst>
                    <a:ext uri="{9D8B030D-6E8A-4147-A177-3AD203B41FA5}">
                      <a16:colId xmlns:a16="http://schemas.microsoft.com/office/drawing/2014/main" val="4082170523"/>
                    </a:ext>
                  </a:extLst>
                </a:gridCol>
                <a:gridCol w="955507">
                  <a:extLst>
                    <a:ext uri="{9D8B030D-6E8A-4147-A177-3AD203B41FA5}">
                      <a16:colId xmlns:a16="http://schemas.microsoft.com/office/drawing/2014/main" val="3895893517"/>
                    </a:ext>
                  </a:extLst>
                </a:gridCol>
                <a:gridCol w="4947690">
                  <a:extLst>
                    <a:ext uri="{9D8B030D-6E8A-4147-A177-3AD203B41FA5}">
                      <a16:colId xmlns:a16="http://schemas.microsoft.com/office/drawing/2014/main" val="3966527581"/>
                    </a:ext>
                  </a:extLst>
                </a:gridCol>
              </a:tblGrid>
              <a:tr h="78769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6C2"/>
                    </a:solidFill>
                  </a:tcPr>
                </a:tc>
                <a:tc>
                  <a:txBody>
                    <a:bodyPr/>
                    <a:lstStyle/>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6C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6C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6C2"/>
                    </a:solidFill>
                  </a:tcPr>
                </a:tc>
                <a:tc>
                  <a:txBody>
                    <a:bodyPr/>
                    <a:lstStyle/>
                    <a:p>
                      <a:r>
                        <a:rPr lang="en-US" sz="2000" b="0" dirty="0">
                          <a:solidFill>
                            <a:schemeClr val="tx1"/>
                          </a:solidFill>
                          <a:latin typeface="Arial" panose="020B0604020202020204" pitchFamily="34" charset="0"/>
                          <a:cs typeface="Arial" panose="020B0604020202020204" pitchFamily="34" charset="0"/>
                        </a:rPr>
                        <a:t>Comments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6C2"/>
                    </a:solidFill>
                  </a:tcPr>
                </a:tc>
                <a:extLst>
                  <a:ext uri="{0D108BD9-81ED-4DB2-BD59-A6C34878D82A}">
                    <a16:rowId xmlns:a16="http://schemas.microsoft.com/office/drawing/2014/main" val="2878784297"/>
                  </a:ext>
                </a:extLst>
              </a:tr>
              <a:tr h="487622">
                <a:tc>
                  <a:txBody>
                    <a:bodyPr/>
                    <a:lstStyle/>
                    <a:p>
                      <a:r>
                        <a:rPr lang="en-US" sz="2000" dirty="0">
                          <a:latin typeface="Arial" panose="020B0604020202020204" pitchFamily="34" charset="0"/>
                          <a:cs typeface="Arial" panose="020B0604020202020204" pitchFamily="34" charset="0"/>
                        </a:rPr>
                        <a:t>Well risen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4041636"/>
                  </a:ext>
                </a:extLst>
              </a:tr>
              <a:tr h="487622">
                <a:tc>
                  <a:txBody>
                    <a:bodyPr/>
                    <a:lstStyle/>
                    <a:p>
                      <a:r>
                        <a:rPr lang="en-US" sz="2000" dirty="0">
                          <a:latin typeface="Arial" panose="020B0604020202020204" pitchFamily="34" charset="0"/>
                          <a:cs typeface="Arial" panose="020B0604020202020204" pitchFamily="34" charset="0"/>
                        </a:rPr>
                        <a:t>Good shape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4843571"/>
                  </a:ext>
                </a:extLst>
              </a:tr>
              <a:tr h="487622">
                <a:tc>
                  <a:txBody>
                    <a:bodyPr/>
                    <a:lstStyle/>
                    <a:p>
                      <a:r>
                        <a:rPr lang="en-US" sz="2000" dirty="0">
                          <a:latin typeface="Arial" panose="020B0604020202020204" pitchFamily="34" charset="0"/>
                          <a:cs typeface="Arial" panose="020B0604020202020204" pitchFamily="34" charset="0"/>
                        </a:rPr>
                        <a:t>Golden </a:t>
                      </a:r>
                      <a:r>
                        <a:rPr lang="en-US" sz="2000" dirty="0" err="1">
                          <a:latin typeface="Arial" panose="020B0604020202020204" pitchFamily="34" charset="0"/>
                          <a:cs typeface="Arial" panose="020B0604020202020204" pitchFamily="34" charset="0"/>
                        </a:rPr>
                        <a:t>colour</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3602138"/>
                  </a:ext>
                </a:extLst>
              </a:tr>
              <a:tr h="487622">
                <a:tc>
                  <a:txBody>
                    <a:bodyPr/>
                    <a:lstStyle/>
                    <a:p>
                      <a:r>
                        <a:rPr lang="en-US" sz="2000" dirty="0">
                          <a:latin typeface="Arial" panose="020B0604020202020204" pitchFamily="34" charset="0"/>
                          <a:cs typeface="Arial" panose="020B0604020202020204" pitchFamily="34" charset="0"/>
                        </a:rPr>
                        <a:t>Firm crust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642991"/>
                  </a:ext>
                </a:extLst>
              </a:tr>
            </a:tbl>
          </a:graphicData>
        </a:graphic>
      </p:graphicFrame>
      <p:sp>
        <p:nvSpPr>
          <p:cNvPr id="6" name="TextBox 5">
            <a:extLst>
              <a:ext uri="{FF2B5EF4-FFF2-40B4-BE49-F238E27FC236}">
                <a16:creationId xmlns:a16="http://schemas.microsoft.com/office/drawing/2014/main" id="{E79B3C5D-34EF-C134-521D-4ADBDEC63FF3}"/>
              </a:ext>
            </a:extLst>
          </p:cNvPr>
          <p:cNvSpPr txBox="1"/>
          <p:nvPr/>
        </p:nvSpPr>
        <p:spPr>
          <a:xfrm>
            <a:off x="830217" y="1818336"/>
            <a:ext cx="7582263"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Evaluate your bread against the success criteria below.</a:t>
            </a:r>
          </a:p>
        </p:txBody>
      </p:sp>
      <p:pic>
        <p:nvPicPr>
          <p:cNvPr id="10" name="Graphic 9" descr="Smiling face outline with solid fill">
            <a:extLst>
              <a:ext uri="{FF2B5EF4-FFF2-40B4-BE49-F238E27FC236}">
                <a16:creationId xmlns:a16="http://schemas.microsoft.com/office/drawing/2014/main" id="{26EF3AF6-86CF-8963-B242-484ACAB2D9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56858" y="2418555"/>
            <a:ext cx="694909" cy="694909"/>
          </a:xfrm>
          <a:prstGeom prst="rect">
            <a:avLst/>
          </a:prstGeom>
        </p:spPr>
      </p:pic>
      <p:pic>
        <p:nvPicPr>
          <p:cNvPr id="12" name="Graphic 11" descr="Sad face outline with solid fill">
            <a:extLst>
              <a:ext uri="{FF2B5EF4-FFF2-40B4-BE49-F238E27FC236}">
                <a16:creationId xmlns:a16="http://schemas.microsoft.com/office/drawing/2014/main" id="{BBBAE6E6-3368-0C86-BA5C-C52E5E87B0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90848" y="2455766"/>
            <a:ext cx="620486" cy="620486"/>
          </a:xfrm>
          <a:prstGeom prst="rect">
            <a:avLst/>
          </a:prstGeom>
        </p:spPr>
      </p:pic>
      <p:pic>
        <p:nvPicPr>
          <p:cNvPr id="14" name="Graphic 13" descr="Neutral face outline with solid fill">
            <a:extLst>
              <a:ext uri="{FF2B5EF4-FFF2-40B4-BE49-F238E27FC236}">
                <a16:creationId xmlns:a16="http://schemas.microsoft.com/office/drawing/2014/main" id="{63B5A9A3-1576-1434-8707-22B8FC41D5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3853" y="2418555"/>
            <a:ext cx="694909" cy="694909"/>
          </a:xfrm>
          <a:prstGeom prst="rect">
            <a:avLst/>
          </a:prstGeom>
        </p:spPr>
      </p:pic>
    </p:spTree>
    <p:extLst>
      <p:ext uri="{BB962C8B-B14F-4D97-AF65-F5344CB8AC3E}">
        <p14:creationId xmlns:p14="http://schemas.microsoft.com/office/powerpoint/2010/main" val="3500069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1B3CE-9B6B-9A9B-768C-3E41247177D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A272253-BBD2-ED8A-083A-92B8C5781CAE}"/>
              </a:ext>
            </a:extLst>
          </p:cNvPr>
          <p:cNvSpPr txBox="1"/>
          <p:nvPr/>
        </p:nvSpPr>
        <p:spPr>
          <a:xfrm>
            <a:off x="693253" y="1202783"/>
            <a:ext cx="6097656" cy="615553"/>
          </a:xfrm>
          <a:prstGeom prst="rect">
            <a:avLst/>
          </a:prstGeom>
          <a:noFill/>
        </p:spPr>
        <p:txBody>
          <a:bodyPr wrap="square">
            <a:spAutoFit/>
          </a:bodyPr>
          <a:lstStyle/>
          <a:p>
            <a:r>
              <a:rPr lang="en-GB" sz="3400" b="1" dirty="0">
                <a:solidFill>
                  <a:srgbClr val="79AA41"/>
                </a:solidFill>
                <a:latin typeface="Arial" panose="020B0604020202020204" pitchFamily="34" charset="0"/>
                <a:cs typeface="Arial" panose="020B0604020202020204" pitchFamily="34" charset="0"/>
              </a:rPr>
              <a:t>Example responses</a:t>
            </a:r>
          </a:p>
        </p:txBody>
      </p:sp>
      <p:graphicFrame>
        <p:nvGraphicFramePr>
          <p:cNvPr id="2" name="Table 1">
            <a:extLst>
              <a:ext uri="{FF2B5EF4-FFF2-40B4-BE49-F238E27FC236}">
                <a16:creationId xmlns:a16="http://schemas.microsoft.com/office/drawing/2014/main" id="{BAC6CA82-FF94-4BD2-5C78-274C64A057E6}"/>
              </a:ext>
            </a:extLst>
          </p:cNvPr>
          <p:cNvGraphicFramePr>
            <a:graphicFrameLocks noGrp="1"/>
          </p:cNvGraphicFramePr>
          <p:nvPr>
            <p:extLst>
              <p:ext uri="{D42A27DB-BD31-4B8C-83A1-F6EECF244321}">
                <p14:modId xmlns:p14="http://schemas.microsoft.com/office/powerpoint/2010/main" val="2075025429"/>
              </p:ext>
            </p:extLst>
          </p:nvPr>
        </p:nvGraphicFramePr>
        <p:xfrm>
          <a:off x="693253" y="1946847"/>
          <a:ext cx="11093935" cy="4110976"/>
        </p:xfrm>
        <a:graphic>
          <a:graphicData uri="http://schemas.openxmlformats.org/drawingml/2006/table">
            <a:tbl>
              <a:tblPr firstRow="1" bandRow="1">
                <a:tableStyleId>{93296810-A885-4BE3-A3E7-6D5BEEA58F35}</a:tableStyleId>
              </a:tblPr>
              <a:tblGrid>
                <a:gridCol w="2336442">
                  <a:extLst>
                    <a:ext uri="{9D8B030D-6E8A-4147-A177-3AD203B41FA5}">
                      <a16:colId xmlns:a16="http://schemas.microsoft.com/office/drawing/2014/main" val="2258940089"/>
                    </a:ext>
                  </a:extLst>
                </a:gridCol>
                <a:gridCol w="1123027">
                  <a:extLst>
                    <a:ext uri="{9D8B030D-6E8A-4147-A177-3AD203B41FA5}">
                      <a16:colId xmlns:a16="http://schemas.microsoft.com/office/drawing/2014/main" val="855683233"/>
                    </a:ext>
                  </a:extLst>
                </a:gridCol>
                <a:gridCol w="1063580">
                  <a:extLst>
                    <a:ext uri="{9D8B030D-6E8A-4147-A177-3AD203B41FA5}">
                      <a16:colId xmlns:a16="http://schemas.microsoft.com/office/drawing/2014/main" val="4082170523"/>
                    </a:ext>
                  </a:extLst>
                </a:gridCol>
                <a:gridCol w="1063581">
                  <a:extLst>
                    <a:ext uri="{9D8B030D-6E8A-4147-A177-3AD203B41FA5}">
                      <a16:colId xmlns:a16="http://schemas.microsoft.com/office/drawing/2014/main" val="3895893517"/>
                    </a:ext>
                  </a:extLst>
                </a:gridCol>
                <a:gridCol w="5507305">
                  <a:extLst>
                    <a:ext uri="{9D8B030D-6E8A-4147-A177-3AD203B41FA5}">
                      <a16:colId xmlns:a16="http://schemas.microsoft.com/office/drawing/2014/main" val="3966527581"/>
                    </a:ext>
                  </a:extLst>
                </a:gridCol>
              </a:tblGrid>
              <a:tr h="69721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6C2"/>
                    </a:solidFill>
                  </a:tcPr>
                </a:tc>
                <a:tc>
                  <a:txBody>
                    <a:bodyPr/>
                    <a:lstStyle/>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6C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6C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6C2"/>
                    </a:solidFill>
                  </a:tcPr>
                </a:tc>
                <a:tc>
                  <a:txBody>
                    <a:bodyPr/>
                    <a:lstStyle/>
                    <a:p>
                      <a:r>
                        <a:rPr lang="en-US" sz="2000" b="0" dirty="0">
                          <a:solidFill>
                            <a:schemeClr val="tx1"/>
                          </a:solidFill>
                          <a:latin typeface="Arial" panose="020B0604020202020204" pitchFamily="34" charset="0"/>
                          <a:cs typeface="Arial" panose="020B0604020202020204" pitchFamily="34" charset="0"/>
                        </a:rPr>
                        <a:t>Comments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6C2"/>
                    </a:solidFill>
                  </a:tcPr>
                </a:tc>
                <a:extLst>
                  <a:ext uri="{0D108BD9-81ED-4DB2-BD59-A6C34878D82A}">
                    <a16:rowId xmlns:a16="http://schemas.microsoft.com/office/drawing/2014/main" val="2878784297"/>
                  </a:ext>
                </a:extLst>
              </a:tr>
              <a:tr h="697216">
                <a:tc>
                  <a:txBody>
                    <a:bodyPr/>
                    <a:lstStyle/>
                    <a:p>
                      <a:r>
                        <a:rPr lang="en-US" sz="2000" dirty="0">
                          <a:latin typeface="Arial" panose="020B0604020202020204" pitchFamily="34" charset="0"/>
                          <a:cs typeface="Arial" panose="020B0604020202020204" pitchFamily="34" charset="0"/>
                        </a:rPr>
                        <a:t>Well risen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1" i="1" dirty="0">
                          <a:solidFill>
                            <a:srgbClr val="79AA41"/>
                          </a:solidFill>
                          <a:latin typeface="Arial" panose="020B0604020202020204" pitchFamily="34" charset="0"/>
                          <a:cs typeface="Arial" panose="020B0604020202020204" pitchFamily="34" charset="0"/>
                        </a:rPr>
                        <a:t>My bread buns were well risen; I am really pleased with them.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4041636"/>
                  </a:ext>
                </a:extLst>
              </a:tr>
              <a:tr h="697216">
                <a:tc>
                  <a:txBody>
                    <a:bodyPr/>
                    <a:lstStyle/>
                    <a:p>
                      <a:r>
                        <a:rPr lang="en-US" sz="2000" dirty="0">
                          <a:latin typeface="Arial" panose="020B0604020202020204" pitchFamily="34" charset="0"/>
                          <a:cs typeface="Arial" panose="020B0604020202020204" pitchFamily="34" charset="0"/>
                        </a:rPr>
                        <a:t>Good shape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1" i="1" dirty="0">
                          <a:solidFill>
                            <a:srgbClr val="79AA41"/>
                          </a:solidFill>
                          <a:latin typeface="Arial" panose="020B0604020202020204" pitchFamily="34" charset="0"/>
                          <a:cs typeface="Arial" panose="020B0604020202020204" pitchFamily="34" charset="0"/>
                        </a:rPr>
                        <a:t>My buns are not shaped equally; I need to spend more time on shaping them.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4843571"/>
                  </a:ext>
                </a:extLst>
              </a:tr>
              <a:tr h="996023">
                <a:tc>
                  <a:txBody>
                    <a:bodyPr/>
                    <a:lstStyle/>
                    <a:p>
                      <a:r>
                        <a:rPr lang="en-US" sz="2000" dirty="0">
                          <a:latin typeface="Arial" panose="020B0604020202020204" pitchFamily="34" charset="0"/>
                          <a:cs typeface="Arial" panose="020B0604020202020204" pitchFamily="34" charset="0"/>
                        </a:rPr>
                        <a:t>Golden </a:t>
                      </a:r>
                      <a:r>
                        <a:rPr lang="en-US" sz="2000" dirty="0" err="1">
                          <a:latin typeface="Arial" panose="020B0604020202020204" pitchFamily="34" charset="0"/>
                          <a:cs typeface="Arial" panose="020B0604020202020204" pitchFamily="34" charset="0"/>
                        </a:rPr>
                        <a:t>colour</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1" i="1" dirty="0">
                          <a:solidFill>
                            <a:srgbClr val="79AA41"/>
                          </a:solidFill>
                          <a:latin typeface="Arial" panose="020B0604020202020204" pitchFamily="34" charset="0"/>
                          <a:cs typeface="Arial" panose="020B0604020202020204" pitchFamily="34" charset="0"/>
                        </a:rPr>
                        <a:t>Most are golden in </a:t>
                      </a:r>
                      <a:r>
                        <a:rPr lang="en-US" sz="2000" b="1" i="1" dirty="0" err="1">
                          <a:solidFill>
                            <a:srgbClr val="79AA41"/>
                          </a:solidFill>
                          <a:latin typeface="Arial" panose="020B0604020202020204" pitchFamily="34" charset="0"/>
                          <a:cs typeface="Arial" panose="020B0604020202020204" pitchFamily="34" charset="0"/>
                        </a:rPr>
                        <a:t>colour</a:t>
                      </a:r>
                      <a:r>
                        <a:rPr lang="en-US" sz="2000" b="1" i="1" dirty="0">
                          <a:solidFill>
                            <a:srgbClr val="79AA41"/>
                          </a:solidFill>
                          <a:latin typeface="Arial" panose="020B0604020202020204" pitchFamily="34" charset="0"/>
                          <a:cs typeface="Arial" panose="020B0604020202020204" pitchFamily="34" charset="0"/>
                        </a:rPr>
                        <a:t>, but the smaller ones are much darker as they cooked quicker than the rest.  I will focus on making them the same size next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3602138"/>
                  </a:ext>
                </a:extLst>
              </a:tr>
              <a:tr h="697216">
                <a:tc>
                  <a:txBody>
                    <a:bodyPr/>
                    <a:lstStyle/>
                    <a:p>
                      <a:r>
                        <a:rPr lang="en-US" sz="2000" dirty="0">
                          <a:latin typeface="Arial" panose="020B0604020202020204" pitchFamily="34" charset="0"/>
                          <a:cs typeface="Arial" panose="020B0604020202020204" pitchFamily="34" charset="0"/>
                        </a:rPr>
                        <a:t>Firm crust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1" i="1" dirty="0">
                          <a:solidFill>
                            <a:srgbClr val="79AA41"/>
                          </a:solidFill>
                          <a:latin typeface="Arial" panose="020B0604020202020204" pitchFamily="34" charset="0"/>
                          <a:cs typeface="Arial" panose="020B0604020202020204" pitchFamily="34" charset="0"/>
                        </a:rPr>
                        <a:t>The buns all have a firm crust and when I tapped on the bottom, they sounded hollow.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642991"/>
                  </a:ext>
                </a:extLst>
              </a:tr>
            </a:tbl>
          </a:graphicData>
        </a:graphic>
      </p:graphicFrame>
      <p:pic>
        <p:nvPicPr>
          <p:cNvPr id="3" name="Google Shape;1459;p115">
            <a:extLst>
              <a:ext uri="{FF2B5EF4-FFF2-40B4-BE49-F238E27FC236}">
                <a16:creationId xmlns:a16="http://schemas.microsoft.com/office/drawing/2014/main" id="{F99B16B9-C8C2-F9DA-91F3-9BDC89A2E07D}"/>
              </a:ext>
            </a:extLst>
          </p:cNvPr>
          <p:cNvPicPr preferRelativeResize="0"/>
          <p:nvPr/>
        </p:nvPicPr>
        <p:blipFill>
          <a:blip r:embed="rId2">
            <a:alphaModFix/>
          </a:blip>
          <a:stretch>
            <a:fillRect/>
          </a:stretch>
        </p:blipFill>
        <p:spPr>
          <a:xfrm>
            <a:off x="3392852" y="2859464"/>
            <a:ext cx="349229" cy="369600"/>
          </a:xfrm>
          <a:prstGeom prst="rect">
            <a:avLst/>
          </a:prstGeom>
          <a:solidFill>
            <a:srgbClr val="79AA41"/>
          </a:solidFill>
          <a:ln>
            <a:solidFill>
              <a:schemeClr val="accent6"/>
            </a:solidFill>
          </a:ln>
        </p:spPr>
      </p:pic>
      <p:pic>
        <p:nvPicPr>
          <p:cNvPr id="5" name="Google Shape;1459;p115">
            <a:extLst>
              <a:ext uri="{FF2B5EF4-FFF2-40B4-BE49-F238E27FC236}">
                <a16:creationId xmlns:a16="http://schemas.microsoft.com/office/drawing/2014/main" id="{5FD46FFD-7E11-F1EC-A18F-BB85BB7A6F4A}"/>
              </a:ext>
            </a:extLst>
          </p:cNvPr>
          <p:cNvPicPr preferRelativeResize="0"/>
          <p:nvPr/>
        </p:nvPicPr>
        <p:blipFill>
          <a:blip r:embed="rId2">
            <a:alphaModFix/>
          </a:blip>
          <a:stretch>
            <a:fillRect/>
          </a:stretch>
        </p:blipFill>
        <p:spPr>
          <a:xfrm>
            <a:off x="3392852" y="5470417"/>
            <a:ext cx="349229" cy="369600"/>
          </a:xfrm>
          <a:prstGeom prst="rect">
            <a:avLst/>
          </a:prstGeom>
          <a:solidFill>
            <a:srgbClr val="79AA41"/>
          </a:solidFill>
          <a:ln>
            <a:solidFill>
              <a:schemeClr val="accent6"/>
            </a:solidFill>
          </a:ln>
        </p:spPr>
      </p:pic>
      <p:pic>
        <p:nvPicPr>
          <p:cNvPr id="7" name="Google Shape;1459;p115">
            <a:extLst>
              <a:ext uri="{FF2B5EF4-FFF2-40B4-BE49-F238E27FC236}">
                <a16:creationId xmlns:a16="http://schemas.microsoft.com/office/drawing/2014/main" id="{4A76B077-9E32-8DCC-B95E-EDD599D7ED07}"/>
              </a:ext>
            </a:extLst>
          </p:cNvPr>
          <p:cNvPicPr preferRelativeResize="0"/>
          <p:nvPr/>
        </p:nvPicPr>
        <p:blipFill>
          <a:blip r:embed="rId2">
            <a:alphaModFix/>
          </a:blip>
          <a:stretch>
            <a:fillRect/>
          </a:stretch>
        </p:blipFill>
        <p:spPr>
          <a:xfrm>
            <a:off x="4542556" y="3536969"/>
            <a:ext cx="349229" cy="369600"/>
          </a:xfrm>
          <a:prstGeom prst="rect">
            <a:avLst/>
          </a:prstGeom>
          <a:solidFill>
            <a:srgbClr val="79AA41"/>
          </a:solidFill>
          <a:ln>
            <a:solidFill>
              <a:schemeClr val="accent6"/>
            </a:solidFill>
          </a:ln>
        </p:spPr>
      </p:pic>
      <p:pic>
        <p:nvPicPr>
          <p:cNvPr id="8" name="Google Shape;1459;p115">
            <a:extLst>
              <a:ext uri="{FF2B5EF4-FFF2-40B4-BE49-F238E27FC236}">
                <a16:creationId xmlns:a16="http://schemas.microsoft.com/office/drawing/2014/main" id="{BD641295-A409-2CDB-705F-1A9389BBA0BB}"/>
              </a:ext>
            </a:extLst>
          </p:cNvPr>
          <p:cNvPicPr preferRelativeResize="0"/>
          <p:nvPr/>
        </p:nvPicPr>
        <p:blipFill>
          <a:blip r:embed="rId2">
            <a:alphaModFix/>
          </a:blip>
          <a:stretch>
            <a:fillRect/>
          </a:stretch>
        </p:blipFill>
        <p:spPr>
          <a:xfrm>
            <a:off x="4542556" y="4427796"/>
            <a:ext cx="349229" cy="369600"/>
          </a:xfrm>
          <a:prstGeom prst="rect">
            <a:avLst/>
          </a:prstGeom>
          <a:solidFill>
            <a:srgbClr val="79AA41"/>
          </a:solidFill>
          <a:ln>
            <a:solidFill>
              <a:schemeClr val="accent6"/>
            </a:solidFill>
          </a:ln>
        </p:spPr>
      </p:pic>
      <p:pic>
        <p:nvPicPr>
          <p:cNvPr id="10" name="Graphic 9" descr="Smiling face outline with solid fill">
            <a:extLst>
              <a:ext uri="{FF2B5EF4-FFF2-40B4-BE49-F238E27FC236}">
                <a16:creationId xmlns:a16="http://schemas.microsoft.com/office/drawing/2014/main" id="{C7C578C0-0CC8-78C7-0BDB-06635E0FEC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1692" y="1946847"/>
            <a:ext cx="751548" cy="751868"/>
          </a:xfrm>
          <a:prstGeom prst="rect">
            <a:avLst/>
          </a:prstGeom>
        </p:spPr>
      </p:pic>
      <p:pic>
        <p:nvPicPr>
          <p:cNvPr id="12" name="Graphic 11" descr="Sad face outline with solid fill">
            <a:extLst>
              <a:ext uri="{FF2B5EF4-FFF2-40B4-BE49-F238E27FC236}">
                <a16:creationId xmlns:a16="http://schemas.microsoft.com/office/drawing/2014/main" id="{E8BFF959-0479-C568-BBA7-5DBA940E10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01388" y="2003807"/>
            <a:ext cx="694612" cy="694908"/>
          </a:xfrm>
          <a:prstGeom prst="rect">
            <a:avLst/>
          </a:prstGeom>
        </p:spPr>
      </p:pic>
      <p:pic>
        <p:nvPicPr>
          <p:cNvPr id="14" name="Graphic 13" descr="Neutral face outline with solid fill">
            <a:extLst>
              <a:ext uri="{FF2B5EF4-FFF2-40B4-BE49-F238E27FC236}">
                <a16:creationId xmlns:a16="http://schemas.microsoft.com/office/drawing/2014/main" id="{B9A0DFCD-4C93-6918-B46D-C7E133D936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96540" y="1963629"/>
            <a:ext cx="751548" cy="751868"/>
          </a:xfrm>
          <a:prstGeom prst="rect">
            <a:avLst/>
          </a:prstGeom>
        </p:spPr>
      </p:pic>
    </p:spTree>
    <p:extLst>
      <p:ext uri="{BB962C8B-B14F-4D97-AF65-F5344CB8AC3E}">
        <p14:creationId xmlns:p14="http://schemas.microsoft.com/office/powerpoint/2010/main" val="3434741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E5346-5060-06A5-55AD-CDE658757D67}"/>
              </a:ext>
            </a:extLst>
          </p:cNvPr>
          <p:cNvSpPr>
            <a:spLocks noGrp="1"/>
          </p:cNvSpPr>
          <p:nvPr>
            <p:ph type="ctrTitle"/>
          </p:nvPr>
        </p:nvSpPr>
        <p:spPr/>
        <p:txBody>
          <a:bodyPr/>
          <a:lstStyle/>
          <a:p>
            <a:r>
              <a:rPr lang="en-US" dirty="0"/>
              <a:t>Want to know more?</a:t>
            </a:r>
          </a:p>
        </p:txBody>
      </p:sp>
      <p:sp>
        <p:nvSpPr>
          <p:cNvPr id="3" name="Subtitle 2">
            <a:extLst>
              <a:ext uri="{FF2B5EF4-FFF2-40B4-BE49-F238E27FC236}">
                <a16:creationId xmlns:a16="http://schemas.microsoft.com/office/drawing/2014/main" id="{A28C5A74-C564-C355-ED83-01AAB44CBE57}"/>
              </a:ext>
            </a:extLst>
          </p:cNvPr>
          <p:cNvSpPr>
            <a:spLocks noGrp="1"/>
          </p:cNvSpPr>
          <p:nvPr>
            <p:ph type="subTitle" idx="1"/>
          </p:nvPr>
        </p:nvSpPr>
        <p:spPr>
          <a:xfrm>
            <a:off x="1169276" y="2571092"/>
            <a:ext cx="6870753" cy="3600000"/>
          </a:xfrm>
        </p:spPr>
        <p:txBody>
          <a:bodyPr/>
          <a:lstStyle/>
          <a:p>
            <a:pPr marL="0" indent="0">
              <a:buNone/>
            </a:pPr>
            <a:r>
              <a:rPr lang="en-US" sz="2000" dirty="0"/>
              <a:t>To find out more on the science of breadmaking, go to:</a:t>
            </a:r>
          </a:p>
          <a:p>
            <a:pPr marL="0" indent="0">
              <a:buNone/>
            </a:pPr>
            <a:endParaRPr lang="en-US" sz="2000" dirty="0"/>
          </a:p>
          <a:p>
            <a:pPr marL="0" indent="0">
              <a:buNone/>
            </a:pPr>
            <a:r>
              <a:rPr lang="en-US" sz="2000" dirty="0">
                <a:hlinkClick r:id="rId2"/>
              </a:rPr>
              <a:t>https://www.foodafactoflife.org.uk/11-14-years/food-commodities-11-14-years/cereals-11-14-years/baking-bread-11-14-years/</a:t>
            </a:r>
            <a:endParaRPr lang="en-US" sz="2000" dirty="0"/>
          </a:p>
          <a:p>
            <a:pPr marL="0" indent="0">
              <a:buNone/>
            </a:pPr>
            <a:endParaRPr lang="en-US" sz="2000" dirty="0"/>
          </a:p>
          <a:p>
            <a:pPr marL="0" indent="0">
              <a:buNone/>
            </a:pPr>
            <a:r>
              <a:rPr lang="en-US" sz="2000" dirty="0"/>
              <a:t>For a bread recipe that can be made, proved and cooked within an hour or less, why not try the </a:t>
            </a:r>
            <a:r>
              <a:rPr lang="en-US" sz="2000" dirty="0">
                <a:hlinkClick r:id="rId3"/>
              </a:rPr>
              <a:t>Quick bread bun </a:t>
            </a:r>
            <a:r>
              <a:rPr lang="en-US" sz="2000" dirty="0"/>
              <a:t>recipe?  </a:t>
            </a:r>
          </a:p>
          <a:p>
            <a:pPr marL="0" indent="0">
              <a:buNone/>
            </a:pPr>
            <a:endParaRPr lang="en-US" dirty="0"/>
          </a:p>
        </p:txBody>
      </p:sp>
      <p:pic>
        <p:nvPicPr>
          <p:cNvPr id="5" name="Picture 4" descr="Several baked goods on a metal surface&#10;&#10;AI-generated content may be incorrect.">
            <a:extLst>
              <a:ext uri="{FF2B5EF4-FFF2-40B4-BE49-F238E27FC236}">
                <a16:creationId xmlns:a16="http://schemas.microsoft.com/office/drawing/2014/main" id="{AD30EFCF-5A2A-347D-82DD-BE0816F57EC2}"/>
              </a:ext>
            </a:extLst>
          </p:cNvPr>
          <p:cNvPicPr>
            <a:picLocks noChangeAspect="1"/>
          </p:cNvPicPr>
          <p:nvPr/>
        </p:nvPicPr>
        <p:blipFill>
          <a:blip r:embed="rId4"/>
          <a:stretch>
            <a:fillRect/>
          </a:stretch>
        </p:blipFill>
        <p:spPr>
          <a:xfrm>
            <a:off x="8579870" y="2571092"/>
            <a:ext cx="3209444" cy="2439479"/>
          </a:xfrm>
          <a:prstGeom prst="rect">
            <a:avLst/>
          </a:prstGeom>
        </p:spPr>
      </p:pic>
    </p:spTree>
    <p:extLst>
      <p:ext uri="{BB962C8B-B14F-4D97-AF65-F5344CB8AC3E}">
        <p14:creationId xmlns:p14="http://schemas.microsoft.com/office/powerpoint/2010/main" val="816424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FAC70-8263-E2AB-26E6-803126ABD2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CD524F-8820-D3BD-7500-A29D8E180ED6}"/>
              </a:ext>
            </a:extLst>
          </p:cNvPr>
          <p:cNvSpPr>
            <a:spLocks noGrp="1"/>
          </p:cNvSpPr>
          <p:nvPr>
            <p:ph type="ctrTitle"/>
          </p:nvPr>
        </p:nvSpPr>
        <p:spPr>
          <a:xfrm>
            <a:off x="788273" y="1105826"/>
            <a:ext cx="9720000" cy="720000"/>
          </a:xfrm>
        </p:spPr>
        <p:txBody>
          <a:bodyPr/>
          <a:lstStyle/>
          <a:p>
            <a:r>
              <a:rPr lang="en-GB" sz="4400" dirty="0">
                <a:latin typeface="Arial"/>
                <a:cs typeface="Arial"/>
              </a:rPr>
              <a:t>Brilliant bread    </a:t>
            </a:r>
            <a:endParaRPr lang="en-GB" sz="4400" dirty="0"/>
          </a:p>
        </p:txBody>
      </p:sp>
      <p:sp>
        <p:nvSpPr>
          <p:cNvPr id="3" name="Subtitle 2">
            <a:extLst>
              <a:ext uri="{FF2B5EF4-FFF2-40B4-BE49-F238E27FC236}">
                <a16:creationId xmlns:a16="http://schemas.microsoft.com/office/drawing/2014/main" id="{F0B9E695-CC19-7755-6FEB-F30ED91C905D}"/>
              </a:ext>
            </a:extLst>
          </p:cNvPr>
          <p:cNvSpPr>
            <a:spLocks noGrp="1"/>
          </p:cNvSpPr>
          <p:nvPr>
            <p:ph type="subTitle" idx="1"/>
          </p:nvPr>
        </p:nvSpPr>
        <p:spPr>
          <a:xfrm>
            <a:off x="3135046" y="5000999"/>
            <a:ext cx="5921907" cy="1173594"/>
          </a:xfrm>
        </p:spPr>
        <p:txBody>
          <a:bodyPr/>
          <a:lstStyle/>
          <a:p>
            <a:pPr marL="0" indent="0" algn="ctr">
              <a:buNone/>
            </a:pPr>
            <a:r>
              <a:rPr lang="en-GB" sz="3600" dirty="0"/>
              <a:t>For further information, go to:</a:t>
            </a:r>
          </a:p>
          <a:p>
            <a:pPr marL="0" indent="0" algn="ctr">
              <a:buNone/>
            </a:pPr>
            <a:r>
              <a:rPr lang="en-GB" sz="3600" dirty="0"/>
              <a:t>www.foodafactoflife.org.uk</a:t>
            </a:r>
          </a:p>
          <a:p>
            <a:pPr marL="0" indent="0">
              <a:buNone/>
            </a:pPr>
            <a:endParaRPr lang="en-GB" sz="2000" dirty="0">
              <a:cs typeface="Arial"/>
            </a:endParaRPr>
          </a:p>
        </p:txBody>
      </p:sp>
      <p:sp>
        <p:nvSpPr>
          <p:cNvPr id="6" name="TextBox 4">
            <a:extLst>
              <a:ext uri="{FF2B5EF4-FFF2-40B4-BE49-F238E27FC236}">
                <a16:creationId xmlns:a16="http://schemas.microsoft.com/office/drawing/2014/main" id="{967AF27E-4D77-18BD-6419-362D18DF3F2E}"/>
              </a:ext>
            </a:extLst>
          </p:cNvPr>
          <p:cNvSpPr txBox="1"/>
          <p:nvPr/>
        </p:nvSpPr>
        <p:spPr>
          <a:xfrm>
            <a:off x="119743" y="6457472"/>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pic>
        <p:nvPicPr>
          <p:cNvPr id="7" name="Picture 6" descr="A plate of pastries on a white surface&#10;&#10;AI-generated content may be incorrect.">
            <a:extLst>
              <a:ext uri="{FF2B5EF4-FFF2-40B4-BE49-F238E27FC236}">
                <a16:creationId xmlns:a16="http://schemas.microsoft.com/office/drawing/2014/main" id="{0CF0C34A-F5A4-091C-9B1A-56A688FBE0C8}"/>
              </a:ext>
            </a:extLst>
          </p:cNvPr>
          <p:cNvPicPr>
            <a:picLocks noChangeAspect="1"/>
          </p:cNvPicPr>
          <p:nvPr/>
        </p:nvPicPr>
        <p:blipFill>
          <a:blip r:embed="rId3"/>
          <a:stretch>
            <a:fillRect/>
          </a:stretch>
        </p:blipFill>
        <p:spPr>
          <a:xfrm>
            <a:off x="4379976" y="1742537"/>
            <a:ext cx="3282696" cy="3154438"/>
          </a:xfrm>
          <a:prstGeom prst="rect">
            <a:avLst/>
          </a:prstGeom>
        </p:spPr>
      </p:pic>
    </p:spTree>
    <p:extLst>
      <p:ext uri="{BB962C8B-B14F-4D97-AF65-F5344CB8AC3E}">
        <p14:creationId xmlns:p14="http://schemas.microsoft.com/office/powerpoint/2010/main" val="4036156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9D02FA-F5AB-5842-4743-D1E280C2C349}"/>
              </a:ext>
            </a:extLst>
          </p:cNvPr>
          <p:cNvSpPr>
            <a:spLocks noGrp="1"/>
          </p:cNvSpPr>
          <p:nvPr>
            <p:ph type="ctrTitle"/>
          </p:nvPr>
        </p:nvSpPr>
        <p:spPr>
          <a:xfrm>
            <a:off x="1169274" y="1563798"/>
            <a:ext cx="9720000" cy="720000"/>
          </a:xfrm>
        </p:spPr>
        <p:txBody>
          <a:bodyPr/>
          <a:lstStyle/>
          <a:p>
            <a:r>
              <a:rPr lang="en-GB" dirty="0">
                <a:latin typeface="Arial"/>
                <a:cs typeface="Arial"/>
              </a:rPr>
              <a:t>Nutritional analysis</a:t>
            </a:r>
            <a:endParaRPr lang="en-GB" dirty="0"/>
          </a:p>
        </p:txBody>
      </p:sp>
      <p:sp>
        <p:nvSpPr>
          <p:cNvPr id="3" name="TextBox 2">
            <a:extLst>
              <a:ext uri="{FF2B5EF4-FFF2-40B4-BE49-F238E27FC236}">
                <a16:creationId xmlns:a16="http://schemas.microsoft.com/office/drawing/2014/main" id="{E6E3EB52-4A62-AF02-9428-8D9C15132860}"/>
              </a:ext>
            </a:extLst>
          </p:cNvPr>
          <p:cNvSpPr txBox="1"/>
          <p:nvPr/>
        </p:nvSpPr>
        <p:spPr>
          <a:xfrm>
            <a:off x="8914085" y="4772294"/>
            <a:ext cx="3400425"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Serves 4</a:t>
            </a:r>
            <a:endParaRPr lang="en-US" dirty="0"/>
          </a:p>
        </p:txBody>
      </p:sp>
      <p:pic>
        <p:nvPicPr>
          <p:cNvPr id="6" name="Picture 5" descr="A close-up of a label&#10;&#10;AI-generated content may be incorrect.">
            <a:extLst>
              <a:ext uri="{FF2B5EF4-FFF2-40B4-BE49-F238E27FC236}">
                <a16:creationId xmlns:a16="http://schemas.microsoft.com/office/drawing/2014/main" id="{199107E4-614A-9872-E133-A0F146472055}"/>
              </a:ext>
            </a:extLst>
          </p:cNvPr>
          <p:cNvPicPr>
            <a:picLocks noChangeAspect="1"/>
          </p:cNvPicPr>
          <p:nvPr/>
        </p:nvPicPr>
        <p:blipFill>
          <a:blip r:embed="rId2"/>
          <a:stretch>
            <a:fillRect/>
          </a:stretch>
        </p:blipFill>
        <p:spPr>
          <a:xfrm>
            <a:off x="1292772" y="2478190"/>
            <a:ext cx="5029200" cy="2694214"/>
          </a:xfrm>
          <a:prstGeom prst="rect">
            <a:avLst/>
          </a:prstGeom>
        </p:spPr>
      </p:pic>
      <p:pic>
        <p:nvPicPr>
          <p:cNvPr id="2" name="Picture 1" descr="Several baked goods on a metal surface&#10;&#10;AI-generated content may be incorrect.">
            <a:extLst>
              <a:ext uri="{FF2B5EF4-FFF2-40B4-BE49-F238E27FC236}">
                <a16:creationId xmlns:a16="http://schemas.microsoft.com/office/drawing/2014/main" id="{DD049EB1-C8B1-7FBA-39A7-9C9086DAD46E}"/>
              </a:ext>
            </a:extLst>
          </p:cNvPr>
          <p:cNvPicPr>
            <a:picLocks noChangeAspect="1"/>
          </p:cNvPicPr>
          <p:nvPr/>
        </p:nvPicPr>
        <p:blipFill>
          <a:blip r:embed="rId3"/>
          <a:stretch>
            <a:fillRect/>
          </a:stretch>
        </p:blipFill>
        <p:spPr>
          <a:xfrm>
            <a:off x="7985510" y="2209260"/>
            <a:ext cx="3209444" cy="2439479"/>
          </a:xfrm>
          <a:prstGeom prst="rect">
            <a:avLst/>
          </a:prstGeom>
        </p:spPr>
      </p:pic>
    </p:spTree>
    <p:extLst>
      <p:ext uri="{BB962C8B-B14F-4D97-AF65-F5344CB8AC3E}">
        <p14:creationId xmlns:p14="http://schemas.microsoft.com/office/powerpoint/2010/main" val="2283552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12213-7B63-B24D-8D2F-78021A4CACAC}"/>
              </a:ext>
            </a:extLst>
          </p:cNvPr>
          <p:cNvSpPr>
            <a:spLocks noGrp="1"/>
          </p:cNvSpPr>
          <p:nvPr>
            <p:ph type="ctrTitle"/>
          </p:nvPr>
        </p:nvSpPr>
        <p:spPr/>
        <p:txBody>
          <a:bodyPr/>
          <a:lstStyle/>
          <a:p>
            <a:r>
              <a:rPr lang="en-GB" dirty="0">
                <a:latin typeface="Arial"/>
                <a:cs typeface="Arial"/>
              </a:rPr>
              <a:t>Starter activity</a:t>
            </a:r>
            <a:endParaRPr lang="en-GB" dirty="0"/>
          </a:p>
        </p:txBody>
      </p:sp>
      <p:sp>
        <p:nvSpPr>
          <p:cNvPr id="3" name="TextBox 2">
            <a:extLst>
              <a:ext uri="{FF2B5EF4-FFF2-40B4-BE49-F238E27FC236}">
                <a16:creationId xmlns:a16="http://schemas.microsoft.com/office/drawing/2014/main" id="{54598731-9226-DFFD-BE56-3DE711D162D7}"/>
              </a:ext>
            </a:extLst>
          </p:cNvPr>
          <p:cNvSpPr txBox="1"/>
          <p:nvPr/>
        </p:nvSpPr>
        <p:spPr>
          <a:xfrm>
            <a:off x="1169274" y="2413337"/>
            <a:ext cx="7708604" cy="2185214"/>
          </a:xfrm>
          <a:prstGeom prst="rect">
            <a:avLst/>
          </a:prstGeom>
          <a:noFill/>
        </p:spPr>
        <p:txBody>
          <a:bodyPr wrap="square" rtlCol="0">
            <a:spAutoFit/>
          </a:bodyPr>
          <a:lstStyle/>
          <a:p>
            <a:pPr marL="342900" indent="-342900">
              <a:buAutoNum type="arabicPeriod"/>
            </a:pPr>
            <a:r>
              <a:rPr lang="en-US" sz="2000" dirty="0">
                <a:latin typeface="Arial" panose="020B0604020202020204" pitchFamily="34" charset="0"/>
                <a:cs typeface="Arial" panose="020B0604020202020204" pitchFamily="34" charset="0"/>
              </a:rPr>
              <a:t>Name 3 different types of flour.</a:t>
            </a:r>
          </a:p>
          <a:p>
            <a:endParaRPr lang="en-US" sz="2000" dirty="0">
              <a:latin typeface="Arial" panose="020B0604020202020204" pitchFamily="34" charset="0"/>
              <a:cs typeface="Arial" panose="020B0604020202020204" pitchFamily="34" charset="0"/>
            </a:endParaRPr>
          </a:p>
          <a:p>
            <a:pPr marL="342900" indent="-342900">
              <a:buAutoNum type="arabicPeriod" startAt="2"/>
            </a:pPr>
            <a:r>
              <a:rPr lang="en-US" sz="2000" dirty="0">
                <a:latin typeface="Arial" panose="020B0604020202020204" pitchFamily="34" charset="0"/>
                <a:cs typeface="Arial" panose="020B0604020202020204" pitchFamily="34" charset="0"/>
              </a:rPr>
              <a:t>What causes bread to rise?</a:t>
            </a:r>
          </a:p>
          <a:p>
            <a:pPr marL="342900" indent="-342900">
              <a:buAutoNum type="arabicPeriod" startAt="2"/>
            </a:pPr>
            <a:endParaRPr lang="en-US" sz="2000" dirty="0">
              <a:latin typeface="Arial" panose="020B0604020202020204" pitchFamily="34" charset="0"/>
              <a:cs typeface="Arial" panose="020B0604020202020204" pitchFamily="34" charset="0"/>
            </a:endParaRPr>
          </a:p>
          <a:p>
            <a:pPr marL="342900" indent="-342900">
              <a:buAutoNum type="arabicPeriod" startAt="2"/>
            </a:pPr>
            <a:r>
              <a:rPr lang="en-US" sz="2000" dirty="0">
                <a:latin typeface="Arial" panose="020B0604020202020204" pitchFamily="34" charset="0"/>
                <a:cs typeface="Arial" panose="020B0604020202020204" pitchFamily="34" charset="0"/>
              </a:rPr>
              <a:t>Why is bread kneaded?</a:t>
            </a:r>
          </a:p>
          <a:p>
            <a:pPr marL="342900" indent="-342900">
              <a:buAutoNum type="arabicPeriod" startAt="2"/>
            </a:pPr>
            <a:endParaRPr lang="en-US" dirty="0"/>
          </a:p>
          <a:p>
            <a:pPr marL="342900" indent="-342900">
              <a:buAutoNum type="arabicPeriod" startAt="2"/>
            </a:pPr>
            <a:endParaRPr lang="en-US" dirty="0"/>
          </a:p>
        </p:txBody>
      </p:sp>
    </p:spTree>
    <p:extLst>
      <p:ext uri="{BB962C8B-B14F-4D97-AF65-F5344CB8AC3E}">
        <p14:creationId xmlns:p14="http://schemas.microsoft.com/office/powerpoint/2010/main" val="4151420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1E4DF-CA77-8693-18B5-6B3157FFB4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1CE4F6-C411-9D68-E5B3-5BAE51680706}"/>
              </a:ext>
            </a:extLst>
          </p:cNvPr>
          <p:cNvSpPr>
            <a:spLocks noGrp="1"/>
          </p:cNvSpPr>
          <p:nvPr>
            <p:ph type="ctrTitle"/>
          </p:nvPr>
        </p:nvSpPr>
        <p:spPr/>
        <p:txBody>
          <a:bodyPr/>
          <a:lstStyle/>
          <a:p>
            <a:r>
              <a:rPr lang="en-GB" dirty="0">
                <a:latin typeface="Arial"/>
                <a:cs typeface="Arial"/>
              </a:rPr>
              <a:t>Example responses</a:t>
            </a:r>
            <a:endParaRPr lang="en-GB" dirty="0"/>
          </a:p>
        </p:txBody>
      </p:sp>
      <p:sp>
        <p:nvSpPr>
          <p:cNvPr id="3" name="TextBox 2">
            <a:extLst>
              <a:ext uri="{FF2B5EF4-FFF2-40B4-BE49-F238E27FC236}">
                <a16:creationId xmlns:a16="http://schemas.microsoft.com/office/drawing/2014/main" id="{796B236F-4B03-F6B6-84F4-D2EE6CE5BD60}"/>
              </a:ext>
            </a:extLst>
          </p:cNvPr>
          <p:cNvSpPr txBox="1"/>
          <p:nvPr/>
        </p:nvSpPr>
        <p:spPr>
          <a:xfrm>
            <a:off x="1169274" y="2283798"/>
            <a:ext cx="9103439" cy="4093428"/>
          </a:xfrm>
          <a:prstGeom prst="rect">
            <a:avLst/>
          </a:prstGeom>
          <a:noFill/>
        </p:spPr>
        <p:txBody>
          <a:bodyPr wrap="square" rtlCol="0">
            <a:spAutoFit/>
          </a:bodyPr>
          <a:lstStyle/>
          <a:p>
            <a:pPr marL="342900" indent="-342900">
              <a:buAutoNum type="arabicPeriod"/>
            </a:pPr>
            <a:r>
              <a:rPr lang="en-US" sz="2000" dirty="0">
                <a:latin typeface="Arial" panose="020B0604020202020204" pitchFamily="34" charset="0"/>
                <a:cs typeface="Arial" panose="020B0604020202020204" pitchFamily="34" charset="0"/>
              </a:rPr>
              <a:t>Name 3 different types of flour.</a:t>
            </a:r>
          </a:p>
          <a:p>
            <a:r>
              <a:rPr lang="en-US" sz="2000" b="1" i="1" dirty="0">
                <a:solidFill>
                  <a:srgbClr val="79AA41"/>
                </a:solidFill>
                <a:latin typeface="Arial" panose="020B0604020202020204" pitchFamily="34" charset="0"/>
                <a:cs typeface="Arial" panose="020B0604020202020204" pitchFamily="34" charset="0"/>
              </a:rPr>
              <a:t>Strong white, </a:t>
            </a:r>
            <a:r>
              <a:rPr lang="en-US" sz="2000" b="1" i="1" dirty="0" err="1">
                <a:solidFill>
                  <a:srgbClr val="79AA41"/>
                </a:solidFill>
                <a:latin typeface="Arial" panose="020B0604020202020204" pitchFamily="34" charset="0"/>
                <a:cs typeface="Arial" panose="020B0604020202020204" pitchFamily="34" charset="0"/>
              </a:rPr>
              <a:t>wholemeal</a:t>
            </a:r>
            <a:r>
              <a:rPr lang="en-US" sz="2000" b="1" i="1" dirty="0">
                <a:solidFill>
                  <a:srgbClr val="79AA41"/>
                </a:solidFill>
                <a:latin typeface="Arial" panose="020B0604020202020204" pitchFamily="34" charset="0"/>
                <a:cs typeface="Arial" panose="020B0604020202020204" pitchFamily="34" charset="0"/>
              </a:rPr>
              <a:t>, bran, self-raising, 00. </a:t>
            </a:r>
          </a:p>
          <a:p>
            <a:endParaRPr lang="en-US" sz="2000" dirty="0">
              <a:latin typeface="Arial" panose="020B0604020202020204" pitchFamily="34" charset="0"/>
              <a:cs typeface="Arial" panose="020B0604020202020204" pitchFamily="34" charset="0"/>
            </a:endParaRPr>
          </a:p>
          <a:p>
            <a:pPr marL="342900" indent="-342900">
              <a:buAutoNum type="arabicPeriod" startAt="2"/>
            </a:pPr>
            <a:r>
              <a:rPr lang="en-US" sz="2000" dirty="0">
                <a:latin typeface="Arial" panose="020B0604020202020204" pitchFamily="34" charset="0"/>
                <a:cs typeface="Arial" panose="020B0604020202020204" pitchFamily="34" charset="0"/>
              </a:rPr>
              <a:t>What causes bread to rise?</a:t>
            </a:r>
          </a:p>
          <a:p>
            <a:r>
              <a:rPr lang="en-US" sz="2000" b="1" i="1" dirty="0">
                <a:solidFill>
                  <a:srgbClr val="79AA41"/>
                </a:solidFill>
                <a:latin typeface="Arial" panose="020B0604020202020204" pitchFamily="34" charset="0"/>
                <a:cs typeface="Arial" panose="020B0604020202020204" pitchFamily="34" charset="0"/>
              </a:rPr>
              <a:t>Yeast is the raising agent used in bread.  It causes the bread to rise through the fermentation process where it gives off alcohol and carbon dioxide, which gets trapped in the gluten matrix and causes the bread to rise.</a:t>
            </a:r>
          </a:p>
          <a:p>
            <a:pPr marL="342900" indent="-342900">
              <a:buAutoNum type="arabicPeriod" startAt="2"/>
            </a:pPr>
            <a:endParaRPr lang="en-US" sz="2000" dirty="0">
              <a:latin typeface="Arial" panose="020B0604020202020204" pitchFamily="34" charset="0"/>
              <a:cs typeface="Arial" panose="020B0604020202020204" pitchFamily="34" charset="0"/>
            </a:endParaRPr>
          </a:p>
          <a:p>
            <a:pPr marL="457200" indent="-457200">
              <a:buAutoNum type="arabicPeriod" startAt="3"/>
            </a:pPr>
            <a:r>
              <a:rPr lang="en-US" sz="2000" dirty="0">
                <a:latin typeface="Arial" panose="020B0604020202020204" pitchFamily="34" charset="0"/>
                <a:cs typeface="Arial" panose="020B0604020202020204" pitchFamily="34" charset="0"/>
              </a:rPr>
              <a:t>Why is bread kneaded?</a:t>
            </a:r>
          </a:p>
          <a:p>
            <a:r>
              <a:rPr lang="en-US" sz="2000" b="1" i="1" dirty="0">
                <a:solidFill>
                  <a:srgbClr val="79AA41"/>
                </a:solidFill>
                <a:latin typeface="Arial" panose="020B0604020202020204" pitchFamily="34" charset="0"/>
                <a:cs typeface="Arial" panose="020B0604020202020204" pitchFamily="34" charset="0"/>
              </a:rPr>
              <a:t>The bread dough is kneaded to develop the gluten, making the dough stretchy.</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308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103628" y="2275769"/>
            <a:ext cx="6158726" cy="3915947"/>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2"/>
          <p:cNvSpPr>
            <a:spLocks noGrp="1"/>
          </p:cNvSpPr>
          <p:nvPr>
            <p:ph type="title"/>
          </p:nvPr>
        </p:nvSpPr>
        <p:spPr/>
        <p:txBody>
          <a:bodyPr/>
          <a:lstStyle/>
          <a:p>
            <a:r>
              <a:rPr lang="en-GB" dirty="0"/>
              <a:t>Ingredients (serves 4)</a:t>
            </a:r>
          </a:p>
        </p:txBody>
      </p:sp>
      <p:pic>
        <p:nvPicPr>
          <p:cNvPr id="2" name="Picture 1" descr="A sign with text and symbols&#10;&#10;AI-generated content may be incorrect.">
            <a:extLst>
              <a:ext uri="{FF2B5EF4-FFF2-40B4-BE49-F238E27FC236}">
                <a16:creationId xmlns:a16="http://schemas.microsoft.com/office/drawing/2014/main" id="{EB96E4F8-1400-F548-954A-DBFF68D872DF}"/>
              </a:ext>
            </a:extLst>
          </p:cNvPr>
          <p:cNvPicPr>
            <a:picLocks noChangeAspect="1"/>
          </p:cNvPicPr>
          <p:nvPr/>
        </p:nvPicPr>
        <p:blipFill>
          <a:blip r:embed="rId2"/>
          <a:stretch>
            <a:fillRect/>
          </a:stretch>
        </p:blipFill>
        <p:spPr>
          <a:xfrm>
            <a:off x="8856618" y="4926003"/>
            <a:ext cx="2540403" cy="1265713"/>
          </a:xfrm>
          <a:prstGeom prst="rect">
            <a:avLst/>
          </a:prstGeom>
        </p:spPr>
      </p:pic>
      <p:sp>
        <p:nvSpPr>
          <p:cNvPr id="6" name="TextBox 5">
            <a:extLst>
              <a:ext uri="{FF2B5EF4-FFF2-40B4-BE49-F238E27FC236}">
                <a16:creationId xmlns:a16="http://schemas.microsoft.com/office/drawing/2014/main" id="{6B485B16-E401-1D2E-DBAD-3A74C9CB360A}"/>
              </a:ext>
            </a:extLst>
          </p:cNvPr>
          <p:cNvSpPr txBox="1"/>
          <p:nvPr/>
        </p:nvSpPr>
        <p:spPr>
          <a:xfrm>
            <a:off x="5262936" y="5251202"/>
            <a:ext cx="302997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latin typeface="Arial"/>
                <a:cs typeface="Arial"/>
              </a:rPr>
              <a:t>Check for any food allergy, intolerance, special dietary requirement or religious/cultural reasons for not handling or eating the ingredients in this recipe.</a:t>
            </a:r>
          </a:p>
        </p:txBody>
      </p:sp>
      <p:sp>
        <p:nvSpPr>
          <p:cNvPr id="5" name="Rectangle 2">
            <a:extLst>
              <a:ext uri="{FF2B5EF4-FFF2-40B4-BE49-F238E27FC236}">
                <a16:creationId xmlns:a16="http://schemas.microsoft.com/office/drawing/2014/main" id="{907A4263-F08D-20DA-0B54-71EBA847AF1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extBox 14">
            <a:extLst>
              <a:ext uri="{FF2B5EF4-FFF2-40B4-BE49-F238E27FC236}">
                <a16:creationId xmlns:a16="http://schemas.microsoft.com/office/drawing/2014/main" id="{9A5320EC-66E1-684C-BDFA-6083BFF5BEB2}"/>
              </a:ext>
            </a:extLst>
          </p:cNvPr>
          <p:cNvSpPr txBox="1"/>
          <p:nvPr/>
        </p:nvSpPr>
        <p:spPr>
          <a:xfrm>
            <a:off x="5262936" y="2447748"/>
            <a:ext cx="3508924" cy="1938992"/>
          </a:xfrm>
          <a:prstGeom prst="rect">
            <a:avLst/>
          </a:prstGeom>
          <a:noFill/>
        </p:spPr>
        <p:txBody>
          <a:bodyPr wrap="square">
            <a:spAutoFit/>
          </a:bodyPr>
          <a:lstStyle/>
          <a:p>
            <a:r>
              <a:rPr lang="en-GB" sz="2000" dirty="0">
                <a:latin typeface="Arial" panose="020B0604020202020204" pitchFamily="34" charset="0"/>
                <a:cs typeface="Arial" panose="020B0604020202020204" pitchFamily="34" charset="0"/>
              </a:rPr>
              <a:t>125g strong flour</a:t>
            </a:r>
          </a:p>
          <a:p>
            <a:r>
              <a:rPr lang="en-GB" sz="2000" dirty="0">
                <a:latin typeface="Arial" panose="020B0604020202020204" pitchFamily="34" charset="0"/>
                <a:cs typeface="Arial" panose="020B0604020202020204" pitchFamily="34" charset="0"/>
              </a:rPr>
              <a:t>125g strong wholemeal flour</a:t>
            </a:r>
          </a:p>
          <a:p>
            <a:r>
              <a:rPr lang="en-GB" sz="2000" dirty="0">
                <a:latin typeface="Arial" panose="020B0604020202020204" pitchFamily="34" charset="0"/>
                <a:cs typeface="Arial" panose="020B0604020202020204" pitchFamily="34" charset="0"/>
              </a:rPr>
              <a:t>½ x 5ml spoon salt</a:t>
            </a:r>
          </a:p>
          <a:p>
            <a:r>
              <a:rPr lang="en-GB" sz="2000" dirty="0">
                <a:latin typeface="Arial" panose="020B0604020202020204" pitchFamily="34" charset="0"/>
                <a:cs typeface="Arial" panose="020B0604020202020204" pitchFamily="34" charset="0"/>
              </a:rPr>
              <a:t>7g pack fast action dried yeast                       </a:t>
            </a:r>
          </a:p>
          <a:p>
            <a:r>
              <a:rPr lang="en-GB" sz="2000" dirty="0">
                <a:latin typeface="Arial" panose="020B0604020202020204" pitchFamily="34" charset="0"/>
                <a:cs typeface="Arial" panose="020B0604020202020204" pitchFamily="34" charset="0"/>
              </a:rPr>
              <a:t>150ml warm water</a:t>
            </a:r>
          </a:p>
        </p:txBody>
      </p:sp>
      <p:pic>
        <p:nvPicPr>
          <p:cNvPr id="7" name="Picture 6" descr="A tray with a measuring cup and a bowl of flour and a pitcher of water&#10;&#10;AI-generated content may be incorrect.">
            <a:extLst>
              <a:ext uri="{FF2B5EF4-FFF2-40B4-BE49-F238E27FC236}">
                <a16:creationId xmlns:a16="http://schemas.microsoft.com/office/drawing/2014/main" id="{7E918B98-6617-FE55-B3FE-CA2612458344}"/>
              </a:ext>
            </a:extLst>
          </p:cNvPr>
          <p:cNvPicPr>
            <a:picLocks noChangeAspect="1"/>
          </p:cNvPicPr>
          <p:nvPr/>
        </p:nvPicPr>
        <p:blipFill>
          <a:blip r:embed="rId3"/>
          <a:srcRect r="2269"/>
          <a:stretch>
            <a:fillRect/>
          </a:stretch>
        </p:blipFill>
        <p:spPr>
          <a:xfrm>
            <a:off x="1509946" y="2326905"/>
            <a:ext cx="3116918" cy="3864811"/>
          </a:xfrm>
          <a:prstGeom prst="rect">
            <a:avLst/>
          </a:prstGeom>
        </p:spPr>
      </p:pic>
    </p:spTree>
    <p:extLst>
      <p:ext uri="{BB962C8B-B14F-4D97-AF65-F5344CB8AC3E}">
        <p14:creationId xmlns:p14="http://schemas.microsoft.com/office/powerpoint/2010/main" val="591552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5999" y="2283798"/>
            <a:ext cx="4793277" cy="3887293"/>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2"/>
          <p:cNvSpPr>
            <a:spLocks noGrp="1"/>
          </p:cNvSpPr>
          <p:nvPr>
            <p:ph type="title"/>
          </p:nvPr>
        </p:nvSpPr>
        <p:spPr/>
        <p:txBody>
          <a:bodyPr/>
          <a:lstStyle/>
          <a:p>
            <a:r>
              <a:rPr lang="en-GB" dirty="0"/>
              <a:t>Equipment</a:t>
            </a:r>
          </a:p>
        </p:txBody>
      </p:sp>
      <p:sp>
        <p:nvSpPr>
          <p:cNvPr id="5" name="Text Placeholder 1">
            <a:extLst>
              <a:ext uri="{FF2B5EF4-FFF2-40B4-BE49-F238E27FC236}">
                <a16:creationId xmlns:a16="http://schemas.microsoft.com/office/drawing/2014/main" id="{8649FFFB-C9FE-4BF2-0267-D9FBAAC8DD24}"/>
              </a:ext>
            </a:extLst>
          </p:cNvPr>
          <p:cNvSpPr txBox="1">
            <a:spLocks/>
          </p:cNvSpPr>
          <p:nvPr/>
        </p:nvSpPr>
        <p:spPr>
          <a:xfrm>
            <a:off x="8690339" y="2519478"/>
            <a:ext cx="4320000" cy="3410810"/>
          </a:xfrm>
          <a:prstGeom prst="rect">
            <a:avLst/>
          </a:prstGeom>
        </p:spPr>
        <p:txBody>
          <a:bodyPr lIns="0" tIns="0" rIns="0" bIns="0" anchor="t">
            <a:noAutofit/>
          </a:bodyPr>
          <a:lstStyle>
            <a:lvl1pPr marL="0" indent="0" algn="l" defTabSz="914400" rtl="0" eaLnBrk="1" latinLnBrk="0" hangingPunct="1">
              <a:lnSpc>
                <a:spcPct val="90000"/>
              </a:lnSpc>
              <a:spcBef>
                <a:spcPts val="1000"/>
              </a:spcBef>
              <a:buFont typeface="Arial"/>
              <a:buNone/>
              <a:defRPr sz="1800" b="0" i="0" kern="1200">
                <a:solidFill>
                  <a:schemeClr val="tx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endParaRPr lang="en-GB" sz="2000" dirty="0"/>
          </a:p>
          <a:p>
            <a:endParaRPr lang="en-GB" sz="2000" dirty="0"/>
          </a:p>
        </p:txBody>
      </p:sp>
      <p:sp>
        <p:nvSpPr>
          <p:cNvPr id="6" name="Text Placeholder 1">
            <a:extLst>
              <a:ext uri="{FF2B5EF4-FFF2-40B4-BE49-F238E27FC236}">
                <a16:creationId xmlns:a16="http://schemas.microsoft.com/office/drawing/2014/main" id="{EC2B4F1E-49EA-81D0-9609-1E2AFC2BFABE}"/>
              </a:ext>
            </a:extLst>
          </p:cNvPr>
          <p:cNvSpPr txBox="1">
            <a:spLocks/>
          </p:cNvSpPr>
          <p:nvPr/>
        </p:nvSpPr>
        <p:spPr>
          <a:xfrm>
            <a:off x="6191279" y="2398554"/>
            <a:ext cx="2403781" cy="3410810"/>
          </a:xfrm>
          <a:prstGeom prst="rect">
            <a:avLst/>
          </a:prstGeom>
        </p:spPr>
        <p:txBody>
          <a:bodyPr lIns="0" tIns="0" rIns="0" bIns="0" anchor="t">
            <a:noAutofit/>
          </a:bodyPr>
          <a:lstStyle>
            <a:lvl1pPr marL="0" indent="0" algn="l" defTabSz="914400" rtl="0" eaLnBrk="1" latinLnBrk="0" hangingPunct="1">
              <a:lnSpc>
                <a:spcPct val="90000"/>
              </a:lnSpc>
              <a:spcBef>
                <a:spcPts val="1000"/>
              </a:spcBef>
              <a:buFont typeface="Arial"/>
              <a:buNone/>
              <a:defRPr sz="1800" b="0" i="0" kern="1200">
                <a:solidFill>
                  <a:schemeClr val="tx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r>
              <a:rPr lang="en-US" sz="2000" dirty="0"/>
              <a:t>Weighing scales</a:t>
            </a:r>
            <a:endParaRPr lang="en-GB" sz="2000" b="1" dirty="0"/>
          </a:p>
          <a:p>
            <a:r>
              <a:rPr lang="en-US" sz="2000" dirty="0"/>
              <a:t>Measuring spoons</a:t>
            </a:r>
            <a:endParaRPr lang="en-GB" sz="2000" b="1" dirty="0"/>
          </a:p>
          <a:p>
            <a:r>
              <a:rPr lang="en-US" sz="2000" dirty="0"/>
              <a:t>Measuring jug</a:t>
            </a:r>
            <a:endParaRPr lang="en-GB" sz="2000" b="1" dirty="0"/>
          </a:p>
          <a:p>
            <a:r>
              <a:rPr lang="en-US" sz="2000" dirty="0"/>
              <a:t>Baking tray</a:t>
            </a:r>
            <a:endParaRPr lang="en-GB" sz="2000" b="1" dirty="0"/>
          </a:p>
          <a:p>
            <a:r>
              <a:rPr lang="en-US" sz="2000" dirty="0"/>
              <a:t>Sieve</a:t>
            </a:r>
            <a:endParaRPr lang="en-GB" sz="2000" b="1" dirty="0"/>
          </a:p>
          <a:p>
            <a:r>
              <a:rPr lang="en-US" sz="2000" dirty="0"/>
              <a:t>Mixing bowl</a:t>
            </a:r>
            <a:endParaRPr lang="en-GB" sz="2000" b="1" dirty="0"/>
          </a:p>
          <a:p>
            <a:r>
              <a:rPr lang="en-US" sz="2000" dirty="0"/>
              <a:t>Mixing spoon</a:t>
            </a:r>
            <a:endParaRPr lang="en-GB" sz="2000" b="1" dirty="0"/>
          </a:p>
          <a:p>
            <a:r>
              <a:rPr lang="en-US" sz="2000" dirty="0"/>
              <a:t>Flour dredger (optional) </a:t>
            </a:r>
            <a:endParaRPr lang="en-GB" sz="2000" b="1" dirty="0"/>
          </a:p>
          <a:p>
            <a:r>
              <a:rPr lang="en-US" sz="2000" dirty="0"/>
              <a:t>Cooling rack</a:t>
            </a:r>
            <a:endParaRPr lang="en-GB" sz="2000" b="1" dirty="0"/>
          </a:p>
          <a:p>
            <a:endParaRPr lang="en-GB" sz="2000" dirty="0"/>
          </a:p>
          <a:p>
            <a:endParaRPr lang="en-GB" sz="2000" dirty="0"/>
          </a:p>
        </p:txBody>
      </p:sp>
      <p:pic>
        <p:nvPicPr>
          <p:cNvPr id="7" name="Picture 6" descr="A sieve and a knife on a tray&#10;&#10;AI-generated content may be incorrect.">
            <a:extLst>
              <a:ext uri="{FF2B5EF4-FFF2-40B4-BE49-F238E27FC236}">
                <a16:creationId xmlns:a16="http://schemas.microsoft.com/office/drawing/2014/main" id="{38C73A84-8A28-7BCC-E506-5B84256569F6}"/>
              </a:ext>
            </a:extLst>
          </p:cNvPr>
          <p:cNvPicPr>
            <a:picLocks noChangeAspect="1"/>
          </p:cNvPicPr>
          <p:nvPr/>
        </p:nvPicPr>
        <p:blipFill>
          <a:blip r:embed="rId2"/>
          <a:stretch>
            <a:fillRect/>
          </a:stretch>
        </p:blipFill>
        <p:spPr>
          <a:xfrm>
            <a:off x="2085318" y="2336917"/>
            <a:ext cx="2834153" cy="3834173"/>
          </a:xfrm>
          <a:prstGeom prst="rect">
            <a:avLst/>
          </a:prstGeom>
        </p:spPr>
      </p:pic>
    </p:spTree>
    <p:extLst>
      <p:ext uri="{BB962C8B-B14F-4D97-AF65-F5344CB8AC3E}">
        <p14:creationId xmlns:p14="http://schemas.microsoft.com/office/powerpoint/2010/main" val="3097634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23890" y="1714588"/>
            <a:ext cx="5124894" cy="3896403"/>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gn="ctr">
              <a:buFont typeface="Arial"/>
              <a:buChar char="•"/>
            </a:pPr>
            <a:endParaRPr lang="en-US">
              <a:solidFill>
                <a:schemeClr val="bg1"/>
              </a:solidFill>
              <a:ea typeface="Calibri" panose="020F0502020204030204"/>
              <a:cs typeface="Calibri" panose="020F0502020204030204"/>
            </a:endParaRPr>
          </a:p>
        </p:txBody>
      </p:sp>
      <p:sp>
        <p:nvSpPr>
          <p:cNvPr id="6" name="Title 1"/>
          <p:cNvSpPr txBox="1">
            <a:spLocks/>
          </p:cNvSpPr>
          <p:nvPr/>
        </p:nvSpPr>
        <p:spPr>
          <a:xfrm>
            <a:off x="973732" y="1045422"/>
            <a:ext cx="9720000" cy="720000"/>
          </a:xfrm>
          <a:prstGeom prst="rect">
            <a:avLst/>
          </a:prstGeom>
        </p:spPr>
        <p:txBody>
          <a:bodyPr lIns="0" tIns="0" rIns="0" bIns="0" anchor="t"/>
          <a:lstStyle>
            <a:lvl1pPr algn="l" defTabSz="914400" rtl="0" eaLnBrk="1" latinLnBrk="0" hangingPunct="1">
              <a:lnSpc>
                <a:spcPct val="90000"/>
              </a:lnSpc>
              <a:spcBef>
                <a:spcPct val="0"/>
              </a:spcBef>
              <a:buNone/>
              <a:defRPr sz="3400" b="1" i="0" kern="1200">
                <a:solidFill>
                  <a:srgbClr val="79AA41"/>
                </a:solidFill>
                <a:latin typeface="Arial" charset="0"/>
                <a:ea typeface="Arial" charset="0"/>
                <a:cs typeface="Arial" charset="0"/>
              </a:defRPr>
            </a:lvl1pPr>
          </a:lstStyle>
          <a:p>
            <a:r>
              <a:rPr lang="en-US" dirty="0"/>
              <a:t>Food skills</a:t>
            </a:r>
          </a:p>
          <a:p>
            <a:endParaRPr lang="en-US" dirty="0"/>
          </a:p>
        </p:txBody>
      </p:sp>
      <p:sp>
        <p:nvSpPr>
          <p:cNvPr id="7" name="Subtitle 2"/>
          <p:cNvSpPr txBox="1">
            <a:spLocks/>
          </p:cNvSpPr>
          <p:nvPr/>
        </p:nvSpPr>
        <p:spPr>
          <a:xfrm>
            <a:off x="6510062" y="2010991"/>
            <a:ext cx="2323543"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sz="2000" dirty="0"/>
              <a:t>Weigh</a:t>
            </a:r>
          </a:p>
          <a:p>
            <a:pPr marL="0" indent="0">
              <a:buNone/>
            </a:pPr>
            <a:r>
              <a:rPr lang="en-GB" sz="2000" dirty="0"/>
              <a:t>Measure</a:t>
            </a:r>
          </a:p>
          <a:p>
            <a:pPr marL="0" indent="0">
              <a:buNone/>
            </a:pPr>
            <a:r>
              <a:rPr lang="en-GB" sz="2000" dirty="0"/>
              <a:t>Mix</a:t>
            </a:r>
          </a:p>
          <a:p>
            <a:pPr marL="0" indent="0">
              <a:buNone/>
            </a:pPr>
            <a:r>
              <a:rPr lang="en-GB" sz="2000" dirty="0"/>
              <a:t>Stir and combine</a:t>
            </a:r>
          </a:p>
          <a:p>
            <a:pPr marL="0" indent="0">
              <a:buNone/>
            </a:pPr>
            <a:r>
              <a:rPr lang="en-GB" sz="2000" dirty="0"/>
              <a:t>Knead</a:t>
            </a:r>
          </a:p>
          <a:p>
            <a:pPr marL="0" indent="0">
              <a:buNone/>
            </a:pPr>
            <a:r>
              <a:rPr lang="en-GB" sz="2000" dirty="0"/>
              <a:t>Portion/ divide</a:t>
            </a:r>
          </a:p>
          <a:p>
            <a:pPr marL="0" indent="0">
              <a:buNone/>
            </a:pPr>
            <a:endParaRPr lang="en-GB" sz="2000" dirty="0">
              <a:latin typeface="Arial"/>
              <a:cs typeface="Arial"/>
            </a:endParaRPr>
          </a:p>
          <a:p>
            <a:endParaRPr lang="en-GB" sz="2000" dirty="0">
              <a:latin typeface="Arial"/>
              <a:cs typeface="Arial"/>
            </a:endParaRPr>
          </a:p>
          <a:p>
            <a:pPr marL="0" indent="0">
              <a:buNone/>
            </a:pPr>
            <a:endParaRPr lang="en-GB" sz="2000" dirty="0"/>
          </a:p>
          <a:p>
            <a:pPr marL="0" indent="0">
              <a:buNone/>
            </a:pPr>
            <a:endParaRPr lang="en-GB" sz="2000" dirty="0"/>
          </a:p>
          <a:p>
            <a:endParaRPr lang="en-GB" sz="2400" dirty="0"/>
          </a:p>
          <a:p>
            <a:pPr lvl="0"/>
            <a:endParaRPr lang="en-GB" sz="2400" dirty="0"/>
          </a:p>
        </p:txBody>
      </p:sp>
      <p:pic>
        <p:nvPicPr>
          <p:cNvPr id="8" name="Picture 7" descr="A black video camera with a play button&#10;&#10;AI-generated content may be incorrect.">
            <a:hlinkClick r:id="rId3"/>
            <a:extLst>
              <a:ext uri="{FF2B5EF4-FFF2-40B4-BE49-F238E27FC236}">
                <a16:creationId xmlns:a16="http://schemas.microsoft.com/office/drawing/2014/main" id="{B7727599-E54B-3623-380E-63E09B1F4CF0}"/>
              </a:ext>
            </a:extLst>
          </p:cNvPr>
          <p:cNvPicPr>
            <a:picLocks noChangeAspect="1"/>
          </p:cNvPicPr>
          <p:nvPr/>
        </p:nvPicPr>
        <p:blipFill>
          <a:blip r:embed="rId4"/>
          <a:stretch>
            <a:fillRect/>
          </a:stretch>
        </p:blipFill>
        <p:spPr>
          <a:xfrm>
            <a:off x="232578" y="3429000"/>
            <a:ext cx="707887" cy="707887"/>
          </a:xfrm>
          <a:prstGeom prst="rect">
            <a:avLst/>
          </a:prstGeom>
        </p:spPr>
      </p:pic>
      <p:sp>
        <p:nvSpPr>
          <p:cNvPr id="9" name="TextBox 8">
            <a:extLst>
              <a:ext uri="{FF2B5EF4-FFF2-40B4-BE49-F238E27FC236}">
                <a16:creationId xmlns:a16="http://schemas.microsoft.com/office/drawing/2014/main" id="{7BF61EE0-3814-ADB6-27F8-7114F0D590D4}"/>
              </a:ext>
            </a:extLst>
          </p:cNvPr>
          <p:cNvSpPr txBox="1"/>
          <p:nvPr/>
        </p:nvSpPr>
        <p:spPr>
          <a:xfrm>
            <a:off x="819622" y="3558482"/>
            <a:ext cx="4008009"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Click below to watch how to form a dough</a:t>
            </a:r>
          </a:p>
        </p:txBody>
      </p:sp>
      <p:sp>
        <p:nvSpPr>
          <p:cNvPr id="3" name="Subtitle 2">
            <a:extLst>
              <a:ext uri="{FF2B5EF4-FFF2-40B4-BE49-F238E27FC236}">
                <a16:creationId xmlns:a16="http://schemas.microsoft.com/office/drawing/2014/main" id="{3E0049D0-EB36-2B1D-B992-A345A698AAFD}"/>
              </a:ext>
            </a:extLst>
          </p:cNvPr>
          <p:cNvSpPr txBox="1">
            <a:spLocks/>
          </p:cNvSpPr>
          <p:nvPr/>
        </p:nvSpPr>
        <p:spPr>
          <a:xfrm>
            <a:off x="9019777" y="1990475"/>
            <a:ext cx="2271551"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sz="2000" dirty="0"/>
              <a:t>Bake</a:t>
            </a:r>
          </a:p>
          <a:p>
            <a:pPr marL="0" indent="0">
              <a:buNone/>
            </a:pPr>
            <a:r>
              <a:rPr lang="en-GB" sz="2000" dirty="0"/>
              <a:t>Decorate </a:t>
            </a:r>
            <a:r>
              <a:rPr lang="en-GB" sz="2000"/>
              <a:t>and garnish</a:t>
            </a:r>
            <a:endParaRPr lang="en-GB" sz="2000" dirty="0"/>
          </a:p>
          <a:p>
            <a:pPr marL="0" indent="0">
              <a:buNone/>
            </a:pPr>
            <a:r>
              <a:rPr lang="en-GB" sz="2000" dirty="0"/>
              <a:t>Roll out</a:t>
            </a:r>
          </a:p>
          <a:p>
            <a:pPr marL="0" indent="0">
              <a:buNone/>
            </a:pPr>
            <a:r>
              <a:rPr lang="en-GB" sz="2000" dirty="0"/>
              <a:t>Sift </a:t>
            </a:r>
          </a:p>
          <a:p>
            <a:pPr marL="0" indent="0">
              <a:buNone/>
            </a:pPr>
            <a:endParaRPr lang="en-GB" sz="2000" dirty="0">
              <a:latin typeface="Arial"/>
              <a:cs typeface="Arial"/>
            </a:endParaRPr>
          </a:p>
          <a:p>
            <a:endParaRPr lang="en-GB" sz="2000" dirty="0">
              <a:latin typeface="Arial"/>
              <a:cs typeface="Arial"/>
            </a:endParaRPr>
          </a:p>
          <a:p>
            <a:pPr marL="0" indent="0">
              <a:buNone/>
            </a:pPr>
            <a:endParaRPr lang="en-GB" sz="2000" dirty="0"/>
          </a:p>
          <a:p>
            <a:pPr marL="0" indent="0">
              <a:buNone/>
            </a:pPr>
            <a:endParaRPr lang="en-GB" sz="2000" dirty="0"/>
          </a:p>
          <a:p>
            <a:endParaRPr lang="en-GB" sz="2400" dirty="0"/>
          </a:p>
          <a:p>
            <a:pPr lvl="0"/>
            <a:endParaRPr lang="en-GB" sz="2400" dirty="0"/>
          </a:p>
        </p:txBody>
      </p:sp>
      <p:pic>
        <p:nvPicPr>
          <p:cNvPr id="16" name="Picture 15">
            <a:extLst>
              <a:ext uri="{FF2B5EF4-FFF2-40B4-BE49-F238E27FC236}">
                <a16:creationId xmlns:a16="http://schemas.microsoft.com/office/drawing/2014/main" id="{C0FAAE39-D273-2EB7-6D2F-96D5BE1C2014}"/>
              </a:ext>
            </a:extLst>
          </p:cNvPr>
          <p:cNvPicPr>
            <a:picLocks noChangeAspect="1"/>
          </p:cNvPicPr>
          <p:nvPr/>
        </p:nvPicPr>
        <p:blipFill>
          <a:blip r:embed="rId5"/>
          <a:srcRect t="6004" b="17513"/>
          <a:stretch>
            <a:fillRect/>
          </a:stretch>
        </p:blipFill>
        <p:spPr>
          <a:xfrm>
            <a:off x="940465" y="1655965"/>
            <a:ext cx="1849895" cy="1773035"/>
          </a:xfrm>
          <a:prstGeom prst="rect">
            <a:avLst/>
          </a:prstGeom>
        </p:spPr>
      </p:pic>
      <p:pic>
        <p:nvPicPr>
          <p:cNvPr id="5" name="Online Media 4" title="Forming a Dough">
            <a:hlinkClick r:id="" action="ppaction://media"/>
            <a:extLst>
              <a:ext uri="{FF2B5EF4-FFF2-40B4-BE49-F238E27FC236}">
                <a16:creationId xmlns:a16="http://schemas.microsoft.com/office/drawing/2014/main" id="{6C47B8F3-2CA4-E3A6-6902-EAD835F1BCAB}"/>
              </a:ext>
            </a:extLst>
          </p:cNvPr>
          <p:cNvPicPr>
            <a:picLocks noRot="1" noChangeAspect="1"/>
          </p:cNvPicPr>
          <p:nvPr>
            <a:videoFile r:link="rId1"/>
          </p:nvPr>
        </p:nvPicPr>
        <p:blipFill>
          <a:blip r:embed="rId6"/>
          <a:stretch>
            <a:fillRect/>
          </a:stretch>
        </p:blipFill>
        <p:spPr>
          <a:xfrm>
            <a:off x="973732" y="4395850"/>
            <a:ext cx="3247422" cy="1834793"/>
          </a:xfrm>
          <a:prstGeom prst="rect">
            <a:avLst/>
          </a:prstGeom>
        </p:spPr>
      </p:pic>
    </p:spTree>
    <p:extLst>
      <p:ext uri="{BB962C8B-B14F-4D97-AF65-F5344CB8AC3E}">
        <p14:creationId xmlns:p14="http://schemas.microsoft.com/office/powerpoint/2010/main" val="240592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E2690-5B02-89CB-91D1-7E97318AEFC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9DA8069-8F40-AE7E-FCD4-15C2F93B0CE3}"/>
              </a:ext>
            </a:extLst>
          </p:cNvPr>
          <p:cNvSpPr txBox="1"/>
          <p:nvPr/>
        </p:nvSpPr>
        <p:spPr>
          <a:xfrm>
            <a:off x="956192" y="1022747"/>
            <a:ext cx="6097656" cy="615553"/>
          </a:xfrm>
          <a:prstGeom prst="rect">
            <a:avLst/>
          </a:prstGeom>
          <a:noFill/>
        </p:spPr>
        <p:txBody>
          <a:bodyPr wrap="square">
            <a:spAutoFit/>
          </a:bodyPr>
          <a:lstStyle/>
          <a:p>
            <a:r>
              <a:rPr lang="en-GB" sz="3400" b="1" dirty="0">
                <a:solidFill>
                  <a:srgbClr val="79AA41"/>
                </a:solidFill>
                <a:latin typeface="Arial" panose="020B0604020202020204" pitchFamily="34" charset="0"/>
                <a:cs typeface="Arial" panose="020B0604020202020204" pitchFamily="34" charset="0"/>
              </a:rPr>
              <a:t>Method</a:t>
            </a:r>
          </a:p>
        </p:txBody>
      </p:sp>
      <p:sp>
        <p:nvSpPr>
          <p:cNvPr id="2" name="Text Box 8">
            <a:extLst>
              <a:ext uri="{FF2B5EF4-FFF2-40B4-BE49-F238E27FC236}">
                <a16:creationId xmlns:a16="http://schemas.microsoft.com/office/drawing/2014/main" id="{10E18566-7D86-DDC6-FE82-4EB11C50BE21}"/>
              </a:ext>
            </a:extLst>
          </p:cNvPr>
          <p:cNvSpPr txBox="1"/>
          <p:nvPr/>
        </p:nvSpPr>
        <p:spPr>
          <a:xfrm>
            <a:off x="956192" y="1553781"/>
            <a:ext cx="9393827" cy="322008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buNone/>
            </a:pPr>
            <a:r>
              <a:rPr lang="en-GB" sz="2000" dirty="0">
                <a:effectLst/>
                <a:latin typeface="Arial" panose="020B0604020202020204" pitchFamily="34" charset="0"/>
                <a:ea typeface="MS Mincho" panose="02020609040205080304" pitchFamily="49" charset="-128"/>
                <a:cs typeface="Arial" panose="020B0604020202020204" pitchFamily="34" charset="0"/>
              </a:rPr>
              <a:t>1. Preheat the oven to 220ºC or gas mark 7.</a:t>
            </a:r>
          </a:p>
          <a:p>
            <a:pPr>
              <a:buNone/>
            </a:pPr>
            <a:r>
              <a:rPr lang="en-GB" sz="2000" dirty="0">
                <a:effectLst/>
                <a:latin typeface="Arial" panose="020B0604020202020204" pitchFamily="34" charset="0"/>
                <a:ea typeface="MS Mincho" panose="02020609040205080304" pitchFamily="49" charset="-128"/>
                <a:cs typeface="Arial" panose="020B0604020202020204" pitchFamily="34" charset="0"/>
              </a:rPr>
              <a:t>2. Line the baking tray with greaseproof paper.</a:t>
            </a:r>
          </a:p>
          <a:p>
            <a:pPr>
              <a:buNone/>
            </a:pPr>
            <a:r>
              <a:rPr lang="en-GB" sz="2000" dirty="0">
                <a:effectLst/>
                <a:latin typeface="Arial" panose="020B0604020202020204" pitchFamily="34" charset="0"/>
                <a:ea typeface="MS Mincho" panose="02020609040205080304" pitchFamily="49" charset="-128"/>
                <a:cs typeface="Arial" panose="020B0604020202020204" pitchFamily="34" charset="0"/>
              </a:rPr>
              <a:t>3. Sift together the flour and salt into the mixing bowl.</a:t>
            </a:r>
          </a:p>
          <a:p>
            <a:pPr>
              <a:buNone/>
            </a:pPr>
            <a:r>
              <a:rPr lang="en-GB" sz="2000" dirty="0">
                <a:effectLst/>
                <a:latin typeface="Arial" panose="020B0604020202020204" pitchFamily="34" charset="0"/>
                <a:ea typeface="MS Mincho" panose="02020609040205080304" pitchFamily="49" charset="-128"/>
                <a:cs typeface="Arial" panose="020B0604020202020204" pitchFamily="34" charset="0"/>
              </a:rPr>
              <a:t>4. Stir in the yeast.</a:t>
            </a:r>
          </a:p>
          <a:p>
            <a:pPr>
              <a:buNone/>
            </a:pPr>
            <a:r>
              <a:rPr lang="en-GB" sz="2000" dirty="0">
                <a:effectLst/>
                <a:latin typeface="Arial" panose="020B0604020202020204" pitchFamily="34" charset="0"/>
                <a:ea typeface="MS Mincho" panose="02020609040205080304" pitchFamily="49" charset="-128"/>
                <a:cs typeface="Arial" panose="020B0604020202020204" pitchFamily="34" charset="0"/>
              </a:rPr>
              <a:t>5. Make a well in the middle of the flour mixture and add the warm water gradually. Note: the water must not be too hot. </a:t>
            </a:r>
          </a:p>
          <a:p>
            <a:pPr>
              <a:buNone/>
            </a:pPr>
            <a:r>
              <a:rPr lang="en-GB" sz="2000" dirty="0">
                <a:effectLst/>
                <a:latin typeface="Arial" panose="020B0604020202020204" pitchFamily="34" charset="0"/>
                <a:ea typeface="MS Mincho" panose="02020609040205080304" pitchFamily="49" charset="-128"/>
                <a:cs typeface="Arial" panose="020B0604020202020204" pitchFamily="34" charset="0"/>
              </a:rPr>
              <a:t>6. Mix to form a ball of soft dough.</a:t>
            </a:r>
          </a:p>
          <a:p>
            <a:pPr>
              <a:buNone/>
            </a:pPr>
            <a:r>
              <a:rPr lang="en-GB" sz="2000" dirty="0">
                <a:effectLst/>
                <a:latin typeface="Arial" panose="020B0604020202020204" pitchFamily="34" charset="0"/>
                <a:ea typeface="MS Mincho" panose="02020609040205080304" pitchFamily="49" charset="-128"/>
                <a:cs typeface="Arial" panose="020B0604020202020204" pitchFamily="34" charset="0"/>
              </a:rPr>
              <a:t>7. Sprinkle a little flour onto a clean work surface and place the dough on the surface.</a:t>
            </a:r>
          </a:p>
          <a:p>
            <a:pPr>
              <a:buNone/>
            </a:pPr>
            <a:r>
              <a:rPr lang="en-GB" sz="2000" dirty="0">
                <a:effectLst/>
                <a:latin typeface="Arial" panose="020B0604020202020204" pitchFamily="34" charset="0"/>
                <a:ea typeface="MS Mincho" panose="02020609040205080304" pitchFamily="49" charset="-128"/>
                <a:cs typeface="Arial" panose="020B0604020202020204" pitchFamily="34" charset="0"/>
              </a:rPr>
              <a:t>8. Knead the dough for 10 minutes.</a:t>
            </a:r>
          </a:p>
          <a:p>
            <a:pPr>
              <a:buNone/>
            </a:pPr>
            <a:r>
              <a:rPr lang="en-GB" sz="2000" dirty="0">
                <a:effectLst/>
                <a:latin typeface="Arial" panose="020B0604020202020204" pitchFamily="34" charset="0"/>
                <a:ea typeface="MS Mincho" panose="02020609040205080304" pitchFamily="49" charset="-128"/>
                <a:cs typeface="Arial" panose="020B0604020202020204" pitchFamily="34" charset="0"/>
              </a:rPr>
              <a:t>9. Divide the dough into 4 pieces and shape into rolls of your desired shape.</a:t>
            </a:r>
          </a:p>
          <a:p>
            <a:pPr>
              <a:buNone/>
            </a:pPr>
            <a:r>
              <a:rPr lang="en-GB" sz="2000" dirty="0">
                <a:effectLst/>
                <a:latin typeface="Arial" panose="020B0604020202020204" pitchFamily="34" charset="0"/>
                <a:ea typeface="MS Mincho" panose="02020609040205080304" pitchFamily="49" charset="-128"/>
                <a:cs typeface="Arial" panose="020B0604020202020204" pitchFamily="34" charset="0"/>
              </a:rPr>
              <a:t>10. Place the rolls on the baking tray.</a:t>
            </a:r>
          </a:p>
          <a:p>
            <a:pPr>
              <a:buNone/>
            </a:pPr>
            <a:r>
              <a:rPr lang="en-GB" sz="2000" dirty="0">
                <a:effectLst/>
                <a:latin typeface="Arial" panose="020B0604020202020204" pitchFamily="34" charset="0"/>
                <a:ea typeface="MS Mincho" panose="02020609040205080304" pitchFamily="49" charset="-128"/>
                <a:cs typeface="Arial" panose="020B0604020202020204" pitchFamily="34" charset="0"/>
              </a:rPr>
              <a:t>11. Cover the dough and leave to prove for 30 minutes in a warm place, until they</a:t>
            </a:r>
          </a:p>
          <a:p>
            <a:pPr>
              <a:buNone/>
            </a:pPr>
            <a:r>
              <a:rPr lang="en-GB" sz="2000" dirty="0">
                <a:latin typeface="Arial" panose="020B0604020202020204" pitchFamily="34" charset="0"/>
                <a:ea typeface="MS Mincho" panose="02020609040205080304" pitchFamily="49" charset="-128"/>
                <a:cs typeface="Arial" panose="020B0604020202020204" pitchFamily="34" charset="0"/>
              </a:rPr>
              <a:t>     </a:t>
            </a:r>
            <a:r>
              <a:rPr lang="en-GB" sz="2000" dirty="0">
                <a:effectLst/>
                <a:latin typeface="Arial" panose="020B0604020202020204" pitchFamily="34" charset="0"/>
                <a:ea typeface="MS Mincho" panose="02020609040205080304" pitchFamily="49" charset="-128"/>
                <a:cs typeface="Arial" panose="020B0604020202020204" pitchFamily="34" charset="0"/>
              </a:rPr>
              <a:t> double in size.</a:t>
            </a:r>
          </a:p>
          <a:p>
            <a:pPr>
              <a:buNone/>
            </a:pPr>
            <a:r>
              <a:rPr lang="en-GB" sz="2000" dirty="0">
                <a:effectLst/>
                <a:latin typeface="Arial" panose="020B0604020202020204" pitchFamily="34" charset="0"/>
                <a:ea typeface="MS Mincho" panose="02020609040205080304" pitchFamily="49" charset="-128"/>
                <a:cs typeface="Arial" panose="020B0604020202020204" pitchFamily="34" charset="0"/>
              </a:rPr>
              <a:t>12. Bake for 10 - 15 minutes until golden brown.</a:t>
            </a:r>
          </a:p>
          <a:p>
            <a:r>
              <a:rPr lang="en-GB" sz="1200" dirty="0">
                <a:effectLst/>
                <a:latin typeface="Cambria" panose="02040503050406030204" pitchFamily="18" charset="0"/>
                <a:ea typeface="MS Mincho" panose="02020609040205080304" pitchFamily="49" charset="-128"/>
                <a:cs typeface="Times New Roman" panose="02020603050405020304" pitchFamily="18" charset="0"/>
              </a:rPr>
              <a:t> </a:t>
            </a:r>
          </a:p>
        </p:txBody>
      </p:sp>
      <p:pic>
        <p:nvPicPr>
          <p:cNvPr id="3" name="Picture 2" descr="A plate of pastries on a white surface&#10;&#10;AI-generated content may be incorrect.">
            <a:extLst>
              <a:ext uri="{FF2B5EF4-FFF2-40B4-BE49-F238E27FC236}">
                <a16:creationId xmlns:a16="http://schemas.microsoft.com/office/drawing/2014/main" id="{DF4B7FCD-2567-1D0C-3953-D2F6154744D5}"/>
              </a:ext>
            </a:extLst>
          </p:cNvPr>
          <p:cNvPicPr>
            <a:picLocks noChangeAspect="1"/>
          </p:cNvPicPr>
          <p:nvPr/>
        </p:nvPicPr>
        <p:blipFill>
          <a:blip r:embed="rId2"/>
          <a:stretch>
            <a:fillRect/>
          </a:stretch>
        </p:blipFill>
        <p:spPr>
          <a:xfrm>
            <a:off x="9849252" y="2674955"/>
            <a:ext cx="2184252" cy="2098911"/>
          </a:xfrm>
          <a:prstGeom prst="rect">
            <a:avLst/>
          </a:prstGeom>
        </p:spPr>
      </p:pic>
    </p:spTree>
    <p:extLst>
      <p:ext uri="{BB962C8B-B14F-4D97-AF65-F5344CB8AC3E}">
        <p14:creationId xmlns:p14="http://schemas.microsoft.com/office/powerpoint/2010/main" val="3181331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43B5C-4770-B71F-0FA7-98133F46BEF7}"/>
              </a:ext>
            </a:extLst>
          </p:cNvPr>
          <p:cNvSpPr>
            <a:spLocks noGrp="1"/>
          </p:cNvSpPr>
          <p:nvPr>
            <p:ph type="ctrTitle"/>
          </p:nvPr>
        </p:nvSpPr>
        <p:spPr>
          <a:xfrm>
            <a:off x="886110" y="1098957"/>
            <a:ext cx="9720000" cy="720000"/>
          </a:xfrm>
        </p:spPr>
        <p:txBody>
          <a:bodyPr/>
          <a:lstStyle/>
          <a:p>
            <a:r>
              <a:rPr lang="en-US" dirty="0"/>
              <a:t>Alternative “cold prove” method.</a:t>
            </a:r>
          </a:p>
        </p:txBody>
      </p:sp>
      <p:sp>
        <p:nvSpPr>
          <p:cNvPr id="4" name="Text Box 8">
            <a:extLst>
              <a:ext uri="{FF2B5EF4-FFF2-40B4-BE49-F238E27FC236}">
                <a16:creationId xmlns:a16="http://schemas.microsoft.com/office/drawing/2014/main" id="{58DB25A2-BC3C-FAF2-EEA4-14DEDF53D3D4}"/>
              </a:ext>
            </a:extLst>
          </p:cNvPr>
          <p:cNvSpPr txBox="1"/>
          <p:nvPr/>
        </p:nvSpPr>
        <p:spPr>
          <a:xfrm>
            <a:off x="720080" y="1672653"/>
            <a:ext cx="9720000" cy="322008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buNone/>
            </a:pPr>
            <a:r>
              <a:rPr lang="en-GB" sz="2000" dirty="0">
                <a:effectLst/>
                <a:latin typeface="Arial" panose="020B0604020202020204" pitchFamily="34" charset="0"/>
                <a:ea typeface="MS Mincho" panose="02020609040205080304" pitchFamily="49" charset="-128"/>
                <a:cs typeface="Arial" panose="020B0604020202020204" pitchFamily="34" charset="0"/>
              </a:rPr>
              <a:t>1. Line the baking tray with greaseproof paper.</a:t>
            </a:r>
          </a:p>
          <a:p>
            <a:pPr>
              <a:buNone/>
            </a:pPr>
            <a:r>
              <a:rPr lang="en-GB" sz="2000" dirty="0">
                <a:effectLst/>
                <a:latin typeface="Arial" panose="020B0604020202020204" pitchFamily="34" charset="0"/>
                <a:ea typeface="MS Mincho" panose="02020609040205080304" pitchFamily="49" charset="-128"/>
                <a:cs typeface="Arial" panose="020B0604020202020204" pitchFamily="34" charset="0"/>
              </a:rPr>
              <a:t>3. Sift together the flour and salt into the mixing bowl.</a:t>
            </a:r>
          </a:p>
          <a:p>
            <a:pPr>
              <a:buNone/>
            </a:pPr>
            <a:r>
              <a:rPr lang="en-GB" sz="2000" dirty="0">
                <a:effectLst/>
                <a:latin typeface="Arial" panose="020B0604020202020204" pitchFamily="34" charset="0"/>
                <a:ea typeface="MS Mincho" panose="02020609040205080304" pitchFamily="49" charset="-128"/>
                <a:cs typeface="Arial" panose="020B0604020202020204" pitchFamily="34" charset="0"/>
              </a:rPr>
              <a:t>4. Stir in the yeast.</a:t>
            </a:r>
          </a:p>
          <a:p>
            <a:pPr>
              <a:buNone/>
            </a:pPr>
            <a:r>
              <a:rPr lang="en-GB" sz="2000" dirty="0">
                <a:effectLst/>
                <a:latin typeface="Arial" panose="020B0604020202020204" pitchFamily="34" charset="0"/>
                <a:ea typeface="MS Mincho" panose="02020609040205080304" pitchFamily="49" charset="-128"/>
                <a:cs typeface="Arial" panose="020B0604020202020204" pitchFamily="34" charset="0"/>
              </a:rPr>
              <a:t>5. Make a well in the middle of the flour mixture and add the warm water gradually.</a:t>
            </a:r>
          </a:p>
          <a:p>
            <a:pPr>
              <a:buNone/>
            </a:pPr>
            <a:r>
              <a:rPr lang="en-GB" sz="2000" dirty="0">
                <a:latin typeface="Arial" panose="020B0604020202020204" pitchFamily="34" charset="0"/>
                <a:ea typeface="MS Mincho" panose="02020609040205080304" pitchFamily="49" charset="-128"/>
                <a:cs typeface="Arial" panose="020B0604020202020204" pitchFamily="34" charset="0"/>
              </a:rPr>
              <a:t> </a:t>
            </a:r>
            <a:r>
              <a:rPr lang="en-GB" sz="2000" dirty="0">
                <a:effectLst/>
                <a:latin typeface="Arial" panose="020B0604020202020204" pitchFamily="34" charset="0"/>
                <a:ea typeface="MS Mincho" panose="02020609040205080304" pitchFamily="49" charset="-128"/>
                <a:cs typeface="Arial" panose="020B0604020202020204" pitchFamily="34" charset="0"/>
              </a:rPr>
              <a:t>   Note: the water must not be too hot. </a:t>
            </a:r>
          </a:p>
          <a:p>
            <a:pPr>
              <a:buNone/>
            </a:pPr>
            <a:r>
              <a:rPr lang="en-GB" sz="2000" dirty="0">
                <a:effectLst/>
                <a:latin typeface="Arial" panose="020B0604020202020204" pitchFamily="34" charset="0"/>
                <a:ea typeface="MS Mincho" panose="02020609040205080304" pitchFamily="49" charset="-128"/>
                <a:cs typeface="Arial" panose="020B0604020202020204" pitchFamily="34" charset="0"/>
              </a:rPr>
              <a:t>6. Mix to form a ball of soft dough.</a:t>
            </a:r>
          </a:p>
          <a:p>
            <a:pPr>
              <a:buNone/>
            </a:pPr>
            <a:r>
              <a:rPr lang="en-GB" sz="2000" dirty="0">
                <a:effectLst/>
                <a:latin typeface="Arial" panose="020B0604020202020204" pitchFamily="34" charset="0"/>
                <a:ea typeface="MS Mincho" panose="02020609040205080304" pitchFamily="49" charset="-128"/>
                <a:cs typeface="Arial" panose="020B0604020202020204" pitchFamily="34" charset="0"/>
              </a:rPr>
              <a:t>7. Sprinkle a little flour onto a clean work surface and place the dough on the surface.</a:t>
            </a:r>
          </a:p>
          <a:p>
            <a:pPr>
              <a:buNone/>
            </a:pPr>
            <a:r>
              <a:rPr lang="en-GB" sz="2000" dirty="0">
                <a:effectLst/>
                <a:latin typeface="Arial" panose="020B0604020202020204" pitchFamily="34" charset="0"/>
                <a:ea typeface="MS Mincho" panose="02020609040205080304" pitchFamily="49" charset="-128"/>
                <a:cs typeface="Arial" panose="020B0604020202020204" pitchFamily="34" charset="0"/>
              </a:rPr>
              <a:t>8. Knead the dough for 10 minutes.</a:t>
            </a:r>
          </a:p>
          <a:p>
            <a:pPr>
              <a:buNone/>
            </a:pPr>
            <a:r>
              <a:rPr lang="en-GB" sz="2000" dirty="0">
                <a:effectLst/>
                <a:latin typeface="Arial" panose="020B0604020202020204" pitchFamily="34" charset="0"/>
                <a:ea typeface="MS Mincho" panose="02020609040205080304" pitchFamily="49" charset="-128"/>
                <a:cs typeface="Arial" panose="020B0604020202020204" pitchFamily="34" charset="0"/>
              </a:rPr>
              <a:t>9. Divide the dough into 4 pieces and shape into rolls of your desired shape.</a:t>
            </a:r>
          </a:p>
          <a:p>
            <a:pPr>
              <a:buNone/>
            </a:pPr>
            <a:r>
              <a:rPr lang="en-GB" sz="2000" dirty="0">
                <a:effectLst/>
                <a:latin typeface="Arial" panose="020B0604020202020204" pitchFamily="34" charset="0"/>
                <a:ea typeface="MS Mincho" panose="02020609040205080304" pitchFamily="49" charset="-128"/>
                <a:cs typeface="Arial" panose="020B0604020202020204" pitchFamily="34" charset="0"/>
              </a:rPr>
              <a:t>10. Place the rolls on the baking tray.</a:t>
            </a:r>
          </a:p>
          <a:p>
            <a:r>
              <a:rPr lang="en-GB" sz="2000" dirty="0">
                <a:effectLst/>
                <a:latin typeface="Arial" panose="020B0604020202020204" pitchFamily="34" charset="0"/>
                <a:ea typeface="MS Mincho" panose="02020609040205080304" pitchFamily="49" charset="-128"/>
                <a:cs typeface="Arial" panose="020B0604020202020204" pitchFamily="34" charset="0"/>
              </a:rPr>
              <a:t>11. </a:t>
            </a:r>
            <a:r>
              <a:rPr lang="en-GB" sz="1200" dirty="0">
                <a:effectLst/>
                <a:latin typeface="Cambria" panose="02040503050406030204" pitchFamily="18" charset="0"/>
                <a:ea typeface="MS Mincho" panose="02020609040205080304" pitchFamily="49" charset="-128"/>
                <a:cs typeface="Times New Roman" panose="02020603050405020304" pitchFamily="18" charset="0"/>
              </a:rPr>
              <a:t> </a:t>
            </a:r>
            <a:r>
              <a:rPr lang="en-GB" sz="2000" dirty="0">
                <a:latin typeface="Arial" panose="020B0604020202020204" pitchFamily="34" charset="0"/>
                <a:cs typeface="Arial" panose="020B0604020202020204" pitchFamily="34" charset="0"/>
              </a:rPr>
              <a:t>Place in a COLD oven and turn up the temperature immediately.</a:t>
            </a:r>
          </a:p>
          <a:p>
            <a:r>
              <a:rPr lang="en-GB" sz="2000" dirty="0">
                <a:latin typeface="Arial" panose="020B0604020202020204" pitchFamily="34" charset="0"/>
                <a:cs typeface="Arial" panose="020B0604020202020204" pitchFamily="34" charset="0"/>
              </a:rPr>
              <a:t>12. Remove from oven after approximately 15 – 20 minutes and cool on a cooling rack.</a:t>
            </a:r>
          </a:p>
          <a:p>
            <a:r>
              <a:rPr lang="en-GB" sz="2000" dirty="0">
                <a:latin typeface="Arial" panose="020B0604020202020204" pitchFamily="34" charset="0"/>
                <a:cs typeface="Arial" panose="020B0604020202020204" pitchFamily="34" charset="0"/>
              </a:rPr>
              <a:t>13. Test for readiness by tapping the bottom. It should sound hollow.</a:t>
            </a:r>
          </a:p>
          <a:p>
            <a:r>
              <a:rPr lang="en-GB" sz="2000" dirty="0">
                <a:latin typeface="Arial" panose="020B0604020202020204" pitchFamily="34" charset="0"/>
                <a:cs typeface="Arial" panose="020B0604020202020204" pitchFamily="34" charset="0"/>
              </a:rPr>
              <a:t>14. Allow to cool.</a:t>
            </a:r>
          </a:p>
          <a:p>
            <a:pPr>
              <a:buNone/>
            </a:pP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p:txBody>
      </p:sp>
      <p:pic>
        <p:nvPicPr>
          <p:cNvPr id="5" name="Picture 4" descr="A plate of pastries on a white surface&#10;&#10;AI-generated content may be incorrect.">
            <a:extLst>
              <a:ext uri="{FF2B5EF4-FFF2-40B4-BE49-F238E27FC236}">
                <a16:creationId xmlns:a16="http://schemas.microsoft.com/office/drawing/2014/main" id="{18A6E19F-AE10-BF4C-4D9A-5EA6E00ED758}"/>
              </a:ext>
            </a:extLst>
          </p:cNvPr>
          <p:cNvPicPr>
            <a:picLocks noChangeAspect="1"/>
          </p:cNvPicPr>
          <p:nvPr/>
        </p:nvPicPr>
        <p:blipFill>
          <a:blip r:embed="rId2"/>
          <a:stretch>
            <a:fillRect/>
          </a:stretch>
        </p:blipFill>
        <p:spPr>
          <a:xfrm>
            <a:off x="9854863" y="3143965"/>
            <a:ext cx="2124383" cy="2041382"/>
          </a:xfrm>
          <a:prstGeom prst="rect">
            <a:avLst/>
          </a:prstGeom>
        </p:spPr>
      </p:pic>
    </p:spTree>
    <p:extLst>
      <p:ext uri="{BB962C8B-B14F-4D97-AF65-F5344CB8AC3E}">
        <p14:creationId xmlns:p14="http://schemas.microsoft.com/office/powerpoint/2010/main" val="30849818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c7d02dd-d8f6-4ac9-bd74-b11e6dbbf829">
      <Terms xmlns="http://schemas.microsoft.com/office/infopath/2007/PartnerControls"/>
    </lcf76f155ced4ddcb4097134ff3c332f>
    <TaxCatchAll xmlns="e23bd75c-2c0f-42ec-881a-8c814574600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BB7717B116CB0458FBBE0A0DE0182DD" ma:contentTypeVersion="13" ma:contentTypeDescription="Create a new document." ma:contentTypeScope="" ma:versionID="137b2bab820a419a40b4603ae7abae1c">
  <xsd:schema xmlns:xsd="http://www.w3.org/2001/XMLSchema" xmlns:xs="http://www.w3.org/2001/XMLSchema" xmlns:p="http://schemas.microsoft.com/office/2006/metadata/properties" xmlns:ns2="4c7d02dd-d8f6-4ac9-bd74-b11e6dbbf829" xmlns:ns3="e23bd75c-2c0f-42ec-881a-8c8145746009" targetNamespace="http://schemas.microsoft.com/office/2006/metadata/properties" ma:root="true" ma:fieldsID="2fd01da5dc91ffbe40dbb14f60d4d2be" ns2:_="" ns3:_="">
    <xsd:import namespace="4c7d02dd-d8f6-4ac9-bd74-b11e6dbbf829"/>
    <xsd:import namespace="e23bd75c-2c0f-42ec-881a-8c814574600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7d02dd-d8f6-4ac9-bd74-b11e6dbbf8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3bd75c-2c0f-42ec-881a-8c814574600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ee8a2b1-86da-4118-9ec0-6d7b842742b1}" ma:internalName="TaxCatchAll" ma:showField="CatchAllData" ma:web="e23bd75c-2c0f-42ec-881a-8c81457460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C3F12C-5A70-43DB-AEFA-7D1E81371614}">
  <ds:schemaRefs>
    <ds:schemaRef ds:uri="4c7d02dd-d8f6-4ac9-bd74-b11e6dbbf829"/>
    <ds:schemaRef ds:uri="e23bd75c-2c0f-42ec-881a-8c814574600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9D72E48-F2CF-438C-BC87-B3E2F85E709B}">
  <ds:schemaRefs>
    <ds:schemaRef ds:uri="4c7d02dd-d8f6-4ac9-bd74-b11e6dbbf829"/>
    <ds:schemaRef ds:uri="e23bd75c-2c0f-42ec-881a-8c81457460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974745D-7C89-4FB1-A7AF-996290F78A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7521</TotalTime>
  <Words>950</Words>
  <Application>Microsoft Office PowerPoint</Application>
  <PresentationFormat>Widescreen</PresentationFormat>
  <Paragraphs>121</Paragraphs>
  <Slides>15</Slides>
  <Notes>0</Notes>
  <HiddenSlides>0</HiddenSlides>
  <MMClips>1</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15</vt:i4>
      </vt:variant>
    </vt:vector>
  </HeadingPairs>
  <TitlesOfParts>
    <vt:vector size="25" baseType="lpstr">
      <vt:lpstr>Aptos</vt:lpstr>
      <vt:lpstr>Arial</vt:lpstr>
      <vt:lpstr>Calibri</vt:lpstr>
      <vt:lpstr>Cambria</vt:lpstr>
      <vt:lpstr>Office Theme</vt:lpstr>
      <vt:lpstr>Custom Design</vt:lpstr>
      <vt:lpstr>1_Custom Design</vt:lpstr>
      <vt:lpstr>3_Custom Design</vt:lpstr>
      <vt:lpstr>4_Custom Design</vt:lpstr>
      <vt:lpstr>2_Custom Design</vt:lpstr>
      <vt:lpstr>Brilliant bread</vt:lpstr>
      <vt:lpstr>Nutritional analysis</vt:lpstr>
      <vt:lpstr>Starter activity</vt:lpstr>
      <vt:lpstr>Example responses</vt:lpstr>
      <vt:lpstr>Ingredients (serves 4)</vt:lpstr>
      <vt:lpstr>Equipment</vt:lpstr>
      <vt:lpstr>PowerPoint Presentation</vt:lpstr>
      <vt:lpstr>PowerPoint Presentation</vt:lpstr>
      <vt:lpstr>Alternative “cold prove” method.</vt:lpstr>
      <vt:lpstr>Top tips</vt:lpstr>
      <vt:lpstr>Food science  </vt:lpstr>
      <vt:lpstr>PowerPoint Presentation</vt:lpstr>
      <vt:lpstr>PowerPoint Presentation</vt:lpstr>
      <vt:lpstr>Want to know more?</vt:lpstr>
      <vt:lpstr>Brilliant bread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Glenn Carter</dc:creator>
  <cp:lastModifiedBy>Orla Condon</cp:lastModifiedBy>
  <cp:revision>20</cp:revision>
  <dcterms:created xsi:type="dcterms:W3CDTF">2018-10-10T09:22:08Z</dcterms:created>
  <dcterms:modified xsi:type="dcterms:W3CDTF">2025-08-26T11:57:17Z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0x0101008BB7717B116CB0458FBBE0A0DE0182DD</vt:lpwstr>
  </property>
  <property fmtid="{D5CDD505-2E9C-101B-9397-08002B2CF9AE}" pid="3" name="Order">
    <vt:r8>22600</vt:r8>
  </property>
  <property fmtid="{D5CDD505-2E9C-101B-9397-08002B2CF9AE}" pid="4" name="TriggerFlowInfo">
    <vt:lpwstr/>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ies>
</file>