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handoutMasterIdLst>
    <p:handoutMasterId r:id="rId22"/>
  </p:handoutMasterIdLst>
  <p:sldIdLst>
    <p:sldId id="256" r:id="rId5"/>
    <p:sldId id="262" r:id="rId6"/>
    <p:sldId id="263" r:id="rId7"/>
    <p:sldId id="264" r:id="rId8"/>
    <p:sldId id="265" r:id="rId9"/>
    <p:sldId id="266" r:id="rId10"/>
    <p:sldId id="267" r:id="rId11"/>
    <p:sldId id="268" r:id="rId12"/>
    <p:sldId id="269" r:id="rId13"/>
    <p:sldId id="270" r:id="rId14"/>
    <p:sldId id="271" r:id="rId15"/>
    <p:sldId id="272" r:id="rId16"/>
    <p:sldId id="276" r:id="rId17"/>
    <p:sldId id="273" r:id="rId18"/>
    <p:sldId id="275" r:id="rId19"/>
    <p:sldId id="274" r:id="rId20"/>
    <p:sldId id="261"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F6FC59-2635-4B7B-B4E0-FE8C73ECECB3}" v="1" dt="2024-02-15T14:01:45.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3.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 Id="rId30"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White" userId="57e9160509e0eb1c" providerId="LiveId" clId="{ADF6FC59-2635-4B7B-B4E0-FE8C73ECECB3}"/>
    <pc:docChg chg="addSld modSld">
      <pc:chgData name="Alex White" userId="57e9160509e0eb1c" providerId="LiveId" clId="{ADF6FC59-2635-4B7B-B4E0-FE8C73ECECB3}" dt="2024-02-15T14:01:55.070" v="18" actId="20577"/>
      <pc:docMkLst>
        <pc:docMk/>
      </pc:docMkLst>
      <pc:sldChg chg="modSp add mod">
        <pc:chgData name="Alex White" userId="57e9160509e0eb1c" providerId="LiveId" clId="{ADF6FC59-2635-4B7B-B4E0-FE8C73ECECB3}" dt="2024-02-15T14:01:55.070" v="18" actId="20577"/>
        <pc:sldMkLst>
          <pc:docMk/>
          <pc:sldMk cId="569643359" sldId="276"/>
        </pc:sldMkLst>
        <pc:spChg chg="mod">
          <ac:chgData name="Alex White" userId="57e9160509e0eb1c" providerId="LiveId" clId="{ADF6FC59-2635-4B7B-B4E0-FE8C73ECECB3}" dt="2024-02-15T14:01:55.070" v="18" actId="20577"/>
          <ac:spMkLst>
            <pc:docMk/>
            <pc:sldMk cId="569643359" sldId="276"/>
            <ac:spMk id="3" creationId="{32F5BD5B-F315-C15A-4DB3-273D2E92A5A4}"/>
          </ac:spMkLst>
        </pc:spChg>
      </pc:sldChg>
    </pc:docChg>
  </pc:docChgLst>
  <pc:docChgLst>
    <pc:chgData name="Alexander White" userId="3da70261-e0e7-408d-aace-eb577feade9e" providerId="ADAL" clId="{439B1904-50B9-4B14-BD07-E6636AF9879F}"/>
    <pc:docChg chg="modSld modMainMaster">
      <pc:chgData name="Alexander White" userId="3da70261-e0e7-408d-aace-eb577feade9e" providerId="ADAL" clId="{439B1904-50B9-4B14-BD07-E6636AF9879F}" dt="2024-02-05T09:45:26.206" v="5" actId="1076"/>
      <pc:docMkLst>
        <pc:docMk/>
      </pc:docMkLst>
      <pc:sldChg chg="addSp modSp mod">
        <pc:chgData name="Alexander White" userId="3da70261-e0e7-408d-aace-eb577feade9e" providerId="ADAL" clId="{439B1904-50B9-4B14-BD07-E6636AF9879F}" dt="2024-02-05T09:45:26.206" v="5" actId="1076"/>
        <pc:sldMkLst>
          <pc:docMk/>
          <pc:sldMk cId="1219004254" sldId="261"/>
        </pc:sldMkLst>
        <pc:spChg chg="add mod">
          <ac:chgData name="Alexander White" userId="3da70261-e0e7-408d-aace-eb577feade9e" providerId="ADAL" clId="{439B1904-50B9-4B14-BD07-E6636AF9879F}" dt="2024-02-05T09:45:26.206" v="5" actId="1076"/>
          <ac:spMkLst>
            <pc:docMk/>
            <pc:sldMk cId="1219004254" sldId="261"/>
            <ac:spMk id="4" creationId="{D4F1BF00-6399-DB53-B55B-06CC8B4FD319}"/>
          </ac:spMkLst>
        </pc:spChg>
      </pc:sldChg>
      <pc:sldMasterChg chg="modSp mod">
        <pc:chgData name="Alexander White" userId="3da70261-e0e7-408d-aace-eb577feade9e" providerId="ADAL" clId="{439B1904-50B9-4B14-BD07-E6636AF9879F}" dt="2024-02-05T09:31:36.323" v="0"/>
        <pc:sldMasterMkLst>
          <pc:docMk/>
          <pc:sldMasterMk cId="1328885048" sldId="2147483648"/>
        </pc:sldMasterMkLst>
        <pc:spChg chg="mod">
          <ac:chgData name="Alexander White" userId="3da70261-e0e7-408d-aace-eb577feade9e" providerId="ADAL" clId="{439B1904-50B9-4B14-BD07-E6636AF9879F}" dt="2024-02-05T09:31:36.323" v="0"/>
          <ac:spMkLst>
            <pc:docMk/>
            <pc:sldMasterMk cId="1328885048" sldId="2147483648"/>
            <ac:spMk id="9" creationId="{00000000-0000-0000-0000-000000000000}"/>
          </ac:spMkLst>
        </pc:spChg>
      </pc:sldMasterChg>
      <pc:sldMasterChg chg="modSp mod">
        <pc:chgData name="Alexander White" userId="3da70261-e0e7-408d-aace-eb577feade9e" providerId="ADAL" clId="{439B1904-50B9-4B14-BD07-E6636AF9879F}" dt="2024-02-05T09:31:40.824" v="1"/>
        <pc:sldMasterMkLst>
          <pc:docMk/>
          <pc:sldMasterMk cId="1498317190" sldId="2147483650"/>
        </pc:sldMasterMkLst>
        <pc:spChg chg="mod">
          <ac:chgData name="Alexander White" userId="3da70261-e0e7-408d-aace-eb577feade9e" providerId="ADAL" clId="{439B1904-50B9-4B14-BD07-E6636AF9879F}" dt="2024-02-05T09:31:40.824" v="1"/>
          <ac:spMkLst>
            <pc:docMk/>
            <pc:sldMasterMk cId="1498317190" sldId="2147483650"/>
            <ac:spMk id="9" creationId="{00000000-0000-0000-0000-000000000000}"/>
          </ac:spMkLst>
        </pc:spChg>
      </pc:sldMasterChg>
      <pc:sldMasterChg chg="modSp mod">
        <pc:chgData name="Alexander White" userId="3da70261-e0e7-408d-aace-eb577feade9e" providerId="ADAL" clId="{439B1904-50B9-4B14-BD07-E6636AF9879F}" dt="2024-02-05T09:31:45.277" v="2"/>
        <pc:sldMasterMkLst>
          <pc:docMk/>
          <pc:sldMasterMk cId="1822393236" sldId="2147483652"/>
        </pc:sldMasterMkLst>
        <pc:spChg chg="mod">
          <ac:chgData name="Alexander White" userId="3da70261-e0e7-408d-aace-eb577feade9e" providerId="ADAL" clId="{439B1904-50B9-4B14-BD07-E6636AF9879F}" dt="2024-02-05T09:31:45.277" v="2"/>
          <ac:spMkLst>
            <pc:docMk/>
            <pc:sldMasterMk cId="1822393236" sldId="2147483652"/>
            <ac:spMk id="9" creationId="{00000000-0000-0000-0000-000000000000}"/>
          </ac:spMkLst>
        </pc:spChg>
      </pc:sldMasterChg>
      <pc:sldMasterChg chg="modSp mod">
        <pc:chgData name="Alexander White" userId="3da70261-e0e7-408d-aace-eb577feade9e" providerId="ADAL" clId="{439B1904-50B9-4B14-BD07-E6636AF9879F}" dt="2024-02-05T09:31:49.282" v="3"/>
        <pc:sldMasterMkLst>
          <pc:docMk/>
          <pc:sldMasterMk cId="1788143608" sldId="2147483656"/>
        </pc:sldMasterMkLst>
        <pc:spChg chg="mod">
          <ac:chgData name="Alexander White" userId="3da70261-e0e7-408d-aace-eb577feade9e" providerId="ADAL" clId="{439B1904-50B9-4B14-BD07-E6636AF9879F}" dt="2024-02-05T09:31:49.282" v="3"/>
          <ac:spMkLst>
            <pc:docMk/>
            <pc:sldMasterMk cId="1788143608" sldId="2147483656"/>
            <ac:spMk id="8"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6B81BAA-678C-434E-9B6D-83A2BDECAA2E}" type="datetimeFigureOut">
              <a:rPr lang="en-GB" smtClean="0"/>
              <a:t>15/02/2024</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DA12BE7-47B8-4B9C-92A9-0CF393759011}" type="slidenum">
              <a:rPr lang="en-GB" smtClean="0"/>
              <a:t>‹#›</a:t>
            </a:fld>
            <a:endParaRPr lang="en-GB"/>
          </a:p>
        </p:txBody>
      </p:sp>
    </p:spTree>
    <p:extLst>
      <p:ext uri="{BB962C8B-B14F-4D97-AF65-F5344CB8AC3E}">
        <p14:creationId xmlns:p14="http://schemas.microsoft.com/office/powerpoint/2010/main" val="4410751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v.uk/government/statistics/announcements/family-food-202223" TargetMode="External"/><Relationship Id="rId2" Type="http://schemas.openxmlformats.org/officeDocument/2006/relationships/hyperlink" Target="https://www.ons.gov.uk/peoplepopulationandcommunity/personalandhouseholdfinances/expenditure/methodologies/livingcostsandfoodsurveytechnicalreportfinancialyearendingmarch2022" TargetMode="External"/><Relationship Id="rId1" Type="http://schemas.openxmlformats.org/officeDocument/2006/relationships/slideLayout" Target="../slideLayouts/slideLayout3.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s://www.ons.gov.uk/peoplepopulationandcommunity/personalandhouseholdfinances/expenditure/methodologies/livingcostsandfoodsurveytechnicalreportfinancialyearendingmarch2022"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318826"/>
            <a:ext cx="9144000" cy="733096"/>
          </a:xfrm>
        </p:spPr>
        <p:txBody>
          <a:bodyPr/>
          <a:lstStyle/>
          <a:p>
            <a:r>
              <a:rPr lang="en-GB" dirty="0"/>
              <a:t>The consumer market</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Market research</a:t>
            </a:r>
          </a:p>
        </p:txBody>
      </p:sp>
      <p:sp>
        <p:nvSpPr>
          <p:cNvPr id="3" name="Subtitle 2"/>
          <p:cNvSpPr>
            <a:spLocks noGrp="1"/>
          </p:cNvSpPr>
          <p:nvPr>
            <p:ph type="subTitle" idx="1"/>
          </p:nvPr>
        </p:nvSpPr>
        <p:spPr>
          <a:xfrm>
            <a:off x="1169276" y="2571092"/>
            <a:ext cx="7251710" cy="3600000"/>
          </a:xfrm>
        </p:spPr>
        <p:txBody>
          <a:bodyPr/>
          <a:lstStyle/>
          <a:p>
            <a:pPr marL="0" indent="0">
              <a:buNone/>
            </a:pPr>
            <a:r>
              <a:rPr lang="en-GB" sz="2000" dirty="0"/>
              <a:t>Companies need to keep up to date information about factors affecting patterns in consumer purchasing, such as:</a:t>
            </a:r>
          </a:p>
          <a:p>
            <a:r>
              <a:rPr lang="en-GB" sz="2000" dirty="0"/>
              <a:t>price;</a:t>
            </a:r>
          </a:p>
          <a:p>
            <a:r>
              <a:rPr lang="en-GB" sz="2000" dirty="0"/>
              <a:t>consumer preferences;</a:t>
            </a:r>
          </a:p>
          <a:p>
            <a:r>
              <a:rPr lang="en-GB" sz="2000" dirty="0"/>
              <a:t>availability of and level of demand for products in different areas of the country.</a:t>
            </a:r>
          </a:p>
          <a:p>
            <a:endParaRPr lang="en-US" sz="2000" dirty="0"/>
          </a:p>
        </p:txBody>
      </p:sp>
      <p:pic>
        <p:nvPicPr>
          <p:cNvPr id="4" name="Picture 6" descr="MPj0430821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38191" y="2283798"/>
            <a:ext cx="3032051" cy="4070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Market research</a:t>
            </a:r>
          </a:p>
        </p:txBody>
      </p:sp>
      <p:sp>
        <p:nvSpPr>
          <p:cNvPr id="3" name="Subtitle 2"/>
          <p:cNvSpPr>
            <a:spLocks noGrp="1"/>
          </p:cNvSpPr>
          <p:nvPr>
            <p:ph type="subTitle" idx="1"/>
          </p:nvPr>
        </p:nvSpPr>
        <p:spPr>
          <a:xfrm>
            <a:off x="1169276" y="2571092"/>
            <a:ext cx="6895732" cy="3600000"/>
          </a:xfrm>
        </p:spPr>
        <p:txBody>
          <a:bodyPr/>
          <a:lstStyle/>
          <a:p>
            <a:pPr marL="0" indent="0">
              <a:buNone/>
            </a:pPr>
            <a:r>
              <a:rPr lang="en-GB" sz="2000" dirty="0"/>
              <a:t>Other factors affecting patterns in consumer purchasing, such as:</a:t>
            </a:r>
          </a:p>
          <a:p>
            <a:r>
              <a:rPr lang="en-GB" sz="2000" dirty="0"/>
              <a:t>product ‘fashion’ or trends, for example increased demand for organic foods or reduced fat foods;</a:t>
            </a:r>
          </a:p>
          <a:p>
            <a:r>
              <a:rPr lang="en-GB" sz="2000" dirty="0"/>
              <a:t>influence of advertising;</a:t>
            </a:r>
          </a:p>
          <a:p>
            <a:r>
              <a:rPr lang="en-GB" sz="2000" dirty="0"/>
              <a:t>familiarity with and loyalty to brands and products.</a:t>
            </a:r>
          </a:p>
          <a:p>
            <a:pPr marL="0" indent="0">
              <a:buNone/>
            </a:pPr>
            <a:endParaRPr lang="en-US" sz="2000" dirty="0"/>
          </a:p>
        </p:txBody>
      </p:sp>
      <p:pic>
        <p:nvPicPr>
          <p:cNvPr id="4" name="Picture 6" descr="food shoppi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28054" y="2389971"/>
            <a:ext cx="3200400" cy="31244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consumer market</a:t>
            </a:r>
          </a:p>
        </p:txBody>
      </p:sp>
      <p:sp>
        <p:nvSpPr>
          <p:cNvPr id="3" name="Subtitle 2"/>
          <p:cNvSpPr>
            <a:spLocks noGrp="1"/>
          </p:cNvSpPr>
          <p:nvPr>
            <p:ph type="subTitle" idx="1"/>
          </p:nvPr>
        </p:nvSpPr>
        <p:spPr>
          <a:xfrm>
            <a:off x="1169276" y="2571092"/>
            <a:ext cx="8102315" cy="3600000"/>
          </a:xfrm>
        </p:spPr>
        <p:txBody>
          <a:bodyPr/>
          <a:lstStyle/>
          <a:p>
            <a:pPr marL="0" indent="0">
              <a:buNone/>
            </a:pPr>
            <a:r>
              <a:rPr lang="en-GB" sz="2000" dirty="0"/>
              <a:t>An example of research is the </a:t>
            </a:r>
            <a:r>
              <a:rPr lang="en-GB" sz="2000" dirty="0">
                <a:hlinkClick r:id="rId2"/>
              </a:rPr>
              <a:t>Living Costs and Food Survey </a:t>
            </a:r>
            <a:r>
              <a:rPr lang="en-GB" sz="2000" dirty="0"/>
              <a:t>which collects information on spending patterns and the cost of living that reflect household budgets. Another is </a:t>
            </a:r>
            <a:r>
              <a:rPr lang="en-GB" sz="2000" dirty="0">
                <a:hlinkClick r:id="rId3"/>
              </a:rPr>
              <a:t>Family Food </a:t>
            </a:r>
            <a:r>
              <a:rPr lang="en-GB" sz="2000" dirty="0"/>
              <a:t>which provides detailed statistical information on purchased quantities, expenditure and nutrient intakes derived from both household and eating out food and drink</a:t>
            </a:r>
          </a:p>
          <a:p>
            <a:pPr marL="0" indent="0">
              <a:buNone/>
            </a:pPr>
            <a:endParaRPr lang="en-GB" sz="2000" dirty="0"/>
          </a:p>
          <a:p>
            <a:pPr marL="0" indent="0">
              <a:buNone/>
            </a:pPr>
            <a:r>
              <a:rPr lang="en-GB" sz="2000" dirty="0"/>
              <a:t>Different types of market research, such as surveys, group discussions and home product trials, provide information about what customers are buying, whether they like certain products and whether they would buy a particular product again.</a:t>
            </a:r>
          </a:p>
          <a:p>
            <a:pPr marL="0" indent="0">
              <a:buNone/>
            </a:pPr>
            <a:endParaRPr lang="en-US" sz="2000" dirty="0"/>
          </a:p>
        </p:txBody>
      </p:sp>
      <p:pic>
        <p:nvPicPr>
          <p:cNvPr id="4" name="Picture 5" descr="MPj04228310000[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271591" y="2571092"/>
            <a:ext cx="2679404" cy="331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9025B-B373-AE56-C974-1BAB0B2C3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9043C5-8381-AEFB-278C-4DA5A5AF11BA}"/>
              </a:ext>
            </a:extLst>
          </p:cNvPr>
          <p:cNvSpPr>
            <a:spLocks noGrp="1"/>
          </p:cNvSpPr>
          <p:nvPr>
            <p:ph type="ctrTitle"/>
          </p:nvPr>
        </p:nvSpPr>
        <p:spPr/>
        <p:txBody>
          <a:bodyPr/>
          <a:lstStyle/>
          <a:p>
            <a:r>
              <a:rPr lang="en-GB" dirty="0"/>
              <a:t>Cost of living</a:t>
            </a:r>
          </a:p>
        </p:txBody>
      </p:sp>
      <p:sp>
        <p:nvSpPr>
          <p:cNvPr id="3" name="Subtitle 2">
            <a:extLst>
              <a:ext uri="{FF2B5EF4-FFF2-40B4-BE49-F238E27FC236}">
                <a16:creationId xmlns:a16="http://schemas.microsoft.com/office/drawing/2014/main" id="{32F5BD5B-F315-C15A-4DB3-273D2E92A5A4}"/>
              </a:ext>
            </a:extLst>
          </p:cNvPr>
          <p:cNvSpPr>
            <a:spLocks noGrp="1"/>
          </p:cNvSpPr>
          <p:nvPr>
            <p:ph type="subTitle" idx="1"/>
          </p:nvPr>
        </p:nvSpPr>
        <p:spPr>
          <a:xfrm>
            <a:off x="1169275" y="2571092"/>
            <a:ext cx="7118691" cy="3600000"/>
          </a:xfrm>
        </p:spPr>
        <p:txBody>
          <a:bodyPr/>
          <a:lstStyle/>
          <a:p>
            <a:pPr marL="0" indent="0">
              <a:buNone/>
            </a:pPr>
            <a:r>
              <a:rPr lang="en-GB" sz="2000" dirty="0">
                <a:latin typeface="Arial" panose="020B0604020202020204" pitchFamily="34" charset="0"/>
                <a:cs typeface="Arial" panose="020B0604020202020204" pitchFamily="34" charset="0"/>
              </a:rPr>
              <a:t>As an example, in the UK, the cost of living rose in 2021/2022, due to several reasons. This rising cost of living influences food choices, particularly among lower-income households. As prices for essential goods and services increase, individuals and families may find themselves with less disposable income to allocate towards groceries. </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This often leads to a shift towards more budget-friendly food options, which may be less nutritious and have lower quality ingredients. In turn, this can have detrimental effects on overall health and wellbeing, as individuals may opt for cheaper, processed foods that are high in sugar, salt, and energy.</a:t>
            </a:r>
          </a:p>
          <a:p>
            <a:pPr marL="0" indent="0">
              <a:buNone/>
            </a:pPr>
            <a:endParaRPr lang="en-GB" sz="2000" dirty="0">
              <a:latin typeface="Arial" panose="020B0604020202020204" pitchFamily="34" charset="0"/>
              <a:cs typeface="Arial" panose="020B0604020202020204" pitchFamily="34" charset="0"/>
            </a:endParaRPr>
          </a:p>
          <a:p>
            <a:pPr marL="0" indent="0">
              <a:buNone/>
            </a:pPr>
            <a:endParaRPr lang="en-GB" dirty="0"/>
          </a:p>
        </p:txBody>
      </p:sp>
      <p:sp>
        <p:nvSpPr>
          <p:cNvPr id="5" name="TextBox 4">
            <a:extLst>
              <a:ext uri="{FF2B5EF4-FFF2-40B4-BE49-F238E27FC236}">
                <a16:creationId xmlns:a16="http://schemas.microsoft.com/office/drawing/2014/main" id="{A0BB23DF-3EF8-6FE8-74F8-1364207B38BD}"/>
              </a:ext>
            </a:extLst>
          </p:cNvPr>
          <p:cNvSpPr txBox="1"/>
          <p:nvPr/>
        </p:nvSpPr>
        <p:spPr>
          <a:xfrm>
            <a:off x="8487295" y="6088933"/>
            <a:ext cx="3868434"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Source: </a:t>
            </a:r>
            <a:r>
              <a:rPr lang="en-US" sz="1600" dirty="0">
                <a:latin typeface="Arial" panose="020B0604020202020204" pitchFamily="34" charset="0"/>
                <a:cs typeface="Arial" panose="020B0604020202020204" pitchFamily="34" charset="0"/>
                <a:hlinkClick r:id="rId2"/>
              </a:rPr>
              <a:t>Office for National Statistics</a:t>
            </a:r>
            <a:endParaRPr lang="en-GB" sz="1600" dirty="0">
              <a:latin typeface="Arial" panose="020B0604020202020204" pitchFamily="34" charset="0"/>
              <a:cs typeface="Arial" panose="020B0604020202020204" pitchFamily="34" charset="0"/>
            </a:endParaRPr>
          </a:p>
        </p:txBody>
      </p:sp>
      <p:pic>
        <p:nvPicPr>
          <p:cNvPr id="1026" name="Picture 2" descr="Free Coins Money photo and picture">
            <a:extLst>
              <a:ext uri="{FF2B5EF4-FFF2-40B4-BE49-F238E27FC236}">
                <a16:creationId xmlns:a16="http://schemas.microsoft.com/office/drawing/2014/main" id="{E6B1DD65-6244-2132-98A2-BEC13951BC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21925" y="2784466"/>
            <a:ext cx="3779128" cy="2509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643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consumer market</a:t>
            </a:r>
          </a:p>
        </p:txBody>
      </p:sp>
      <p:sp>
        <p:nvSpPr>
          <p:cNvPr id="3" name="Subtitle 2"/>
          <p:cNvSpPr>
            <a:spLocks noGrp="1"/>
          </p:cNvSpPr>
          <p:nvPr>
            <p:ph type="subTitle" idx="1"/>
          </p:nvPr>
        </p:nvSpPr>
        <p:spPr>
          <a:xfrm>
            <a:off x="968108" y="2283798"/>
            <a:ext cx="9081148" cy="3600000"/>
          </a:xfrm>
        </p:spPr>
        <p:txBody>
          <a:bodyPr/>
          <a:lstStyle/>
          <a:p>
            <a:r>
              <a:rPr lang="en-GB" sz="2000" dirty="0"/>
              <a:t>Surveys – surveys are usually carried out in main shopping areas, e.g. shopping centres and high streets.  The interviewer has a questionnaire.  This is a set of defined questions with a set of answers from which the person being interviewed must select.  This type of research provides a ‘snap-shot’ of trends or opinions.</a:t>
            </a:r>
          </a:p>
          <a:p>
            <a:r>
              <a:rPr lang="en-GB" sz="2000" dirty="0"/>
              <a:t>Focus groups – group discussions -  a small group of consumers and a trained interviewer meet to talk about particular products of trends in food consumption.  The group is made up of a mixture of consumers representative of the population.  However ‘target’ groups e.g. 18 year old females or older people, are sometimes used to measure their reactions to specific products.</a:t>
            </a:r>
          </a:p>
          <a:p>
            <a:r>
              <a:rPr lang="en-GB" sz="2000" dirty="0"/>
              <a:t>Home trials – consumers are given products to try at home and a follow up discussion is carried out at a later date.  This method provides responses from the whole family, not just the person who does the shopping.  It is possible to see whether the product meets the needs of a particular ‘target group’.</a:t>
            </a: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175607" y="3104022"/>
            <a:ext cx="1853184" cy="2779776"/>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Desk research</a:t>
            </a:r>
            <a:endParaRPr lang="en-US" dirty="0"/>
          </a:p>
        </p:txBody>
      </p:sp>
      <p:sp>
        <p:nvSpPr>
          <p:cNvPr id="3" name="Subtitle 2"/>
          <p:cNvSpPr>
            <a:spLocks noGrp="1"/>
          </p:cNvSpPr>
          <p:nvPr>
            <p:ph type="subTitle" idx="1"/>
          </p:nvPr>
        </p:nvSpPr>
        <p:spPr>
          <a:xfrm>
            <a:off x="1169276" y="2571092"/>
            <a:ext cx="6071109" cy="3600000"/>
          </a:xfrm>
        </p:spPr>
        <p:txBody>
          <a:bodyPr/>
          <a:lstStyle/>
          <a:p>
            <a:pPr marL="0" indent="0">
              <a:buNone/>
            </a:pPr>
            <a:r>
              <a:rPr lang="en-GB" sz="2000" dirty="0"/>
              <a:t>Desk research is another method of detecting trends, such as consumers’ food purchasing habits or population changes.  </a:t>
            </a:r>
          </a:p>
          <a:p>
            <a:pPr marL="0" indent="0">
              <a:buNone/>
            </a:pPr>
            <a:endParaRPr lang="en-GB" sz="2000" dirty="0"/>
          </a:p>
          <a:p>
            <a:pPr marL="0" indent="0">
              <a:buNone/>
            </a:pPr>
            <a:r>
              <a:rPr lang="en-GB" sz="2000" dirty="0"/>
              <a:t>Many organisations conduct research of this type. They publish and sell the data to anyone with an interest. This type of research is often cheaper and less hard work than other techniques such as surveys.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98327" y="2571092"/>
            <a:ext cx="4334533" cy="2892829"/>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What factors do consumers consider?</a:t>
            </a:r>
          </a:p>
        </p:txBody>
      </p:sp>
      <p:sp>
        <p:nvSpPr>
          <p:cNvPr id="3" name="Subtitle 2"/>
          <p:cNvSpPr>
            <a:spLocks noGrp="1"/>
          </p:cNvSpPr>
          <p:nvPr>
            <p:ph type="subTitle" idx="1"/>
          </p:nvPr>
        </p:nvSpPr>
        <p:spPr/>
        <p:txBody>
          <a:bodyPr/>
          <a:lstStyle/>
          <a:p>
            <a:pPr marL="0" indent="0">
              <a:buNone/>
            </a:pPr>
            <a:r>
              <a:rPr lang="en-GB" sz="2000" dirty="0"/>
              <a:t>The consumer may consider factors such as:</a:t>
            </a:r>
          </a:p>
          <a:p>
            <a:r>
              <a:rPr lang="en-GB" sz="2000" dirty="0"/>
              <a:t>product appeal (the food and its packaging);</a:t>
            </a:r>
          </a:p>
          <a:p>
            <a:r>
              <a:rPr lang="en-GB" sz="2000" dirty="0"/>
              <a:t>value for money;</a:t>
            </a:r>
          </a:p>
          <a:p>
            <a:r>
              <a:rPr lang="en-GB" sz="2000" dirty="0"/>
              <a:t>health;</a:t>
            </a:r>
          </a:p>
          <a:p>
            <a:r>
              <a:rPr lang="en-GB" sz="2000" dirty="0"/>
              <a:t>special attributes, e.g. Kosher;</a:t>
            </a:r>
          </a:p>
          <a:p>
            <a:r>
              <a:rPr lang="en-GB" sz="2000" dirty="0"/>
              <a:t>advertising;</a:t>
            </a:r>
          </a:p>
          <a:p>
            <a:r>
              <a:rPr lang="en-GB" sz="2000" dirty="0"/>
              <a:t>portion size;</a:t>
            </a:r>
          </a:p>
          <a:p>
            <a:r>
              <a:rPr lang="en-GB" sz="2000" dirty="0"/>
              <a:t>convenience. </a:t>
            </a:r>
          </a:p>
          <a:p>
            <a:endParaRPr lang="en-US" sz="2000" dirty="0"/>
          </a:p>
        </p:txBody>
      </p:sp>
      <p:pic>
        <p:nvPicPr>
          <p:cNvPr id="4" name="Picture 5" descr="MPj0438855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193103" y="3285460"/>
            <a:ext cx="4664969" cy="3126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consumer market</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D4F1BF00-6399-DB53-B55B-06CC8B4FD319}"/>
              </a:ext>
            </a:extLst>
          </p:cNvPr>
          <p:cNvSpPr txBox="1"/>
          <p:nvPr/>
        </p:nvSpPr>
        <p:spPr>
          <a:xfrm>
            <a:off x="509101" y="6072100"/>
            <a:ext cx="9904396"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the consumer market?</a:t>
            </a:r>
            <a:endParaRPr lang="en-US" dirty="0"/>
          </a:p>
        </p:txBody>
      </p:sp>
      <p:sp>
        <p:nvSpPr>
          <p:cNvPr id="3" name="Subtitle 2"/>
          <p:cNvSpPr>
            <a:spLocks noGrp="1"/>
          </p:cNvSpPr>
          <p:nvPr>
            <p:ph type="subTitle" idx="1"/>
          </p:nvPr>
        </p:nvSpPr>
        <p:spPr>
          <a:xfrm>
            <a:off x="1169276" y="2571092"/>
            <a:ext cx="7995452" cy="3600000"/>
          </a:xfrm>
        </p:spPr>
        <p:txBody>
          <a:bodyPr/>
          <a:lstStyle/>
          <a:p>
            <a:pPr marL="0" indent="0">
              <a:buNone/>
            </a:pPr>
            <a:r>
              <a:rPr lang="en-GB" sz="2000" dirty="0"/>
              <a:t>The consumer market is made up of all the people who make decisions about what to buy and what not to buy.  </a:t>
            </a:r>
          </a:p>
          <a:p>
            <a:pPr marL="0" indent="0">
              <a:buNone/>
            </a:pPr>
            <a:endParaRPr lang="en-GB" sz="2000" dirty="0"/>
          </a:p>
          <a:p>
            <a:pPr marL="0" indent="0">
              <a:buNone/>
            </a:pPr>
            <a:r>
              <a:rPr lang="en-GB" sz="2000" dirty="0"/>
              <a:t>Everyone who buys products or services is a consumer.</a:t>
            </a:r>
          </a:p>
          <a:p>
            <a:endParaRPr lang="en-GB" sz="2000" dirty="0"/>
          </a:p>
          <a:p>
            <a:endParaRPr lang="en-US" sz="2000" dirty="0"/>
          </a:p>
        </p:txBody>
      </p:sp>
      <p:pic>
        <p:nvPicPr>
          <p:cNvPr id="4" name="Picture 4" descr="iStock_000002935087"/>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836430" y="2283798"/>
            <a:ext cx="2793784" cy="4201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the consumer market?</a:t>
            </a:r>
            <a:endParaRPr lang="en-US" dirty="0"/>
          </a:p>
        </p:txBody>
      </p:sp>
      <p:sp>
        <p:nvSpPr>
          <p:cNvPr id="3" name="Subtitle 2"/>
          <p:cNvSpPr>
            <a:spLocks noGrp="1"/>
          </p:cNvSpPr>
          <p:nvPr>
            <p:ph type="subTitle" idx="1"/>
          </p:nvPr>
        </p:nvSpPr>
        <p:spPr>
          <a:xfrm>
            <a:off x="1169276" y="2571092"/>
            <a:ext cx="6528309" cy="3600000"/>
          </a:xfrm>
        </p:spPr>
        <p:txBody>
          <a:bodyPr/>
          <a:lstStyle/>
          <a:p>
            <a:pPr marL="0" indent="0">
              <a:buNone/>
            </a:pPr>
            <a:r>
              <a:rPr lang="en-GB" sz="2000" dirty="0"/>
              <a:t>‘Market’ has a special meaning – relating to the likely demand for a product or service.  </a:t>
            </a:r>
          </a:p>
          <a:p>
            <a:pPr marL="0" indent="0">
              <a:buNone/>
            </a:pPr>
            <a:endParaRPr lang="en-GB" sz="2000" dirty="0"/>
          </a:p>
          <a:p>
            <a:pPr marL="0" indent="0">
              <a:buNone/>
            </a:pPr>
            <a:r>
              <a:rPr lang="en-GB" sz="2000" dirty="0"/>
              <a:t>Over time the size of the population of a particular country may not change dramatically, so the consumer market is fixed in size.  </a:t>
            </a:r>
          </a:p>
          <a:p>
            <a:pPr marL="0" indent="0">
              <a:buNone/>
            </a:pPr>
            <a:endParaRPr lang="en-GB" sz="2000" dirty="0"/>
          </a:p>
          <a:p>
            <a:pPr marL="0" indent="0">
              <a:buNone/>
            </a:pPr>
            <a:r>
              <a:rPr lang="en-GB" sz="2000" dirty="0"/>
              <a:t>This means that manufacturers and retailers must compete for business and try to maintain or increase their share of the market.</a:t>
            </a:r>
          </a:p>
          <a:p>
            <a:endParaRPr lang="en-GB" sz="2000" dirty="0"/>
          </a:p>
          <a:p>
            <a:endParaRPr lang="en-US"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129922" y="2571092"/>
            <a:ext cx="3699089" cy="3692512"/>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Consumer Market</a:t>
            </a:r>
          </a:p>
        </p:txBody>
      </p:sp>
      <p:sp>
        <p:nvSpPr>
          <p:cNvPr id="3" name="Subtitle 2"/>
          <p:cNvSpPr>
            <a:spLocks noGrp="1"/>
          </p:cNvSpPr>
          <p:nvPr>
            <p:ph type="subTitle" idx="1"/>
          </p:nvPr>
        </p:nvSpPr>
        <p:spPr>
          <a:xfrm>
            <a:off x="1169276" y="2571092"/>
            <a:ext cx="7613217" cy="3600000"/>
          </a:xfrm>
        </p:spPr>
        <p:txBody>
          <a:bodyPr/>
          <a:lstStyle/>
          <a:p>
            <a:pPr marL="0" indent="0">
              <a:buNone/>
            </a:pPr>
            <a:r>
              <a:rPr lang="en-GB" sz="2000" dirty="0"/>
              <a:t>The maintenance of regular large sales by food manufacturers and retailers benefits the wider community by providing employment for large numbers of people.  </a:t>
            </a:r>
          </a:p>
          <a:p>
            <a:pPr marL="0" indent="0">
              <a:buNone/>
            </a:pPr>
            <a:endParaRPr lang="en-GB" sz="2000" dirty="0"/>
          </a:p>
          <a:p>
            <a:pPr marL="0" indent="0">
              <a:buNone/>
            </a:pPr>
            <a:r>
              <a:rPr lang="en-GB" sz="2000" dirty="0"/>
              <a:t>It also boosts local and national economies by promoting cash flow from one area to another.  Therefore it is important that companies monitor trends in their sales and continually review the range of products they make, to keep their sales figures high.</a:t>
            </a:r>
          </a:p>
          <a:p>
            <a:endParaRPr lang="en-US" sz="2000" dirty="0"/>
          </a:p>
        </p:txBody>
      </p:sp>
      <p:pic>
        <p:nvPicPr>
          <p:cNvPr id="4" name="Picture 5" descr="MPj04223660000[1]"/>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980191" y="2393012"/>
            <a:ext cx="2917641" cy="3956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Saturated market</a:t>
            </a:r>
          </a:p>
        </p:txBody>
      </p:sp>
      <p:sp>
        <p:nvSpPr>
          <p:cNvPr id="3" name="Subtitle 2"/>
          <p:cNvSpPr>
            <a:spLocks noGrp="1"/>
          </p:cNvSpPr>
          <p:nvPr>
            <p:ph type="subTitle" idx="1"/>
          </p:nvPr>
        </p:nvSpPr>
        <p:spPr>
          <a:xfrm>
            <a:off x="1169276" y="2571092"/>
            <a:ext cx="7326331" cy="3600000"/>
          </a:xfrm>
        </p:spPr>
        <p:txBody>
          <a:bodyPr/>
          <a:lstStyle/>
          <a:p>
            <a:pPr marL="0" indent="0">
              <a:buNone/>
            </a:pPr>
            <a:r>
              <a:rPr lang="en-GB" sz="2000" dirty="0"/>
              <a:t>If one type of product, such as baked beans, is popular for a long time, there will come a time when sales cannot be improved by the introduction of new brands.  The market has become ‘saturated’.  </a:t>
            </a:r>
          </a:p>
          <a:p>
            <a:pPr marL="0" indent="0">
              <a:buNone/>
            </a:pPr>
            <a:endParaRPr lang="en-GB" sz="2000" dirty="0"/>
          </a:p>
          <a:p>
            <a:pPr marL="0" indent="0">
              <a:buNone/>
            </a:pPr>
            <a:r>
              <a:rPr lang="en-GB" sz="2000" dirty="0"/>
              <a:t>Companies may therefore diversify product lines in order to create new markets.  For example, the baked bean market was diversified by offering the product with flavoured sauces, such as barbeque or curry, or by adding burger bites. Reduced sugar and salt versions of baked beans are now also available.</a:t>
            </a:r>
          </a:p>
          <a:p>
            <a:pPr marL="0" indent="0">
              <a:buNone/>
            </a:pPr>
            <a:endParaRPr lang="en-US" sz="2000" dirty="0"/>
          </a:p>
        </p:txBody>
      </p:sp>
      <p:pic>
        <p:nvPicPr>
          <p:cNvPr id="4" name="Picture 5" descr="tin of baked beans"/>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877994" y="2502132"/>
            <a:ext cx="3035218" cy="3607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Target group</a:t>
            </a:r>
          </a:p>
        </p:txBody>
      </p:sp>
      <p:sp>
        <p:nvSpPr>
          <p:cNvPr id="3" name="Subtitle 2"/>
          <p:cNvSpPr>
            <a:spLocks noGrp="1"/>
          </p:cNvSpPr>
          <p:nvPr>
            <p:ph type="subTitle" idx="1"/>
          </p:nvPr>
        </p:nvSpPr>
        <p:spPr>
          <a:xfrm>
            <a:off x="1169277" y="2571092"/>
            <a:ext cx="6553248" cy="3600000"/>
          </a:xfrm>
        </p:spPr>
        <p:txBody>
          <a:bodyPr/>
          <a:lstStyle/>
          <a:p>
            <a:pPr marL="0" indent="0">
              <a:buNone/>
            </a:pPr>
            <a:r>
              <a:rPr lang="en-GB" sz="2000" dirty="0"/>
              <a:t>To offer a greater choice of products and reach a larger portion of the consumer market, companies often target groups of consumers who are similar in one respect.  This may be their age, income, taste, lifestyle, health or beliefs.  </a:t>
            </a:r>
          </a:p>
          <a:p>
            <a:pPr marL="0" indent="0">
              <a:buNone/>
            </a:pPr>
            <a:endParaRPr lang="en-GB" sz="2000" dirty="0"/>
          </a:p>
          <a:p>
            <a:pPr marL="0" indent="0">
              <a:buNone/>
            </a:pPr>
            <a:r>
              <a:rPr lang="en-GB" sz="2000" dirty="0"/>
              <a:t>Food is then produced to meet their needs. The product range is designed to meet the needs of the particular types of consumer, such as children or single people or those wishing to lose weight.</a:t>
            </a:r>
          </a:p>
          <a:p>
            <a:pPr marL="0" indent="0">
              <a:buNone/>
            </a:pPr>
            <a:endParaRPr lang="en-US" sz="2000" dirty="0"/>
          </a:p>
        </p:txBody>
      </p:sp>
      <p:pic>
        <p:nvPicPr>
          <p:cNvPr id="4" name="Picture 6" descr="iStock_000000818217Medium"/>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011204" y="2687471"/>
            <a:ext cx="3930737" cy="28955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Niche market</a:t>
            </a:r>
          </a:p>
        </p:txBody>
      </p:sp>
      <p:sp>
        <p:nvSpPr>
          <p:cNvPr id="3" name="Subtitle 2"/>
          <p:cNvSpPr>
            <a:spLocks noGrp="1"/>
          </p:cNvSpPr>
          <p:nvPr>
            <p:ph type="subTitle" idx="1"/>
          </p:nvPr>
        </p:nvSpPr>
        <p:spPr>
          <a:xfrm>
            <a:off x="1169276" y="2571092"/>
            <a:ext cx="6744440" cy="3600000"/>
          </a:xfrm>
        </p:spPr>
        <p:txBody>
          <a:bodyPr/>
          <a:lstStyle/>
          <a:p>
            <a:pPr marL="0" indent="0">
              <a:buNone/>
            </a:pPr>
            <a:r>
              <a:rPr lang="en-GB" sz="2000" dirty="0"/>
              <a:t>Some product lines are not expected to sell in vast amounts, but they fill a special gap or ‘niche’ in the market.  A ‘niche market’ is usually based on a reaction to a trend in consumer purchasing.  </a:t>
            </a:r>
          </a:p>
          <a:p>
            <a:pPr marL="0" indent="0">
              <a:buNone/>
            </a:pPr>
            <a:endParaRPr lang="en-GB" sz="2000" dirty="0"/>
          </a:p>
          <a:p>
            <a:pPr marL="0" indent="0">
              <a:buNone/>
            </a:pPr>
            <a:r>
              <a:rPr lang="en-GB" sz="2000" dirty="0"/>
              <a:t>Environmental concern has resulted in consumers developing a greater interest in the way products and packaging is made, so many manufacturers have reacted by producing environmentally friendly products and packaging. </a:t>
            </a:r>
          </a:p>
          <a:p>
            <a:endParaRPr lang="en-US" sz="2000" dirty="0"/>
          </a:p>
        </p:txBody>
      </p:sp>
      <p:pic>
        <p:nvPicPr>
          <p:cNvPr id="4" name="Picture 5" descr="MPj0437342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42061" y="2798490"/>
            <a:ext cx="3891246" cy="2920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Niche market</a:t>
            </a:r>
          </a:p>
        </p:txBody>
      </p:sp>
      <p:sp>
        <p:nvSpPr>
          <p:cNvPr id="3" name="Subtitle 2"/>
          <p:cNvSpPr>
            <a:spLocks noGrp="1"/>
          </p:cNvSpPr>
          <p:nvPr>
            <p:ph type="subTitle" idx="1"/>
          </p:nvPr>
        </p:nvSpPr>
        <p:spPr>
          <a:xfrm>
            <a:off x="1169276" y="2571092"/>
            <a:ext cx="7453516" cy="3600000"/>
          </a:xfrm>
        </p:spPr>
        <p:txBody>
          <a:bodyPr/>
          <a:lstStyle/>
          <a:p>
            <a:pPr marL="0" indent="0">
              <a:buNone/>
            </a:pPr>
            <a:r>
              <a:rPr lang="en-GB" sz="2000" dirty="0"/>
              <a:t>Products such as ready meals have been devised to provide convenience for those with a busy life and little time to cook.</a:t>
            </a:r>
          </a:p>
          <a:p>
            <a:pPr marL="0" indent="0">
              <a:buNone/>
            </a:pPr>
            <a:r>
              <a:rPr lang="en-GB" sz="2000" dirty="0"/>
              <a:t>‘Premium priced’ (luxury products), have been developed with consumers aspiration for status and/or a higher disposable income in mind.</a:t>
            </a:r>
          </a:p>
          <a:p>
            <a:pPr marL="0" indent="0">
              <a:buNone/>
            </a:pPr>
            <a:endParaRPr lang="en-GB" sz="2000" dirty="0"/>
          </a:p>
          <a:p>
            <a:pPr marL="0" indent="0">
              <a:buNone/>
            </a:pPr>
            <a:endParaRPr lang="en-GB" sz="2000" dirty="0"/>
          </a:p>
          <a:p>
            <a:endParaRPr lang="en-US" sz="2000" dirty="0"/>
          </a:p>
        </p:txBody>
      </p:sp>
      <p:pic>
        <p:nvPicPr>
          <p:cNvPr id="4" name="Picture 5" descr="MPj0424375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03921" y="2456297"/>
            <a:ext cx="3380426" cy="3380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Market share</a:t>
            </a:r>
          </a:p>
        </p:txBody>
      </p:sp>
      <p:sp>
        <p:nvSpPr>
          <p:cNvPr id="3" name="Subtitle 2"/>
          <p:cNvSpPr>
            <a:spLocks noGrp="1"/>
          </p:cNvSpPr>
          <p:nvPr>
            <p:ph type="subTitle" idx="1"/>
          </p:nvPr>
        </p:nvSpPr>
        <p:spPr>
          <a:xfrm>
            <a:off x="1169276" y="2571092"/>
            <a:ext cx="6611437" cy="3600000"/>
          </a:xfrm>
        </p:spPr>
        <p:txBody>
          <a:bodyPr/>
          <a:lstStyle/>
          <a:p>
            <a:pPr marL="0" indent="0">
              <a:buNone/>
            </a:pPr>
            <a:r>
              <a:rPr lang="en-GB" sz="2000" dirty="0"/>
              <a:t>Companies compete with one another to sell their products and increase their market share.  In order to compete effectively, information is needed about why consumers buy some products in preference to others. </a:t>
            </a:r>
          </a:p>
          <a:p>
            <a:pPr marL="0" indent="0">
              <a:buNone/>
            </a:pPr>
            <a:endParaRPr lang="en-GB" sz="2000" dirty="0"/>
          </a:p>
          <a:p>
            <a:pPr marL="0" indent="0">
              <a:buNone/>
            </a:pPr>
            <a:r>
              <a:rPr lang="en-GB" sz="2000" dirty="0"/>
              <a:t>This information can be collected through a variety of market research methods.  It is important that food companies continue to look at their sales figures and review their product range in order to keep and increase their share of the market.</a:t>
            </a:r>
          </a:p>
          <a:p>
            <a:pPr marL="0" indent="0">
              <a:buNone/>
            </a:pPr>
            <a:endParaRPr lang="en-US" sz="2000" dirty="0"/>
          </a:p>
        </p:txBody>
      </p:sp>
      <p:pic>
        <p:nvPicPr>
          <p:cNvPr id="4" name="Picture 4" descr="MPj0438367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780713" y="2571092"/>
            <a:ext cx="4411287" cy="2952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308D3B6-738F-49AE-81E1-EC6DB47F463E}"/>
</file>

<file path=customXml/itemProps2.xml><?xml version="1.0" encoding="utf-8"?>
<ds:datastoreItem xmlns:ds="http://schemas.openxmlformats.org/officeDocument/2006/customXml" ds:itemID="{0155539B-D40C-4F7F-97A4-6204F159E974}"/>
</file>

<file path=customXml/itemProps3.xml><?xml version="1.0" encoding="utf-8"?>
<ds:datastoreItem xmlns:ds="http://schemas.openxmlformats.org/officeDocument/2006/customXml" ds:itemID="{E893CEA9-A80D-43C4-8DD4-7B5F5D5A7834}"/>
</file>

<file path=docProps/app.xml><?xml version="1.0" encoding="utf-8"?>
<Properties xmlns="http://schemas.openxmlformats.org/officeDocument/2006/extended-properties" xmlns:vt="http://schemas.openxmlformats.org/officeDocument/2006/docPropsVTypes">
  <TotalTime>1</TotalTime>
  <Words>1222</Words>
  <Application>Microsoft Office PowerPoint</Application>
  <PresentationFormat>Widescreen</PresentationFormat>
  <Paragraphs>75</Paragraphs>
  <Slides>17</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17</vt:i4>
      </vt:variant>
    </vt:vector>
  </HeadingPairs>
  <TitlesOfParts>
    <vt:vector size="23" baseType="lpstr">
      <vt:lpstr>Arial</vt:lpstr>
      <vt:lpstr>Calibri</vt:lpstr>
      <vt:lpstr>Office Theme</vt:lpstr>
      <vt:lpstr>Custom Design</vt:lpstr>
      <vt:lpstr>1_Custom Design</vt:lpstr>
      <vt:lpstr>3_Custom Design</vt:lpstr>
      <vt:lpstr>The consumer market</vt:lpstr>
      <vt:lpstr>What is the consumer market?</vt:lpstr>
      <vt:lpstr>What is the consumer market?</vt:lpstr>
      <vt:lpstr>The Consumer Market</vt:lpstr>
      <vt:lpstr>Saturated market</vt:lpstr>
      <vt:lpstr>Target group</vt:lpstr>
      <vt:lpstr>Niche market</vt:lpstr>
      <vt:lpstr>Niche market</vt:lpstr>
      <vt:lpstr>Market share</vt:lpstr>
      <vt:lpstr>Market research</vt:lpstr>
      <vt:lpstr>Market research</vt:lpstr>
      <vt:lpstr>The consumer market</vt:lpstr>
      <vt:lpstr>Cost of living</vt:lpstr>
      <vt:lpstr>The consumer market</vt:lpstr>
      <vt:lpstr>Desk research</vt:lpstr>
      <vt:lpstr>What factors do consumers consider?</vt:lpstr>
      <vt:lpstr>The consumer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36</cp:revision>
  <cp:lastPrinted>2019-07-04T15:04:01Z</cp:lastPrinted>
  <dcterms:created xsi:type="dcterms:W3CDTF">2018-10-10T09:22:08Z</dcterms:created>
  <dcterms:modified xsi:type="dcterms:W3CDTF">2024-02-15T14:02:03Z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