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59" r:id="rId9"/>
    <p:sldId id="273" r:id="rId10"/>
    <p:sldId id="272" r:id="rId11"/>
    <p:sldId id="264" r:id="rId12"/>
    <p:sldId id="265" r:id="rId13"/>
    <p:sldId id="266" r:id="rId14"/>
    <p:sldId id="267" r:id="rId15"/>
    <p:sldId id="268" r:id="rId16"/>
    <p:sldId id="269" r:id="rId17"/>
    <p:sldId id="263" r:id="rId18"/>
    <p:sldId id="270" r:id="rId19"/>
    <p:sldId id="271" r:id="rId20"/>
    <p:sldId id="26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31" clrIdx="0">
    <p:extLst>
      <p:ext uri="{19B8F6BF-5375-455C-9EA6-DF929625EA0E}">
        <p15:presenceInfo xmlns:p15="http://schemas.microsoft.com/office/powerpoint/2012/main" userId="Ewen Trafford" providerId="None"/>
      </p:ext>
    </p:extLst>
  </p:cmAuthor>
  <p:cmAuthor id="2" name="Boardroom " initials="B" lastIdx="1" clrIdx="1">
    <p:extLst>
      <p:ext uri="{19B8F6BF-5375-455C-9EA6-DF929625EA0E}">
        <p15:presenceInfo xmlns:p15="http://schemas.microsoft.com/office/powerpoint/2012/main" userId="Boardroom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735F66-0672-4580-8F59-8F1868944301}" v="1" dt="2024-08-30T08:30:27.6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06" autoAdjust="0"/>
    <p:restoredTop sz="94655"/>
  </p:normalViewPr>
  <p:slideViewPr>
    <p:cSldViewPr snapToGrid="0" snapToObjects="1">
      <p:cViewPr varScale="1">
        <p:scale>
          <a:sx n="79" d="100"/>
          <a:sy n="79" d="100"/>
        </p:scale>
        <p:origin x="113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43B90737-90A1-4ED9-8D5F-318A9E780EBB}"/>
    <pc:docChg chg="custSel addSld modSld modMainMaster">
      <pc:chgData name="Alexander White" userId="3da70261-e0e7-408d-aace-eb577feade9e" providerId="ADAL" clId="{43B90737-90A1-4ED9-8D5F-318A9E780EBB}" dt="2024-05-23T10:43:06.960" v="65" actId="33524"/>
      <pc:docMkLst>
        <pc:docMk/>
      </pc:docMkLst>
      <pc:sldChg chg="modSp mod">
        <pc:chgData name="Alexander White" userId="3da70261-e0e7-408d-aace-eb577feade9e" providerId="ADAL" clId="{43B90737-90A1-4ED9-8D5F-318A9E780EBB}" dt="2024-05-23T10:40:50.986" v="24" actId="14100"/>
        <pc:sldMkLst>
          <pc:docMk/>
          <pc:sldMk cId="1740713487" sldId="259"/>
        </pc:sldMkLst>
        <pc:spChg chg="mod">
          <ac:chgData name="Alexander White" userId="3da70261-e0e7-408d-aace-eb577feade9e" providerId="ADAL" clId="{43B90737-90A1-4ED9-8D5F-318A9E780EBB}" dt="2024-05-23T10:40:50.986" v="24" actId="14100"/>
          <ac:spMkLst>
            <pc:docMk/>
            <pc:sldMk cId="1740713487" sldId="259"/>
            <ac:spMk id="3" creationId="{00000000-0000-0000-0000-000000000000}"/>
          </ac:spMkLst>
        </pc:spChg>
      </pc:sldChg>
      <pc:sldChg chg="addSp modSp">
        <pc:chgData name="Alexander White" userId="3da70261-e0e7-408d-aace-eb577feade9e" providerId="ADAL" clId="{43B90737-90A1-4ED9-8D5F-318A9E780EBB}" dt="2024-05-20T13:47:10.768" v="0"/>
        <pc:sldMkLst>
          <pc:docMk/>
          <pc:sldMk cId="1219004254" sldId="261"/>
        </pc:sldMkLst>
        <pc:spChg chg="add mod">
          <ac:chgData name="Alexander White" userId="3da70261-e0e7-408d-aace-eb577feade9e" providerId="ADAL" clId="{43B90737-90A1-4ED9-8D5F-318A9E780EBB}" dt="2024-05-20T13:47:10.768" v="0"/>
          <ac:spMkLst>
            <pc:docMk/>
            <pc:sldMk cId="1219004254" sldId="261"/>
            <ac:spMk id="4" creationId="{3D032040-86B9-E5F2-5F51-3D282B3B3FFD}"/>
          </ac:spMkLst>
        </pc:spChg>
      </pc:sldChg>
      <pc:sldChg chg="modSp mod">
        <pc:chgData name="Alexander White" userId="3da70261-e0e7-408d-aace-eb577feade9e" providerId="ADAL" clId="{43B90737-90A1-4ED9-8D5F-318A9E780EBB}" dt="2024-05-23T10:42:47.078" v="61" actId="20577"/>
        <pc:sldMkLst>
          <pc:docMk/>
          <pc:sldMk cId="4063759897" sldId="263"/>
        </pc:sldMkLst>
        <pc:spChg chg="mod">
          <ac:chgData name="Alexander White" userId="3da70261-e0e7-408d-aace-eb577feade9e" providerId="ADAL" clId="{43B90737-90A1-4ED9-8D5F-318A9E780EBB}" dt="2024-05-23T10:42:47.078" v="61" actId="20577"/>
          <ac:spMkLst>
            <pc:docMk/>
            <pc:sldMk cId="4063759897" sldId="263"/>
            <ac:spMk id="3" creationId="{00000000-0000-0000-0000-000000000000}"/>
          </ac:spMkLst>
        </pc:spChg>
      </pc:sldChg>
      <pc:sldChg chg="modSp mod">
        <pc:chgData name="Alexander White" userId="3da70261-e0e7-408d-aace-eb577feade9e" providerId="ADAL" clId="{43B90737-90A1-4ED9-8D5F-318A9E780EBB}" dt="2024-05-23T10:41:15.671" v="28" actId="20577"/>
        <pc:sldMkLst>
          <pc:docMk/>
          <pc:sldMk cId="2706465131" sldId="264"/>
        </pc:sldMkLst>
        <pc:spChg chg="mod">
          <ac:chgData name="Alexander White" userId="3da70261-e0e7-408d-aace-eb577feade9e" providerId="ADAL" clId="{43B90737-90A1-4ED9-8D5F-318A9E780EBB}" dt="2024-05-23T10:41:15.671" v="28" actId="20577"/>
          <ac:spMkLst>
            <pc:docMk/>
            <pc:sldMk cId="2706465131" sldId="264"/>
            <ac:spMk id="3" creationId="{00000000-0000-0000-0000-000000000000}"/>
          </ac:spMkLst>
        </pc:spChg>
      </pc:sldChg>
      <pc:sldChg chg="modSp mod">
        <pc:chgData name="Alexander White" userId="3da70261-e0e7-408d-aace-eb577feade9e" providerId="ADAL" clId="{43B90737-90A1-4ED9-8D5F-318A9E780EBB}" dt="2024-05-23T10:41:58.937" v="34" actId="6549"/>
        <pc:sldMkLst>
          <pc:docMk/>
          <pc:sldMk cId="468438866" sldId="266"/>
        </pc:sldMkLst>
        <pc:spChg chg="mod">
          <ac:chgData name="Alexander White" userId="3da70261-e0e7-408d-aace-eb577feade9e" providerId="ADAL" clId="{43B90737-90A1-4ED9-8D5F-318A9E780EBB}" dt="2024-05-23T10:41:58.937" v="34" actId="6549"/>
          <ac:spMkLst>
            <pc:docMk/>
            <pc:sldMk cId="468438866" sldId="266"/>
            <ac:spMk id="3" creationId="{00000000-0000-0000-0000-000000000000}"/>
          </ac:spMkLst>
        </pc:spChg>
      </pc:sldChg>
      <pc:sldChg chg="modSp mod">
        <pc:chgData name="Alexander White" userId="3da70261-e0e7-408d-aace-eb577feade9e" providerId="ADAL" clId="{43B90737-90A1-4ED9-8D5F-318A9E780EBB}" dt="2024-05-23T10:42:05.549" v="36" actId="20577"/>
        <pc:sldMkLst>
          <pc:docMk/>
          <pc:sldMk cId="3928635901" sldId="267"/>
        </pc:sldMkLst>
        <pc:spChg chg="mod">
          <ac:chgData name="Alexander White" userId="3da70261-e0e7-408d-aace-eb577feade9e" providerId="ADAL" clId="{43B90737-90A1-4ED9-8D5F-318A9E780EBB}" dt="2024-05-23T10:42:05.549" v="36" actId="20577"/>
          <ac:spMkLst>
            <pc:docMk/>
            <pc:sldMk cId="3928635901" sldId="267"/>
            <ac:spMk id="3" creationId="{00000000-0000-0000-0000-000000000000}"/>
          </ac:spMkLst>
        </pc:spChg>
      </pc:sldChg>
      <pc:sldChg chg="modSp mod">
        <pc:chgData name="Alexander White" userId="3da70261-e0e7-408d-aace-eb577feade9e" providerId="ADAL" clId="{43B90737-90A1-4ED9-8D5F-318A9E780EBB}" dt="2024-05-23T10:42:32.347" v="55" actId="14100"/>
        <pc:sldMkLst>
          <pc:docMk/>
          <pc:sldMk cId="2831951718" sldId="269"/>
        </pc:sldMkLst>
        <pc:spChg chg="mod">
          <ac:chgData name="Alexander White" userId="3da70261-e0e7-408d-aace-eb577feade9e" providerId="ADAL" clId="{43B90737-90A1-4ED9-8D5F-318A9E780EBB}" dt="2024-05-23T10:42:32.347" v="55" actId="14100"/>
          <ac:spMkLst>
            <pc:docMk/>
            <pc:sldMk cId="2831951718" sldId="269"/>
            <ac:spMk id="3" creationId="{00000000-0000-0000-0000-000000000000}"/>
          </ac:spMkLst>
        </pc:spChg>
      </pc:sldChg>
      <pc:sldChg chg="modSp mod">
        <pc:chgData name="Alexander White" userId="3da70261-e0e7-408d-aace-eb577feade9e" providerId="ADAL" clId="{43B90737-90A1-4ED9-8D5F-318A9E780EBB}" dt="2024-05-23T10:42:56.422" v="64" actId="20577"/>
        <pc:sldMkLst>
          <pc:docMk/>
          <pc:sldMk cId="2748500854" sldId="270"/>
        </pc:sldMkLst>
        <pc:spChg chg="mod">
          <ac:chgData name="Alexander White" userId="3da70261-e0e7-408d-aace-eb577feade9e" providerId="ADAL" clId="{43B90737-90A1-4ED9-8D5F-318A9E780EBB}" dt="2024-05-23T10:42:56.422" v="64" actId="20577"/>
          <ac:spMkLst>
            <pc:docMk/>
            <pc:sldMk cId="2748500854" sldId="270"/>
            <ac:spMk id="3" creationId="{00000000-0000-0000-0000-000000000000}"/>
          </ac:spMkLst>
        </pc:spChg>
      </pc:sldChg>
      <pc:sldChg chg="modSp mod">
        <pc:chgData name="Alexander White" userId="3da70261-e0e7-408d-aace-eb577feade9e" providerId="ADAL" clId="{43B90737-90A1-4ED9-8D5F-318A9E780EBB}" dt="2024-05-23T10:43:06.960" v="65" actId="33524"/>
        <pc:sldMkLst>
          <pc:docMk/>
          <pc:sldMk cId="3625796996" sldId="271"/>
        </pc:sldMkLst>
        <pc:spChg chg="mod">
          <ac:chgData name="Alexander White" userId="3da70261-e0e7-408d-aace-eb577feade9e" providerId="ADAL" clId="{43B90737-90A1-4ED9-8D5F-318A9E780EBB}" dt="2024-05-23T10:43:06.960" v="65" actId="33524"/>
          <ac:spMkLst>
            <pc:docMk/>
            <pc:sldMk cId="3625796996" sldId="271"/>
            <ac:spMk id="3" creationId="{00000000-0000-0000-0000-000000000000}"/>
          </ac:spMkLst>
        </pc:spChg>
      </pc:sldChg>
      <pc:sldChg chg="modSp mod">
        <pc:chgData name="Alexander White" userId="3da70261-e0e7-408d-aace-eb577feade9e" providerId="ADAL" clId="{43B90737-90A1-4ED9-8D5F-318A9E780EBB}" dt="2024-05-23T10:40:58.676" v="26" actId="20577"/>
        <pc:sldMkLst>
          <pc:docMk/>
          <pc:sldMk cId="1850014916" sldId="272"/>
        </pc:sldMkLst>
        <pc:spChg chg="mod">
          <ac:chgData name="Alexander White" userId="3da70261-e0e7-408d-aace-eb577feade9e" providerId="ADAL" clId="{43B90737-90A1-4ED9-8D5F-318A9E780EBB}" dt="2024-05-23T10:40:58.676" v="26" actId="20577"/>
          <ac:spMkLst>
            <pc:docMk/>
            <pc:sldMk cId="1850014916" sldId="272"/>
            <ac:spMk id="3" creationId="{00000000-0000-0000-0000-000000000000}"/>
          </ac:spMkLst>
        </pc:spChg>
      </pc:sldChg>
      <pc:sldChg chg="modSp add mod">
        <pc:chgData name="Alexander White" userId="3da70261-e0e7-408d-aace-eb577feade9e" providerId="ADAL" clId="{43B90737-90A1-4ED9-8D5F-318A9E780EBB}" dt="2024-05-23T10:40:38.242" v="20" actId="14100"/>
        <pc:sldMkLst>
          <pc:docMk/>
          <pc:sldMk cId="1738207954" sldId="273"/>
        </pc:sldMkLst>
        <pc:spChg chg="mod">
          <ac:chgData name="Alexander White" userId="3da70261-e0e7-408d-aace-eb577feade9e" providerId="ADAL" clId="{43B90737-90A1-4ED9-8D5F-318A9E780EBB}" dt="2024-05-23T10:40:38.242" v="20" actId="14100"/>
          <ac:spMkLst>
            <pc:docMk/>
            <pc:sldMk cId="1738207954" sldId="273"/>
            <ac:spMk id="3" creationId="{00000000-0000-0000-0000-000000000000}"/>
          </ac:spMkLst>
        </pc:spChg>
      </pc:sldChg>
      <pc:sldMasterChg chg="modSp mod">
        <pc:chgData name="Alexander White" userId="3da70261-e0e7-408d-aace-eb577feade9e" providerId="ADAL" clId="{43B90737-90A1-4ED9-8D5F-318A9E780EBB}" dt="2024-05-20T13:47:18.867" v="4" actId="20577"/>
        <pc:sldMasterMkLst>
          <pc:docMk/>
          <pc:sldMasterMk cId="1328885048" sldId="2147483648"/>
        </pc:sldMasterMkLst>
        <pc:spChg chg="mod">
          <ac:chgData name="Alexander White" userId="3da70261-e0e7-408d-aace-eb577feade9e" providerId="ADAL" clId="{43B90737-90A1-4ED9-8D5F-318A9E780EBB}" dt="2024-05-20T13:47:18.867"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43B90737-90A1-4ED9-8D5F-318A9E780EBB}" dt="2024-05-20T13:47:23.180" v="8" actId="20577"/>
        <pc:sldMasterMkLst>
          <pc:docMk/>
          <pc:sldMasterMk cId="1498317190" sldId="2147483650"/>
        </pc:sldMasterMkLst>
        <pc:spChg chg="mod">
          <ac:chgData name="Alexander White" userId="3da70261-e0e7-408d-aace-eb577feade9e" providerId="ADAL" clId="{43B90737-90A1-4ED9-8D5F-318A9E780EBB}" dt="2024-05-20T13:47:23.180"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43B90737-90A1-4ED9-8D5F-318A9E780EBB}" dt="2024-05-20T13:47:27.474" v="12" actId="20577"/>
        <pc:sldMasterMkLst>
          <pc:docMk/>
          <pc:sldMasterMk cId="1822393236" sldId="2147483652"/>
        </pc:sldMasterMkLst>
        <pc:spChg chg="mod">
          <ac:chgData name="Alexander White" userId="3da70261-e0e7-408d-aace-eb577feade9e" providerId="ADAL" clId="{43B90737-90A1-4ED9-8D5F-318A9E780EBB}" dt="2024-05-20T13:47:27.474"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43B90737-90A1-4ED9-8D5F-318A9E780EBB}" dt="2024-05-20T13:47:32.203" v="16" actId="20577"/>
        <pc:sldMasterMkLst>
          <pc:docMk/>
          <pc:sldMasterMk cId="1788143608" sldId="2147483656"/>
        </pc:sldMasterMkLst>
        <pc:spChg chg="mod">
          <ac:chgData name="Alexander White" userId="3da70261-e0e7-408d-aace-eb577feade9e" providerId="ADAL" clId="{43B90737-90A1-4ED9-8D5F-318A9E780EBB}" dt="2024-05-20T13:47:32.203" v="16"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20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20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Raising agents</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Biological raising agents</a:t>
            </a:r>
            <a:endParaRPr lang="en-GB" dirty="0"/>
          </a:p>
        </p:txBody>
      </p:sp>
      <p:sp>
        <p:nvSpPr>
          <p:cNvPr id="3" name="Subtitle 2"/>
          <p:cNvSpPr>
            <a:spLocks noGrp="1"/>
          </p:cNvSpPr>
          <p:nvPr>
            <p:ph type="subTitle" idx="1"/>
          </p:nvPr>
        </p:nvSpPr>
        <p:spPr>
          <a:xfrm>
            <a:off x="1169277" y="2571092"/>
            <a:ext cx="6962720" cy="3600000"/>
          </a:xfrm>
        </p:spPr>
        <p:txBody>
          <a:bodyPr/>
          <a:lstStyle/>
          <a:p>
            <a:pPr marL="0" indent="0">
              <a:buNone/>
            </a:pPr>
            <a:r>
              <a:rPr lang="en-GB" dirty="0"/>
              <a:t>Other ingredients can also affect the action of the yeast. These include:</a:t>
            </a:r>
          </a:p>
          <a:p>
            <a:r>
              <a:rPr lang="en-GB" dirty="0"/>
              <a:t>salt: excess will slow the action of the yeast by drawing the water out of the cells and destroying them;</a:t>
            </a:r>
          </a:p>
          <a:p>
            <a:r>
              <a:rPr lang="en-GB" dirty="0"/>
              <a:t>fat: a high fat content will slow the action of the yeast; rich dough recipes often have a higher proportion of yeast to flour;</a:t>
            </a:r>
          </a:p>
          <a:p>
            <a:r>
              <a:rPr lang="en-GB" dirty="0"/>
              <a:t>sugar: normally, adding sugar will speed up yeast growth, but large excesses of sugar can bind water and actually inhibit yeast growth.</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86722" y="2977896"/>
            <a:ext cx="2739517" cy="1813560"/>
          </a:xfrm>
          <a:prstGeom prst="rect">
            <a:avLst/>
          </a:prstGeom>
        </p:spPr>
      </p:pic>
    </p:spTree>
    <p:extLst>
      <p:ext uri="{BB962C8B-B14F-4D97-AF65-F5344CB8AC3E}">
        <p14:creationId xmlns:p14="http://schemas.microsoft.com/office/powerpoint/2010/main" val="2831951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9276" y="2571092"/>
            <a:ext cx="8056611" cy="3600000"/>
          </a:xfrm>
        </p:spPr>
        <p:txBody>
          <a:bodyPr/>
          <a:lstStyle/>
          <a:p>
            <a:pPr marL="0" indent="0">
              <a:buNone/>
            </a:pPr>
            <a:r>
              <a:rPr lang="en-GB" dirty="0"/>
              <a:t>The different types of raising agents are sometimes used together to aerate a mixture.</a:t>
            </a:r>
          </a:p>
          <a:p>
            <a:pPr marL="0" indent="0">
              <a:buNone/>
            </a:pPr>
            <a:r>
              <a:rPr lang="en-GB" dirty="0"/>
              <a:t>A creamed cake mixture is a good example. This uses:</a:t>
            </a:r>
          </a:p>
          <a:p>
            <a:r>
              <a:rPr lang="en-GB" dirty="0"/>
              <a:t>mechanical: air is added by sieving the flour, creaming the fat and sugar, beating in the egg;</a:t>
            </a:r>
          </a:p>
          <a:p>
            <a:r>
              <a:rPr lang="en-GB" dirty="0"/>
              <a:t>physical: steam is formed from the liquids during cooking;</a:t>
            </a:r>
          </a:p>
          <a:p>
            <a:r>
              <a:rPr lang="en-GB" dirty="0"/>
              <a:t>chemical: carbon dioxide is released from the baking powder or self-raising flour when the liquid is added and during cooking.</a:t>
            </a:r>
          </a:p>
          <a:p>
            <a:pPr marL="0" indent="0">
              <a:buNone/>
            </a:pPr>
            <a:r>
              <a:rPr lang="en-GB" dirty="0"/>
              <a:t> </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342120" y="2862072"/>
            <a:ext cx="2657856" cy="1993392"/>
          </a:xfrm>
          <a:prstGeom prst="rect">
            <a:avLst/>
          </a:prstGeom>
        </p:spPr>
      </p:pic>
      <p:sp>
        <p:nvSpPr>
          <p:cNvPr id="5" name="Title 1"/>
          <p:cNvSpPr>
            <a:spLocks noGrp="1"/>
          </p:cNvSpPr>
          <p:nvPr>
            <p:ph type="ctrTitle"/>
          </p:nvPr>
        </p:nvSpPr>
        <p:spPr>
          <a:xfrm>
            <a:off x="1169274" y="1563798"/>
            <a:ext cx="9720000" cy="720000"/>
          </a:xfrm>
        </p:spPr>
        <p:txBody>
          <a:bodyPr/>
          <a:lstStyle/>
          <a:p>
            <a:r>
              <a:rPr lang="en-US" dirty="0"/>
              <a:t>Combining raising agents</a:t>
            </a:r>
            <a:endParaRPr lang="en-GB" dirty="0"/>
          </a:p>
        </p:txBody>
      </p:sp>
    </p:spTree>
    <p:extLst>
      <p:ext uri="{BB962C8B-B14F-4D97-AF65-F5344CB8AC3E}">
        <p14:creationId xmlns:p14="http://schemas.microsoft.com/office/powerpoint/2010/main" val="4063759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How raising agents work - summary</a:t>
            </a:r>
          </a:p>
        </p:txBody>
      </p:sp>
      <p:sp>
        <p:nvSpPr>
          <p:cNvPr id="3" name="Subtitle 2"/>
          <p:cNvSpPr>
            <a:spLocks noGrp="1"/>
          </p:cNvSpPr>
          <p:nvPr>
            <p:ph type="subTitle" idx="1"/>
          </p:nvPr>
        </p:nvSpPr>
        <p:spPr>
          <a:xfrm>
            <a:off x="1169276" y="2571092"/>
            <a:ext cx="7974724" cy="3600000"/>
          </a:xfrm>
        </p:spPr>
        <p:txBody>
          <a:bodyPr/>
          <a:lstStyle/>
          <a:p>
            <a:pPr marL="0" indent="0">
              <a:buNone/>
            </a:pPr>
            <a:r>
              <a:rPr lang="en-GB" dirty="0"/>
              <a:t>The appropriate raising agent is added to the mixture and is evenly distributed. When it is heated one or more of the following will take place:</a:t>
            </a:r>
          </a:p>
          <a:p>
            <a:r>
              <a:rPr lang="en-GB" dirty="0"/>
              <a:t>air will expand;</a:t>
            </a:r>
          </a:p>
          <a:p>
            <a:r>
              <a:rPr lang="en-GB" dirty="0"/>
              <a:t>steam is produced from liquids and enlarges the air cells, the steam escapes and is replaced by air;</a:t>
            </a:r>
          </a:p>
          <a:p>
            <a:r>
              <a:rPr lang="en-GB" dirty="0"/>
              <a:t>carbon dioxide is produced when moisture and heat act on baking powder (or similar), the carbon dioxide enlarges the air cells and aerates the mixture. The gases expand when they are heated; </a:t>
            </a:r>
          </a:p>
          <a:p>
            <a:r>
              <a:rPr lang="en-GB" dirty="0"/>
              <a:t>carbon dioxide produced by yeast cells expands due to the heat of the oven.</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402076" y="2810256"/>
            <a:ext cx="2440927" cy="2685288"/>
          </a:xfrm>
          <a:prstGeom prst="rect">
            <a:avLst/>
          </a:prstGeom>
        </p:spPr>
      </p:pic>
    </p:spTree>
    <p:extLst>
      <p:ext uri="{BB962C8B-B14F-4D97-AF65-F5344CB8AC3E}">
        <p14:creationId xmlns:p14="http://schemas.microsoft.com/office/powerpoint/2010/main" val="2748500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How raising agents work</a:t>
            </a:r>
          </a:p>
        </p:txBody>
      </p:sp>
      <p:sp>
        <p:nvSpPr>
          <p:cNvPr id="3" name="Subtitle 2"/>
          <p:cNvSpPr>
            <a:spLocks noGrp="1"/>
          </p:cNvSpPr>
          <p:nvPr>
            <p:ph type="subTitle" idx="1"/>
          </p:nvPr>
        </p:nvSpPr>
        <p:spPr>
          <a:xfrm>
            <a:off x="1169276" y="2894274"/>
            <a:ext cx="8097554" cy="3276817"/>
          </a:xfrm>
        </p:spPr>
        <p:txBody>
          <a:bodyPr/>
          <a:lstStyle/>
          <a:p>
            <a:pPr marL="0" indent="0">
              <a:buNone/>
            </a:pPr>
            <a:r>
              <a:rPr lang="en-GB" sz="2400" b="1" dirty="0"/>
              <a:t>Additional information</a:t>
            </a:r>
            <a:br>
              <a:rPr lang="en-GB" b="1" dirty="0"/>
            </a:br>
            <a:endParaRPr lang="en-GB" b="1" dirty="0"/>
          </a:p>
          <a:p>
            <a:r>
              <a:rPr lang="en-GB" dirty="0"/>
              <a:t>gluten in flour allows mixtures to stretch as the reactions take place;</a:t>
            </a:r>
          </a:p>
          <a:p>
            <a:r>
              <a:rPr lang="en-GB" dirty="0"/>
              <a:t>mixtures must rise before the protein in the flour/egg coagulates during the cooking process;</a:t>
            </a:r>
          </a:p>
          <a:p>
            <a:r>
              <a:rPr lang="en-GB" dirty="0"/>
              <a:t>when coagulation takes place, the mixtures sets in its risen shape.</a:t>
            </a:r>
          </a:p>
          <a:p>
            <a:endParaRPr lang="en-GB" dirty="0"/>
          </a:p>
          <a:p>
            <a:pPr marL="0" indent="0">
              <a:buNone/>
            </a:pPr>
            <a:r>
              <a:rPr lang="en-GB" dirty="0"/>
              <a:t>The type of raising agent used will affect the final texture and appearance of the dish. </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100688" y="3103626"/>
            <a:ext cx="2702986" cy="1802892"/>
          </a:xfrm>
          <a:prstGeom prst="rect">
            <a:avLst/>
          </a:prstGeom>
        </p:spPr>
      </p:pic>
    </p:spTree>
    <p:extLst>
      <p:ext uri="{BB962C8B-B14F-4D97-AF65-F5344CB8AC3E}">
        <p14:creationId xmlns:p14="http://schemas.microsoft.com/office/powerpoint/2010/main" val="3625796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Raising agents</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3D032040-86B9-E5F2-5F51-3D282B3B3FFD}"/>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9276" y="2571092"/>
            <a:ext cx="6151061" cy="3600000"/>
          </a:xfrm>
        </p:spPr>
        <p:txBody>
          <a:bodyPr/>
          <a:lstStyle/>
          <a:p>
            <a:pPr marL="0" indent="0">
              <a:buNone/>
            </a:pPr>
            <a:r>
              <a:rPr lang="en-GB" dirty="0"/>
              <a:t>Raising agents include anything that causes rising within foods and are usually used in baked goods.</a:t>
            </a:r>
          </a:p>
          <a:p>
            <a:pPr marL="0" indent="0">
              <a:buNone/>
            </a:pPr>
            <a:endParaRPr lang="en-GB" dirty="0"/>
          </a:p>
          <a:p>
            <a:pPr marL="0" indent="0">
              <a:buNone/>
            </a:pPr>
            <a:r>
              <a:rPr lang="en-GB" dirty="0"/>
              <a:t>Raising agents are added to baked products during the preparation stage. They create gas, air or steam which expands when heated and causes the food to rise. </a:t>
            </a:r>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373732" y="4806955"/>
            <a:ext cx="1818268" cy="16946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04715" y="4719141"/>
            <a:ext cx="2799781" cy="1870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571899" y="1715773"/>
            <a:ext cx="2033745" cy="1852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9605644" y="1238996"/>
            <a:ext cx="2328778" cy="23287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p:txBody>
          <a:bodyPr/>
          <a:lstStyle/>
          <a:p>
            <a:r>
              <a:rPr lang="en-US" dirty="0"/>
              <a:t>Raising agents</a:t>
            </a:r>
          </a:p>
        </p:txBody>
      </p:sp>
      <p:pic>
        <p:nvPicPr>
          <p:cNvPr id="1029" name="Picture 5"/>
          <p:cNvPicPr>
            <a:picLocks noChangeAspect="1" noChangeArrowheads="1"/>
          </p:cNvPicPr>
          <p:nvPr/>
        </p:nvPicPr>
        <p:blipFill>
          <a:blip r:embed="rId6" cstate="email">
            <a:extLst>
              <a:ext uri="{BEBA8EAE-BF5A-486C-A8C5-ECC9F3942E4B}">
                <a14:imgProps xmlns:a14="http://schemas.microsoft.com/office/drawing/2010/main">
                  <a14:imgLayer r:embed="rId7">
                    <a14:imgEffect>
                      <a14:backgroundRemoval t="9973" b="89757" l="10000" r="95800"/>
                    </a14:imgEffect>
                  </a14:imgLayer>
                </a14:imgProps>
              </a:ext>
              <a:ext uri="{28A0092B-C50C-407E-A947-70E740481C1C}">
                <a14:useLocalDpi xmlns:a14="http://schemas.microsoft.com/office/drawing/2010/main"/>
              </a:ext>
            </a:extLst>
          </a:blip>
          <a:srcRect/>
          <a:stretch>
            <a:fillRect/>
          </a:stretch>
        </p:blipFill>
        <p:spPr bwMode="auto">
          <a:xfrm>
            <a:off x="8588771" y="3102545"/>
            <a:ext cx="2381250" cy="17668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9276" y="2571092"/>
            <a:ext cx="5837098" cy="3600000"/>
          </a:xfrm>
        </p:spPr>
        <p:txBody>
          <a:bodyPr/>
          <a:lstStyle/>
          <a:p>
            <a:pPr marL="0" indent="0">
              <a:buNone/>
            </a:pPr>
            <a:r>
              <a:rPr lang="en-GB" dirty="0"/>
              <a:t>When heated, the gas that is trapped within the product expands. This is because heating causes the molecules in the air to move more rapidly and apply more force.</a:t>
            </a:r>
            <a:br>
              <a:rPr lang="en-GB" dirty="0"/>
            </a:br>
            <a:br>
              <a:rPr lang="en-GB" dirty="0"/>
            </a:br>
            <a:r>
              <a:rPr lang="en-GB" dirty="0"/>
              <a:t>This rising results in a light and airy texture within foods. </a:t>
            </a:r>
          </a:p>
          <a:p>
            <a:pPr marL="0" indent="0">
              <a:buNone/>
            </a:pPr>
            <a:r>
              <a:rPr lang="en-US" sz="2000" dirty="0"/>
              <a:t>Examples of mixtures that require aeration are:</a:t>
            </a:r>
          </a:p>
          <a:p>
            <a:r>
              <a:rPr lang="en-US" dirty="0"/>
              <a:t>cakes, bread, batters, pastries, meringues, soufflés.</a:t>
            </a:r>
            <a:endParaRPr lang="en-US" sz="2000" dirty="0"/>
          </a:p>
          <a:p>
            <a:pPr marL="0" indent="0">
              <a:buNone/>
            </a:pPr>
            <a:endParaRPr lang="en-US" sz="2000" dirty="0"/>
          </a:p>
        </p:txBody>
      </p:sp>
      <p:pic>
        <p:nvPicPr>
          <p:cNvPr id="1026"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373732" y="4806955"/>
            <a:ext cx="1818268" cy="16946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04715" y="4719141"/>
            <a:ext cx="2799781" cy="1870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571899" y="1715773"/>
            <a:ext cx="2033745" cy="1852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9605644" y="1238996"/>
            <a:ext cx="2328778" cy="23287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p:txBody>
          <a:bodyPr/>
          <a:lstStyle/>
          <a:p>
            <a:r>
              <a:rPr lang="en-US" dirty="0"/>
              <a:t>Raising agents</a:t>
            </a:r>
          </a:p>
        </p:txBody>
      </p:sp>
      <p:pic>
        <p:nvPicPr>
          <p:cNvPr id="1029" name="Picture 5"/>
          <p:cNvPicPr>
            <a:picLocks noChangeAspect="1" noChangeArrowheads="1"/>
          </p:cNvPicPr>
          <p:nvPr/>
        </p:nvPicPr>
        <p:blipFill>
          <a:blip r:embed="rId6" cstate="email">
            <a:extLst>
              <a:ext uri="{BEBA8EAE-BF5A-486C-A8C5-ECC9F3942E4B}">
                <a14:imgProps xmlns:a14="http://schemas.microsoft.com/office/drawing/2010/main">
                  <a14:imgLayer r:embed="rId7">
                    <a14:imgEffect>
                      <a14:backgroundRemoval t="9973" b="89757" l="10000" r="95800"/>
                    </a14:imgEffect>
                  </a14:imgLayer>
                </a14:imgProps>
              </a:ext>
              <a:ext uri="{28A0092B-C50C-407E-A947-70E740481C1C}">
                <a14:useLocalDpi xmlns:a14="http://schemas.microsoft.com/office/drawing/2010/main"/>
              </a:ext>
            </a:extLst>
          </a:blip>
          <a:srcRect/>
          <a:stretch>
            <a:fillRect/>
          </a:stretch>
        </p:blipFill>
        <p:spPr bwMode="auto">
          <a:xfrm>
            <a:off x="8588771" y="3102545"/>
            <a:ext cx="2381250" cy="17668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8207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Different types of raising agents</a:t>
            </a:r>
          </a:p>
        </p:txBody>
      </p:sp>
      <p:sp>
        <p:nvSpPr>
          <p:cNvPr id="3" name="Subtitle 2"/>
          <p:cNvSpPr>
            <a:spLocks noGrp="1"/>
          </p:cNvSpPr>
          <p:nvPr>
            <p:ph type="subTitle" idx="1"/>
          </p:nvPr>
        </p:nvSpPr>
        <p:spPr>
          <a:xfrm>
            <a:off x="1169276" y="2571092"/>
            <a:ext cx="6902382" cy="3600000"/>
          </a:xfrm>
        </p:spPr>
        <p:txBody>
          <a:bodyPr/>
          <a:lstStyle/>
          <a:p>
            <a:pPr marL="0" indent="0">
              <a:buNone/>
            </a:pPr>
            <a:r>
              <a:rPr lang="en-GB" sz="2000" dirty="0"/>
              <a:t>There are different types of raising agents that can be used. </a:t>
            </a:r>
          </a:p>
          <a:p>
            <a:pPr marL="0" indent="0">
              <a:buNone/>
            </a:pPr>
            <a:endParaRPr lang="en-GB" dirty="0"/>
          </a:p>
          <a:p>
            <a:pPr marL="0" indent="0">
              <a:buNone/>
            </a:pPr>
            <a:r>
              <a:rPr lang="en-GB" sz="2000" dirty="0"/>
              <a:t>These can be:</a:t>
            </a:r>
          </a:p>
          <a:p>
            <a:r>
              <a:rPr lang="en-GB" sz="2000" dirty="0"/>
              <a:t>mechanical;</a:t>
            </a:r>
          </a:p>
          <a:p>
            <a:r>
              <a:rPr lang="en-GB" sz="2000" dirty="0"/>
              <a:t>chemical;</a:t>
            </a:r>
          </a:p>
          <a:p>
            <a:r>
              <a:rPr lang="en-GB" sz="2000" dirty="0"/>
              <a:t>biological.</a:t>
            </a:r>
          </a:p>
          <a:p>
            <a:pPr marL="0" indent="0">
              <a:buNone/>
            </a:pPr>
            <a:endParaRPr lang="en-GB" sz="2000" dirty="0"/>
          </a:p>
          <a:p>
            <a:pPr marL="0" indent="0">
              <a:buNone/>
            </a:pPr>
            <a:r>
              <a:rPr lang="en-GB" sz="2000" dirty="0"/>
              <a:t>Different foods may use one or more of these to achieve a desirable end product.</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50778" y="3557848"/>
            <a:ext cx="4104852" cy="2737936"/>
          </a:xfrm>
          <a:prstGeom prst="rect">
            <a:avLst/>
          </a:prstGeom>
        </p:spPr>
      </p:pic>
    </p:spTree>
    <p:extLst>
      <p:ext uri="{BB962C8B-B14F-4D97-AF65-F5344CB8AC3E}">
        <p14:creationId xmlns:p14="http://schemas.microsoft.com/office/powerpoint/2010/main" val="1850014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Mechanical raising agents</a:t>
            </a:r>
          </a:p>
        </p:txBody>
      </p:sp>
      <p:sp>
        <p:nvSpPr>
          <p:cNvPr id="3" name="Subtitle 2"/>
          <p:cNvSpPr>
            <a:spLocks noGrp="1"/>
          </p:cNvSpPr>
          <p:nvPr>
            <p:ph type="subTitle" idx="1"/>
          </p:nvPr>
        </p:nvSpPr>
        <p:spPr>
          <a:xfrm>
            <a:off x="1169276" y="2571092"/>
            <a:ext cx="8329566" cy="3600000"/>
          </a:xfrm>
        </p:spPr>
        <p:txBody>
          <a:bodyPr/>
          <a:lstStyle/>
          <a:p>
            <a:pPr marL="0" indent="0">
              <a:buNone/>
            </a:pPr>
            <a:r>
              <a:rPr lang="en-GB" dirty="0"/>
              <a:t>Air is a commonly used and effective raising agent. It can be added to a mixture in a variety of ways:</a:t>
            </a:r>
          </a:p>
          <a:p>
            <a:r>
              <a:rPr lang="en-GB" dirty="0"/>
              <a:t>sieving flour or lifting flour when rubbing in fat, e.g. pastry, scones, cakes;</a:t>
            </a:r>
          </a:p>
          <a:p>
            <a:r>
              <a:rPr lang="en-GB" dirty="0"/>
              <a:t>creaming fat and sugar to incorporate air, e.g. creamed cake mixture;</a:t>
            </a:r>
          </a:p>
          <a:p>
            <a:r>
              <a:rPr lang="en-GB" dirty="0"/>
              <a:t>whisking to trap air e.g. eggs, whisked to create a foam for sponge cakes, meringues, soufflés;</a:t>
            </a:r>
          </a:p>
          <a:p>
            <a:r>
              <a:rPr lang="en-GB" dirty="0"/>
              <a:t>beating ingredients together helps to trap air, e.g. beating eggs into a creamed mixture;</a:t>
            </a:r>
          </a:p>
          <a:p>
            <a:r>
              <a:rPr lang="en-GB" dirty="0"/>
              <a:t>rolling and folding pastry (creating laminations) traps air, e.g. flaky pastry, rough puff pastry.   </a:t>
            </a:r>
          </a:p>
        </p:txBody>
      </p:sp>
      <p:pic>
        <p:nvPicPr>
          <p:cNvPr id="5122"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92366" y="2901160"/>
            <a:ext cx="2699634" cy="19383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6465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Steam as a raising agent</a:t>
            </a:r>
          </a:p>
        </p:txBody>
      </p:sp>
      <p:sp>
        <p:nvSpPr>
          <p:cNvPr id="3" name="Subtitle 2"/>
          <p:cNvSpPr>
            <a:spLocks noGrp="1"/>
          </p:cNvSpPr>
          <p:nvPr>
            <p:ph type="subTitle" idx="1"/>
          </p:nvPr>
        </p:nvSpPr>
        <p:spPr>
          <a:xfrm>
            <a:off x="1169277" y="2571092"/>
            <a:ext cx="8070258" cy="3600000"/>
          </a:xfrm>
        </p:spPr>
        <p:txBody>
          <a:bodyPr/>
          <a:lstStyle/>
          <a:p>
            <a:pPr marL="0" indent="0">
              <a:buNone/>
            </a:pPr>
            <a:r>
              <a:rPr lang="en-GB" dirty="0"/>
              <a:t>Steam is a common physical raising agent. It is produced from the liquids (e.g. water, milk, eggs) that are added to mixtures, or from water contained in a solid component (e.g. butter).  </a:t>
            </a:r>
            <a:br>
              <a:rPr lang="en-GB" dirty="0"/>
            </a:br>
            <a:br>
              <a:rPr lang="en-GB" dirty="0"/>
            </a:br>
            <a:r>
              <a:rPr lang="en-GB" dirty="0"/>
              <a:t>Examples of recipes which use steam as a raising agent are batters (e.g. Yorkshire pudding) and choux pastry. They require a high oven temperature to produce the steam to raise the mixture.</a:t>
            </a:r>
            <a:br>
              <a:rPr lang="en-GB" dirty="0"/>
            </a:br>
            <a:br>
              <a:rPr lang="en-GB" dirty="0"/>
            </a:br>
            <a:r>
              <a:rPr lang="en-GB" dirty="0"/>
              <a:t>This produces a light, open texture with large pockets of air left after the steam has escaped.</a:t>
            </a:r>
            <a:br>
              <a:rPr lang="en-GB" dirty="0"/>
            </a:br>
            <a:br>
              <a:rPr lang="en-GB" dirty="0"/>
            </a:br>
            <a:r>
              <a:rPr lang="en-GB" dirty="0"/>
              <a:t>Steam also works with air and carbon dioxide in cakes and bread, as well as with air in pastry, to help increase their volume.  </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456898" y="3075432"/>
            <a:ext cx="2533934" cy="1697736"/>
          </a:xfrm>
          <a:prstGeom prst="rect">
            <a:avLst/>
          </a:prstGeom>
        </p:spPr>
      </p:pic>
    </p:spTree>
    <p:extLst>
      <p:ext uri="{BB962C8B-B14F-4D97-AF65-F5344CB8AC3E}">
        <p14:creationId xmlns:p14="http://schemas.microsoft.com/office/powerpoint/2010/main" val="1639330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9253729" y="2492281"/>
            <a:ext cx="2938272" cy="2347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p:txBody>
          <a:bodyPr/>
          <a:lstStyle/>
          <a:p>
            <a:r>
              <a:rPr lang="en-GB" dirty="0"/>
              <a:t>Chemical raising agents</a:t>
            </a:r>
          </a:p>
        </p:txBody>
      </p:sp>
      <p:sp>
        <p:nvSpPr>
          <p:cNvPr id="3" name="Subtitle 2"/>
          <p:cNvSpPr>
            <a:spLocks noGrp="1"/>
          </p:cNvSpPr>
          <p:nvPr>
            <p:ph type="subTitle" idx="1"/>
          </p:nvPr>
        </p:nvSpPr>
        <p:spPr>
          <a:xfrm>
            <a:off x="1169276" y="2571092"/>
            <a:ext cx="8397805" cy="3600000"/>
          </a:xfrm>
        </p:spPr>
        <p:txBody>
          <a:bodyPr/>
          <a:lstStyle/>
          <a:p>
            <a:pPr marL="0" indent="0">
              <a:buNone/>
            </a:pPr>
            <a:r>
              <a:rPr lang="en-GB" dirty="0"/>
              <a:t>Chemical raising agents are those that require a chemical reaction to function. Common examples of chemical raising agents include:</a:t>
            </a:r>
          </a:p>
          <a:p>
            <a:r>
              <a:rPr lang="en-GB" dirty="0"/>
              <a:t>baking soda (bicarbonate of soda);</a:t>
            </a:r>
          </a:p>
          <a:p>
            <a:r>
              <a:rPr lang="en-GB" dirty="0"/>
              <a:t>baking powder (bicarbonate of soda + cream of tartar);</a:t>
            </a:r>
          </a:p>
          <a:p>
            <a:r>
              <a:rPr lang="en-GB" dirty="0"/>
              <a:t>self-raising flour.</a:t>
            </a:r>
          </a:p>
          <a:p>
            <a:pPr marL="0" indent="0">
              <a:buNone/>
            </a:pPr>
            <a:br>
              <a:rPr lang="en-GB" dirty="0"/>
            </a:br>
            <a:r>
              <a:rPr lang="en-GB" dirty="0"/>
              <a:t>Baking soda is an alkali that reacts with an acid (in the presence of water) to produce carbon dioxide, which causes rising. Baking powder is baking soda with an acid (e.g. cream of tartar) already present, so only water need be added.</a:t>
            </a:r>
          </a:p>
          <a:p>
            <a:pPr marL="0" indent="0">
              <a:buNone/>
            </a:pPr>
            <a:r>
              <a:rPr lang="en-GB" dirty="0"/>
              <a:t>Self-raising flour is flour that already contains baking powder, and therefore only requires water to be activated.</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468438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Biological raising agents</a:t>
            </a:r>
          </a:p>
        </p:txBody>
      </p:sp>
      <p:sp>
        <p:nvSpPr>
          <p:cNvPr id="3" name="Subtitle 2"/>
          <p:cNvSpPr>
            <a:spLocks noGrp="1"/>
          </p:cNvSpPr>
          <p:nvPr>
            <p:ph type="subTitle" idx="1"/>
          </p:nvPr>
        </p:nvSpPr>
        <p:spPr>
          <a:xfrm>
            <a:off x="1169277" y="2571092"/>
            <a:ext cx="7537995" cy="3600000"/>
          </a:xfrm>
        </p:spPr>
        <p:txBody>
          <a:bodyPr/>
          <a:lstStyle/>
          <a:p>
            <a:pPr marL="0" indent="0">
              <a:buNone/>
            </a:pPr>
            <a:r>
              <a:rPr lang="en-GB" dirty="0"/>
              <a:t>Yeast is a biological raising agent. There are different types of yeast available that can be used to make bread and bread products. These are: fresh yeast, dried yeast and easy-blend yeast. </a:t>
            </a:r>
          </a:p>
          <a:p>
            <a:pPr marL="0" indent="0">
              <a:buNone/>
            </a:pPr>
            <a:endParaRPr lang="en-GB" dirty="0"/>
          </a:p>
          <a:p>
            <a:pPr marL="0" indent="0">
              <a:buNone/>
            </a:pPr>
            <a:r>
              <a:rPr lang="en-GB" dirty="0"/>
              <a:t>Given the right conditions (warmth, carbohydrates and moisture) yeast converts sugars to alcohol and carbon dioxide. This is called fermentation. </a:t>
            </a:r>
          </a:p>
          <a:p>
            <a:pPr marL="0" indent="0">
              <a:buNone/>
            </a:pPr>
            <a:endParaRPr lang="en-GB" dirty="0"/>
          </a:p>
          <a:p>
            <a:pPr marL="0" indent="0">
              <a:buNone/>
            </a:pPr>
            <a:r>
              <a:rPr lang="en-GB" dirty="0"/>
              <a:t>The carbon dioxide in the bread dough will expand when placed in a hot oven; steam is also produced to help raise the dough.  </a:t>
            </a:r>
          </a:p>
          <a:p>
            <a:pPr marL="0" indent="0">
              <a:buNone/>
            </a:pPr>
            <a:endParaRPr lang="en-GB" dirty="0"/>
          </a:p>
          <a:p>
            <a:pPr marL="0" indent="0">
              <a:buNone/>
            </a:pPr>
            <a:endParaRPr lang="en-GB" dirty="0"/>
          </a:p>
        </p:txBody>
      </p:sp>
      <p:pic>
        <p:nvPicPr>
          <p:cNvPr id="7170"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07272" y="2571092"/>
            <a:ext cx="3113680" cy="23352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8635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Biological raising agents</a:t>
            </a:r>
            <a:endParaRPr lang="en-GB" dirty="0"/>
          </a:p>
        </p:txBody>
      </p:sp>
      <p:sp>
        <p:nvSpPr>
          <p:cNvPr id="3" name="Subtitle 2"/>
          <p:cNvSpPr>
            <a:spLocks noGrp="1"/>
          </p:cNvSpPr>
          <p:nvPr>
            <p:ph type="subTitle" idx="1"/>
          </p:nvPr>
        </p:nvSpPr>
        <p:spPr>
          <a:xfrm>
            <a:off x="1169277" y="2571092"/>
            <a:ext cx="7387870" cy="3600000"/>
          </a:xfrm>
        </p:spPr>
        <p:txBody>
          <a:bodyPr/>
          <a:lstStyle/>
          <a:p>
            <a:pPr marL="0" indent="0">
              <a:buNone/>
            </a:pPr>
            <a:r>
              <a:rPr lang="en-GB" dirty="0"/>
              <a:t>The conditions that affect yeast fermentation are:</a:t>
            </a:r>
          </a:p>
          <a:p>
            <a:r>
              <a:rPr lang="en-GB" dirty="0"/>
              <a:t>temperature: the best temperature range for yeast is between 25° - 35°C. If the temperature is too high the yeast cells are destroyed, if too low the action is slowed;</a:t>
            </a:r>
          </a:p>
          <a:p>
            <a:r>
              <a:rPr lang="en-GB" dirty="0"/>
              <a:t>moisture: this is provided by the liquid in the dough; this should be at the correct temperature;</a:t>
            </a:r>
          </a:p>
          <a:p>
            <a:r>
              <a:rPr lang="en-GB" dirty="0"/>
              <a:t>food: this is supplied by the starch in the flour.</a:t>
            </a:r>
          </a:p>
          <a:p>
            <a:pPr marL="0" indent="0">
              <a:buNone/>
            </a:pPr>
            <a:r>
              <a:rPr lang="en-GB" dirty="0"/>
              <a:t> </a:t>
            </a:r>
          </a:p>
        </p:txBody>
      </p:sp>
      <p:pic>
        <p:nvPicPr>
          <p:cNvPr id="8194"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57231" y="2415886"/>
            <a:ext cx="2508478" cy="37552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5292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845268-3F70-483A-AD6D-7AECA9BCDFE2}">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D8694CD6-2515-4B1D-82DB-012C2D0D933C}">
  <ds:schemaRefs>
    <ds:schemaRef ds:uri="http://schemas.microsoft.com/sharepoint/v3/contenttype/forms"/>
  </ds:schemaRefs>
</ds:datastoreItem>
</file>

<file path=customXml/itemProps3.xml><?xml version="1.0" encoding="utf-8"?>
<ds:datastoreItem xmlns:ds="http://schemas.openxmlformats.org/officeDocument/2006/customXml" ds:itemID="{3E5282DE-4B3E-4B20-8645-45A24574F3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1105</Words>
  <Application>Microsoft Office PowerPoint</Application>
  <PresentationFormat>Widescreen</PresentationFormat>
  <Paragraphs>75</Paragraphs>
  <Slides>14</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14</vt:i4>
      </vt:variant>
    </vt:vector>
  </HeadingPairs>
  <TitlesOfParts>
    <vt:vector size="19" baseType="lpstr">
      <vt:lpstr>Arial</vt:lpstr>
      <vt:lpstr>Office Theme</vt:lpstr>
      <vt:lpstr>Custom Design</vt:lpstr>
      <vt:lpstr>1_Custom Design</vt:lpstr>
      <vt:lpstr>3_Custom Design</vt:lpstr>
      <vt:lpstr>Raising agents</vt:lpstr>
      <vt:lpstr>Raising agents</vt:lpstr>
      <vt:lpstr>Raising agents</vt:lpstr>
      <vt:lpstr>Different types of raising agents</vt:lpstr>
      <vt:lpstr>Mechanical raising agents</vt:lpstr>
      <vt:lpstr>Steam as a raising agent</vt:lpstr>
      <vt:lpstr>Chemical raising agents</vt:lpstr>
      <vt:lpstr>Biological raising agents</vt:lpstr>
      <vt:lpstr>Biological raising agents</vt:lpstr>
      <vt:lpstr>Biological raising agents</vt:lpstr>
      <vt:lpstr>Combining raising agents</vt:lpstr>
      <vt:lpstr>How raising agents work - summary</vt:lpstr>
      <vt:lpstr>How raising agents work</vt:lpstr>
      <vt:lpstr>Raising agents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62</cp:revision>
  <dcterms:created xsi:type="dcterms:W3CDTF">2018-10-10T09:22:08Z</dcterms:created>
  <dcterms:modified xsi:type="dcterms:W3CDTF">2024-08-30T08:30:29Z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