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sldIdLst>
    <p:sldId id="256" r:id="rId5"/>
    <p:sldId id="257" r:id="rId6"/>
    <p:sldId id="25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3C2"/>
    <a:srgbClr val="EF9F3F"/>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5BA98B-B508-4326-84D0-552A2FCBF4DD}" v="56" dt="2022-03-22T16:36:15.5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67" d="100"/>
          <a:sy n="67" d="100"/>
        </p:scale>
        <p:origin x="68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sa Healey" userId="778e3f2e-0753-4d59-888a-acc79321a416" providerId="ADAL" clId="{685BA98B-B508-4326-84D0-552A2FCBF4DD}"/>
    <pc:docChg chg="modSld">
      <pc:chgData name="Elsa Healey" userId="778e3f2e-0753-4d59-888a-acc79321a416" providerId="ADAL" clId="{685BA98B-B508-4326-84D0-552A2FCBF4DD}" dt="2022-03-22T16:36:15.517" v="82" actId="1037"/>
      <pc:docMkLst>
        <pc:docMk/>
      </pc:docMkLst>
      <pc:sldChg chg="addSp modSp mod">
        <pc:chgData name="Elsa Healey" userId="778e3f2e-0753-4d59-888a-acc79321a416" providerId="ADAL" clId="{685BA98B-B508-4326-84D0-552A2FCBF4DD}" dt="2022-03-22T16:36:15.517" v="82" actId="1037"/>
        <pc:sldMkLst>
          <pc:docMk/>
          <pc:sldMk cId="1740713487" sldId="259"/>
        </pc:sldMkLst>
        <pc:spChg chg="mod">
          <ac:chgData name="Elsa Healey" userId="778e3f2e-0753-4d59-888a-acc79321a416" providerId="ADAL" clId="{685BA98B-B508-4326-84D0-552A2FCBF4DD}" dt="2022-03-22T16:35:37.668" v="26" actId="1076"/>
          <ac:spMkLst>
            <pc:docMk/>
            <pc:sldMk cId="1740713487" sldId="259"/>
            <ac:spMk id="3" creationId="{00000000-0000-0000-0000-000000000000}"/>
          </ac:spMkLst>
        </pc:spChg>
        <pc:spChg chg="add mod">
          <ac:chgData name="Elsa Healey" userId="778e3f2e-0753-4d59-888a-acc79321a416" providerId="ADAL" clId="{685BA98B-B508-4326-84D0-552A2FCBF4DD}" dt="2022-03-22T16:35:45.124" v="30" actId="1076"/>
          <ac:spMkLst>
            <pc:docMk/>
            <pc:sldMk cId="1740713487" sldId="259"/>
            <ac:spMk id="10" creationId="{20521896-3AA4-46DA-B586-40FE00601729}"/>
          </ac:spMkLst>
        </pc:spChg>
        <pc:spChg chg="add mod">
          <ac:chgData name="Elsa Healey" userId="778e3f2e-0753-4d59-888a-acc79321a416" providerId="ADAL" clId="{685BA98B-B508-4326-84D0-552A2FCBF4DD}" dt="2022-03-22T16:35:53.790" v="36" actId="1035"/>
          <ac:spMkLst>
            <pc:docMk/>
            <pc:sldMk cId="1740713487" sldId="259"/>
            <ac:spMk id="12" creationId="{2E890E4E-5D8D-447E-BF7A-AD1680FCB0AB}"/>
          </ac:spMkLst>
        </pc:spChg>
        <pc:spChg chg="add mod">
          <ac:chgData name="Elsa Healey" userId="778e3f2e-0753-4d59-888a-acc79321a416" providerId="ADAL" clId="{685BA98B-B508-4326-84D0-552A2FCBF4DD}" dt="2022-03-22T16:36:02.921" v="55" actId="1035"/>
          <ac:spMkLst>
            <pc:docMk/>
            <pc:sldMk cId="1740713487" sldId="259"/>
            <ac:spMk id="13" creationId="{F48C1EEE-3A86-4E7C-A1AA-743B51C8DC3E}"/>
          </ac:spMkLst>
        </pc:spChg>
        <pc:picChg chg="mod">
          <ac:chgData name="Elsa Healey" userId="778e3f2e-0753-4d59-888a-acc79321a416" providerId="ADAL" clId="{685BA98B-B508-4326-84D0-552A2FCBF4DD}" dt="2022-03-22T16:35:39.629" v="27" actId="1076"/>
          <ac:picMkLst>
            <pc:docMk/>
            <pc:sldMk cId="1740713487" sldId="259"/>
            <ac:picMk id="5" creationId="{00000000-0000-0000-0000-000000000000}"/>
          </ac:picMkLst>
        </pc:picChg>
        <pc:picChg chg="mod">
          <ac:chgData name="Elsa Healey" userId="778e3f2e-0753-4d59-888a-acc79321a416" providerId="ADAL" clId="{685BA98B-B508-4326-84D0-552A2FCBF4DD}" dt="2022-03-22T16:35:40.656" v="28" actId="1076"/>
          <ac:picMkLst>
            <pc:docMk/>
            <pc:sldMk cId="1740713487" sldId="259"/>
            <ac:picMk id="6" creationId="{00000000-0000-0000-0000-000000000000}"/>
          </ac:picMkLst>
        </pc:picChg>
        <pc:picChg chg="mod">
          <ac:chgData name="Elsa Healey" userId="778e3f2e-0753-4d59-888a-acc79321a416" providerId="ADAL" clId="{685BA98B-B508-4326-84D0-552A2FCBF4DD}" dt="2022-03-22T16:36:10.492" v="77" actId="1035"/>
          <ac:picMkLst>
            <pc:docMk/>
            <pc:sldMk cId="1740713487" sldId="259"/>
            <ac:picMk id="7" creationId="{00000000-0000-0000-0000-000000000000}"/>
          </ac:picMkLst>
        </pc:picChg>
        <pc:picChg chg="mod">
          <ac:chgData name="Elsa Healey" userId="778e3f2e-0753-4d59-888a-acc79321a416" providerId="ADAL" clId="{685BA98B-B508-4326-84D0-552A2FCBF4DD}" dt="2022-03-22T16:36:15.517" v="82" actId="1037"/>
          <ac:picMkLst>
            <pc:docMk/>
            <pc:sldMk cId="1740713487" sldId="259"/>
            <ac:picMk id="8" creationId="{00000000-0000-0000-0000-000000000000}"/>
          </ac:picMkLst>
        </pc:picChg>
        <pc:picChg chg="mod">
          <ac:chgData name="Elsa Healey" userId="778e3f2e-0753-4d59-888a-acc79321a416" providerId="ADAL" clId="{685BA98B-B508-4326-84D0-552A2FCBF4DD}" dt="2022-03-22T16:36:07.004" v="69" actId="1035"/>
          <ac:picMkLst>
            <pc:docMk/>
            <pc:sldMk cId="1740713487" sldId="259"/>
            <ac:picMk id="9" creationId="{00000000-0000-0000-0000-000000000000}"/>
          </ac:picMkLst>
        </pc:picChg>
        <pc:picChg chg="mod">
          <ac:chgData name="Elsa Healey" userId="778e3f2e-0753-4d59-888a-acc79321a416" providerId="ADAL" clId="{685BA98B-B508-4326-84D0-552A2FCBF4DD}" dt="2022-03-22T16:35:41.628" v="29" actId="1076"/>
          <ac:picMkLst>
            <pc:docMk/>
            <pc:sldMk cId="1740713487" sldId="259"/>
            <ac:picMk id="11" creationId="{120D5ECC-C7E2-47AE-B8F6-325F4E7FCA3B}"/>
          </ac:picMkLst>
        </pc:picChg>
      </pc:sldChg>
      <pc:sldChg chg="modSp">
        <pc:chgData name="Elsa Healey" userId="778e3f2e-0753-4d59-888a-acc79321a416" providerId="ADAL" clId="{685BA98B-B508-4326-84D0-552A2FCBF4DD}" dt="2022-03-22T14:17:12.827" v="11" actId="1076"/>
        <pc:sldMkLst>
          <pc:docMk/>
          <pc:sldMk cId="2237868666" sldId="265"/>
        </pc:sldMkLst>
        <pc:picChg chg="mod">
          <ac:chgData name="Elsa Healey" userId="778e3f2e-0753-4d59-888a-acc79321a416" providerId="ADAL" clId="{685BA98B-B508-4326-84D0-552A2FCBF4DD}" dt="2022-03-22T14:17:12.827" v="11" actId="1076"/>
          <ac:picMkLst>
            <pc:docMk/>
            <pc:sldMk cId="2237868666" sldId="265"/>
            <ac:picMk id="4" creationId="{00000000-0000-0000-0000-000000000000}"/>
          </ac:picMkLst>
        </pc:picChg>
      </pc:sldChg>
      <pc:sldChg chg="modSp">
        <pc:chgData name="Elsa Healey" userId="778e3f2e-0753-4d59-888a-acc79321a416" providerId="ADAL" clId="{685BA98B-B508-4326-84D0-552A2FCBF4DD}" dt="2022-03-22T14:17:40.558" v="15" actId="732"/>
        <pc:sldMkLst>
          <pc:docMk/>
          <pc:sldMk cId="2237868666" sldId="266"/>
        </pc:sldMkLst>
        <pc:picChg chg="mod">
          <ac:chgData name="Elsa Healey" userId="778e3f2e-0753-4d59-888a-acc79321a416" providerId="ADAL" clId="{685BA98B-B508-4326-84D0-552A2FCBF4DD}" dt="2022-03-22T14:17:40.558" v="15" actId="732"/>
          <ac:picMkLst>
            <pc:docMk/>
            <pc:sldMk cId="2237868666" sldId="266"/>
            <ac:picMk id="4" creationId="{00000000-0000-0000-0000-000000000000}"/>
          </ac:picMkLst>
        </pc:picChg>
      </pc:sldChg>
      <pc:sldChg chg="modSp">
        <pc:chgData name="Elsa Healey" userId="778e3f2e-0753-4d59-888a-acc79321a416" providerId="ADAL" clId="{685BA98B-B508-4326-84D0-552A2FCBF4DD}" dt="2022-03-22T14:17:26.425" v="13" actId="732"/>
        <pc:sldMkLst>
          <pc:docMk/>
          <pc:sldMk cId="2251770676" sldId="268"/>
        </pc:sldMkLst>
        <pc:picChg chg="mod">
          <ac:chgData name="Elsa Healey" userId="778e3f2e-0753-4d59-888a-acc79321a416" providerId="ADAL" clId="{685BA98B-B508-4326-84D0-552A2FCBF4DD}" dt="2022-03-22T14:17:26.425" v="13" actId="732"/>
          <ac:picMkLst>
            <pc:docMk/>
            <pc:sldMk cId="2251770676" sldId="268"/>
            <ac:picMk id="4" creationId="{00000000-0000-0000-0000-000000000000}"/>
          </ac:picMkLst>
        </pc:picChg>
      </pc:sldChg>
      <pc:sldChg chg="modSp mod">
        <pc:chgData name="Elsa Healey" userId="778e3f2e-0753-4d59-888a-acc79321a416" providerId="ADAL" clId="{685BA98B-B508-4326-84D0-552A2FCBF4DD}" dt="2022-03-22T14:16:42.731" v="7" actId="20577"/>
        <pc:sldMkLst>
          <pc:docMk/>
          <pc:sldMk cId="2092876248" sldId="275"/>
        </pc:sldMkLst>
        <pc:spChg chg="mod">
          <ac:chgData name="Elsa Healey" userId="778e3f2e-0753-4d59-888a-acc79321a416" providerId="ADAL" clId="{685BA98B-B508-4326-84D0-552A2FCBF4DD}" dt="2022-03-22T14:16:42.731" v="7" actId="20577"/>
          <ac:spMkLst>
            <pc:docMk/>
            <pc:sldMk cId="2092876248" sldId="275"/>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2022</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This is meat</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Thick muscle fibres</a:t>
            </a:r>
            <a:br>
              <a:rPr lang="en-GB" altLang="en-US" sz="3600" dirty="0">
                <a:latin typeface="Futura Bk" pitchFamily="34" charset="0"/>
              </a:rPr>
            </a:br>
            <a:endParaRPr lang="en-US" dirty="0"/>
          </a:p>
        </p:txBody>
      </p:sp>
      <p:sp>
        <p:nvSpPr>
          <p:cNvPr id="3" name="Subtitle 2"/>
          <p:cNvSpPr>
            <a:spLocks noGrp="1"/>
          </p:cNvSpPr>
          <p:nvPr>
            <p:ph type="subTitle" idx="1"/>
          </p:nvPr>
        </p:nvSpPr>
        <p:spPr>
          <a:xfrm>
            <a:off x="1169276" y="2571092"/>
            <a:ext cx="6157799" cy="3600000"/>
          </a:xfrm>
        </p:spPr>
        <p:txBody>
          <a:bodyPr/>
          <a:lstStyle/>
          <a:p>
            <a:pPr marL="0" indent="0">
              <a:spcBef>
                <a:spcPct val="0"/>
              </a:spcBef>
              <a:buNone/>
            </a:pPr>
            <a:r>
              <a:rPr lang="en-GB" altLang="en-US" sz="2400" dirty="0">
                <a:latin typeface="Arial" panose="020B0604020202020204" pitchFamily="34" charset="0"/>
                <a:cs typeface="Arial" panose="020B0604020202020204" pitchFamily="34" charset="0"/>
              </a:rPr>
              <a:t>These tend to be from older animals and also muscles which do the most ‘work’ – such as neck and shin.  </a:t>
            </a:r>
          </a:p>
          <a:p>
            <a:pPr marL="0" indent="0">
              <a:spcBef>
                <a:spcPct val="0"/>
              </a:spcBef>
              <a:buNone/>
            </a:pPr>
            <a:endParaRPr lang="en-GB" altLang="en-US" sz="2400" dirty="0">
              <a:latin typeface="Arial" panose="020B0604020202020204" pitchFamily="34" charset="0"/>
              <a:cs typeface="Arial" panose="020B0604020202020204" pitchFamily="34" charset="0"/>
            </a:endParaRPr>
          </a:p>
          <a:p>
            <a:pPr marL="0" indent="0">
              <a:spcBef>
                <a:spcPct val="0"/>
              </a:spcBef>
              <a:buNone/>
            </a:pPr>
            <a:r>
              <a:rPr lang="en-GB" altLang="en-US" sz="2400" dirty="0">
                <a:latin typeface="Arial" panose="020B0604020202020204" pitchFamily="34" charset="0"/>
                <a:cs typeface="Arial" panose="020B0604020202020204" pitchFamily="34" charset="0"/>
              </a:rPr>
              <a:t>They have more connective tissue to prevent muscle damage.</a:t>
            </a:r>
          </a:p>
          <a:p>
            <a:pPr marL="0" indent="0">
              <a:spcBef>
                <a:spcPct val="0"/>
              </a:spcBef>
              <a:buNone/>
            </a:pPr>
            <a:endParaRPr lang="en-GB" altLang="en-US" sz="2400" dirty="0">
              <a:latin typeface="Arial" panose="020B0604020202020204" pitchFamily="34" charset="0"/>
              <a:cs typeface="Arial" panose="020B0604020202020204" pitchFamily="34" charset="0"/>
            </a:endParaRPr>
          </a:p>
          <a:p>
            <a:pPr marL="0" indent="0">
              <a:spcBef>
                <a:spcPct val="0"/>
              </a:spcBef>
              <a:buNone/>
            </a:pPr>
            <a:r>
              <a:rPr lang="en-GB" altLang="en-US" sz="2400" dirty="0">
                <a:latin typeface="Arial" panose="020B0604020202020204" pitchFamily="34" charset="0"/>
                <a:cs typeface="Arial" panose="020B0604020202020204" pitchFamily="34" charset="0"/>
              </a:rPr>
              <a:t>This type of meat is tougher and needs long, slow cooking with moisture to make it tender, e.g. casserole.</a:t>
            </a:r>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074" t="2487" b="23969"/>
          <a:stretch/>
        </p:blipFill>
        <p:spPr bwMode="auto">
          <a:xfrm>
            <a:off x="8391525" y="2571092"/>
            <a:ext cx="3263994" cy="245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770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Fat – visible fat</a:t>
            </a:r>
            <a:br>
              <a:rPr lang="en-GB" altLang="en-US" dirty="0">
                <a:latin typeface="Futura Bk" pitchFamily="34" charset="0"/>
              </a:rPr>
            </a:br>
            <a:endParaRPr lang="en-US" dirty="0"/>
          </a:p>
        </p:txBody>
      </p:sp>
      <p:sp>
        <p:nvSpPr>
          <p:cNvPr id="3" name="Subtitle 2"/>
          <p:cNvSpPr>
            <a:spLocks noGrp="1"/>
          </p:cNvSpPr>
          <p:nvPr>
            <p:ph type="subTitle" idx="1"/>
          </p:nvPr>
        </p:nvSpPr>
        <p:spPr>
          <a:xfrm>
            <a:off x="1169276" y="2571092"/>
            <a:ext cx="6525934"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Fat is found in meat underneath the skin (subcutaneous fat) and between the muscles (intermuscular fat) and is a creamy-white colour. </a:t>
            </a:r>
          </a:p>
          <a:p>
            <a:pPr marL="0" indent="0">
              <a:spcBef>
                <a:spcPct val="50000"/>
              </a:spcBef>
              <a:buNone/>
            </a:pPr>
            <a:r>
              <a:rPr lang="en-GB" altLang="en-US" sz="2400" dirty="0">
                <a:latin typeface="Arial" panose="020B0604020202020204" pitchFamily="34" charset="0"/>
                <a:cs typeface="Arial" panose="020B0604020202020204" pitchFamily="34" charset="0"/>
              </a:rPr>
              <a:t>This type of fat is called visible fat. </a:t>
            </a:r>
          </a:p>
          <a:p>
            <a:pPr marL="0" indent="0">
              <a:spcBef>
                <a:spcPct val="50000"/>
              </a:spcBef>
              <a:buNone/>
            </a:pPr>
            <a:r>
              <a:rPr lang="en-GB" altLang="en-US" sz="2400" dirty="0">
                <a:latin typeface="Arial" panose="020B0604020202020204" pitchFamily="34" charset="0"/>
                <a:cs typeface="Arial" panose="020B0604020202020204" pitchFamily="34" charset="0"/>
              </a:rPr>
              <a:t>Visible fat (called suet) is also found around the animal’s organs, such as the kidneys.</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26" y="2469428"/>
            <a:ext cx="2830554" cy="254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77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Fat – invisible fat</a:t>
            </a:r>
            <a:br>
              <a:rPr lang="en-GB" altLang="en-US" dirty="0">
                <a:latin typeface="Futura Bk" pitchFamily="34" charset="0"/>
              </a:rPr>
            </a:br>
            <a:endParaRPr lang="en-US" dirty="0"/>
          </a:p>
        </p:txBody>
      </p:sp>
      <p:sp>
        <p:nvSpPr>
          <p:cNvPr id="3" name="Subtitle 2"/>
          <p:cNvSpPr>
            <a:spLocks noGrp="1"/>
          </p:cNvSpPr>
          <p:nvPr>
            <p:ph type="subTitle" idx="1"/>
          </p:nvPr>
        </p:nvSpPr>
        <p:spPr>
          <a:xfrm>
            <a:off x="1169276" y="2571092"/>
            <a:ext cx="6822818"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A small amount of fat is also found in connective tissue surrounding the bundles of muscle fibres. </a:t>
            </a:r>
          </a:p>
          <a:p>
            <a:pPr marL="0" indent="0">
              <a:spcBef>
                <a:spcPct val="50000"/>
              </a:spcBef>
              <a:buNone/>
            </a:pPr>
            <a:r>
              <a:rPr lang="en-GB" altLang="en-US" sz="2400" dirty="0">
                <a:latin typeface="Arial" panose="020B0604020202020204" pitchFamily="34" charset="0"/>
                <a:cs typeface="Arial" panose="020B0604020202020204" pitchFamily="34" charset="0"/>
              </a:rPr>
              <a:t>This is usually not obvious to the eye, so it is known as invisible fat. Sometimes these lines of fat can be seen and give meat a ‘marbled’ look.</a:t>
            </a:r>
          </a:p>
          <a:p>
            <a:pPr marL="0" indent="0">
              <a:spcBef>
                <a:spcPct val="50000"/>
              </a:spcBef>
              <a:buNone/>
            </a:pPr>
            <a:r>
              <a:rPr lang="en-GB" altLang="en-US" sz="2400" dirty="0">
                <a:latin typeface="Arial" panose="020B0604020202020204" pitchFamily="34" charset="0"/>
                <a:cs typeface="Arial" panose="020B0604020202020204" pitchFamily="34" charset="0"/>
              </a:rPr>
              <a:t>Many butchers trim off most or all of the visible fat. Farmers are now breeding animals which have a greater proportion of lean meat and less fat.</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837" y="2137558"/>
            <a:ext cx="3360454" cy="40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430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The colour of meat</a:t>
            </a:r>
            <a:br>
              <a:rPr lang="en-GB" altLang="en-US" dirty="0">
                <a:latin typeface="Futura Bk" pitchFamily="34" charset="0"/>
              </a:rPr>
            </a:br>
            <a:endParaRPr lang="en-US" dirty="0"/>
          </a:p>
        </p:txBody>
      </p:sp>
      <p:sp>
        <p:nvSpPr>
          <p:cNvPr id="3" name="Subtitle 2"/>
          <p:cNvSpPr>
            <a:spLocks noGrp="1"/>
          </p:cNvSpPr>
          <p:nvPr>
            <p:ph type="subTitle" idx="1"/>
          </p:nvPr>
        </p:nvSpPr>
        <p:spPr>
          <a:xfrm>
            <a:off x="1169276" y="2571092"/>
            <a:ext cx="6727815"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The colour of meat is largely due to the red protein called myoglobin and some haemoglobin (blood) left in the muscle. Some muscles contain more of these red pigments than others. </a:t>
            </a:r>
          </a:p>
          <a:p>
            <a:pPr marL="0" indent="0">
              <a:spcBef>
                <a:spcPct val="50000"/>
              </a:spcBef>
              <a:buNone/>
            </a:pPr>
            <a:r>
              <a:rPr lang="en-GB" altLang="en-US" sz="2400" dirty="0">
                <a:latin typeface="Arial" panose="020B0604020202020204" pitchFamily="34" charset="0"/>
                <a:cs typeface="Arial" panose="020B0604020202020204" pitchFamily="34" charset="0"/>
              </a:rPr>
              <a:t>Colour differences can be due to age and exercise, but are mainly due to the metabolism of the species and the function of the particular muscle. </a:t>
            </a:r>
          </a:p>
          <a:p>
            <a:pPr marL="0" indent="0">
              <a:spcBef>
                <a:spcPct val="50000"/>
              </a:spcBef>
              <a:buNone/>
            </a:pPr>
            <a:r>
              <a:rPr lang="en-GB" altLang="en-US" sz="2400" dirty="0">
                <a:latin typeface="Arial" panose="020B0604020202020204" pitchFamily="34" charset="0"/>
                <a:cs typeface="Arial" panose="020B0604020202020204" pitchFamily="34" charset="0"/>
              </a:rPr>
              <a:t>Meat from muscles which have been used a lot and are from older animals is usually a darker colour.</a:t>
            </a:r>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25" y="3102493"/>
            <a:ext cx="3306864" cy="219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430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The colour of meat</a:t>
            </a:r>
            <a:br>
              <a:rPr lang="en-GB" altLang="en-US" dirty="0">
                <a:latin typeface="Futura Bk" pitchFamily="34" charset="0"/>
              </a:rPr>
            </a:br>
            <a:endParaRPr lang="en-US" dirty="0"/>
          </a:p>
        </p:txBody>
      </p:sp>
      <p:sp>
        <p:nvSpPr>
          <p:cNvPr id="3" name="Subtitle 2"/>
          <p:cNvSpPr>
            <a:spLocks noGrp="1"/>
          </p:cNvSpPr>
          <p:nvPr>
            <p:ph type="subTitle" idx="1"/>
          </p:nvPr>
        </p:nvSpPr>
        <p:spPr>
          <a:xfrm>
            <a:off x="1169276" y="2340290"/>
            <a:ext cx="6631699"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During the time meat is stored the colour changes to a darker brown-red because of the formation of </a:t>
            </a:r>
            <a:r>
              <a:rPr lang="en-GB" altLang="en-US" sz="2400" dirty="0" err="1">
                <a:latin typeface="Arial" panose="020B0604020202020204" pitchFamily="34" charset="0"/>
                <a:cs typeface="Arial" panose="020B0604020202020204" pitchFamily="34" charset="0"/>
              </a:rPr>
              <a:t>metmyoglobin</a:t>
            </a:r>
            <a:r>
              <a:rPr lang="en-GB" altLang="en-US" sz="2400" dirty="0">
                <a:latin typeface="Arial" panose="020B0604020202020204" pitchFamily="34" charset="0"/>
                <a:cs typeface="Arial" panose="020B0604020202020204" pitchFamily="34" charset="0"/>
              </a:rPr>
              <a:t>. </a:t>
            </a:r>
          </a:p>
          <a:p>
            <a:pPr marL="0" indent="0">
              <a:spcBef>
                <a:spcPct val="50000"/>
              </a:spcBef>
              <a:buNone/>
            </a:pPr>
            <a:r>
              <a:rPr lang="en-GB" altLang="en-US" sz="2400" dirty="0">
                <a:latin typeface="Arial" panose="020B0604020202020204" pitchFamily="34" charset="0"/>
                <a:cs typeface="Arial" panose="020B0604020202020204" pitchFamily="34" charset="0"/>
              </a:rPr>
              <a:t>When meat is cut and exposed to oxygen in the air, it takes about twenty minutes for myoglobin to change to </a:t>
            </a:r>
            <a:r>
              <a:rPr lang="en-GB" altLang="en-US" sz="2400" dirty="0" err="1">
                <a:latin typeface="Arial" panose="020B0604020202020204" pitchFamily="34" charset="0"/>
                <a:cs typeface="Arial" panose="020B0604020202020204" pitchFamily="34" charset="0"/>
              </a:rPr>
              <a:t>oxymyoglobin</a:t>
            </a:r>
            <a:r>
              <a:rPr lang="en-GB" altLang="en-US" sz="2400" dirty="0">
                <a:latin typeface="Arial" panose="020B0604020202020204" pitchFamily="34" charset="0"/>
                <a:cs typeface="Arial" panose="020B0604020202020204" pitchFamily="34" charset="0"/>
              </a:rPr>
              <a:t>, which is brighter red in colour. </a:t>
            </a:r>
          </a:p>
          <a:p>
            <a:pPr marL="0" indent="0">
              <a:spcBef>
                <a:spcPct val="50000"/>
              </a:spcBef>
              <a:buNone/>
            </a:pPr>
            <a:r>
              <a:rPr lang="en-GB" altLang="en-US" sz="2400" dirty="0">
                <a:latin typeface="Arial" panose="020B0604020202020204" pitchFamily="34" charset="0"/>
                <a:cs typeface="Arial" panose="020B0604020202020204" pitchFamily="34" charset="0"/>
              </a:rPr>
              <a:t>After some time, the meat becomes a browner colour again as </a:t>
            </a:r>
            <a:r>
              <a:rPr lang="en-GB" altLang="en-US" sz="2400" dirty="0" err="1">
                <a:latin typeface="Arial" panose="020B0604020202020204" pitchFamily="34" charset="0"/>
                <a:cs typeface="Arial" panose="020B0604020202020204" pitchFamily="34" charset="0"/>
              </a:rPr>
              <a:t>metmyoglobin</a:t>
            </a:r>
            <a:r>
              <a:rPr lang="en-GB" altLang="en-US" sz="2400" dirty="0">
                <a:latin typeface="Arial" panose="020B0604020202020204" pitchFamily="34" charset="0"/>
                <a:cs typeface="Arial" panose="020B0604020202020204" pitchFamily="34" charset="0"/>
              </a:rPr>
              <a:t> is formed. </a:t>
            </a:r>
          </a:p>
          <a:p>
            <a:pPr marL="0" indent="0">
              <a:spcBef>
                <a:spcPct val="50000"/>
              </a:spcBef>
              <a:buNone/>
            </a:pPr>
            <a:r>
              <a:rPr lang="en-GB" altLang="en-US" sz="2400" dirty="0">
                <a:latin typeface="Arial" panose="020B0604020202020204" pitchFamily="34" charset="0"/>
                <a:cs typeface="Arial" panose="020B0604020202020204" pitchFamily="34" charset="0"/>
              </a:rPr>
              <a:t>These colour changes do not make any difference to the taste or texture. </a:t>
            </a:r>
          </a:p>
        </p:txBody>
      </p:sp>
      <p:pic>
        <p:nvPicPr>
          <p:cNvPr id="6" name="Picture 5" descr="A picture containing raw meat, slice, sliced, fresh&#10;&#10;Description automatically generated">
            <a:extLst>
              <a:ext uri="{FF2B5EF4-FFF2-40B4-BE49-F238E27FC236}">
                <a16:creationId xmlns:a16="http://schemas.microsoft.com/office/drawing/2014/main" id="{BAC948DA-D80A-4502-A5B5-AFDF329423A6}"/>
              </a:ext>
            </a:extLst>
          </p:cNvPr>
          <p:cNvPicPr>
            <a:picLocks noChangeAspect="1"/>
          </p:cNvPicPr>
          <p:nvPr/>
        </p:nvPicPr>
        <p:blipFill>
          <a:blip r:embed="rId2"/>
          <a:stretch>
            <a:fillRect/>
          </a:stretch>
        </p:blipFill>
        <p:spPr>
          <a:xfrm>
            <a:off x="8096250" y="3065352"/>
            <a:ext cx="3600450" cy="2400300"/>
          </a:xfrm>
          <a:prstGeom prst="rect">
            <a:avLst/>
          </a:prstGeom>
        </p:spPr>
      </p:pic>
    </p:spTree>
    <p:extLst>
      <p:ext uri="{BB962C8B-B14F-4D97-AF65-F5344CB8AC3E}">
        <p14:creationId xmlns:p14="http://schemas.microsoft.com/office/powerpoint/2010/main" val="882430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The composition of lean meat</a:t>
            </a:r>
            <a:br>
              <a:rPr lang="en-GB" altLang="en-US" dirty="0">
                <a:latin typeface="Futura Bk" pitchFamily="34" charset="0"/>
              </a:rPr>
            </a:br>
            <a:endParaRPr lang="en-US" dirty="0"/>
          </a:p>
        </p:txBody>
      </p:sp>
      <p:sp>
        <p:nvSpPr>
          <p:cNvPr id="3" name="Subtitle 2"/>
          <p:cNvSpPr>
            <a:spLocks noGrp="1"/>
          </p:cNvSpPr>
          <p:nvPr>
            <p:ph type="subTitle" idx="1"/>
          </p:nvPr>
        </p:nvSpPr>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Lean raw meat is made up of water, proteins, fats and minerals. </a:t>
            </a:r>
          </a:p>
          <a:p>
            <a:pPr marL="0" indent="0">
              <a:spcBef>
                <a:spcPct val="50000"/>
              </a:spcBef>
              <a:buNone/>
            </a:pPr>
            <a:r>
              <a:rPr lang="en-GB" altLang="en-US" sz="2400" dirty="0">
                <a:latin typeface="Arial" panose="020B0604020202020204" pitchFamily="34" charset="0"/>
                <a:cs typeface="Arial" panose="020B0604020202020204" pitchFamily="34" charset="0"/>
              </a:rPr>
              <a:t>The exact amounts of each of these vary in any particular cut of lean meat. The variation could depend on:</a:t>
            </a:r>
          </a:p>
          <a:p>
            <a:pPr>
              <a:spcBef>
                <a:spcPct val="50000"/>
              </a:spcBef>
            </a:pPr>
            <a:r>
              <a:rPr lang="en-GB" altLang="en-US" sz="2400" dirty="0">
                <a:latin typeface="Arial" panose="020B0604020202020204" pitchFamily="34" charset="0"/>
                <a:cs typeface="Arial" panose="020B0604020202020204" pitchFamily="34" charset="0"/>
              </a:rPr>
              <a:t> the species – beef, lamb or pork;</a:t>
            </a:r>
          </a:p>
          <a:p>
            <a:pPr>
              <a:spcBef>
                <a:spcPct val="50000"/>
              </a:spcBef>
            </a:pPr>
            <a:r>
              <a:rPr lang="en-GB" altLang="en-US" sz="2400" dirty="0">
                <a:latin typeface="Arial" panose="020B0604020202020204" pitchFamily="34" charset="0"/>
                <a:cs typeface="Arial" panose="020B0604020202020204" pitchFamily="34" charset="0"/>
              </a:rPr>
              <a:t> the breed of animal;</a:t>
            </a:r>
          </a:p>
          <a:p>
            <a:pPr>
              <a:spcBef>
                <a:spcPct val="50000"/>
              </a:spcBef>
            </a:pPr>
            <a:r>
              <a:rPr lang="en-GB" altLang="en-US" sz="2400" dirty="0">
                <a:latin typeface="Arial" panose="020B0604020202020204" pitchFamily="34" charset="0"/>
                <a:cs typeface="Arial" panose="020B0604020202020204" pitchFamily="34" charset="0"/>
              </a:rPr>
              <a:t> the age of the animal;</a:t>
            </a:r>
          </a:p>
          <a:p>
            <a:pPr>
              <a:spcBef>
                <a:spcPct val="50000"/>
              </a:spcBef>
            </a:pPr>
            <a:r>
              <a:rPr lang="en-GB" altLang="en-US" sz="2400" dirty="0">
                <a:latin typeface="Arial" panose="020B0604020202020204" pitchFamily="34" charset="0"/>
                <a:cs typeface="Arial" panose="020B0604020202020204" pitchFamily="34" charset="0"/>
              </a:rPr>
              <a:t> how the animal was fed;</a:t>
            </a:r>
          </a:p>
          <a:p>
            <a:pPr>
              <a:spcBef>
                <a:spcPct val="50000"/>
              </a:spcBef>
            </a:pPr>
            <a:r>
              <a:rPr lang="en-GB" altLang="en-US" sz="2400" dirty="0">
                <a:latin typeface="Arial" panose="020B0604020202020204" pitchFamily="34" charset="0"/>
                <a:cs typeface="Arial" panose="020B0604020202020204" pitchFamily="34" charset="0"/>
              </a:rPr>
              <a:t> the particular muscle from which the cut of meat was taken.</a:t>
            </a:r>
          </a:p>
        </p:txBody>
      </p:sp>
    </p:spTree>
    <p:extLst>
      <p:ext uri="{BB962C8B-B14F-4D97-AF65-F5344CB8AC3E}">
        <p14:creationId xmlns:p14="http://schemas.microsoft.com/office/powerpoint/2010/main" val="1305534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Summary</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169273" y="2180567"/>
            <a:ext cx="10384551" cy="3600000"/>
          </a:xfrm>
        </p:spPr>
        <p:txBody>
          <a:bodyPr/>
          <a:lstStyle/>
          <a:p>
            <a:pPr>
              <a:spcBef>
                <a:spcPct val="50000"/>
              </a:spcBef>
            </a:pPr>
            <a:r>
              <a:rPr lang="en-GB" altLang="en-US" sz="2400" dirty="0">
                <a:latin typeface="Arial" panose="020B0604020202020204" pitchFamily="34" charset="0"/>
                <a:cs typeface="Arial" panose="020B0604020202020204" pitchFamily="34" charset="0"/>
              </a:rPr>
              <a:t>Red meat eaten in the UK, comes mainly from: cattle (beef), pigs (pork) and sheep (lamb).</a:t>
            </a:r>
          </a:p>
          <a:p>
            <a:pPr>
              <a:spcBef>
                <a:spcPct val="50000"/>
              </a:spcBef>
            </a:pPr>
            <a:r>
              <a:rPr lang="en-GB" altLang="en-US" sz="2400" dirty="0">
                <a:latin typeface="Arial" panose="020B0604020202020204" pitchFamily="34" charset="0"/>
                <a:cs typeface="Arial" panose="020B0604020202020204" pitchFamily="34" charset="0"/>
              </a:rPr>
              <a:t>Lean meat is the muscle tissue of animals which is made up of bundles of muscle fibres held together by creamy white connective tissue.</a:t>
            </a:r>
          </a:p>
          <a:p>
            <a:pPr>
              <a:spcBef>
                <a:spcPct val="50000"/>
              </a:spcBef>
            </a:pPr>
            <a:r>
              <a:rPr lang="en-GB" altLang="en-US" sz="2400" dirty="0">
                <a:latin typeface="Arial" panose="020B0604020202020204" pitchFamily="34" charset="0"/>
                <a:cs typeface="Arial" panose="020B0604020202020204" pitchFamily="34" charset="0"/>
              </a:rPr>
              <a:t>Connective tissue is made up of two proteins called collagen and elastin.</a:t>
            </a:r>
          </a:p>
          <a:p>
            <a:pPr>
              <a:spcBef>
                <a:spcPct val="50000"/>
              </a:spcBef>
            </a:pPr>
            <a:r>
              <a:rPr lang="en-GB" altLang="en-US" sz="2400" dirty="0">
                <a:latin typeface="Arial" panose="020B0604020202020204" pitchFamily="34" charset="0"/>
                <a:cs typeface="Arial" panose="020B0604020202020204" pitchFamily="34" charset="0"/>
              </a:rPr>
              <a:t>Two different types of fat can be found in meat, visible and invisible. </a:t>
            </a:r>
          </a:p>
          <a:p>
            <a:pPr>
              <a:spcBef>
                <a:spcPct val="50000"/>
              </a:spcBef>
            </a:pPr>
            <a:r>
              <a:rPr lang="en-GB" altLang="en-US" sz="2400" dirty="0">
                <a:latin typeface="Arial" panose="020B0604020202020204" pitchFamily="34" charset="0"/>
                <a:cs typeface="Arial" panose="020B0604020202020204" pitchFamily="34" charset="0"/>
              </a:rPr>
              <a:t>The colour of meat varies due to the red protein called myoglobin and some haemoglobin remaining in the muscles. Exposure to oxygen increases the red colour of meat.</a:t>
            </a:r>
          </a:p>
          <a:p>
            <a:pPr>
              <a:spcBef>
                <a:spcPct val="50000"/>
              </a:spcBef>
            </a:pPr>
            <a:r>
              <a:rPr lang="en-GB" altLang="en-US" sz="2400" dirty="0">
                <a:latin typeface="Arial" panose="020B0604020202020204" pitchFamily="34" charset="0"/>
                <a:cs typeface="Arial" panose="020B0604020202020204" pitchFamily="34" charset="0"/>
              </a:rPr>
              <a:t>Lean meat comprises water, protein, fats, vitamins and minerals.</a:t>
            </a:r>
          </a:p>
        </p:txBody>
      </p:sp>
    </p:spTree>
    <p:extLst>
      <p:ext uri="{BB962C8B-B14F-4D97-AF65-F5344CB8AC3E}">
        <p14:creationId xmlns:p14="http://schemas.microsoft.com/office/powerpoint/2010/main" val="2092876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This is meat</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4">
            <a:extLst>
              <a:ext uri="{FF2B5EF4-FFF2-40B4-BE49-F238E27FC236}">
                <a16:creationId xmlns:a16="http://schemas.microsoft.com/office/drawing/2014/main" id="{423AA689-A767-4E30-9E4F-7E7833916207}"/>
              </a:ext>
            </a:extLst>
          </p:cNvPr>
          <p:cNvSpPr txBox="1"/>
          <p:nvPr/>
        </p:nvSpPr>
        <p:spPr>
          <a:xfrm>
            <a:off x="393116" y="59995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Welcome </a:t>
            </a:r>
          </a:p>
        </p:txBody>
      </p:sp>
      <p:sp>
        <p:nvSpPr>
          <p:cNvPr id="3" name="Subtitle 2"/>
          <p:cNvSpPr>
            <a:spLocks noGrp="1"/>
          </p:cNvSpPr>
          <p:nvPr>
            <p:ph type="subTitle" idx="1"/>
          </p:nvPr>
        </p:nvSpPr>
        <p:spPr>
          <a:xfrm>
            <a:off x="1153512" y="3065488"/>
            <a:ext cx="6275988" cy="3087973"/>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Meat is an important food commodity which provides nutrients essential for health. </a:t>
            </a:r>
          </a:p>
          <a:p>
            <a:pPr marL="0" indent="0">
              <a:spcBef>
                <a:spcPct val="50000"/>
              </a:spcBef>
              <a:buNone/>
            </a:pPr>
            <a:r>
              <a:rPr lang="en-GB" altLang="en-US" sz="2400" dirty="0">
                <a:latin typeface="Arial" panose="020B0604020202020204" pitchFamily="34" charset="0"/>
                <a:cs typeface="Arial" panose="020B0604020202020204" pitchFamily="34" charset="0"/>
              </a:rPr>
              <a:t>A variety of different textures, colours and flavours of meat are available for you to choose. </a:t>
            </a:r>
          </a:p>
          <a:p>
            <a:pPr marL="0" indent="0">
              <a:spcBef>
                <a:spcPct val="50000"/>
              </a:spcBef>
              <a:buNone/>
            </a:pPr>
            <a:r>
              <a:rPr lang="en-GB" altLang="en-US" sz="2400" dirty="0">
                <a:latin typeface="Arial" panose="020B0604020202020204" pitchFamily="34" charset="0"/>
                <a:cs typeface="Arial" panose="020B0604020202020204" pitchFamily="34" charset="0"/>
              </a:rPr>
              <a:t>This presentation contains an overview of the origin, structure and composition of different types of meat.</a:t>
            </a:r>
          </a:p>
        </p:txBody>
      </p:sp>
      <p:pic>
        <p:nvPicPr>
          <p:cNvPr id="4" name="Picture 9" descr="Sunday Roast 2"/>
          <p:cNvPicPr>
            <a:picLocks noChangeAspect="1" noChangeArrowheads="1"/>
          </p:cNvPicPr>
          <p:nvPr/>
        </p:nvPicPr>
        <p:blipFill>
          <a:blip r:embed="rId2">
            <a:extLst>
              <a:ext uri="{28A0092B-C50C-407E-A947-70E740481C1C}">
                <a14:useLocalDpi xmlns:a14="http://schemas.microsoft.com/office/drawing/2010/main" val="0"/>
              </a:ext>
            </a:extLst>
          </a:blip>
          <a:srcRect l="14023" t="21132" r="10307" b="20584"/>
          <a:stretch>
            <a:fillRect/>
          </a:stretch>
        </p:blipFill>
        <p:spPr bwMode="auto">
          <a:xfrm>
            <a:off x="7858125" y="3065488"/>
            <a:ext cx="3693742" cy="28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787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Types of meat</a:t>
            </a:r>
          </a:p>
        </p:txBody>
      </p:sp>
      <p:sp>
        <p:nvSpPr>
          <p:cNvPr id="3" name="Subtitle 2"/>
          <p:cNvSpPr>
            <a:spLocks noGrp="1"/>
          </p:cNvSpPr>
          <p:nvPr>
            <p:ph type="subTitle" idx="1"/>
          </p:nvPr>
        </p:nvSpPr>
        <p:spPr>
          <a:xfrm>
            <a:off x="1236000" y="2325383"/>
            <a:ext cx="9720000" cy="3600000"/>
          </a:xfrm>
        </p:spPr>
        <p:txBody>
          <a:bodyPr/>
          <a:lstStyle/>
          <a:p>
            <a:pPr>
              <a:spcBef>
                <a:spcPct val="50000"/>
              </a:spcBef>
              <a:buNone/>
            </a:pPr>
            <a:r>
              <a:rPr lang="en-GB" altLang="en-US" sz="2400" dirty="0">
                <a:latin typeface="Arial" panose="020B0604020202020204" pitchFamily="34" charset="0"/>
                <a:cs typeface="Arial" panose="020B0604020202020204" pitchFamily="34" charset="0"/>
              </a:rPr>
              <a:t>Red meat eaten in the UK comes mainly from: </a:t>
            </a:r>
          </a:p>
        </p:txBody>
      </p:sp>
      <p:pic>
        <p:nvPicPr>
          <p:cNvPr id="5" name="Picture 9" descr="Cows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575" y="2857781"/>
            <a:ext cx="25558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http://4.bp.blogspot.com/-DNwdbsC5Ll4/TVVPLNQw9PI/AAAAAAAAAF4/KLvGbz5XNLU/s200/DSC_0046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261" y="2870330"/>
            <a:ext cx="22320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331" y="5064108"/>
            <a:ext cx="1469563" cy="146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927" y="5069719"/>
            <a:ext cx="1464996" cy="146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2726" y="5082602"/>
            <a:ext cx="1469564" cy="146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herd of sheep in a field&#10;&#10;Description automatically generated with medium confidence">
            <a:extLst>
              <a:ext uri="{FF2B5EF4-FFF2-40B4-BE49-F238E27FC236}">
                <a16:creationId xmlns:a16="http://schemas.microsoft.com/office/drawing/2014/main" id="{120D5ECC-C7E2-47AE-B8F6-325F4E7FCA3B}"/>
              </a:ext>
            </a:extLst>
          </p:cNvPr>
          <p:cNvPicPr>
            <a:picLocks noChangeAspect="1"/>
          </p:cNvPicPr>
          <p:nvPr/>
        </p:nvPicPr>
        <p:blipFill rotWithShape="1">
          <a:blip r:embed="rId7"/>
          <a:srcRect l="53738" t="49421" r="4794" b="25942"/>
          <a:stretch/>
        </p:blipFill>
        <p:spPr>
          <a:xfrm>
            <a:off x="8336591" y="2857781"/>
            <a:ext cx="2987233" cy="1774825"/>
          </a:xfrm>
          <a:prstGeom prst="rect">
            <a:avLst/>
          </a:prstGeom>
        </p:spPr>
      </p:pic>
      <p:sp>
        <p:nvSpPr>
          <p:cNvPr id="10" name="Rectangle 9">
            <a:extLst>
              <a:ext uri="{FF2B5EF4-FFF2-40B4-BE49-F238E27FC236}">
                <a16:creationId xmlns:a16="http://schemas.microsoft.com/office/drawing/2014/main" id="{20521896-3AA4-46DA-B586-40FE00601729}"/>
              </a:ext>
            </a:extLst>
          </p:cNvPr>
          <p:cNvSpPr/>
          <p:nvPr/>
        </p:nvSpPr>
        <p:spPr>
          <a:xfrm>
            <a:off x="2055331" y="4691468"/>
            <a:ext cx="1518364" cy="369332"/>
          </a:xfrm>
          <a:prstGeom prst="rect">
            <a:avLst/>
          </a:prstGeom>
        </p:spPr>
        <p:txBody>
          <a:bodyPr wrap="square">
            <a:spAutoFit/>
          </a:bodyPr>
          <a:lstStyle/>
          <a:p>
            <a:r>
              <a:rPr lang="en-GB" altLang="en-US" b="1" dirty="0">
                <a:latin typeface="Arial" panose="020B0604020202020204" pitchFamily="34" charset="0"/>
                <a:cs typeface="Arial" panose="020B0604020202020204" pitchFamily="34" charset="0"/>
              </a:rPr>
              <a:t>Cattle (beef)</a:t>
            </a:r>
            <a:endParaRPr lang="en-GB" dirty="0">
              <a:latin typeface="Arial" panose="020B0604020202020204" pitchFamily="34" charset="0"/>
              <a:cs typeface="Arial" panose="020B0604020202020204" pitchFamily="34" charset="0"/>
            </a:endParaRPr>
          </a:p>
        </p:txBody>
      </p:sp>
      <p:sp>
        <p:nvSpPr>
          <p:cNvPr id="12" name="Text Box 12">
            <a:extLst>
              <a:ext uri="{FF2B5EF4-FFF2-40B4-BE49-F238E27FC236}">
                <a16:creationId xmlns:a16="http://schemas.microsoft.com/office/drawing/2014/main" id="{2E890E4E-5D8D-447E-BF7A-AD1680FCB0AB}"/>
              </a:ext>
            </a:extLst>
          </p:cNvPr>
          <p:cNvSpPr txBox="1">
            <a:spLocks noChangeArrowheads="1"/>
          </p:cNvSpPr>
          <p:nvPr/>
        </p:nvSpPr>
        <p:spPr bwMode="auto">
          <a:xfrm>
            <a:off x="5359750" y="4687204"/>
            <a:ext cx="2160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spcBef>
                <a:spcPct val="50000"/>
              </a:spcBef>
            </a:pPr>
            <a:r>
              <a:rPr lang="en-GB" altLang="en-US" b="1" dirty="0">
                <a:cs typeface="Arial" panose="020B0604020202020204" pitchFamily="34" charset="0"/>
              </a:rPr>
              <a:t>Pigs (pork)</a:t>
            </a:r>
          </a:p>
        </p:txBody>
      </p:sp>
      <p:sp>
        <p:nvSpPr>
          <p:cNvPr id="13" name="Rectangle 12">
            <a:extLst>
              <a:ext uri="{FF2B5EF4-FFF2-40B4-BE49-F238E27FC236}">
                <a16:creationId xmlns:a16="http://schemas.microsoft.com/office/drawing/2014/main" id="{F48C1EEE-3A86-4E7C-A1AA-743B51C8DC3E}"/>
              </a:ext>
            </a:extLst>
          </p:cNvPr>
          <p:cNvSpPr/>
          <p:nvPr/>
        </p:nvSpPr>
        <p:spPr>
          <a:xfrm>
            <a:off x="8968925" y="4710630"/>
            <a:ext cx="1633781" cy="369332"/>
          </a:xfrm>
          <a:prstGeom prst="rect">
            <a:avLst/>
          </a:prstGeom>
        </p:spPr>
        <p:txBody>
          <a:bodyPr wrap="none">
            <a:spAutoFit/>
          </a:bodyPr>
          <a:lstStyle/>
          <a:p>
            <a:pPr>
              <a:spcBef>
                <a:spcPct val="50000"/>
              </a:spcBef>
            </a:pPr>
            <a:r>
              <a:rPr lang="en-GB" altLang="en-US" b="1" dirty="0">
                <a:latin typeface="Arial" panose="020B0604020202020204" pitchFamily="34" charset="0"/>
                <a:cs typeface="Arial" panose="020B0604020202020204" pitchFamily="34" charset="0"/>
              </a:rPr>
              <a:t>Sheep (lamb)</a:t>
            </a:r>
          </a:p>
        </p:txBody>
      </p:sp>
    </p:spTree>
    <p:extLst>
      <p:ext uri="{BB962C8B-B14F-4D97-AF65-F5344CB8AC3E}">
        <p14:creationId xmlns:p14="http://schemas.microsoft.com/office/powerpoint/2010/main" val="174071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structure of meat</a:t>
            </a:r>
          </a:p>
        </p:txBody>
      </p:sp>
      <p:sp>
        <p:nvSpPr>
          <p:cNvPr id="3" name="Subtitle 2"/>
          <p:cNvSpPr>
            <a:spLocks noGrp="1"/>
          </p:cNvSpPr>
          <p:nvPr>
            <p:ph type="subTitle" idx="1"/>
          </p:nvPr>
        </p:nvSpPr>
        <p:spPr>
          <a:xfrm>
            <a:off x="1169275" y="2283798"/>
            <a:ext cx="7717550"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Animal flesh consists of muscle tissue or fibres, connective tissue and fatty (adipose) tissue. Lean meat is the muscle tissue of animals. Muscle cells comprises:</a:t>
            </a:r>
          </a:p>
          <a:p>
            <a:pPr>
              <a:spcBef>
                <a:spcPct val="50000"/>
              </a:spcBef>
            </a:pPr>
            <a:r>
              <a:rPr lang="en-GB" altLang="en-US" sz="2400" dirty="0">
                <a:latin typeface="Arial" panose="020B0604020202020204" pitchFamily="34" charset="0"/>
                <a:cs typeface="Arial" panose="020B0604020202020204" pitchFamily="34" charset="0"/>
              </a:rPr>
              <a:t>water;</a:t>
            </a:r>
          </a:p>
          <a:p>
            <a:pPr>
              <a:spcBef>
                <a:spcPct val="50000"/>
              </a:spcBef>
            </a:pPr>
            <a:r>
              <a:rPr lang="en-GB" altLang="en-US" sz="2400" dirty="0">
                <a:latin typeface="Arial" panose="020B0604020202020204" pitchFamily="34" charset="0"/>
                <a:cs typeface="Arial" panose="020B0604020202020204" pitchFamily="34" charset="0"/>
              </a:rPr>
              <a:t>protein;</a:t>
            </a:r>
          </a:p>
          <a:p>
            <a:pPr>
              <a:spcBef>
                <a:spcPct val="50000"/>
              </a:spcBef>
            </a:pPr>
            <a:r>
              <a:rPr lang="en-GB" altLang="en-US" sz="2400" dirty="0">
                <a:latin typeface="Arial" panose="020B0604020202020204" pitchFamily="34" charset="0"/>
                <a:cs typeface="Arial" panose="020B0604020202020204" pitchFamily="34" charset="0"/>
              </a:rPr>
              <a:t>minerals;</a:t>
            </a:r>
          </a:p>
          <a:p>
            <a:pPr>
              <a:spcBef>
                <a:spcPct val="50000"/>
              </a:spcBef>
            </a:pPr>
            <a:r>
              <a:rPr lang="en-GB" altLang="en-US" sz="2400" dirty="0">
                <a:latin typeface="Arial" panose="020B0604020202020204" pitchFamily="34" charset="0"/>
                <a:cs typeface="Arial" panose="020B0604020202020204" pitchFamily="34" charset="0"/>
              </a:rPr>
              <a:t>vitamins;</a:t>
            </a:r>
          </a:p>
          <a:p>
            <a:pPr>
              <a:spcBef>
                <a:spcPct val="50000"/>
              </a:spcBef>
            </a:pPr>
            <a:r>
              <a:rPr lang="en-GB" altLang="en-US" sz="2400" dirty="0">
                <a:latin typeface="Arial" panose="020B0604020202020204" pitchFamily="34" charset="0"/>
                <a:cs typeface="Arial" panose="020B0604020202020204" pitchFamily="34" charset="0"/>
              </a:rPr>
              <a:t>the red protein called myoglobin (similar to the blood pigment haemoglobin);</a:t>
            </a:r>
          </a:p>
          <a:p>
            <a:pPr>
              <a:spcBef>
                <a:spcPct val="50000"/>
              </a:spcBef>
            </a:pPr>
            <a:r>
              <a:rPr lang="en-GB" altLang="en-US" sz="2400" dirty="0">
                <a:latin typeface="Arial" panose="020B0604020202020204" pitchFamily="34" charset="0"/>
                <a:cs typeface="Arial" panose="020B0604020202020204" pitchFamily="34" charset="0"/>
              </a:rPr>
              <a:t>fat.</a:t>
            </a:r>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1294" y="3429000"/>
            <a:ext cx="2505804" cy="236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378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What’s the connection?</a:t>
            </a:r>
            <a:br>
              <a:rPr lang="en-GB" altLang="en-US" dirty="0">
                <a:latin typeface="Futura Bk" pitchFamily="34" charset="0"/>
              </a:rPr>
            </a:br>
            <a:endParaRPr lang="en-US" dirty="0"/>
          </a:p>
        </p:txBody>
      </p:sp>
      <p:sp>
        <p:nvSpPr>
          <p:cNvPr id="3" name="Subtitle 2"/>
          <p:cNvSpPr>
            <a:spLocks noGrp="1"/>
          </p:cNvSpPr>
          <p:nvPr>
            <p:ph type="subTitle" idx="1"/>
          </p:nvPr>
        </p:nvSpPr>
        <p:spPr>
          <a:xfrm>
            <a:off x="1169275" y="2571091"/>
            <a:ext cx="5195899" cy="3970499"/>
          </a:xfrm>
        </p:spPr>
        <p:txBody>
          <a:bodyPr/>
          <a:lstStyle/>
          <a:p>
            <a:pPr marL="0" indent="0">
              <a:spcBef>
                <a:spcPct val="50000"/>
              </a:spcBef>
              <a:buNone/>
            </a:pPr>
            <a:r>
              <a:rPr lang="en-GB" altLang="en-US" sz="2800" dirty="0">
                <a:latin typeface="Arial" panose="020B0604020202020204" pitchFamily="34" charset="0"/>
                <a:cs typeface="Arial" panose="020B0604020202020204" pitchFamily="34" charset="0"/>
              </a:rPr>
              <a:t>Meat muscle is made up of bundles of  muscle fibres held together by creamy                                       white connective tissue.</a:t>
            </a:r>
          </a:p>
          <a:p>
            <a:pPr marL="0" indent="0">
              <a:spcBef>
                <a:spcPct val="50000"/>
              </a:spcBef>
              <a:buNone/>
            </a:pPr>
            <a:r>
              <a:rPr lang="en-GB" altLang="en-US" sz="2800" dirty="0">
                <a:latin typeface="Arial" panose="020B0604020202020204" pitchFamily="34" charset="0"/>
                <a:cs typeface="Arial" panose="020B0604020202020204" pitchFamily="34" charset="0"/>
              </a:rPr>
              <a:t>Tendons join the muscle (made up of bundles of muscle fibres, surrounded by connective tissue) to the bones of animals.</a:t>
            </a:r>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6945" y="4477162"/>
            <a:ext cx="1974364" cy="137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0986" y="4096124"/>
            <a:ext cx="37084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4127" y="1553055"/>
            <a:ext cx="281781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378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Muscle fibres in action</a:t>
            </a:r>
            <a:br>
              <a:rPr lang="en-GB" altLang="en-US" dirty="0">
                <a:latin typeface="Futura Bk" pitchFamily="34" charset="0"/>
              </a:rPr>
            </a:br>
            <a:endParaRPr lang="en-US" dirty="0"/>
          </a:p>
        </p:txBody>
      </p:sp>
      <p:sp>
        <p:nvSpPr>
          <p:cNvPr id="3" name="Subtitle 2"/>
          <p:cNvSpPr>
            <a:spLocks noGrp="1"/>
          </p:cNvSpPr>
          <p:nvPr>
            <p:ph type="subTitle" idx="1"/>
          </p:nvPr>
        </p:nvSpPr>
        <p:spPr>
          <a:xfrm>
            <a:off x="1169276" y="2571092"/>
            <a:ext cx="5433405" cy="3600000"/>
          </a:xfrm>
        </p:spPr>
        <p:txBody>
          <a:bodyPr/>
          <a:lstStyle/>
          <a:p>
            <a:pPr marL="0" indent="0">
              <a:spcBef>
                <a:spcPct val="50000"/>
              </a:spcBef>
              <a:buNone/>
            </a:pPr>
            <a:r>
              <a:rPr lang="en-GB" altLang="en-US" sz="2800" dirty="0">
                <a:latin typeface="Arial" panose="020B0604020202020204" pitchFamily="34" charset="0"/>
                <a:cs typeface="Arial" panose="020B0604020202020204" pitchFamily="34" charset="0"/>
              </a:rPr>
              <a:t>Individual muscle fibres are made up of cells which contain the proteins actin and myosin. </a:t>
            </a:r>
          </a:p>
          <a:p>
            <a:pPr marL="0" indent="0">
              <a:spcBef>
                <a:spcPct val="50000"/>
              </a:spcBef>
              <a:buNone/>
            </a:pPr>
            <a:r>
              <a:rPr lang="en-GB" altLang="en-US" sz="2800" dirty="0">
                <a:latin typeface="Arial" panose="020B0604020202020204" pitchFamily="34" charset="0"/>
                <a:cs typeface="Arial" panose="020B0604020202020204" pitchFamily="34" charset="0"/>
              </a:rPr>
              <a:t>In live animals, actin and myosin work together to make the muscle contract and relax.</a:t>
            </a:r>
          </a:p>
        </p:txBody>
      </p:sp>
      <p:pic>
        <p:nvPicPr>
          <p:cNvPr id="4" name="Picture 7" descr="Elm house c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6271" y="2623355"/>
            <a:ext cx="4211637"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378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spcBef>
                <a:spcPct val="50000"/>
              </a:spcBef>
            </a:pPr>
            <a:r>
              <a:rPr lang="en-GB" altLang="en-US" dirty="0">
                <a:latin typeface="Arial" panose="020B0604020202020204" pitchFamily="34" charset="0"/>
                <a:cs typeface="Arial" panose="020B0604020202020204" pitchFamily="34" charset="0"/>
              </a:rPr>
              <a:t>Connective tissue and cooking</a:t>
            </a:r>
          </a:p>
        </p:txBody>
      </p:sp>
      <p:sp>
        <p:nvSpPr>
          <p:cNvPr id="3" name="Subtitle 2"/>
          <p:cNvSpPr>
            <a:spLocks noGrp="1"/>
          </p:cNvSpPr>
          <p:nvPr>
            <p:ph type="subTitle" idx="1"/>
          </p:nvPr>
        </p:nvSpPr>
        <p:spPr>
          <a:xfrm>
            <a:off x="1169276" y="2571092"/>
            <a:ext cx="6454682" cy="3600000"/>
          </a:xfrm>
        </p:spPr>
        <p:txBody>
          <a:bodyPr/>
          <a:lstStyle/>
          <a:p>
            <a:pPr marL="0" indent="0">
              <a:spcBef>
                <a:spcPct val="0"/>
              </a:spcBef>
              <a:buNone/>
              <a:tabLst>
                <a:tab pos="0" algn="l"/>
              </a:tabLst>
            </a:pPr>
            <a:r>
              <a:rPr lang="en-GB" altLang="en-US" sz="2400" dirty="0">
                <a:latin typeface="Arial" panose="020B0604020202020204" pitchFamily="34" charset="0"/>
                <a:cs typeface="Arial" panose="020B0604020202020204" pitchFamily="34" charset="0"/>
              </a:rPr>
              <a:t>Connective tissue is made up of two proteins called collagen and elastin.</a:t>
            </a:r>
          </a:p>
          <a:p>
            <a:pPr marL="0" indent="0">
              <a:spcBef>
                <a:spcPct val="0"/>
              </a:spcBef>
              <a:buNone/>
              <a:tabLst>
                <a:tab pos="0" algn="l"/>
              </a:tabLst>
            </a:pPr>
            <a:endParaRPr lang="en-GB" altLang="en-US" sz="2400" dirty="0">
              <a:latin typeface="Arial" panose="020B0604020202020204" pitchFamily="34" charset="0"/>
              <a:cs typeface="Arial" panose="020B0604020202020204" pitchFamily="34" charset="0"/>
            </a:endParaRPr>
          </a:p>
          <a:p>
            <a:pPr marL="0" indent="0">
              <a:spcBef>
                <a:spcPct val="0"/>
              </a:spcBef>
              <a:buNone/>
              <a:tabLst>
                <a:tab pos="0" algn="l"/>
              </a:tabLst>
            </a:pPr>
            <a:endParaRPr lang="en-GB" altLang="en-US" sz="2400" dirty="0">
              <a:latin typeface="Arial" panose="020B0604020202020204" pitchFamily="34" charset="0"/>
              <a:cs typeface="Arial" panose="020B0604020202020204" pitchFamily="34" charset="0"/>
            </a:endParaRPr>
          </a:p>
          <a:p>
            <a:pPr marL="0" indent="0">
              <a:spcBef>
                <a:spcPct val="0"/>
              </a:spcBef>
              <a:buNone/>
              <a:tabLst>
                <a:tab pos="0" algn="l"/>
              </a:tabLst>
            </a:pPr>
            <a:r>
              <a:rPr lang="en-GB" altLang="en-US" sz="2400" b="1" dirty="0">
                <a:latin typeface="Arial" panose="020B0604020202020204" pitchFamily="34" charset="0"/>
                <a:cs typeface="Arial" panose="020B0604020202020204" pitchFamily="34" charset="0"/>
              </a:rPr>
              <a:t>Collagen</a:t>
            </a:r>
          </a:p>
          <a:p>
            <a:pPr marL="0" indent="0">
              <a:spcBef>
                <a:spcPct val="0"/>
              </a:spcBef>
              <a:buNone/>
              <a:tabLst>
                <a:tab pos="0" algn="l"/>
              </a:tabLst>
            </a:pPr>
            <a:r>
              <a:rPr lang="en-GB" altLang="en-US" sz="2400" dirty="0">
                <a:latin typeface="Arial" panose="020B0604020202020204" pitchFamily="34" charset="0"/>
                <a:cs typeface="Arial" panose="020B0604020202020204" pitchFamily="34" charset="0"/>
              </a:rPr>
              <a:t>The connective tissue in and around the muscle fibres and tendons is mostly collagen. </a:t>
            </a:r>
          </a:p>
          <a:p>
            <a:pPr marL="0" indent="0">
              <a:spcBef>
                <a:spcPct val="0"/>
              </a:spcBef>
              <a:buNone/>
              <a:tabLst>
                <a:tab pos="0" algn="l"/>
              </a:tabLst>
            </a:pPr>
            <a:endParaRPr lang="en-GB" altLang="en-US" sz="2400" dirty="0">
              <a:latin typeface="Arial" panose="020B0604020202020204" pitchFamily="34" charset="0"/>
              <a:cs typeface="Arial" panose="020B0604020202020204" pitchFamily="34" charset="0"/>
            </a:endParaRPr>
          </a:p>
          <a:p>
            <a:pPr marL="0" indent="0">
              <a:spcBef>
                <a:spcPct val="0"/>
              </a:spcBef>
              <a:buNone/>
              <a:tabLst>
                <a:tab pos="0" algn="l"/>
              </a:tabLst>
            </a:pPr>
            <a:r>
              <a:rPr lang="en-GB" altLang="en-US" sz="2400" dirty="0">
                <a:latin typeface="Arial" panose="020B0604020202020204" pitchFamily="34" charset="0"/>
                <a:cs typeface="Arial" panose="020B0604020202020204" pitchFamily="34" charset="0"/>
              </a:rPr>
              <a:t>When meat is cooked, the collagen becomes soft and soluble, and forms gelatine. </a:t>
            </a:r>
          </a:p>
        </p:txBody>
      </p:sp>
      <p:pic>
        <p:nvPicPr>
          <p:cNvPr id="4" name="Picture 8" descr="C:\Users\Uptal\Desktop\Meat and education images\Slow cook\BRISKET 2.jpg"/>
          <p:cNvPicPr>
            <a:picLocks noChangeAspect="1" noChangeArrowheads="1"/>
          </p:cNvPicPr>
          <p:nvPr/>
        </p:nvPicPr>
        <p:blipFill rotWithShape="1">
          <a:blip r:embed="rId2">
            <a:extLst>
              <a:ext uri="{28A0092B-C50C-407E-A947-70E740481C1C}">
                <a14:useLocalDpi xmlns:a14="http://schemas.microsoft.com/office/drawing/2010/main" val="0"/>
              </a:ext>
            </a:extLst>
          </a:blip>
          <a:srcRect b="15555"/>
          <a:stretch/>
        </p:blipFill>
        <p:spPr bwMode="auto">
          <a:xfrm>
            <a:off x="8479065" y="3000854"/>
            <a:ext cx="3059113" cy="258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868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spcBef>
                <a:spcPct val="50000"/>
              </a:spcBef>
            </a:pPr>
            <a:r>
              <a:rPr lang="en-GB" altLang="en-US" dirty="0">
                <a:latin typeface="Arial" panose="020B0604020202020204" pitchFamily="34" charset="0"/>
                <a:cs typeface="Arial" panose="020B0604020202020204" pitchFamily="34" charset="0"/>
              </a:rPr>
              <a:t>Connective tissue and cooking</a:t>
            </a:r>
          </a:p>
        </p:txBody>
      </p:sp>
      <p:sp>
        <p:nvSpPr>
          <p:cNvPr id="3" name="Subtitle 2"/>
          <p:cNvSpPr>
            <a:spLocks noGrp="1"/>
          </p:cNvSpPr>
          <p:nvPr>
            <p:ph type="subTitle" idx="1"/>
          </p:nvPr>
        </p:nvSpPr>
        <p:spPr>
          <a:xfrm>
            <a:off x="1169276" y="2571092"/>
            <a:ext cx="5659036" cy="3600000"/>
          </a:xfrm>
        </p:spPr>
        <p:txBody>
          <a:bodyPr/>
          <a:lstStyle/>
          <a:p>
            <a:pPr marL="0" indent="0">
              <a:spcBef>
                <a:spcPct val="0"/>
              </a:spcBef>
              <a:buNone/>
            </a:pPr>
            <a:r>
              <a:rPr lang="en-GB" altLang="en-US" sz="2400" b="1" dirty="0">
                <a:latin typeface="Arial" panose="020B0604020202020204" pitchFamily="34" charset="0"/>
                <a:cs typeface="Arial" panose="020B0604020202020204" pitchFamily="34" charset="0"/>
              </a:rPr>
              <a:t>Elastin</a:t>
            </a:r>
            <a:r>
              <a:rPr lang="en-GB" altLang="en-US" sz="2400" dirty="0">
                <a:latin typeface="Arial" panose="020B0604020202020204" pitchFamily="34" charset="0"/>
                <a:cs typeface="Arial" panose="020B0604020202020204" pitchFamily="34" charset="0"/>
              </a:rPr>
              <a:t> </a:t>
            </a:r>
          </a:p>
          <a:p>
            <a:pPr marL="0" indent="0">
              <a:spcBef>
                <a:spcPct val="0"/>
              </a:spcBef>
              <a:buNone/>
            </a:pPr>
            <a:r>
              <a:rPr lang="en-GB" altLang="en-US" sz="2400" dirty="0">
                <a:latin typeface="Arial" panose="020B0604020202020204" pitchFamily="34" charset="0"/>
                <a:cs typeface="Arial" panose="020B0604020202020204" pitchFamily="34" charset="0"/>
              </a:rPr>
              <a:t>This is much more elastic connective tissue. </a:t>
            </a:r>
          </a:p>
          <a:p>
            <a:pPr marL="0" indent="0">
              <a:spcBef>
                <a:spcPct val="0"/>
              </a:spcBef>
              <a:buNone/>
            </a:pPr>
            <a:endParaRPr lang="en-GB" altLang="en-US" sz="2400" dirty="0">
              <a:latin typeface="Arial" panose="020B0604020202020204" pitchFamily="34" charset="0"/>
              <a:cs typeface="Arial" panose="020B0604020202020204" pitchFamily="34" charset="0"/>
            </a:endParaRPr>
          </a:p>
          <a:p>
            <a:pPr marL="0" indent="0">
              <a:spcBef>
                <a:spcPct val="0"/>
              </a:spcBef>
              <a:buNone/>
            </a:pPr>
            <a:r>
              <a:rPr lang="en-GB" altLang="en-US" sz="2400" dirty="0">
                <a:latin typeface="Arial" panose="020B0604020202020204" pitchFamily="34" charset="0"/>
                <a:cs typeface="Arial" panose="020B0604020202020204" pitchFamily="34" charset="0"/>
              </a:rPr>
              <a:t>It is yellow in colour and remains tough, even when cooked. The ligaments which join two bones together are mostly made up of elastin.</a:t>
            </a:r>
          </a:p>
        </p:txBody>
      </p:sp>
      <p:pic>
        <p:nvPicPr>
          <p:cNvPr id="4"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3322" t="4782"/>
          <a:stretch/>
        </p:blipFill>
        <p:spPr bwMode="auto">
          <a:xfrm>
            <a:off x="7991475" y="3276600"/>
            <a:ext cx="3778601" cy="279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868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Muscle fibres</a:t>
            </a:r>
            <a:br>
              <a:rPr lang="en-GB" altLang="en-US" dirty="0">
                <a:latin typeface="Futura Bk" pitchFamily="34" charset="0"/>
              </a:rPr>
            </a:br>
            <a:endParaRPr lang="en-US" dirty="0"/>
          </a:p>
        </p:txBody>
      </p:sp>
      <p:sp>
        <p:nvSpPr>
          <p:cNvPr id="3" name="Subtitle 2"/>
          <p:cNvSpPr>
            <a:spLocks noGrp="1"/>
          </p:cNvSpPr>
          <p:nvPr>
            <p:ph type="subTitle" idx="1"/>
          </p:nvPr>
        </p:nvSpPr>
        <p:spPr>
          <a:xfrm>
            <a:off x="1169276" y="2571092"/>
            <a:ext cx="5967794" cy="3600000"/>
          </a:xfrm>
        </p:spPr>
        <p:txBody>
          <a:bodyPr/>
          <a:lstStyle/>
          <a:p>
            <a:pPr marL="0" indent="0">
              <a:spcBef>
                <a:spcPct val="50000"/>
              </a:spcBef>
              <a:buNone/>
            </a:pPr>
            <a:r>
              <a:rPr lang="en-GB" altLang="en-US" sz="2400" dirty="0">
                <a:latin typeface="Arial" panose="020B0604020202020204" pitchFamily="34" charset="0"/>
                <a:cs typeface="Arial" panose="020B0604020202020204" pitchFamily="34" charset="0"/>
              </a:rPr>
              <a:t>Muscle fibres are very small – and can only be seen under a microscope. The length of muscle fibres varies.</a:t>
            </a:r>
          </a:p>
          <a:p>
            <a:pPr marL="0" indent="0">
              <a:spcBef>
                <a:spcPct val="50000"/>
              </a:spcBef>
              <a:buNone/>
            </a:pPr>
            <a:endParaRPr lang="en-GB" altLang="en-US" sz="2400" dirty="0">
              <a:latin typeface="Arial" panose="020B0604020202020204" pitchFamily="34" charset="0"/>
              <a:cs typeface="Arial" panose="020B0604020202020204" pitchFamily="34" charset="0"/>
            </a:endParaRPr>
          </a:p>
          <a:p>
            <a:pPr marL="0" indent="0">
              <a:spcBef>
                <a:spcPct val="0"/>
              </a:spcBef>
              <a:buNone/>
            </a:pPr>
            <a:r>
              <a:rPr lang="en-GB" altLang="en-US" sz="2400" b="1" dirty="0">
                <a:latin typeface="Arial" panose="020B0604020202020204" pitchFamily="34" charset="0"/>
                <a:cs typeface="Arial" panose="020B0604020202020204" pitchFamily="34" charset="0"/>
              </a:rPr>
              <a:t>Fine muscle fibres </a:t>
            </a:r>
          </a:p>
          <a:p>
            <a:pPr marL="0" indent="0">
              <a:spcBef>
                <a:spcPct val="0"/>
              </a:spcBef>
              <a:buNone/>
            </a:pPr>
            <a:r>
              <a:rPr lang="en-GB" altLang="en-US" sz="2400" dirty="0">
                <a:latin typeface="Arial" panose="020B0604020202020204" pitchFamily="34" charset="0"/>
                <a:cs typeface="Arial" panose="020B0604020202020204" pitchFamily="34" charset="0"/>
              </a:rPr>
              <a:t>These tend to come from the muscles of young animals, or in older animals from the muscles which do least work. </a:t>
            </a:r>
          </a:p>
          <a:p>
            <a:pPr marL="0" indent="0">
              <a:spcBef>
                <a:spcPct val="0"/>
              </a:spcBef>
              <a:buNone/>
            </a:pPr>
            <a:endParaRPr lang="en-GB" altLang="en-US" sz="2400" dirty="0">
              <a:latin typeface="Arial" panose="020B0604020202020204" pitchFamily="34" charset="0"/>
              <a:cs typeface="Arial" panose="020B0604020202020204" pitchFamily="34" charset="0"/>
            </a:endParaRPr>
          </a:p>
          <a:p>
            <a:pPr marL="0" indent="0">
              <a:spcBef>
                <a:spcPct val="0"/>
              </a:spcBef>
              <a:buNone/>
            </a:pPr>
            <a:r>
              <a:rPr lang="en-GB" altLang="en-US" sz="2400" dirty="0">
                <a:latin typeface="Arial" panose="020B0604020202020204" pitchFamily="34" charset="0"/>
                <a:cs typeface="Arial" panose="020B0604020202020204" pitchFamily="34" charset="0"/>
              </a:rPr>
              <a:t>They contain little collagen and are tender even when cooking times short, e.g. grilling.</a:t>
            </a:r>
          </a:p>
          <a:p>
            <a:pPr>
              <a:spcBef>
                <a:spcPct val="50000"/>
              </a:spcBef>
              <a:buNone/>
            </a:pPr>
            <a:endParaRPr lang="en-GB" altLang="en-US" sz="2000" dirty="0">
              <a:latin typeface="Futura Bk" pitchFamily="34" charset="0"/>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1895" y="2422896"/>
            <a:ext cx="406717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770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1002</Words>
  <Application>Microsoft Office PowerPoint</Application>
  <PresentationFormat>Widescreen</PresentationFormat>
  <Paragraphs>86</Paragraphs>
  <Slides>17</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17</vt:i4>
      </vt:variant>
    </vt:vector>
  </HeadingPairs>
  <TitlesOfParts>
    <vt:vector size="24" baseType="lpstr">
      <vt:lpstr>Arial</vt:lpstr>
      <vt:lpstr>Calibri</vt:lpstr>
      <vt:lpstr>Futura Bk</vt:lpstr>
      <vt:lpstr>Office Theme</vt:lpstr>
      <vt:lpstr>Custom Design</vt:lpstr>
      <vt:lpstr>1_Custom Design</vt:lpstr>
      <vt:lpstr>3_Custom Design</vt:lpstr>
      <vt:lpstr>This is meat</vt:lpstr>
      <vt:lpstr>Welcome </vt:lpstr>
      <vt:lpstr>Types of meat</vt:lpstr>
      <vt:lpstr>The structure of meat</vt:lpstr>
      <vt:lpstr>What’s the connection? </vt:lpstr>
      <vt:lpstr>Muscle fibres in action </vt:lpstr>
      <vt:lpstr>Connective tissue and cooking</vt:lpstr>
      <vt:lpstr>Connective tissue and cooking</vt:lpstr>
      <vt:lpstr>Muscle fibres </vt:lpstr>
      <vt:lpstr>Thick muscle fibres </vt:lpstr>
      <vt:lpstr>Fat – visible fat </vt:lpstr>
      <vt:lpstr>Fat – invisible fat </vt:lpstr>
      <vt:lpstr>The colour of meat </vt:lpstr>
      <vt:lpstr>The colour of meat </vt:lpstr>
      <vt:lpstr>The composition of lean meat </vt:lpstr>
      <vt:lpstr>Summary</vt:lpstr>
      <vt:lpstr>This is meat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26</cp:revision>
  <dcterms:created xsi:type="dcterms:W3CDTF">2018-10-10T09:22:08Z</dcterms:created>
  <dcterms:modified xsi:type="dcterms:W3CDTF">2022-03-22T16:36:17Z</dcterms:modified>
</cp:coreProperties>
</file>