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2" r:id="rId6"/>
    <p:sldId id="263" r:id="rId7"/>
    <p:sldId id="264" r:id="rId8"/>
    <p:sldId id="265" r:id="rId9"/>
    <p:sldId id="266" r:id="rId10"/>
    <p:sldId id="267" r:id="rId11"/>
    <p:sldId id="268" r:id="rId12"/>
    <p:sldId id="269"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FCE3C2"/>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4662" autoAdjust="0"/>
  </p:normalViewPr>
  <p:slideViewPr>
    <p:cSldViewPr snapToGrid="0" snapToObjects="1">
      <p:cViewPr varScale="1">
        <p:scale>
          <a:sx n="105" d="100"/>
          <a:sy n="105" d="100"/>
        </p:scale>
        <p:origin x="13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597666/FF75Timeline-09mar17.pdf"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597666/FF75Timeline-09mar17.pdf"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assets.publishing.service.gov.uk/government/uploads/system/uploads/attachment_data/file/597666/FF75Timeline-09mar17.pdf" TargetMode="Externa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ons.gov.uk/peoplepopulationandcommunity/leisureandtourism/articles/traveltrends/2016"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261311"/>
            <a:ext cx="9144000" cy="733096"/>
          </a:xfrm>
        </p:spPr>
        <p:txBody>
          <a:bodyPr/>
          <a:lstStyle/>
          <a:p>
            <a:r>
              <a:rPr lang="en-US" dirty="0"/>
              <a:t>Social and technological changes and the impact on the food we eat</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Social and technological changes and the impact on the food we eat</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B924D1C5-205B-A381-2DDF-A7B09F6EA3E4}"/>
              </a:ext>
            </a:extLst>
          </p:cNvPr>
          <p:cNvSpPr txBox="1"/>
          <p:nvPr/>
        </p:nvSpPr>
        <p:spPr>
          <a:xfrm>
            <a:off x="393116" y="5999572"/>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History</a:t>
            </a:r>
          </a:p>
        </p:txBody>
      </p:sp>
      <p:sp>
        <p:nvSpPr>
          <p:cNvPr id="3" name="Subtitle 2"/>
          <p:cNvSpPr>
            <a:spLocks noGrp="1"/>
          </p:cNvSpPr>
          <p:nvPr>
            <p:ph type="subTitle" idx="1"/>
          </p:nvPr>
        </p:nvSpPr>
        <p:spPr>
          <a:xfrm>
            <a:off x="1169276" y="2571092"/>
            <a:ext cx="7309706" cy="3600000"/>
          </a:xfrm>
        </p:spPr>
        <p:txBody>
          <a:bodyPr/>
          <a:lstStyle/>
          <a:p>
            <a:pPr marL="0" indent="0" algn="just">
              <a:buNone/>
            </a:pPr>
            <a:r>
              <a:rPr lang="en-US" dirty="0">
                <a:latin typeface="Arial" panose="020B0604020202020204" pitchFamily="34" charset="0"/>
                <a:cs typeface="Arial" panose="020B0604020202020204" pitchFamily="34" charset="0"/>
              </a:rPr>
              <a:t>In the past, food was grown, prepared and cooked at home or sold by small scale producers or merchants.</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For example, many people had backyard pigs</a:t>
            </a:r>
            <a:r>
              <a:rPr lang="en-GB" altLang="en-US" dirty="0">
                <a:latin typeface="Arial" panose="020B0604020202020204" pitchFamily="34" charset="0"/>
                <a:cs typeface="Arial" panose="020B0604020202020204" pitchFamily="34" charset="0"/>
              </a:rPr>
              <a:t> which were bred to consume waste products, fertilise the land and obviously provide essential meat. Today, this is very rare and pigs are generally reared on specialist pig farms.</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The same is for fruit and vegetables. In 1947 11% of fruit and vegetables were home grown but in 2015, 3.8% came from free sources, mainly gardens and allotments.</a:t>
            </a:r>
          </a:p>
          <a:p>
            <a:pPr marL="0" indent="0" algn="just">
              <a:buNone/>
            </a:pPr>
            <a:endParaRPr lang="en-GB" dirty="0"/>
          </a:p>
        </p:txBody>
      </p:sp>
      <p:pic>
        <p:nvPicPr>
          <p:cNvPr id="4" name="Picture 3" descr="C:\Users\Kate\Pictures\PigPenac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68066" y="2707570"/>
            <a:ext cx="3116478" cy="246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20886" y="6254487"/>
            <a:ext cx="276398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hlinkClick r:id="rId3"/>
              </a:rPr>
              <a:t>75 years of Family food</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97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History and other developments</a:t>
            </a:r>
          </a:p>
        </p:txBody>
      </p:sp>
      <p:sp>
        <p:nvSpPr>
          <p:cNvPr id="3" name="Subtitle 2"/>
          <p:cNvSpPr>
            <a:spLocks noGrp="1"/>
          </p:cNvSpPr>
          <p:nvPr>
            <p:ph type="subTitle" idx="1"/>
          </p:nvPr>
        </p:nvSpPr>
        <p:spPr>
          <a:xfrm>
            <a:off x="1169276" y="2467182"/>
            <a:ext cx="7870815" cy="3600000"/>
          </a:xfrm>
        </p:spPr>
        <p:txBody>
          <a:bodyPr/>
          <a:lstStyle/>
          <a:p>
            <a:pPr marL="0" indent="0" algn="just">
              <a:buNone/>
            </a:pPr>
            <a:r>
              <a:rPr lang="en-US" sz="2000" dirty="0">
                <a:latin typeface="Arial" panose="020B0604020202020204" pitchFamily="34" charset="0"/>
                <a:cs typeface="Arial" panose="020B0604020202020204" pitchFamily="34" charset="0"/>
              </a:rPr>
              <a:t>The industrial revolution in the 19</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Century led to greater </a:t>
            </a:r>
            <a:r>
              <a:rPr lang="en-US" sz="2000" dirty="0" err="1">
                <a:latin typeface="Arial" panose="020B0604020202020204" pitchFamily="34" charset="0"/>
                <a:cs typeface="Arial" panose="020B0604020202020204" pitchFamily="34" charset="0"/>
              </a:rPr>
              <a:t>mechanisation</a:t>
            </a:r>
            <a:r>
              <a:rPr lang="en-US" sz="2000" dirty="0">
                <a:latin typeface="Arial" panose="020B0604020202020204" pitchFamily="34" charset="0"/>
                <a:cs typeface="Arial" panose="020B0604020202020204" pitchFamily="34" charset="0"/>
              </a:rPr>
              <a:t> of food production allowing for the development of new products, increased volumes of production and jobs outside of the home or local area.</a:t>
            </a: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The diet of most people hardly changed until the outbreak of war in 1914. Following on from this people could eat fresh fruit in winter and much food started to come packaged under brand names that soon become familiar.</a:t>
            </a:r>
          </a:p>
          <a:p>
            <a:pPr marL="0" indent="0" algn="just">
              <a:buNone/>
            </a:pPr>
            <a:endParaRPr lang="en-US" sz="12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The need for cooking in the home was reduced by the availability of processed food, which as well as improving convenience, also provided consumers with far greater choice.</a:t>
            </a:r>
          </a:p>
          <a:p>
            <a:pPr marL="0" indent="0" algn="just">
              <a:buNone/>
            </a:pP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749" y="3769911"/>
            <a:ext cx="1802750" cy="2440546"/>
          </a:xfrm>
          <a:prstGeom prst="rect">
            <a:avLst/>
          </a:prstGeom>
        </p:spPr>
      </p:pic>
      <p:sp>
        <p:nvSpPr>
          <p:cNvPr id="5" name="TextBox 4"/>
          <p:cNvSpPr txBox="1"/>
          <p:nvPr/>
        </p:nvSpPr>
        <p:spPr>
          <a:xfrm>
            <a:off x="10077906" y="3460075"/>
            <a:ext cx="200914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1920s kitchen</a:t>
            </a:r>
            <a:endParaRPr lang="en-GB" sz="1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248" y="1766881"/>
            <a:ext cx="2223752" cy="1661143"/>
          </a:xfrm>
          <a:prstGeom prst="rect">
            <a:avLst/>
          </a:prstGeom>
        </p:spPr>
      </p:pic>
      <p:sp>
        <p:nvSpPr>
          <p:cNvPr id="7" name="TextBox 6"/>
          <p:cNvSpPr txBox="1"/>
          <p:nvPr/>
        </p:nvSpPr>
        <p:spPr>
          <a:xfrm>
            <a:off x="10182854" y="6243294"/>
            <a:ext cx="200914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1940s fridge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015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Where we buy our food</a:t>
            </a:r>
          </a:p>
        </p:txBody>
      </p:sp>
      <p:sp>
        <p:nvSpPr>
          <p:cNvPr id="3" name="Subtitle 2"/>
          <p:cNvSpPr>
            <a:spLocks noGrp="1"/>
          </p:cNvSpPr>
          <p:nvPr>
            <p:ph type="subTitle" idx="1"/>
          </p:nvPr>
        </p:nvSpPr>
        <p:spPr>
          <a:xfrm>
            <a:off x="1169276" y="2571092"/>
            <a:ext cx="6686251" cy="3600000"/>
          </a:xfrm>
        </p:spPr>
        <p:txBody>
          <a:bodyPr/>
          <a:lstStyle/>
          <a:p>
            <a:pPr marL="0" indent="0">
              <a:buNone/>
            </a:pPr>
            <a:r>
              <a:rPr lang="en-US" dirty="0">
                <a:latin typeface="Arial" panose="020B0604020202020204" pitchFamily="34" charset="0"/>
                <a:cs typeface="Arial" panose="020B0604020202020204" pitchFamily="34" charset="0"/>
              </a:rPr>
              <a:t>Today, we can buy food from a wide range of sources including:</a:t>
            </a:r>
          </a:p>
          <a:p>
            <a:r>
              <a:rPr lang="en-US" dirty="0">
                <a:latin typeface="Arial" panose="020B0604020202020204" pitchFamily="34" charset="0"/>
                <a:cs typeface="Arial" panose="020B0604020202020204" pitchFamily="34" charset="0"/>
              </a:rPr>
              <a:t>markets;</a:t>
            </a:r>
          </a:p>
          <a:p>
            <a:r>
              <a:rPr lang="en-US" dirty="0">
                <a:latin typeface="Arial" panose="020B0604020202020204" pitchFamily="34" charset="0"/>
                <a:cs typeface="Arial" panose="020B0604020202020204" pitchFamily="34" charset="0"/>
              </a:rPr>
              <a:t>convenience shops including those at petrol stations;</a:t>
            </a:r>
          </a:p>
          <a:p>
            <a:r>
              <a:rPr lang="en-US" dirty="0">
                <a:latin typeface="Arial" panose="020B0604020202020204" pitchFamily="34" charset="0"/>
                <a:cs typeface="Arial" panose="020B0604020202020204" pitchFamily="34" charset="0"/>
              </a:rPr>
              <a:t>supermarkets;</a:t>
            </a:r>
          </a:p>
          <a:p>
            <a:r>
              <a:rPr lang="en-US" dirty="0">
                <a:latin typeface="Arial" panose="020B0604020202020204" pitchFamily="34" charset="0"/>
                <a:cs typeface="Arial" panose="020B0604020202020204" pitchFamily="34" charset="0"/>
              </a:rPr>
              <a:t>on-line retailers;</a:t>
            </a:r>
          </a:p>
          <a:p>
            <a:r>
              <a:rPr lang="en-US" dirty="0">
                <a:latin typeface="Arial" panose="020B0604020202020204" pitchFamily="34" charset="0"/>
                <a:cs typeface="Arial" panose="020B0604020202020204" pitchFamily="34" charset="0"/>
              </a:rPr>
              <a:t>farm shops and farmers markets;</a:t>
            </a:r>
          </a:p>
          <a:p>
            <a:r>
              <a:rPr lang="en-US" dirty="0">
                <a:latin typeface="Arial" panose="020B0604020202020204" pitchFamily="34" charset="0"/>
                <a:cs typeface="Arial" panose="020B0604020202020204" pitchFamily="34" charset="0"/>
              </a:rPr>
              <a:t>cafés and coffee shops;</a:t>
            </a:r>
          </a:p>
          <a:p>
            <a:r>
              <a:rPr lang="en-US" dirty="0">
                <a:latin typeface="Arial" panose="020B0604020202020204" pitchFamily="34" charset="0"/>
                <a:cs typeface="Arial" panose="020B0604020202020204" pitchFamily="34" charset="0"/>
              </a:rPr>
              <a:t>take-away outlets;</a:t>
            </a:r>
          </a:p>
          <a:p>
            <a:r>
              <a:rPr lang="en-US" dirty="0">
                <a:latin typeface="Arial" panose="020B0604020202020204" pitchFamily="34" charset="0"/>
                <a:cs typeface="Arial" panose="020B0604020202020204" pitchFamily="34" charset="0"/>
              </a:rPr>
              <a:t>fast food and other restaurants.</a:t>
            </a:r>
          </a:p>
          <a:p>
            <a:pPr marL="0" indent="0">
              <a:buNone/>
            </a:pP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8208242" y="2024652"/>
            <a:ext cx="3509682" cy="1015663"/>
          </a:xfrm>
          <a:prstGeom prst="rect">
            <a:avLst/>
          </a:prstGeom>
          <a:noFill/>
          <a:ln>
            <a:solidFill>
              <a:srgbClr val="EF9F3F"/>
            </a:solidFill>
          </a:ln>
        </p:spPr>
        <p:txBody>
          <a:bodyPr wrap="square" rtlCol="0">
            <a:spAutoFit/>
          </a:bodyPr>
          <a:lstStyle/>
          <a:p>
            <a:r>
              <a:rPr lang="en-US" sz="2000" dirty="0">
                <a:latin typeface="Arial" panose="020B0604020202020204" pitchFamily="34" charset="0"/>
                <a:cs typeface="Arial" panose="020B0604020202020204" pitchFamily="34" charset="0"/>
              </a:rPr>
              <a:t>Did you know that pre-packaged sandwiches were introduced in 1980?</a:t>
            </a: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8208242" y="3145353"/>
            <a:ext cx="3509682" cy="1015663"/>
          </a:xfrm>
          <a:prstGeom prst="rect">
            <a:avLst/>
          </a:prstGeom>
          <a:ln>
            <a:solidFill>
              <a:srgbClr val="EF9F3F"/>
            </a:solidFill>
          </a:ln>
        </p:spPr>
        <p:txBody>
          <a:bodyPr wrap="square">
            <a:spAutoFit/>
          </a:bodyPr>
          <a:lstStyle/>
          <a:p>
            <a:r>
              <a:rPr lang="en-GB" sz="2000" dirty="0">
                <a:latin typeface="Arial" panose="020B0604020202020204" pitchFamily="34" charset="0"/>
                <a:cs typeface="Arial" panose="020B0604020202020204" pitchFamily="34" charset="0"/>
              </a:rPr>
              <a:t>The number of coffee outlets grew by 847% between 1993 and 1997!</a:t>
            </a:r>
          </a:p>
        </p:txBody>
      </p:sp>
      <p:pic>
        <p:nvPicPr>
          <p:cNvPr id="1026" name="Picture 2" descr="C:\Users\Jenny\AppData\Local\Microsoft\Windows\INetCache\IE\W52D0TNO\DSC_107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98307" y="4371092"/>
            <a:ext cx="2257568" cy="15111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96836" y="5903259"/>
            <a:ext cx="3509682" cy="369332"/>
          </a:xfrm>
          <a:prstGeom prst="rect">
            <a:avLst/>
          </a:prstGeom>
          <a:noFill/>
        </p:spPr>
        <p:txBody>
          <a:bodyPr wrap="square" rtlCol="0">
            <a:spAutoFit/>
          </a:bodyPr>
          <a:lstStyle/>
          <a:p>
            <a:r>
              <a:rPr lang="en-US" dirty="0"/>
              <a:t>Source: </a:t>
            </a:r>
            <a:r>
              <a:rPr lang="en-US" dirty="0">
                <a:hlinkClick r:id="rId3"/>
              </a:rPr>
              <a:t>75 years of Family food</a:t>
            </a:r>
            <a:endParaRPr lang="en-GB" dirty="0"/>
          </a:p>
        </p:txBody>
      </p:sp>
    </p:spTree>
    <p:extLst>
      <p:ext uri="{BB962C8B-B14F-4D97-AF65-F5344CB8AC3E}">
        <p14:creationId xmlns:p14="http://schemas.microsoft.com/office/powerpoint/2010/main" val="42169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Technological changes</a:t>
            </a:r>
          </a:p>
        </p:txBody>
      </p:sp>
      <p:sp>
        <p:nvSpPr>
          <p:cNvPr id="3" name="Subtitle 2"/>
          <p:cNvSpPr>
            <a:spLocks noGrp="1"/>
          </p:cNvSpPr>
          <p:nvPr>
            <p:ph type="subTitle" idx="1"/>
          </p:nvPr>
        </p:nvSpPr>
        <p:spPr>
          <a:xfrm>
            <a:off x="1169277" y="2571092"/>
            <a:ext cx="6118627" cy="3600000"/>
          </a:xfrm>
        </p:spPr>
        <p:txBody>
          <a:bodyPr/>
          <a:lstStyle/>
          <a:p>
            <a:pPr marL="0" indent="0">
              <a:buNone/>
            </a:pPr>
            <a:r>
              <a:rPr lang="en-US" sz="2000" dirty="0">
                <a:latin typeface="Arial" panose="020B0604020202020204" pitchFamily="34" charset="0"/>
                <a:cs typeface="Arial" panose="020B0604020202020204" pitchFamily="34" charset="0"/>
              </a:rPr>
              <a:t>Most of the equipment we use in the kitchen was only invented in the last century!</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According to the </a:t>
            </a:r>
            <a:r>
              <a:rPr lang="en-US" sz="2000" dirty="0">
                <a:latin typeface="Arial" panose="020B0604020202020204" pitchFamily="34" charset="0"/>
                <a:cs typeface="Arial" panose="020B0604020202020204" pitchFamily="34" charset="0"/>
                <a:hlinkClick r:id="rId2"/>
              </a:rPr>
              <a:t>75 years of Family Food</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in the early 1960’s only 33% of households owned a fridge;</a:t>
            </a:r>
          </a:p>
          <a:p>
            <a:r>
              <a:rPr lang="en-US" sz="2000" dirty="0">
                <a:latin typeface="Arial" panose="020B0604020202020204" pitchFamily="34" charset="0"/>
                <a:cs typeface="Arial" panose="020B0604020202020204" pitchFamily="34" charset="0"/>
              </a:rPr>
              <a:t>In 1970 only 3% of households owned a freezer; </a:t>
            </a:r>
          </a:p>
          <a:p>
            <a:r>
              <a:rPr lang="en-US" sz="2000" dirty="0">
                <a:latin typeface="Arial" panose="020B0604020202020204" pitchFamily="34" charset="0"/>
                <a:cs typeface="Arial" panose="020B0604020202020204" pitchFamily="34" charset="0"/>
              </a:rPr>
              <a:t>In 1989 only 41% of households owned a microwave.</a:t>
            </a:r>
          </a:p>
          <a:p>
            <a:pPr marL="0" indent="0">
              <a:buNone/>
            </a:pPr>
            <a:endParaRPr lang="en-GB" sz="2000" dirty="0"/>
          </a:p>
        </p:txBody>
      </p:sp>
      <p:sp>
        <p:nvSpPr>
          <p:cNvPr id="4" name="TextBox 3"/>
          <p:cNvSpPr txBox="1"/>
          <p:nvPr/>
        </p:nvSpPr>
        <p:spPr>
          <a:xfrm>
            <a:off x="7710055" y="3449565"/>
            <a:ext cx="410420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Electric kettles – invented in 1922</a:t>
            </a:r>
            <a:endParaRPr lang="en-GB" sz="2000" dirty="0">
              <a:latin typeface="Arial" panose="020B0604020202020204" pitchFamily="34" charset="0"/>
              <a:cs typeface="Arial" panose="020B0604020202020204" pitchFamily="34" charset="0"/>
            </a:endParaRPr>
          </a:p>
        </p:txBody>
      </p:sp>
      <p:pic>
        <p:nvPicPr>
          <p:cNvPr id="6" name="Picture 6" descr="Image result for balance sca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3787" y="4076757"/>
            <a:ext cx="1450974" cy="14509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balance scales"/>
          <p:cNvPicPr>
            <a:picLocks noChangeAspect="1" noChangeArrowheads="1"/>
          </p:cNvPicPr>
          <p:nvPr/>
        </p:nvPicPr>
        <p:blipFill rotWithShape="1">
          <a:blip r:embed="rId4">
            <a:extLst>
              <a:ext uri="{28A0092B-C50C-407E-A947-70E740481C1C}">
                <a14:useLocalDpi xmlns:a14="http://schemas.microsoft.com/office/drawing/2010/main"/>
              </a:ext>
            </a:extLst>
          </a:blip>
          <a:srcRect l="-2013" t="25070" r="2013"/>
          <a:stretch/>
        </p:blipFill>
        <p:spPr bwMode="auto">
          <a:xfrm>
            <a:off x="7791193" y="4349341"/>
            <a:ext cx="2143125" cy="16058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715873" y="4881561"/>
            <a:ext cx="651902" cy="369332"/>
          </a:xfrm>
          <a:prstGeom prst="rect">
            <a:avLst/>
          </a:prstGeom>
          <a:noFill/>
        </p:spPr>
        <p:txBody>
          <a:bodyPr wrap="square" rtlCol="0">
            <a:spAutoFit/>
          </a:bodyPr>
          <a:lstStyle/>
          <a:p>
            <a:r>
              <a:rPr lang="en-US" dirty="0"/>
              <a:t>or</a:t>
            </a:r>
            <a:endParaRPr lang="en-GB" dirty="0"/>
          </a:p>
        </p:txBody>
      </p:sp>
      <p:sp>
        <p:nvSpPr>
          <p:cNvPr id="9" name="TextBox 8"/>
          <p:cNvSpPr txBox="1"/>
          <p:nvPr/>
        </p:nvSpPr>
        <p:spPr>
          <a:xfrm>
            <a:off x="7900378" y="5707201"/>
            <a:ext cx="3913880" cy="707886"/>
          </a:xfrm>
          <a:prstGeom prst="rect">
            <a:avLst/>
          </a:prstGeom>
          <a:noFill/>
          <a:ln>
            <a:noFill/>
          </a:ln>
        </p:spPr>
        <p:txBody>
          <a:bodyPr wrap="square" rtlCol="0">
            <a:spAutoFit/>
          </a:bodyPr>
          <a:lstStyle/>
          <a:p>
            <a:r>
              <a:rPr lang="en-US" sz="2000" dirty="0">
                <a:latin typeface="Arial" panose="020B0604020202020204" pitchFamily="34" charset="0"/>
                <a:cs typeface="Arial" panose="020B0604020202020204" pitchFamily="34" charset="0"/>
              </a:rPr>
              <a:t>Which sort of weighing scales do you use?</a:t>
            </a:r>
            <a:endParaRPr lang="en-GB" sz="2000" dirty="0">
              <a:latin typeface="Arial" panose="020B0604020202020204" pitchFamily="34" charset="0"/>
              <a:cs typeface="Arial" panose="020B0604020202020204" pitchFamily="34" charset="0"/>
            </a:endParaRPr>
          </a:p>
        </p:txBody>
      </p:sp>
      <p:pic>
        <p:nvPicPr>
          <p:cNvPr id="2050" name="Picture 2" descr="C:\Users\Jenny\AppData\Local\Microsoft\Windows\INetCache\IE\0RYEYTLC\5084054690_cbf9917a45_z[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04261" y="1721224"/>
            <a:ext cx="1634650" cy="164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6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Social and economic changes</a:t>
            </a:r>
          </a:p>
        </p:txBody>
      </p:sp>
      <p:sp>
        <p:nvSpPr>
          <p:cNvPr id="3" name="Subtitle 2"/>
          <p:cNvSpPr>
            <a:spLocks noGrp="1"/>
          </p:cNvSpPr>
          <p:nvPr>
            <p:ph type="subTitle" idx="1"/>
          </p:nvPr>
        </p:nvSpPr>
        <p:spPr>
          <a:xfrm>
            <a:off x="1169276" y="2571092"/>
            <a:ext cx="7455179" cy="3600000"/>
          </a:xfrm>
        </p:spPr>
        <p:txBody>
          <a:bodyPr/>
          <a:lstStyle/>
          <a:p>
            <a:pPr marL="0" indent="0" algn="just">
              <a:buNone/>
            </a:pPr>
            <a:r>
              <a:rPr lang="en-GB" altLang="en-US" dirty="0">
                <a:latin typeface="Arial" panose="020B0604020202020204" pitchFamily="34" charset="0"/>
                <a:ea typeface="ヒラギノ角ゴ Pro W3" charset="-128"/>
                <a:cs typeface="Arial" panose="020B0604020202020204" pitchFamily="34" charset="0"/>
              </a:rPr>
              <a:t>Lack of competence and confidence in the kitchen – people may choose to buy ready made, frozen or dried foods that are easy to prepare and cook and that require only basic cooking skills.</a:t>
            </a:r>
          </a:p>
          <a:p>
            <a:pPr marL="0" indent="0" algn="just">
              <a:buNone/>
            </a:pPr>
            <a:endParaRPr lang="en-GB" altLang="en-US" dirty="0">
              <a:latin typeface="Arial" panose="020B0604020202020204" pitchFamily="34" charset="0"/>
              <a:ea typeface="ヒラギノ角ゴ Pro W3" charset="-128"/>
              <a:cs typeface="Arial" panose="020B0604020202020204" pitchFamily="34" charset="0"/>
            </a:endParaRPr>
          </a:p>
          <a:p>
            <a:pPr marL="0" indent="0" algn="just">
              <a:buNone/>
            </a:pPr>
            <a:r>
              <a:rPr lang="en-GB" altLang="en-US" dirty="0">
                <a:latin typeface="Arial" panose="020B0604020202020204" pitchFamily="34" charset="0"/>
                <a:ea typeface="ヒラギノ角ゴ Pro W3" charset="-128"/>
                <a:cs typeface="Arial" panose="020B0604020202020204" pitchFamily="34" charset="0"/>
              </a:rPr>
              <a:t>Lack of time – many people work long hours and either haven’t got the time or do not wish to spend time cooking at home.</a:t>
            </a:r>
          </a:p>
          <a:p>
            <a:pPr marL="0" indent="0" algn="just">
              <a:buNone/>
            </a:pPr>
            <a:endParaRPr lang="en-GB" dirty="0"/>
          </a:p>
        </p:txBody>
      </p:sp>
      <p:pic>
        <p:nvPicPr>
          <p:cNvPr id="4" name="Picture 3" descr="S:\Shared\BNF Photographs\iStock Photo Images\Foods and drinks\Shopping\Supermarket shopping smal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29059" y="2253860"/>
            <a:ext cx="2403907" cy="161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Shared\BNF Photographs\iStock Photo Images\People\restaurant worker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50904" y="4023923"/>
            <a:ext cx="1760215" cy="22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32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Social and economic changes </a:t>
            </a:r>
          </a:p>
        </p:txBody>
      </p:sp>
      <p:sp>
        <p:nvSpPr>
          <p:cNvPr id="3" name="Subtitle 2"/>
          <p:cNvSpPr>
            <a:spLocks noGrp="1"/>
          </p:cNvSpPr>
          <p:nvPr>
            <p:ph type="subTitle" idx="1"/>
          </p:nvPr>
        </p:nvSpPr>
        <p:spPr>
          <a:xfrm>
            <a:off x="1169277" y="2571092"/>
            <a:ext cx="7309706" cy="3600000"/>
          </a:xfrm>
        </p:spPr>
        <p:txBody>
          <a:bodyPr/>
          <a:lstStyle/>
          <a:p>
            <a:pPr marL="0" indent="0" algn="just">
              <a:buNone/>
            </a:pPr>
            <a:r>
              <a:rPr lang="en-GB" altLang="en-US" dirty="0">
                <a:latin typeface="Arial" panose="020B0604020202020204" pitchFamily="34" charset="0"/>
                <a:ea typeface="ヒラギノ角ゴ Pro W3" charset="-128"/>
                <a:cs typeface="Arial" panose="020B0604020202020204" pitchFamily="34" charset="0"/>
              </a:rPr>
              <a:t>Development of ready meals – because people lack time and have labour saving equipment (such as microwaves) the amount and range of convenience foods has grown.</a:t>
            </a:r>
          </a:p>
          <a:p>
            <a:pPr marL="0" indent="0" algn="just">
              <a:buNone/>
            </a:pPr>
            <a:endParaRPr lang="en-GB" altLang="en-US" dirty="0">
              <a:latin typeface="Arial" panose="020B0604020202020204" pitchFamily="34" charset="0"/>
              <a:ea typeface="ヒラギノ角ゴ Pro W3" charset="-128"/>
              <a:cs typeface="Arial" panose="020B0604020202020204" pitchFamily="34" charset="0"/>
            </a:endParaRPr>
          </a:p>
          <a:p>
            <a:pPr marL="0" indent="0" algn="just">
              <a:buNone/>
            </a:pPr>
            <a:r>
              <a:rPr lang="en-GB" altLang="en-US" dirty="0">
                <a:latin typeface="Arial" panose="020B0604020202020204" pitchFamily="34" charset="0"/>
                <a:ea typeface="ヒラギノ角ゴ Pro W3" charset="-128"/>
                <a:cs typeface="Arial" panose="020B0604020202020204" pitchFamily="34" charset="0"/>
              </a:rPr>
              <a:t>Smaller households – an increasing number of people now live alone and this may well affect their food choices.</a:t>
            </a:r>
          </a:p>
          <a:p>
            <a:pPr marL="0" indent="0" algn="just">
              <a:buNone/>
            </a:pPr>
            <a:endParaRPr lang="en-GB" dirty="0"/>
          </a:p>
        </p:txBody>
      </p:sp>
      <p:pic>
        <p:nvPicPr>
          <p:cNvPr id="4" name="Picture 6" descr="Microwave, Oven, Appliance, Kitche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64078" y="2283798"/>
            <a:ext cx="25431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Shared\BNF Photographs\iStock Photo Images\People\Older adults\Elderly lad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04107" y="4344612"/>
            <a:ext cx="2403146" cy="159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49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Social and economic changes</a:t>
            </a:r>
          </a:p>
        </p:txBody>
      </p:sp>
      <p:sp>
        <p:nvSpPr>
          <p:cNvPr id="3" name="Subtitle 2"/>
          <p:cNvSpPr>
            <a:spLocks noGrp="1"/>
          </p:cNvSpPr>
          <p:nvPr>
            <p:ph type="subTitle" idx="1"/>
          </p:nvPr>
        </p:nvSpPr>
        <p:spPr>
          <a:xfrm>
            <a:off x="1169276" y="2571092"/>
            <a:ext cx="7309706" cy="3600000"/>
          </a:xfrm>
        </p:spPr>
        <p:txBody>
          <a:bodyPr/>
          <a:lstStyle/>
          <a:p>
            <a:pPr marL="0" indent="0" algn="just">
              <a:buNone/>
            </a:pPr>
            <a:r>
              <a:rPr lang="en-US" dirty="0">
                <a:latin typeface="Arial" panose="020B0604020202020204" pitchFamily="34" charset="0"/>
                <a:cs typeface="Arial" panose="020B0604020202020204" pitchFamily="34" charset="0"/>
              </a:rPr>
              <a:t>Travel abroad - </a:t>
            </a:r>
            <a:r>
              <a:rPr lang="en-GB" dirty="0">
                <a:latin typeface="Arial" panose="020B0604020202020204" pitchFamily="34" charset="0"/>
                <a:cs typeface="Arial" panose="020B0604020202020204" pitchFamily="34" charset="0"/>
              </a:rPr>
              <a:t>there were 70.8 million visits overseas by UK residents in 2016, which was 8% more than in 2015. People often try new foods when abroad and want to eat them again when at home. This may mean buying ingredients or cooking equipment from a specialist food shop or on-line retailer.</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Social media – media, on-line blogs and forums also influence people’s food choice which may be reflected in the foods they buy and where they buy them from.</a:t>
            </a:r>
            <a:endParaRPr lang="en-GB" dirty="0">
              <a:latin typeface="Arial" panose="020B0604020202020204" pitchFamily="34" charset="0"/>
              <a:cs typeface="Arial" panose="020B0604020202020204" pitchFamily="34" charset="0"/>
            </a:endParaRPr>
          </a:p>
          <a:p>
            <a:pPr marL="0" indent="0" algn="just">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97637" y="2571092"/>
            <a:ext cx="3048000" cy="2179320"/>
          </a:xfrm>
          <a:prstGeom prst="rect">
            <a:avLst/>
          </a:prstGeom>
        </p:spPr>
      </p:pic>
      <p:sp>
        <p:nvSpPr>
          <p:cNvPr id="5" name="TextBox 4"/>
          <p:cNvSpPr txBox="1"/>
          <p:nvPr/>
        </p:nvSpPr>
        <p:spPr>
          <a:xfrm>
            <a:off x="8927332" y="5324163"/>
            <a:ext cx="3375212" cy="646331"/>
          </a:xfrm>
          <a:prstGeom prst="rect">
            <a:avLst/>
          </a:prstGeom>
          <a:noFill/>
        </p:spPr>
        <p:txBody>
          <a:bodyPr wrap="square" rtlCol="0">
            <a:spAutoFit/>
          </a:bodyPr>
          <a:lstStyle/>
          <a:p>
            <a:r>
              <a:rPr lang="en-US" dirty="0"/>
              <a:t>Source: </a:t>
            </a:r>
            <a:r>
              <a:rPr lang="en-US" dirty="0">
                <a:hlinkClick r:id="rId3"/>
              </a:rPr>
              <a:t>Office for National Statistics</a:t>
            </a:r>
            <a:endParaRPr lang="en-GB" dirty="0"/>
          </a:p>
        </p:txBody>
      </p:sp>
    </p:spTree>
    <p:extLst>
      <p:ext uri="{BB962C8B-B14F-4D97-AF65-F5344CB8AC3E}">
        <p14:creationId xmlns:p14="http://schemas.microsoft.com/office/powerpoint/2010/main" val="300824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impact</a:t>
            </a:r>
          </a:p>
        </p:txBody>
      </p:sp>
      <p:sp>
        <p:nvSpPr>
          <p:cNvPr id="3" name="Subtitle 2"/>
          <p:cNvSpPr>
            <a:spLocks noGrp="1"/>
          </p:cNvSpPr>
          <p:nvPr>
            <p:ph type="subTitle" idx="1"/>
          </p:nvPr>
        </p:nvSpPr>
        <p:spPr>
          <a:xfrm>
            <a:off x="1169276" y="2571092"/>
            <a:ext cx="7717272" cy="3600000"/>
          </a:xfrm>
        </p:spPr>
        <p:txBody>
          <a:bodyPr/>
          <a:lstStyle/>
          <a:p>
            <a:r>
              <a:rPr lang="en-US" dirty="0">
                <a:latin typeface="Arial" panose="020B0604020202020204" pitchFamily="34" charset="0"/>
                <a:cs typeface="Arial" panose="020B0604020202020204" pitchFamily="34" charset="0"/>
              </a:rPr>
              <a:t>A wider range of ingredients and food.</a:t>
            </a:r>
          </a:p>
          <a:p>
            <a:r>
              <a:rPr lang="en-US" dirty="0">
                <a:latin typeface="Arial" panose="020B0604020202020204" pitchFamily="34" charset="0"/>
                <a:cs typeface="Arial" panose="020B0604020202020204" pitchFamily="34" charset="0"/>
              </a:rPr>
              <a:t>Ready-made and convenience foods easily available.</a:t>
            </a:r>
          </a:p>
          <a:p>
            <a:r>
              <a:rPr lang="en-US" dirty="0">
                <a:latin typeface="Arial" panose="020B0604020202020204" pitchFamily="34" charset="0"/>
                <a:cs typeface="Arial" panose="020B0604020202020204" pitchFamily="34" charset="0"/>
              </a:rPr>
              <a:t>Smaller/individual portions.</a:t>
            </a:r>
          </a:p>
          <a:p>
            <a:r>
              <a:rPr lang="en-US" dirty="0">
                <a:latin typeface="Arial" panose="020B0604020202020204" pitchFamily="34" charset="0"/>
                <a:cs typeface="Arial" panose="020B0604020202020204" pitchFamily="34" charset="0"/>
              </a:rPr>
              <a:t>Greater availability of specialist food preparation and cooking equipment.</a:t>
            </a:r>
          </a:p>
          <a:p>
            <a:r>
              <a:rPr lang="en-US" dirty="0">
                <a:latin typeface="Arial" panose="020B0604020202020204" pitchFamily="34" charset="0"/>
                <a:cs typeface="Arial" panose="020B0604020202020204" pitchFamily="34" charset="0"/>
              </a:rPr>
              <a:t>Potential health issues due to increased consumption of processed foods which can be higher in fat, salt and sugar.</a:t>
            </a:r>
          </a:p>
          <a:p>
            <a:r>
              <a:rPr lang="en-US" dirty="0">
                <a:latin typeface="Arial" panose="020B0604020202020204" pitchFamily="34" charset="0"/>
                <a:cs typeface="Arial" panose="020B0604020202020204" pitchFamily="34" charset="0"/>
              </a:rPr>
              <a:t>Fewer people with the confidence and competence to cook at home. </a:t>
            </a:r>
          </a:p>
          <a:p>
            <a:pPr marL="0" indent="0">
              <a:buNone/>
            </a:pPr>
            <a:endParaRPr lang="en-GB" dirty="0"/>
          </a:p>
        </p:txBody>
      </p:sp>
    </p:spTree>
    <p:extLst>
      <p:ext uri="{BB962C8B-B14F-4D97-AF65-F5344CB8AC3E}">
        <p14:creationId xmlns:p14="http://schemas.microsoft.com/office/powerpoint/2010/main" val="1752686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723</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10</vt:i4>
      </vt:variant>
    </vt:vector>
  </HeadingPairs>
  <TitlesOfParts>
    <vt:vector size="16" baseType="lpstr">
      <vt:lpstr>Arial</vt:lpstr>
      <vt:lpstr>Calibri</vt:lpstr>
      <vt:lpstr>Office Theme</vt:lpstr>
      <vt:lpstr>Custom Design</vt:lpstr>
      <vt:lpstr>1_Custom Design</vt:lpstr>
      <vt:lpstr>3_Custom Design</vt:lpstr>
      <vt:lpstr>Social and technological changes and the impact on the food we eat</vt:lpstr>
      <vt:lpstr>History</vt:lpstr>
      <vt:lpstr>History and other developments</vt:lpstr>
      <vt:lpstr>Where we buy our food</vt:lpstr>
      <vt:lpstr>Technological changes</vt:lpstr>
      <vt:lpstr>Social and economic changes</vt:lpstr>
      <vt:lpstr>Social and economic changes </vt:lpstr>
      <vt:lpstr>Social and economic changes</vt:lpstr>
      <vt:lpstr>The impact</vt:lpstr>
      <vt:lpstr>Social and technological changes and the impact on the food we eat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Elsa Healey</cp:lastModifiedBy>
  <cp:revision>33</cp:revision>
  <dcterms:created xsi:type="dcterms:W3CDTF">2018-10-10T09:22:08Z</dcterms:created>
  <dcterms:modified xsi:type="dcterms:W3CDTF">2023-12-03T20:36:53Z</dcterms:modified>
</cp:coreProperties>
</file>