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0" r:id="rId5"/>
    <p:sldMasterId id="2147483652" r:id="rId6"/>
    <p:sldMasterId id="2147483656" r:id="rId7"/>
  </p:sldMasterIdLst>
  <p:handoutMasterIdLst>
    <p:handoutMasterId r:id="rId22"/>
  </p:handoutMasterIdLst>
  <p:sldIdLst>
    <p:sldId id="256" r:id="rId8"/>
    <p:sldId id="259" r:id="rId9"/>
    <p:sldId id="262" r:id="rId10"/>
    <p:sldId id="263" r:id="rId11"/>
    <p:sldId id="264" r:id="rId12"/>
    <p:sldId id="265" r:id="rId13"/>
    <p:sldId id="268" r:id="rId14"/>
    <p:sldId id="269" r:id="rId15"/>
    <p:sldId id="272" r:id="rId16"/>
    <p:sldId id="273" r:id="rId17"/>
    <p:sldId id="274" r:id="rId18"/>
    <p:sldId id="275" r:id="rId19"/>
    <p:sldId id="276" r:id="rId20"/>
    <p:sldId id="261" r:id="rId21"/>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C5D19-5482-4BC8-8151-DB266B1AB97F}" v="1" dt="2023-11-01T14:40:21.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75"/>
    <p:restoredTop sz="94655"/>
  </p:normalViewPr>
  <p:slideViewPr>
    <p:cSldViewPr snapToGrid="0" snapToObjects="1">
      <p:cViewPr varScale="1">
        <p:scale>
          <a:sx n="162" d="100"/>
          <a:sy n="162" d="100"/>
        </p:scale>
        <p:origin x="34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handoutMaster" Target="handoutMasters/handout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wen Trafford" userId="e520b4bf-a196-48b7-bc10-b1590a457daa" providerId="ADAL" clId="{011C5D19-5482-4BC8-8151-DB266B1AB97F}"/>
    <pc:docChg chg="custSel modSld">
      <pc:chgData name="Ewen Trafford" userId="e520b4bf-a196-48b7-bc10-b1590a457daa" providerId="ADAL" clId="{011C5D19-5482-4BC8-8151-DB266B1AB97F}" dt="2023-11-01T14:40:31.470" v="2" actId="478"/>
      <pc:docMkLst>
        <pc:docMk/>
      </pc:docMkLst>
      <pc:sldChg chg="delSp mod">
        <pc:chgData name="Ewen Trafford" userId="e520b4bf-a196-48b7-bc10-b1590a457daa" providerId="ADAL" clId="{011C5D19-5482-4BC8-8151-DB266B1AB97F}" dt="2023-11-01T14:39:37.958" v="0" actId="478"/>
        <pc:sldMkLst>
          <pc:docMk/>
          <pc:sldMk cId="3629341516" sldId="262"/>
        </pc:sldMkLst>
        <pc:picChg chg="del">
          <ac:chgData name="Ewen Trafford" userId="e520b4bf-a196-48b7-bc10-b1590a457daa" providerId="ADAL" clId="{011C5D19-5482-4BC8-8151-DB266B1AB97F}" dt="2023-11-01T14:39:37.958" v="0" actId="478"/>
          <ac:picMkLst>
            <pc:docMk/>
            <pc:sldMk cId="3629341516" sldId="262"/>
            <ac:picMk id="4" creationId="{00000000-0000-0000-0000-000000000000}"/>
          </ac:picMkLst>
        </pc:picChg>
      </pc:sldChg>
      <pc:sldChg chg="delSp">
        <pc:chgData name="Ewen Trafford" userId="e520b4bf-a196-48b7-bc10-b1590a457daa" providerId="ADAL" clId="{011C5D19-5482-4BC8-8151-DB266B1AB97F}" dt="2023-11-01T14:40:21.509" v="1" actId="478"/>
        <pc:sldMkLst>
          <pc:docMk/>
          <pc:sldMk cId="3629341516" sldId="263"/>
        </pc:sldMkLst>
        <pc:picChg chg="del">
          <ac:chgData name="Ewen Trafford" userId="e520b4bf-a196-48b7-bc10-b1590a457daa" providerId="ADAL" clId="{011C5D19-5482-4BC8-8151-DB266B1AB97F}" dt="2023-11-01T14:40:21.509" v="1" actId="478"/>
          <ac:picMkLst>
            <pc:docMk/>
            <pc:sldMk cId="3629341516" sldId="263"/>
            <ac:picMk id="1026" creationId="{00000000-0000-0000-0000-000000000000}"/>
          </ac:picMkLst>
        </pc:picChg>
      </pc:sldChg>
      <pc:sldChg chg="delSp mod">
        <pc:chgData name="Ewen Trafford" userId="e520b4bf-a196-48b7-bc10-b1590a457daa" providerId="ADAL" clId="{011C5D19-5482-4BC8-8151-DB266B1AB97F}" dt="2023-11-01T14:40:31.470" v="2" actId="478"/>
        <pc:sldMkLst>
          <pc:docMk/>
          <pc:sldMk cId="1449534759" sldId="272"/>
        </pc:sldMkLst>
        <pc:picChg chg="del">
          <ac:chgData name="Ewen Trafford" userId="e520b4bf-a196-48b7-bc10-b1590a457daa" providerId="ADAL" clId="{011C5D19-5482-4BC8-8151-DB266B1AB97F}" dt="2023-11-01T14:40:31.470" v="2" actId="478"/>
          <ac:picMkLst>
            <pc:docMk/>
            <pc:sldMk cId="1449534759" sldId="272"/>
            <ac:picMk id="4" creationId="{00000000-0000-0000-0000-00000000000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37781273-7794-4CBB-81F1-8A9EC5BD3504}" type="datetimeFigureOut">
              <a:rPr lang="en-GB" smtClean="0"/>
              <a:t>01/11/2023</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CE82F1B6-7669-4346-8741-FED30605AD68}" type="slidenum">
              <a:rPr lang="en-GB" smtClean="0"/>
              <a:t>‹#›</a:t>
            </a:fld>
            <a:endParaRPr lang="en-GB"/>
          </a:p>
        </p:txBody>
      </p:sp>
    </p:spTree>
    <p:extLst>
      <p:ext uri="{BB962C8B-B14F-4D97-AF65-F5344CB8AC3E}">
        <p14:creationId xmlns:p14="http://schemas.microsoft.com/office/powerpoint/2010/main" val="196357542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a:t>Title</a:t>
            </a:r>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a:t>Section Title</a:t>
            </a:r>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a:t>
            </a:r>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a:t>Heading</a:t>
            </a:r>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Text here</a:t>
            </a:r>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a:t>Heading</a:t>
            </a:r>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5"/>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a:t>
            </a:r>
            <a:r>
              <a:rPr lang="en-US" sz="900" b="0" i="0" baseline="0" dirty="0">
                <a:solidFill>
                  <a:schemeClr val="tx1"/>
                </a:solidFill>
                <a:latin typeface="Arial" charset="0"/>
                <a:ea typeface="Arial" charset="0"/>
                <a:cs typeface="Arial" charset="0"/>
              </a:rPr>
              <a:t> Food – </a:t>
            </a:r>
            <a:r>
              <a:rPr lang="en-US" sz="900" b="0" i="0" dirty="0">
                <a:solidFill>
                  <a:schemeClr val="tx1"/>
                </a:solidFill>
                <a:latin typeface="Arial" charset="0"/>
                <a:ea typeface="Arial" charset="0"/>
                <a:cs typeface="Arial" charset="0"/>
              </a:rPr>
              <a:t>a fact of life 2023</a:t>
            </a: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a:solidFill>
                  <a:schemeClr val="tx1"/>
                </a:solidFill>
                <a:latin typeface="Arial" charset="0"/>
                <a:ea typeface="Arial" charset="0"/>
                <a:cs typeface="Arial" charset="0"/>
                <a:hlinkClick r:id="rId4"/>
              </a:rPr>
              <a:t>www.foodafactoflife.org.uk</a:t>
            </a:r>
            <a:r>
              <a:rPr lang="en-US" sz="900" b="0" i="0" baseline="0" dirty="0">
                <a:solidFill>
                  <a:schemeClr val="tx1"/>
                </a:solidFill>
                <a:latin typeface="Arial" charset="0"/>
                <a:ea typeface="Arial" charset="0"/>
                <a:cs typeface="Arial" charset="0"/>
              </a:rPr>
              <a:t>    </a:t>
            </a:r>
            <a:r>
              <a:rPr lang="en-US" sz="900" b="0" i="0" dirty="0">
                <a:solidFill>
                  <a:schemeClr val="tx1"/>
                </a:solidFill>
                <a:latin typeface="Arial" charset="0"/>
                <a:ea typeface="Arial" charset="0"/>
                <a:cs typeface="Arial" charset="0"/>
              </a:rPr>
              <a:t>© Food – a fact of life 2023</a:t>
            </a: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play.kahoot.it/#/?quizId=d30702e1-7958-4e53-acca-5fa3f0e9334c" TargetMode="External"/><Relationship Id="rId2" Type="http://schemas.openxmlformats.org/officeDocument/2006/relationships/hyperlink" Target="https://play.kahoot.it/#/?quizId=6c7b9601-18ab-4b28-85e9-561f80f0620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foodafactoflife.org.uk/whole-school/whole-school-approach/guidelines-for-school-education-resources-about-food/"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Malnutrition</a:t>
            </a:r>
            <a:br>
              <a:rPr lang="en-US" dirty="0"/>
            </a:b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 issues and weight loss</a:t>
            </a:r>
            <a:br>
              <a:rPr lang="en-GB" dirty="0"/>
            </a:br>
            <a:endParaRPr lang="en-US" dirty="0"/>
          </a:p>
        </p:txBody>
      </p:sp>
      <p:sp>
        <p:nvSpPr>
          <p:cNvPr id="3" name="Subtitle 2"/>
          <p:cNvSpPr>
            <a:spLocks noGrp="1"/>
          </p:cNvSpPr>
          <p:nvPr>
            <p:ph type="subTitle" idx="1"/>
          </p:nvPr>
        </p:nvSpPr>
        <p:spPr>
          <a:xfrm>
            <a:off x="1169275" y="2554035"/>
            <a:ext cx="8612677" cy="3600000"/>
          </a:xfrm>
        </p:spPr>
        <p:txBody>
          <a:bodyPr/>
          <a:lstStyle/>
          <a:p>
            <a:pPr marL="0" indent="0">
              <a:buNone/>
            </a:pPr>
            <a:r>
              <a:rPr lang="en-GB" sz="2000" dirty="0"/>
              <a:t>The risk of malnutrition is increased by:</a:t>
            </a:r>
          </a:p>
          <a:p>
            <a:pPr marL="0" indent="0">
              <a:buNone/>
            </a:pPr>
            <a:endParaRPr lang="en-GB" sz="2000" dirty="0"/>
          </a:p>
          <a:p>
            <a:r>
              <a:rPr lang="en-GB" sz="2000" b="1" dirty="0"/>
              <a:t>increased requirements</a:t>
            </a:r>
            <a:r>
              <a:rPr lang="en-GB" sz="2000" dirty="0"/>
              <a:t>. It is more difficult to meet nutritional needs during periods of increased requirements. For example, some women have very high requirements for iron, e.g. if their menstrual losses are high, if they cannot obtain enough in their diet they may develop anaemia;</a:t>
            </a:r>
          </a:p>
          <a:p>
            <a:endParaRPr lang="en-GB" sz="2000" dirty="0"/>
          </a:p>
          <a:p>
            <a:r>
              <a:rPr lang="en-GB" sz="2000" b="1" dirty="0"/>
              <a:t>reduction in availability of food</a:t>
            </a:r>
            <a:r>
              <a:rPr lang="en-GB" sz="2000" dirty="0"/>
              <a:t>.  Famine is an extreme example;</a:t>
            </a:r>
          </a:p>
          <a:p>
            <a:endParaRPr lang="en-GB" sz="2000" dirty="0"/>
          </a:p>
          <a:p>
            <a:r>
              <a:rPr lang="en-GB" sz="2000" b="1" dirty="0"/>
              <a:t>medical conditions</a:t>
            </a:r>
            <a:r>
              <a:rPr lang="en-GB" sz="2000" dirty="0"/>
              <a:t>. Some may affect food intake of the absorption of nutrients from food.</a:t>
            </a:r>
          </a:p>
          <a:p>
            <a:pPr marL="0" indent="0">
              <a:buNone/>
            </a:pPr>
            <a:endParaRPr lang="en-US" sz="2000" dirty="0"/>
          </a:p>
        </p:txBody>
      </p:sp>
    </p:spTree>
    <p:extLst>
      <p:ext uri="{BB962C8B-B14F-4D97-AF65-F5344CB8AC3E}">
        <p14:creationId xmlns:p14="http://schemas.microsoft.com/office/powerpoint/2010/main" val="14495347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 issues and weight loss</a:t>
            </a:r>
            <a:br>
              <a:rPr lang="en-GB" dirty="0"/>
            </a:br>
            <a:endParaRPr lang="en-US" dirty="0"/>
          </a:p>
        </p:txBody>
      </p:sp>
      <p:sp>
        <p:nvSpPr>
          <p:cNvPr id="3" name="Subtitle 2"/>
          <p:cNvSpPr>
            <a:spLocks noGrp="1"/>
          </p:cNvSpPr>
          <p:nvPr>
            <p:ph type="subTitle" idx="1"/>
          </p:nvPr>
        </p:nvSpPr>
        <p:spPr/>
        <p:txBody>
          <a:bodyPr/>
          <a:lstStyle/>
          <a:p>
            <a:pPr marL="0" indent="0">
              <a:spcBef>
                <a:spcPct val="0"/>
              </a:spcBef>
              <a:buNone/>
              <a:defRPr/>
            </a:pPr>
            <a:r>
              <a:rPr lang="en-GB" altLang="en-US" sz="2000" dirty="0"/>
              <a:t>The risk of malnutrition is increased by:</a:t>
            </a:r>
          </a:p>
          <a:p>
            <a:pPr>
              <a:spcBef>
                <a:spcPct val="0"/>
              </a:spcBef>
              <a:defRPr/>
            </a:pPr>
            <a:endParaRPr lang="en-GB" altLang="en-US" sz="2000" dirty="0"/>
          </a:p>
          <a:p>
            <a:pPr>
              <a:buFont typeface="Arial" panose="020B0604020202020204" pitchFamily="34" charset="0"/>
              <a:buChar char="•"/>
              <a:defRPr/>
            </a:pPr>
            <a:r>
              <a:rPr lang="en-GB" altLang="en-US" sz="2000" b="1" dirty="0"/>
              <a:t>restricted range of food</a:t>
            </a:r>
            <a:r>
              <a:rPr lang="en-GB" altLang="en-US" sz="2000" dirty="0"/>
              <a:t>.  A diet based on a narrow range of food is more likely to lack nutrients;</a:t>
            </a:r>
          </a:p>
          <a:p>
            <a:pPr>
              <a:buFont typeface="Arial" panose="020B0604020202020204" pitchFamily="34" charset="0"/>
              <a:buChar char="•"/>
              <a:defRPr/>
            </a:pPr>
            <a:endParaRPr lang="en-GB" altLang="en-US" sz="900" dirty="0"/>
          </a:p>
          <a:p>
            <a:pPr>
              <a:buFont typeface="Arial" panose="020B0604020202020204" pitchFamily="34" charset="0"/>
              <a:buChar char="•"/>
              <a:defRPr/>
            </a:pPr>
            <a:r>
              <a:rPr lang="en-GB" altLang="en-US" sz="2000" b="1" dirty="0"/>
              <a:t>income</a:t>
            </a:r>
            <a:r>
              <a:rPr lang="en-GB" altLang="en-US" sz="2000" dirty="0"/>
              <a:t>.  Lack of money may make it difficult to purchase an adequate diet.  Cultural practices may mean that not everyone in a family gets a fair share of the food available.</a:t>
            </a:r>
            <a:endParaRPr lang="en-US" altLang="en-US" sz="2000" dirty="0"/>
          </a:p>
          <a:p>
            <a:pPr marL="0" indent="0">
              <a:buNone/>
            </a:pPr>
            <a:endParaRPr lang="en-US" sz="2000" dirty="0"/>
          </a:p>
        </p:txBody>
      </p:sp>
    </p:spTree>
    <p:extLst>
      <p:ext uri="{BB962C8B-B14F-4D97-AF65-F5344CB8AC3E}">
        <p14:creationId xmlns:p14="http://schemas.microsoft.com/office/powerpoint/2010/main" val="1449534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Health issues and weight loss</a:t>
            </a:r>
            <a:endParaRPr lang="en-US" dirty="0"/>
          </a:p>
        </p:txBody>
      </p:sp>
      <p:sp>
        <p:nvSpPr>
          <p:cNvPr id="3" name="Subtitle 2"/>
          <p:cNvSpPr>
            <a:spLocks noGrp="1"/>
          </p:cNvSpPr>
          <p:nvPr>
            <p:ph type="subTitle" idx="1"/>
          </p:nvPr>
        </p:nvSpPr>
        <p:spPr/>
        <p:txBody>
          <a:bodyPr/>
          <a:lstStyle/>
          <a:p>
            <a:pPr marL="0" indent="0">
              <a:spcBef>
                <a:spcPct val="0"/>
              </a:spcBef>
              <a:buNone/>
              <a:defRPr/>
            </a:pPr>
            <a:r>
              <a:rPr lang="en-GB" altLang="en-US" sz="2000" dirty="0"/>
              <a:t>The risk of malnutrition is increased by:</a:t>
            </a:r>
          </a:p>
          <a:p>
            <a:pPr>
              <a:spcBef>
                <a:spcPct val="0"/>
              </a:spcBef>
              <a:defRPr/>
            </a:pPr>
            <a:endParaRPr lang="en-GB" altLang="en-US" sz="2000" dirty="0"/>
          </a:p>
          <a:p>
            <a:pPr>
              <a:spcBef>
                <a:spcPct val="50000"/>
              </a:spcBef>
              <a:buFont typeface="Arial" panose="020B0604020202020204" pitchFamily="34" charset="0"/>
              <a:buChar char="•"/>
              <a:defRPr/>
            </a:pPr>
            <a:r>
              <a:rPr lang="en-GB" altLang="en-US" sz="2000" b="1" dirty="0"/>
              <a:t>other substances in food</a:t>
            </a:r>
            <a:r>
              <a:rPr lang="en-GB" altLang="en-US" sz="2000" dirty="0"/>
              <a:t>.</a:t>
            </a:r>
            <a:r>
              <a:rPr lang="en-GB" altLang="en-US" sz="2000" b="1" dirty="0"/>
              <a:t>  </a:t>
            </a:r>
            <a:r>
              <a:rPr lang="en-GB" altLang="en-US" sz="2000" dirty="0"/>
              <a:t>Very high intakes of some substances, for example dietary fibre, reduce absorption of some nutrients from food;</a:t>
            </a:r>
          </a:p>
          <a:p>
            <a:pPr>
              <a:spcBef>
                <a:spcPct val="50000"/>
              </a:spcBef>
              <a:buFont typeface="Arial" panose="020B0604020202020204" pitchFamily="34" charset="0"/>
              <a:buChar char="•"/>
              <a:defRPr/>
            </a:pPr>
            <a:endParaRPr lang="en-GB" altLang="en-US" sz="2000" dirty="0"/>
          </a:p>
          <a:p>
            <a:pPr>
              <a:spcBef>
                <a:spcPct val="50000"/>
              </a:spcBef>
              <a:buFont typeface="Arial" panose="020B0604020202020204" pitchFamily="34" charset="0"/>
              <a:buChar char="•"/>
              <a:defRPr/>
            </a:pPr>
            <a:r>
              <a:rPr lang="en-GB" altLang="en-US" sz="2000" b="1" dirty="0"/>
              <a:t>psychological problems</a:t>
            </a:r>
            <a:r>
              <a:rPr lang="en-GB" altLang="en-US" sz="2000" dirty="0"/>
              <a:t>.  Some may affect food intake;</a:t>
            </a:r>
          </a:p>
          <a:p>
            <a:pPr>
              <a:spcBef>
                <a:spcPct val="50000"/>
              </a:spcBef>
              <a:buFont typeface="Arial" panose="020B0604020202020204" pitchFamily="34" charset="0"/>
              <a:buChar char="•"/>
              <a:defRPr/>
            </a:pPr>
            <a:endParaRPr lang="en-GB" altLang="en-US" sz="2000" dirty="0"/>
          </a:p>
          <a:p>
            <a:pPr>
              <a:spcBef>
                <a:spcPct val="50000"/>
              </a:spcBef>
              <a:buFont typeface="Arial" panose="020B0604020202020204" pitchFamily="34" charset="0"/>
              <a:buChar char="•"/>
              <a:defRPr/>
            </a:pPr>
            <a:r>
              <a:rPr lang="en-GB" altLang="en-US" sz="2000" b="1" dirty="0"/>
              <a:t>unusual dietary habits</a:t>
            </a:r>
            <a:r>
              <a:rPr lang="en-GB" altLang="en-US" sz="2000" dirty="0"/>
              <a:t>.</a:t>
            </a:r>
            <a:r>
              <a:rPr lang="en-GB" altLang="en-US" sz="2000" b="1" dirty="0"/>
              <a:t>  </a:t>
            </a:r>
            <a:r>
              <a:rPr lang="en-GB" altLang="en-US" sz="2000" dirty="0"/>
              <a:t>These may lead to over nutrition, e.g. taking toxic amounts of vitamin/mineral supplements or under nutrition e.g. having a slimming diet that does not provide sufficient nutrients. </a:t>
            </a:r>
          </a:p>
          <a:p>
            <a:pPr marL="0" indent="0">
              <a:buNone/>
            </a:pPr>
            <a:endParaRPr lang="en-US" sz="2000" dirty="0"/>
          </a:p>
        </p:txBody>
      </p:sp>
    </p:spTree>
    <p:extLst>
      <p:ext uri="{BB962C8B-B14F-4D97-AF65-F5344CB8AC3E}">
        <p14:creationId xmlns:p14="http://schemas.microsoft.com/office/powerpoint/2010/main" val="1449534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Quiz- Kahoot</a:t>
            </a:r>
          </a:p>
        </p:txBody>
      </p:sp>
      <p:sp>
        <p:nvSpPr>
          <p:cNvPr id="3" name="Subtitle 2"/>
          <p:cNvSpPr>
            <a:spLocks noGrp="1"/>
          </p:cNvSpPr>
          <p:nvPr>
            <p:ph type="subTitle" idx="1"/>
          </p:nvPr>
        </p:nvSpPr>
        <p:spPr/>
        <p:txBody>
          <a:bodyPr/>
          <a:lstStyle/>
          <a:p>
            <a:pPr marL="0" indent="0">
              <a:spcBef>
                <a:spcPct val="0"/>
              </a:spcBef>
              <a:buNone/>
            </a:pPr>
            <a:r>
              <a:rPr lang="en-US" altLang="en-US" sz="2000" dirty="0"/>
              <a:t>Open the link below on the main screen and get students to log onto kahoot.it on their tablets or smartphones. They can then enter the code (that will come up on the main screen when you start the game) and their own nickname. They can then play along with the quiz choosing the multiple choice answers that correspond with the questions on the main screen. There will then be a leaderboard of the scores after each question and at the end. </a:t>
            </a:r>
          </a:p>
          <a:p>
            <a:pPr>
              <a:spcBef>
                <a:spcPct val="0"/>
              </a:spcBef>
            </a:pPr>
            <a:endParaRPr lang="en-US" altLang="en-US" sz="2000" dirty="0">
              <a:hlinkClick r:id="rId2"/>
            </a:endParaRPr>
          </a:p>
          <a:p>
            <a:pPr marL="0" indent="0">
              <a:spcBef>
                <a:spcPct val="0"/>
              </a:spcBef>
              <a:buNone/>
            </a:pPr>
            <a:r>
              <a:rPr lang="en-US" altLang="en-US" sz="2000" b="1" dirty="0">
                <a:hlinkClick r:id="rId3"/>
              </a:rPr>
              <a:t>https://play.kahoot.it/#/?quizId=d30702e1-7958-4e53-acca-5fa3f0e9334c</a:t>
            </a:r>
            <a:r>
              <a:rPr lang="en-US" altLang="en-US" sz="2000" b="1" dirty="0"/>
              <a:t> </a:t>
            </a:r>
            <a:endParaRPr lang="en-US" altLang="en-US" sz="2000" b="1" dirty="0">
              <a:hlinkClick r:id="rId2"/>
            </a:endParaRPr>
          </a:p>
        </p:txBody>
      </p:sp>
    </p:spTree>
    <p:extLst>
      <p:ext uri="{BB962C8B-B14F-4D97-AF65-F5344CB8AC3E}">
        <p14:creationId xmlns:p14="http://schemas.microsoft.com/office/powerpoint/2010/main" val="1449534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Malnutrition</a:t>
            </a:r>
          </a:p>
        </p:txBody>
      </p:sp>
      <p:sp>
        <p:nvSpPr>
          <p:cNvPr id="3" name="Subtitle 2"/>
          <p:cNvSpPr>
            <a:spLocks noGrp="1"/>
          </p:cNvSpPr>
          <p:nvPr>
            <p:ph type="subTitle" idx="1"/>
          </p:nvPr>
        </p:nvSpPr>
        <p:spPr/>
        <p:txBody>
          <a:bodyPr/>
          <a:lstStyle/>
          <a:p>
            <a:pPr marL="0" indent="0" algn="ctr">
              <a:buNone/>
            </a:pPr>
            <a:r>
              <a:rPr lang="en-GB" sz="3600" dirty="0"/>
              <a:t>For further information, go to:</a:t>
            </a:r>
          </a:p>
          <a:p>
            <a:pPr marL="0" indent="0" algn="ctr">
              <a:buNone/>
            </a:pPr>
            <a:r>
              <a:rPr lang="en-GB" sz="3600" dirty="0"/>
              <a:t>www.foodafactoflife.org.uk</a:t>
            </a:r>
          </a:p>
        </p:txBody>
      </p:sp>
      <p:sp>
        <p:nvSpPr>
          <p:cNvPr id="4" name="TextBox 3">
            <a:extLst>
              <a:ext uri="{FF2B5EF4-FFF2-40B4-BE49-F238E27FC236}">
                <a16:creationId xmlns:a16="http://schemas.microsoft.com/office/drawing/2014/main" id="{026E7D86-ADF1-CFE0-D392-F20A155B5E23}"/>
              </a:ext>
            </a:extLst>
          </p:cNvPr>
          <p:cNvSpPr txBox="1"/>
          <p:nvPr/>
        </p:nvSpPr>
        <p:spPr>
          <a:xfrm>
            <a:off x="393116" y="6175629"/>
            <a:ext cx="9904396"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This resource meets the</a:t>
            </a:r>
            <a:r>
              <a:rPr lang="en-GB" sz="1400" b="1" dirty="0">
                <a:latin typeface="Arial" panose="020B0604020202020204" pitchFamily="34" charset="0"/>
                <a:cs typeface="Arial" panose="020B0604020202020204" pitchFamily="34" charset="0"/>
              </a:rPr>
              <a:t> </a:t>
            </a:r>
            <a:r>
              <a:rPr lang="en-GB" sz="1400" b="1" i="1" u="sng" dirty="0">
                <a:latin typeface="Arial" panose="020B0604020202020204" pitchFamily="34" charset="0"/>
                <a:cs typeface="Arial" panose="020B0604020202020204" pitchFamily="34" charset="0"/>
                <a:hlinkClick r:id="rId2"/>
              </a:rPr>
              <a:t>Guidelines for producers and users of school education resources about food</a:t>
            </a:r>
            <a:r>
              <a:rPr lang="en-GB" sz="1400" b="1" i="1" dirty="0">
                <a:latin typeface="Arial" panose="020B0604020202020204" pitchFamily="34" charset="0"/>
                <a:cs typeface="Arial" panose="020B0604020202020204" pitchFamily="34" charset="0"/>
              </a:rPr>
              <a:t>.</a:t>
            </a:r>
            <a:endParaRPr lang="en-GB"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Malnutrition</a:t>
            </a:r>
            <a:br>
              <a:rPr lang="en-US" dirty="0"/>
            </a:br>
            <a:endParaRPr lang="en-US" dirty="0"/>
          </a:p>
        </p:txBody>
      </p:sp>
      <p:sp>
        <p:nvSpPr>
          <p:cNvPr id="3" name="Subtitle 2"/>
          <p:cNvSpPr>
            <a:spLocks noGrp="1"/>
          </p:cNvSpPr>
          <p:nvPr>
            <p:ph type="subTitle" idx="1"/>
          </p:nvPr>
        </p:nvSpPr>
        <p:spPr>
          <a:xfrm>
            <a:off x="1169276" y="2571092"/>
            <a:ext cx="7773036" cy="3600000"/>
          </a:xfrm>
        </p:spPr>
        <p:txBody>
          <a:bodyPr/>
          <a:lstStyle/>
          <a:p>
            <a:pPr marL="0" indent="0">
              <a:buNone/>
            </a:pPr>
            <a:r>
              <a:rPr lang="en-GB" sz="2000" dirty="0"/>
              <a:t>Meeting the body’s needs for energy and nutrients is essential for good health.  </a:t>
            </a:r>
          </a:p>
          <a:p>
            <a:pPr marL="0" indent="0">
              <a:buNone/>
            </a:pPr>
            <a:r>
              <a:rPr lang="en-GB" sz="2000" dirty="0"/>
              <a:t>Intakes of energy and/or nutrients below or in excess of needs over time can effect health and lead to health problems.</a:t>
            </a:r>
          </a:p>
          <a:p>
            <a:pPr marL="0" indent="0">
              <a:buNone/>
            </a:pPr>
            <a:r>
              <a:rPr lang="en-GB" sz="2000" dirty="0"/>
              <a:t>Malnutrition is a term which covers problems of both under and over nutrition. </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942312" y="2283798"/>
            <a:ext cx="2934517" cy="404863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Undernutrition</a:t>
            </a:r>
            <a:br>
              <a:rPr lang="en-US" dirty="0"/>
            </a:br>
            <a:endParaRPr lang="en-US" dirty="0"/>
          </a:p>
        </p:txBody>
      </p:sp>
      <p:sp>
        <p:nvSpPr>
          <p:cNvPr id="3" name="Subtitle 2"/>
          <p:cNvSpPr>
            <a:spLocks noGrp="1"/>
          </p:cNvSpPr>
          <p:nvPr>
            <p:ph type="subTitle" idx="1"/>
          </p:nvPr>
        </p:nvSpPr>
        <p:spPr>
          <a:xfrm>
            <a:off x="1169276" y="2571092"/>
            <a:ext cx="7166650" cy="3600000"/>
          </a:xfrm>
        </p:spPr>
        <p:txBody>
          <a:bodyPr/>
          <a:lstStyle/>
          <a:p>
            <a:pPr marL="0" indent="0">
              <a:buNone/>
            </a:pPr>
            <a:r>
              <a:rPr lang="en-GB" sz="2000" dirty="0"/>
              <a:t>Under nutrition occurs when is there is a deficiency of one or more nutrients. It may be mild or severe. Mild forms of under nutrition exist in the UK, e.g. micronutrient deficiency. </a:t>
            </a:r>
          </a:p>
          <a:p>
            <a:pPr marL="0" indent="0">
              <a:buNone/>
            </a:pPr>
            <a:r>
              <a:rPr lang="en-GB" sz="2000" dirty="0"/>
              <a:t>Severe under nutrition is rare in countries like the UK, but can be common in some developing countries. </a:t>
            </a:r>
          </a:p>
          <a:p>
            <a:pPr marL="0" indent="0">
              <a:buNone/>
            </a:pPr>
            <a:r>
              <a:rPr lang="en-GB" sz="2000" dirty="0"/>
              <a:t>The body may adapt to a short period of under nutrition. Some nutrients, such as fat-soluble vitamins, are stored in the body and can be used if the diet does not provide enough.</a:t>
            </a:r>
          </a:p>
        </p:txBody>
      </p:sp>
    </p:spTree>
    <p:extLst>
      <p:ext uri="{BB962C8B-B14F-4D97-AF65-F5344CB8AC3E}">
        <p14:creationId xmlns:p14="http://schemas.microsoft.com/office/powerpoint/2010/main" val="3629341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p>
        </p:txBody>
      </p:sp>
      <p:sp>
        <p:nvSpPr>
          <p:cNvPr id="3" name="Subtitle 2"/>
          <p:cNvSpPr>
            <a:spLocks noGrp="1"/>
          </p:cNvSpPr>
          <p:nvPr>
            <p:ph type="subTitle" idx="1"/>
          </p:nvPr>
        </p:nvSpPr>
        <p:spPr>
          <a:xfrm>
            <a:off x="1169276" y="2571092"/>
            <a:ext cx="7857766" cy="3600000"/>
          </a:xfrm>
        </p:spPr>
        <p:txBody>
          <a:bodyPr/>
          <a:lstStyle/>
          <a:p>
            <a:pPr marL="0" indent="0">
              <a:buNone/>
            </a:pPr>
            <a:r>
              <a:rPr lang="en-GB" sz="2000" dirty="0"/>
              <a:t>Weight loss is an obvious sign of a diet which is too low in energy.</a:t>
            </a:r>
          </a:p>
          <a:p>
            <a:pPr marL="0" indent="0">
              <a:buNone/>
            </a:pPr>
            <a:endParaRPr lang="en-GB" sz="2000" dirty="0"/>
          </a:p>
          <a:p>
            <a:pPr marL="0" indent="0">
              <a:buNone/>
            </a:pPr>
            <a:r>
              <a:rPr lang="en-GB" sz="2000" dirty="0"/>
              <a:t>Children who do not meet their needs for energy may stop gaining weight and stop growing.</a:t>
            </a:r>
          </a:p>
          <a:p>
            <a:pPr marL="0" indent="0">
              <a:buNone/>
            </a:pPr>
            <a:endParaRPr lang="en-GB" sz="2000" dirty="0"/>
          </a:p>
          <a:p>
            <a:pPr marL="0" indent="0">
              <a:buNone/>
            </a:pPr>
            <a:r>
              <a:rPr lang="en-GB" sz="2000" dirty="0"/>
              <a:t>In severe cases, a low energy intake results in starvation. </a:t>
            </a:r>
          </a:p>
          <a:p>
            <a:pPr marL="0" indent="0">
              <a:buNone/>
            </a:pPr>
            <a:endParaRPr lang="en-GB" sz="2000" dirty="0"/>
          </a:p>
          <a:p>
            <a:pPr marL="0" indent="0">
              <a:buNone/>
            </a:pPr>
            <a:r>
              <a:rPr lang="en-GB" sz="2000" dirty="0"/>
              <a:t>Children, especially those under 5 years of age, suffer from the effects of starvation more quickly than adults. This is because they have higher nutritional requirements in relation to their small size. </a:t>
            </a:r>
          </a:p>
          <a:p>
            <a:pPr marL="0" indent="0">
              <a:buNone/>
            </a:pPr>
            <a:endParaRPr lang="en-US" sz="2000" dirty="0"/>
          </a:p>
        </p:txBody>
      </p:sp>
    </p:spTree>
    <p:extLst>
      <p:ext uri="{BB962C8B-B14F-4D97-AF65-F5344CB8AC3E}">
        <p14:creationId xmlns:p14="http://schemas.microsoft.com/office/powerpoint/2010/main" val="36293415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Energy</a:t>
            </a:r>
          </a:p>
        </p:txBody>
      </p:sp>
      <p:sp>
        <p:nvSpPr>
          <p:cNvPr id="3" name="Subtitle 2"/>
          <p:cNvSpPr>
            <a:spLocks noGrp="1"/>
          </p:cNvSpPr>
          <p:nvPr>
            <p:ph type="subTitle" idx="1"/>
          </p:nvPr>
        </p:nvSpPr>
        <p:spPr>
          <a:xfrm>
            <a:off x="1169276" y="2571092"/>
            <a:ext cx="7134752" cy="3600000"/>
          </a:xfrm>
        </p:spPr>
        <p:txBody>
          <a:bodyPr/>
          <a:lstStyle/>
          <a:p>
            <a:pPr marL="0" indent="0">
              <a:buNone/>
            </a:pPr>
            <a:r>
              <a:rPr lang="en-GB" sz="2000" dirty="0"/>
              <a:t>In severe situations when the diet provides too little energy and protein, a life threatening condition can develop. This is called protein energy malnutrition. </a:t>
            </a:r>
          </a:p>
          <a:p>
            <a:pPr marL="0" indent="0">
              <a:buNone/>
            </a:pPr>
            <a:r>
              <a:rPr lang="en-GB" sz="2000" dirty="0"/>
              <a:t>Kwashiorkor and Marasmus are the two most common forms of this condition.</a:t>
            </a:r>
          </a:p>
          <a:p>
            <a:pPr marL="0" indent="0">
              <a:buNone/>
            </a:pPr>
            <a:r>
              <a:rPr lang="en-GB" sz="2000" dirty="0"/>
              <a:t>In kwashiorkor, subcutaneous fat is usually preserved and muscle wasting occurs but is often masked by oedema (swelling from fluid retention). </a:t>
            </a:r>
          </a:p>
          <a:p>
            <a:pPr marL="0" indent="0">
              <a:buNone/>
            </a:pPr>
            <a:r>
              <a:rPr lang="en-GB" sz="2000" dirty="0"/>
              <a:t>Marasmus is a chronic condition of semi-starvation. In later stages, it is characterised by muscle wasting and an absence of subcutaneous fat and to which children adjust, to some extent, by reduced growth. </a:t>
            </a:r>
          </a:p>
          <a:p>
            <a:pPr marL="0" indent="0">
              <a:buNone/>
            </a:pPr>
            <a:endParaRPr lang="en-US" sz="2000" dirty="0"/>
          </a:p>
        </p:txBody>
      </p:sp>
      <p:pic>
        <p:nvPicPr>
          <p:cNvPr id="2050" name="Picture 2" descr="C:\Users\AWhite\Downloads\shutterstock_1222780093.jpg"/>
          <p:cNvPicPr>
            <a:picLocks noChangeAspect="1" noChangeArrowheads="1"/>
          </p:cNvPicPr>
          <p:nvPr/>
        </p:nvPicPr>
        <p:blipFill rotWithShape="1">
          <a:blip r:embed="rId2">
            <a:extLst>
              <a:ext uri="{28A0092B-C50C-407E-A947-70E740481C1C}">
                <a14:useLocalDpi xmlns:a14="http://schemas.microsoft.com/office/drawing/2010/main" val="0"/>
              </a:ext>
            </a:extLst>
          </a:blip>
          <a:srcRect l="26227" t="15658" r="26175" b="12248"/>
          <a:stretch/>
        </p:blipFill>
        <p:spPr bwMode="auto">
          <a:xfrm>
            <a:off x="9005776" y="2009553"/>
            <a:ext cx="2800891" cy="4242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41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Protein and fat</a:t>
            </a:r>
            <a:br>
              <a:rPr lang="en-US" dirty="0"/>
            </a:br>
            <a:endParaRPr lang="en-US" dirty="0"/>
          </a:p>
        </p:txBody>
      </p:sp>
      <p:sp>
        <p:nvSpPr>
          <p:cNvPr id="3" name="Subtitle 2"/>
          <p:cNvSpPr>
            <a:spLocks noGrp="1"/>
          </p:cNvSpPr>
          <p:nvPr>
            <p:ph type="subTitle" idx="1"/>
          </p:nvPr>
        </p:nvSpPr>
        <p:spPr>
          <a:xfrm>
            <a:off x="1169277" y="2571092"/>
            <a:ext cx="7134214" cy="3600000"/>
          </a:xfrm>
        </p:spPr>
        <p:txBody>
          <a:bodyPr/>
          <a:lstStyle/>
          <a:p>
            <a:pPr marL="0" indent="0">
              <a:buNone/>
            </a:pPr>
            <a:r>
              <a:rPr lang="en-GB" sz="2000" dirty="0"/>
              <a:t>The diet must provide the right combination of protein to provide all the essential amino acids, and some fat to provide the essential fatty acids. </a:t>
            </a:r>
          </a:p>
          <a:p>
            <a:pPr marL="0" indent="0">
              <a:buNone/>
            </a:pPr>
            <a:r>
              <a:rPr lang="en-GB" sz="2000" dirty="0"/>
              <a:t>A lack of these in the diet can cause symptoms of deficiency.</a:t>
            </a:r>
          </a:p>
          <a:p>
            <a:pPr marL="0" indent="0">
              <a:buNone/>
            </a:pPr>
            <a:r>
              <a:rPr lang="en-GB" sz="2000" dirty="0"/>
              <a:t>This is very rare in the UK, because people usually have an adequate energy intake. </a:t>
            </a:r>
            <a:endParaRPr lang="en-US" sz="2000" dirty="0"/>
          </a:p>
          <a:p>
            <a:pPr marL="0" indent="0">
              <a:buNone/>
            </a:pPr>
            <a:r>
              <a:rPr lang="en-GB" sz="2000" dirty="0"/>
              <a:t>Older people suffering from </a:t>
            </a:r>
            <a:r>
              <a:rPr lang="en-GB" sz="2000" dirty="0" err="1"/>
              <a:t>sarcopenia</a:t>
            </a:r>
            <a:r>
              <a:rPr lang="en-GB" sz="2000" dirty="0"/>
              <a:t>, the loss of skeletal muscle mass and strength as a result of ageing, or with poor appetites may benefit from consuming more protein.</a:t>
            </a:r>
            <a:endParaRPr lang="en-US" sz="2000" dirty="0"/>
          </a:p>
        </p:txBody>
      </p:sp>
      <p:pic>
        <p:nvPicPr>
          <p:cNvPr id="3074" name="Picture 2" descr="C:\Users\AWhite\Downloads\shutterstock_13429283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0829" y="2890982"/>
            <a:ext cx="3467287" cy="3467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41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Vitamins and minerals</a:t>
            </a:r>
            <a:br>
              <a:rPr lang="en-US" dirty="0"/>
            </a:br>
            <a:endParaRPr lang="en-US" dirty="0"/>
          </a:p>
        </p:txBody>
      </p:sp>
      <p:sp>
        <p:nvSpPr>
          <p:cNvPr id="3" name="Subtitle 2"/>
          <p:cNvSpPr>
            <a:spLocks noGrp="1"/>
          </p:cNvSpPr>
          <p:nvPr>
            <p:ph type="subTitle" idx="1"/>
          </p:nvPr>
        </p:nvSpPr>
        <p:spPr>
          <a:xfrm>
            <a:off x="1169276" y="2571092"/>
            <a:ext cx="6287438" cy="3600000"/>
          </a:xfrm>
        </p:spPr>
        <p:txBody>
          <a:bodyPr/>
          <a:lstStyle/>
          <a:p>
            <a:pPr marL="0" indent="0">
              <a:buNone/>
            </a:pPr>
            <a:r>
              <a:rPr lang="en-GB" sz="2000" dirty="0"/>
              <a:t>Vitamins and minerals are only required in very small amounts. Vitamins and minerals each have many different functions, and as a result prolonged deficiency can affect health in many ways.</a:t>
            </a:r>
          </a:p>
          <a:p>
            <a:pPr marL="0" indent="0">
              <a:buNone/>
            </a:pPr>
            <a:r>
              <a:rPr lang="en-GB" sz="2000" dirty="0"/>
              <a:t>Fat soluble vitamins (A, D, E and K) and minerals are stored in the body, therefore  it takes time for deficiency diseases to develop, e.g. rickets. </a:t>
            </a:r>
          </a:p>
          <a:p>
            <a:pPr marL="0" indent="0">
              <a:buNone/>
            </a:pPr>
            <a:r>
              <a:rPr lang="en-GB" sz="2000" dirty="0"/>
              <a:t>Water soluble vitamins (B-group and C) are not stored in the body, therefore low intakes usually lead to signs of deficiency relatively quickly, e.g. </a:t>
            </a:r>
            <a:r>
              <a:rPr lang="en-GB" sz="2000" dirty="0" err="1"/>
              <a:t>beri-beri</a:t>
            </a:r>
            <a:r>
              <a:rPr lang="en-GB" sz="2000" dirty="0"/>
              <a:t>.</a:t>
            </a:r>
          </a:p>
          <a:p>
            <a:pPr marL="0" indent="0">
              <a:buNone/>
            </a:pPr>
            <a:endParaRPr lang="en-GB" sz="2000" dirty="0"/>
          </a:p>
          <a:p>
            <a:pPr marL="0" indent="0">
              <a:buNone/>
            </a:pPr>
            <a:endParaRPr lang="en-GB" sz="2000" dirty="0"/>
          </a:p>
          <a:p>
            <a:pPr marL="0" indent="0">
              <a:buNone/>
            </a:pPr>
            <a:endParaRPr lang="en-US" sz="2000" dirty="0"/>
          </a:p>
        </p:txBody>
      </p:sp>
      <p:pic>
        <p:nvPicPr>
          <p:cNvPr id="1026" name="Picture 2" descr="Free Salad Fruit photo and picture">
            <a:extLst>
              <a:ext uri="{FF2B5EF4-FFF2-40B4-BE49-F238E27FC236}">
                <a16:creationId xmlns:a16="http://schemas.microsoft.com/office/drawing/2014/main" id="{6E1B4257-A67B-F6DD-2E5C-4FCB3494A8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9877" y="2578398"/>
            <a:ext cx="4439258" cy="296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934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Over nutrition</a:t>
            </a:r>
            <a:br>
              <a:rPr lang="en-US" dirty="0"/>
            </a:br>
            <a:endParaRPr lang="en-US" dirty="0"/>
          </a:p>
        </p:txBody>
      </p:sp>
      <p:sp>
        <p:nvSpPr>
          <p:cNvPr id="3" name="Subtitle 2"/>
          <p:cNvSpPr>
            <a:spLocks noGrp="1"/>
          </p:cNvSpPr>
          <p:nvPr>
            <p:ph type="subTitle" idx="1"/>
          </p:nvPr>
        </p:nvSpPr>
        <p:spPr>
          <a:xfrm>
            <a:off x="1169276" y="2571092"/>
            <a:ext cx="6975264" cy="3600000"/>
          </a:xfrm>
        </p:spPr>
        <p:txBody>
          <a:bodyPr/>
          <a:lstStyle/>
          <a:p>
            <a:pPr marL="0" indent="0">
              <a:buNone/>
            </a:pPr>
            <a:r>
              <a:rPr lang="en-GB" sz="2000" dirty="0"/>
              <a:t>Over nutrition is a problem usually associated with developed countries, such as the UK.</a:t>
            </a:r>
          </a:p>
          <a:p>
            <a:pPr marL="0" indent="0">
              <a:buNone/>
            </a:pPr>
            <a:endParaRPr lang="en-GB" sz="2000" dirty="0"/>
          </a:p>
          <a:p>
            <a:pPr marL="0" indent="0">
              <a:buNone/>
            </a:pPr>
            <a:r>
              <a:rPr lang="en-GB" sz="2000" dirty="0"/>
              <a:t>The most common form of over nutrition is having an energy intake in excess of needs, resulting in overweight and obesity.</a:t>
            </a:r>
          </a:p>
          <a:p>
            <a:pPr marL="0" indent="0">
              <a:buNone/>
            </a:pPr>
            <a:r>
              <a:rPr lang="en-GB" sz="2000" dirty="0"/>
              <a:t>  </a:t>
            </a:r>
          </a:p>
          <a:p>
            <a:pPr marL="0" indent="0">
              <a:buNone/>
            </a:pPr>
            <a:r>
              <a:rPr lang="en-GB" sz="2000" dirty="0"/>
              <a:t>Very high intakes of minerals and fat soluble vitamins (more can usually be obtained from food sources alone) can be toxic.  This is because they are stored in the body, e.g. vitamin A is stored in the liver.</a:t>
            </a:r>
          </a:p>
          <a:p>
            <a:pPr marL="0" indent="0">
              <a:buNone/>
            </a:pPr>
            <a:endParaRPr lang="en-US" sz="2000" dirty="0"/>
          </a:p>
        </p:txBody>
      </p:sp>
      <p:pic>
        <p:nvPicPr>
          <p:cNvPr id="5" name="Picture 4">
            <a:extLst>
              <a:ext uri="{FF2B5EF4-FFF2-40B4-BE49-F238E27FC236}">
                <a16:creationId xmlns:a16="http://schemas.microsoft.com/office/drawing/2014/main" id="{8A3E4FEA-2795-F757-6214-B2D19220F1E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423285" y="2571092"/>
            <a:ext cx="3494988" cy="3839887"/>
          </a:xfrm>
          <a:prstGeom prst="rect">
            <a:avLst/>
          </a:prstGeom>
          <a:ln>
            <a:noFill/>
          </a:ln>
          <a:effectLst>
            <a:softEdge rad="112500"/>
          </a:effectLst>
        </p:spPr>
      </p:pic>
    </p:spTree>
    <p:extLst>
      <p:ext uri="{BB962C8B-B14F-4D97-AF65-F5344CB8AC3E}">
        <p14:creationId xmlns:p14="http://schemas.microsoft.com/office/powerpoint/2010/main" val="3629341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Obesity</a:t>
            </a:r>
          </a:p>
        </p:txBody>
      </p:sp>
      <p:sp>
        <p:nvSpPr>
          <p:cNvPr id="3" name="Subtitle 2"/>
          <p:cNvSpPr>
            <a:spLocks noGrp="1"/>
          </p:cNvSpPr>
          <p:nvPr>
            <p:ph type="subTitle" idx="1"/>
          </p:nvPr>
        </p:nvSpPr>
        <p:spPr/>
        <p:txBody>
          <a:bodyPr/>
          <a:lstStyle/>
          <a:p>
            <a:pPr marL="0" indent="0">
              <a:buNone/>
            </a:pPr>
            <a:r>
              <a:rPr lang="en-GB" sz="2000" dirty="0"/>
              <a:t>People who are obese are more likely to suffer from:  </a:t>
            </a:r>
          </a:p>
          <a:p>
            <a:pPr marL="0" indent="0">
              <a:buNone/>
            </a:pPr>
            <a:endParaRPr lang="en-GB" sz="2000" dirty="0"/>
          </a:p>
          <a:p>
            <a:pPr marL="0" indent="0">
              <a:buNone/>
            </a:pPr>
            <a:r>
              <a:rPr lang="en-GB" sz="2000" dirty="0"/>
              <a:t>• coronary heart disease;</a:t>
            </a:r>
          </a:p>
          <a:p>
            <a:pPr marL="0" indent="0">
              <a:buNone/>
            </a:pPr>
            <a:r>
              <a:rPr lang="en-GB" sz="2000" dirty="0"/>
              <a:t>• type 2 diabetes;</a:t>
            </a:r>
          </a:p>
          <a:p>
            <a:pPr marL="0" indent="0">
              <a:buNone/>
            </a:pPr>
            <a:r>
              <a:rPr lang="en-GB" sz="2000" dirty="0"/>
              <a:t>• gall stones;</a:t>
            </a:r>
          </a:p>
          <a:p>
            <a:pPr marL="0" indent="0">
              <a:buNone/>
            </a:pPr>
            <a:r>
              <a:rPr lang="en-GB" sz="2000" dirty="0"/>
              <a:t>• arthritis;</a:t>
            </a:r>
          </a:p>
          <a:p>
            <a:pPr marL="0" indent="0">
              <a:buNone/>
            </a:pPr>
            <a:r>
              <a:rPr lang="en-GB" sz="2000" dirty="0"/>
              <a:t>• high blood pressure;</a:t>
            </a:r>
          </a:p>
          <a:p>
            <a:pPr marL="0" indent="0">
              <a:buNone/>
            </a:pPr>
            <a:r>
              <a:rPr lang="en-GB" sz="2000" dirty="0"/>
              <a:t>• some types of cancers, i.e. colon, breast, kidney and stomach.</a:t>
            </a:r>
          </a:p>
        </p:txBody>
      </p:sp>
    </p:spTree>
    <p:extLst>
      <p:ext uri="{BB962C8B-B14F-4D97-AF65-F5344CB8AC3E}">
        <p14:creationId xmlns:p14="http://schemas.microsoft.com/office/powerpoint/2010/main" val="14495347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ad97cfe-a968-427f-b02b-893e6ba0355a" xsi:nil="true"/>
    <_Flow_SignoffStatus xmlns="c53071f4-7f44-43fd-895c-8e7b6a3746b0" xsi:nil="true"/>
    <lcf76f155ced4ddcb4097134ff3c332f xmlns="c53071f4-7f44-43fd-895c-8e7b6a3746b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D5B78CA333243439763E4169A5FEB7F" ma:contentTypeVersion="18" ma:contentTypeDescription="Create a new document." ma:contentTypeScope="" ma:versionID="dc6deb05df7d1fcd95eb88bf1a5a26f4">
  <xsd:schema xmlns:xsd="http://www.w3.org/2001/XMLSchema" xmlns:xs="http://www.w3.org/2001/XMLSchema" xmlns:p="http://schemas.microsoft.com/office/2006/metadata/properties" xmlns:ns2="c53071f4-7f44-43fd-895c-8e7b6a3746b0" xmlns:ns3="ead97cfe-a968-427f-b02b-893e6ba0355a" targetNamespace="http://schemas.microsoft.com/office/2006/metadata/properties" ma:root="true" ma:fieldsID="8258fb5370106c49cde09acdb6d5137d" ns2:_="" ns3:_="">
    <xsd:import namespace="c53071f4-7f44-43fd-895c-8e7b6a3746b0"/>
    <xsd:import namespace="ead97cfe-a968-427f-b02b-893e6ba035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_Flow_SignoffStatu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3071f4-7f44-43fd-895c-8e7b6a3746b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a407c16c-d400-4155-af4b-d0582c07d4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d97cfe-a968-427f-b02b-893e6ba035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b8b45f8-435e-402c-b129-c8853cba6318}" ma:internalName="TaxCatchAll" ma:showField="CatchAllData" ma:web="ead97cfe-a968-427f-b02b-893e6ba0355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2543AE-4910-4D6C-9273-C5053B8D5B35}">
  <ds:schemaRefs>
    <ds:schemaRef ds:uri="http://schemas.microsoft.com/sharepoint/v3/contenttype/forms"/>
  </ds:schemaRefs>
</ds:datastoreItem>
</file>

<file path=customXml/itemProps2.xml><?xml version="1.0" encoding="utf-8"?>
<ds:datastoreItem xmlns:ds="http://schemas.openxmlformats.org/officeDocument/2006/customXml" ds:itemID="{0C888F7F-0F0C-4D31-9B90-768FFE9A0982}">
  <ds:schemaRefs>
    <ds:schemaRef ds:uri="http://schemas.microsoft.com/office/2006/metadata/properties"/>
    <ds:schemaRef ds:uri="http://schemas.microsoft.com/office/infopath/2007/PartnerControls"/>
    <ds:schemaRef ds:uri="ead97cfe-a968-427f-b02b-893e6ba0355a"/>
    <ds:schemaRef ds:uri="c53071f4-7f44-43fd-895c-8e7b6a3746b0"/>
  </ds:schemaRefs>
</ds:datastoreItem>
</file>

<file path=customXml/itemProps3.xml><?xml version="1.0" encoding="utf-8"?>
<ds:datastoreItem xmlns:ds="http://schemas.openxmlformats.org/officeDocument/2006/customXml" ds:itemID="{120BCBF4-81F6-4A80-94DE-27E786226A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3071f4-7f44-43fd-895c-8e7b6a3746b0"/>
    <ds:schemaRef ds:uri="ead97cfe-a968-427f-b02b-893e6ba035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1063</Words>
  <Application>Microsoft Office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14</vt:i4>
      </vt:variant>
    </vt:vector>
  </HeadingPairs>
  <TitlesOfParts>
    <vt:vector size="20" baseType="lpstr">
      <vt:lpstr>Arial</vt:lpstr>
      <vt:lpstr>Calibri</vt:lpstr>
      <vt:lpstr>Office Theme</vt:lpstr>
      <vt:lpstr>Custom Design</vt:lpstr>
      <vt:lpstr>1_Custom Design</vt:lpstr>
      <vt:lpstr>3_Custom Design</vt:lpstr>
      <vt:lpstr>Malnutrition </vt:lpstr>
      <vt:lpstr>Malnutrition </vt:lpstr>
      <vt:lpstr>Undernutrition </vt:lpstr>
      <vt:lpstr>Energy</vt:lpstr>
      <vt:lpstr>Energy</vt:lpstr>
      <vt:lpstr>Protein and fat </vt:lpstr>
      <vt:lpstr>Vitamins and minerals </vt:lpstr>
      <vt:lpstr>Over nutrition </vt:lpstr>
      <vt:lpstr>Obesity</vt:lpstr>
      <vt:lpstr>Health issues and weight loss </vt:lpstr>
      <vt:lpstr>Health issues and weight loss </vt:lpstr>
      <vt:lpstr>Health issues and weight loss</vt:lpstr>
      <vt:lpstr>Quiz- Kahoot</vt:lpstr>
      <vt:lpstr>Malnutrition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Ewen Trafford</cp:lastModifiedBy>
  <cp:revision>34</cp:revision>
  <cp:lastPrinted>2019-04-12T13:51:37Z</cp:lastPrinted>
  <dcterms:created xsi:type="dcterms:W3CDTF">2018-10-10T09:22:08Z</dcterms:created>
  <dcterms:modified xsi:type="dcterms:W3CDTF">2023-11-01T14:40:35Z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0x010100BD5B78CA333243439763E4169A5FEB7F</vt:lpwstr>
  </property>
  <property fmtid="{D5CDD505-2E9C-101B-9397-08002B2CF9AE}" pid="3" name="MediaServiceImageTags">
    <vt:lpwstr/>
  </property>
</Properties>
</file>