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 id="2147483664" r:id="rId8"/>
    <p:sldMasterId id="2147483662" r:id="rId9"/>
  </p:sldMasterIdLst>
  <p:sldIdLst>
    <p:sldId id="287" r:id="rId10"/>
    <p:sldId id="286" r:id="rId11"/>
    <p:sldId id="293" r:id="rId12"/>
    <p:sldId id="301" r:id="rId13"/>
    <p:sldId id="265" r:id="rId14"/>
    <p:sldId id="264" r:id="rId15"/>
    <p:sldId id="277" r:id="rId16"/>
    <p:sldId id="304" r:id="rId17"/>
    <p:sldId id="290" r:id="rId18"/>
    <p:sldId id="288" r:id="rId19"/>
    <p:sldId id="295" r:id="rId20"/>
    <p:sldId id="291" r:id="rId21"/>
    <p:sldId id="302" r:id="rId22"/>
    <p:sldId id="303" r:id="rId23"/>
    <p:sldId id="306" r:id="rId24"/>
    <p:sldId id="30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144C-14BA-4EF9-61ED-859BA2598D84}" name="Frances Meek" initials="FM" userId="S::F.Meek@nutrition.org.uk::f3af35cc-3229-46e1-af36-3525661cfbd3" providerId="AD"/>
  <p188:author id="{3895C956-E7D1-F27D-6138-0088B35A53B4}" name="f_mather@yahoo.com" initials="f_" userId="S::urn:spo:guest#f_mather@yahoo.com::" providerId="AD"/>
  <p188:author id="{A7191E5A-F250-6271-A89B-BFC5FFCE1A38}" name="Fiona Mather" initials="FM" userId="S::FMather@westfield.newcastle.sch.uk::9681e01e-704d-4a2f-89ee-aef893e3d6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6C2"/>
    <a:srgbClr val="79AA41"/>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901F84-6CC4-4200-88CA-1931E7AF8C68}" v="1" dt="2025-08-26T11:08:51.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2"/>
    <p:restoredTop sz="94658"/>
  </p:normalViewPr>
  <p:slideViewPr>
    <p:cSldViewPr snapToGrid="0">
      <p:cViewPr varScale="1">
        <p:scale>
          <a:sx n="59" d="100"/>
          <a:sy n="59" d="100"/>
        </p:scale>
        <p:origin x="624" y="5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 Condon" userId="62ca7181-df71-4740-a21a-4649c658ad3a" providerId="ADAL" clId="{FD901F84-6CC4-4200-88CA-1931E7AF8C68}"/>
    <pc:docChg chg="custSel modSld">
      <pc:chgData name="Orla Condon" userId="62ca7181-df71-4740-a21a-4649c658ad3a" providerId="ADAL" clId="{FD901F84-6CC4-4200-88CA-1931E7AF8C68}" dt="2025-08-27T09:44:51.546" v="10" actId="20577"/>
      <pc:docMkLst>
        <pc:docMk/>
      </pc:docMkLst>
      <pc:sldChg chg="modSp mod">
        <pc:chgData name="Orla Condon" userId="62ca7181-df71-4740-a21a-4649c658ad3a" providerId="ADAL" clId="{FD901F84-6CC4-4200-88CA-1931E7AF8C68}" dt="2025-08-27T09:44:51.546" v="10" actId="20577"/>
        <pc:sldMkLst>
          <pc:docMk/>
          <pc:sldMk cId="2405921415" sldId="277"/>
        </pc:sldMkLst>
        <pc:spChg chg="mod">
          <ac:chgData name="Orla Condon" userId="62ca7181-df71-4740-a21a-4649c658ad3a" providerId="ADAL" clId="{FD901F84-6CC4-4200-88CA-1931E7AF8C68}" dt="2025-08-27T09:44:51.546" v="10" actId="20577"/>
          <ac:spMkLst>
            <pc:docMk/>
            <pc:sldMk cId="2405921415" sldId="277"/>
            <ac:spMk id="5" creationId="{9455F6FE-AD69-53EC-535B-BB2851DF309E}"/>
          </ac:spMkLst>
        </pc:spChg>
      </pc:sldChg>
      <pc:sldChg chg="addSp delSp modSp mod">
        <pc:chgData name="Orla Condon" userId="62ca7181-df71-4740-a21a-4649c658ad3a" providerId="ADAL" clId="{FD901F84-6CC4-4200-88CA-1931E7AF8C68}" dt="2025-08-26T11:09:05.262" v="9" actId="1076"/>
        <pc:sldMkLst>
          <pc:docMk/>
          <pc:sldMk cId="2283552623" sldId="286"/>
        </pc:sldMkLst>
        <pc:spChg chg="mod">
          <ac:chgData name="Orla Condon" userId="62ca7181-df71-4740-a21a-4649c658ad3a" providerId="ADAL" clId="{FD901F84-6CC4-4200-88CA-1931E7AF8C68}" dt="2025-08-26T11:08:46.113" v="2" actId="1076"/>
          <ac:spMkLst>
            <pc:docMk/>
            <pc:sldMk cId="2283552623" sldId="286"/>
            <ac:spMk id="5" creationId="{ED874D0C-702B-8A7E-4BB0-DC9CA64C8C2E}"/>
          </ac:spMkLst>
        </pc:spChg>
        <pc:picChg chg="mod">
          <ac:chgData name="Orla Condon" userId="62ca7181-df71-4740-a21a-4649c658ad3a" providerId="ADAL" clId="{FD901F84-6CC4-4200-88CA-1931E7AF8C68}" dt="2025-08-26T11:08:43.096" v="1" actId="1076"/>
          <ac:picMkLst>
            <pc:docMk/>
            <pc:sldMk cId="2283552623" sldId="286"/>
            <ac:picMk id="2" creationId="{BC2F078C-2DA1-9C62-919F-9208BBA46EB2}"/>
          </ac:picMkLst>
        </pc:picChg>
        <pc:picChg chg="del">
          <ac:chgData name="Orla Condon" userId="62ca7181-df71-4740-a21a-4649c658ad3a" providerId="ADAL" clId="{FD901F84-6CC4-4200-88CA-1931E7AF8C68}" dt="2025-08-26T11:08:40.998" v="0" actId="478"/>
          <ac:picMkLst>
            <pc:docMk/>
            <pc:sldMk cId="2283552623" sldId="286"/>
            <ac:picMk id="3" creationId="{E3554095-4E87-B692-4A39-14AF1F4E6C34}"/>
          </ac:picMkLst>
        </pc:picChg>
        <pc:picChg chg="add mod">
          <ac:chgData name="Orla Condon" userId="62ca7181-df71-4740-a21a-4649c658ad3a" providerId="ADAL" clId="{FD901F84-6CC4-4200-88CA-1931E7AF8C68}" dt="2025-08-26T11:09:05.262" v="9" actId="1076"/>
          <ac:picMkLst>
            <pc:docMk/>
            <pc:sldMk cId="2283552623" sldId="286"/>
            <ac:picMk id="7" creationId="{9296B182-B80E-D05C-A30F-8A688C0F24BC}"/>
          </ac:picMkLst>
        </pc:picChg>
      </pc:sldChg>
    </pc:docChg>
  </pc:docChgLst>
  <pc:docChgLst>
    <pc:chgData name="Orla Condon" userId="62ca7181-df71-4740-a21a-4649c658ad3a" providerId="ADAL" clId="{3957FB4A-E0C3-4E25-A0B8-F69917E03341}"/>
    <pc:docChg chg="undo custSel addSld delSld modSld modMainMaster">
      <pc:chgData name="Orla Condon" userId="62ca7181-df71-4740-a21a-4649c658ad3a" providerId="ADAL" clId="{3957FB4A-E0C3-4E25-A0B8-F69917E03341}" dt="2025-08-08T13:34:28.961" v="427" actId="1076"/>
      <pc:docMkLst>
        <pc:docMk/>
      </pc:docMkLst>
      <pc:sldChg chg="addSp modSp mod">
        <pc:chgData name="Orla Condon" userId="62ca7181-df71-4740-a21a-4649c658ad3a" providerId="ADAL" clId="{3957FB4A-E0C3-4E25-A0B8-F69917E03341}" dt="2025-08-08T12:32:34.784" v="50" actId="1076"/>
        <pc:sldMkLst>
          <pc:docMk/>
          <pc:sldMk cId="3097634684" sldId="264"/>
        </pc:sldMkLst>
        <pc:picChg chg="add mod">
          <ac:chgData name="Orla Condon" userId="62ca7181-df71-4740-a21a-4649c658ad3a" providerId="ADAL" clId="{3957FB4A-E0C3-4E25-A0B8-F69917E03341}" dt="2025-08-08T12:32:34.784" v="50" actId="1076"/>
          <ac:picMkLst>
            <pc:docMk/>
            <pc:sldMk cId="3097634684" sldId="264"/>
            <ac:picMk id="7" creationId="{5CBE252C-A9EA-AE88-1003-791CC367FF10}"/>
          </ac:picMkLst>
        </pc:picChg>
      </pc:sldChg>
      <pc:sldChg chg="addSp modSp mod">
        <pc:chgData name="Orla Condon" userId="62ca7181-df71-4740-a21a-4649c658ad3a" providerId="ADAL" clId="{3957FB4A-E0C3-4E25-A0B8-F69917E03341}" dt="2025-08-08T12:30:23.110" v="45" actId="1076"/>
        <pc:sldMkLst>
          <pc:docMk/>
          <pc:sldMk cId="591552370" sldId="265"/>
        </pc:sldMkLst>
        <pc:picChg chg="add mod">
          <ac:chgData name="Orla Condon" userId="62ca7181-df71-4740-a21a-4649c658ad3a" providerId="ADAL" clId="{3957FB4A-E0C3-4E25-A0B8-F69917E03341}" dt="2025-08-08T12:30:23.110" v="45" actId="1076"/>
          <ac:picMkLst>
            <pc:docMk/>
            <pc:sldMk cId="591552370" sldId="265"/>
            <ac:picMk id="7" creationId="{982F8B7D-BE1C-4B9E-B19C-56D4EDF5DF0E}"/>
          </ac:picMkLst>
        </pc:picChg>
      </pc:sldChg>
      <pc:sldChg chg="del">
        <pc:chgData name="Orla Condon" userId="62ca7181-df71-4740-a21a-4649c658ad3a" providerId="ADAL" clId="{3957FB4A-E0C3-4E25-A0B8-F69917E03341}" dt="2025-08-08T13:28:57.178" v="185" actId="47"/>
        <pc:sldMkLst>
          <pc:docMk/>
          <pc:sldMk cId="1177146576" sldId="266"/>
        </pc:sldMkLst>
      </pc:sldChg>
      <pc:sldChg chg="addSp delSp modSp mod modAnim">
        <pc:chgData name="Orla Condon" userId="62ca7181-df71-4740-a21a-4649c658ad3a" providerId="ADAL" clId="{3957FB4A-E0C3-4E25-A0B8-F69917E03341}" dt="2025-08-08T13:20:38.019" v="127" actId="1076"/>
        <pc:sldMkLst>
          <pc:docMk/>
          <pc:sldMk cId="2405921415" sldId="277"/>
        </pc:sldMkLst>
        <pc:spChg chg="mod">
          <ac:chgData name="Orla Condon" userId="62ca7181-df71-4740-a21a-4649c658ad3a" providerId="ADAL" clId="{3957FB4A-E0C3-4E25-A0B8-F69917E03341}" dt="2025-08-08T12:33:13.360" v="79" actId="20577"/>
          <ac:spMkLst>
            <pc:docMk/>
            <pc:sldMk cId="2405921415" sldId="277"/>
            <ac:spMk id="5" creationId="{9455F6FE-AD69-53EC-535B-BB2851DF309E}"/>
          </ac:spMkLst>
        </pc:spChg>
        <pc:spChg chg="mod">
          <ac:chgData name="Orla Condon" userId="62ca7181-df71-4740-a21a-4649c658ad3a" providerId="ADAL" clId="{3957FB4A-E0C3-4E25-A0B8-F69917E03341}" dt="2025-08-08T13:20:38.019" v="127" actId="1076"/>
          <ac:spMkLst>
            <pc:docMk/>
            <pc:sldMk cId="2405921415" sldId="277"/>
            <ac:spMk id="6" creationId="{00000000-0000-0000-0000-000000000000}"/>
          </ac:spMkLst>
        </pc:spChg>
        <pc:spChg chg="mod">
          <ac:chgData name="Orla Condon" userId="62ca7181-df71-4740-a21a-4649c658ad3a" providerId="ADAL" clId="{3957FB4A-E0C3-4E25-A0B8-F69917E03341}" dt="2025-08-08T12:33:17.343" v="85" actId="20577"/>
          <ac:spMkLst>
            <pc:docMk/>
            <pc:sldMk cId="2405921415" sldId="277"/>
            <ac:spMk id="7" creationId="{00000000-0000-0000-0000-000000000000}"/>
          </ac:spMkLst>
        </pc:spChg>
        <pc:spChg chg="mod">
          <ac:chgData name="Orla Condon" userId="62ca7181-df71-4740-a21a-4649c658ad3a" providerId="ADAL" clId="{3957FB4A-E0C3-4E25-A0B8-F69917E03341}" dt="2025-08-08T13:16:02.520" v="96" actId="14100"/>
          <ac:spMkLst>
            <pc:docMk/>
            <pc:sldMk cId="2405921415" sldId="277"/>
            <ac:spMk id="9" creationId="{7BF61EE0-3814-ADB6-27F8-7114F0D590D4}"/>
          </ac:spMkLst>
        </pc:spChg>
        <pc:spChg chg="mod">
          <ac:chgData name="Orla Condon" userId="62ca7181-df71-4740-a21a-4649c658ad3a" providerId="ADAL" clId="{3957FB4A-E0C3-4E25-A0B8-F69917E03341}" dt="2025-08-08T13:16:40.879" v="113" actId="20577"/>
          <ac:spMkLst>
            <pc:docMk/>
            <pc:sldMk cId="2405921415" sldId="277"/>
            <ac:spMk id="14" creationId="{A7B7FF5E-28FC-3ED6-0C73-1FB1414D8575}"/>
          </ac:spMkLst>
        </pc:spChg>
        <pc:picChg chg="mod">
          <ac:chgData name="Orla Condon" userId="62ca7181-df71-4740-a21a-4649c658ad3a" providerId="ADAL" clId="{3957FB4A-E0C3-4E25-A0B8-F69917E03341}" dt="2025-08-08T13:16:47.555" v="115" actId="1076"/>
          <ac:picMkLst>
            <pc:docMk/>
            <pc:sldMk cId="2405921415" sldId="277"/>
            <ac:picMk id="8" creationId="{B7727599-E54B-3623-380E-63E09B1F4CF0}"/>
          </ac:picMkLst>
        </pc:picChg>
        <pc:picChg chg="add mod">
          <ac:chgData name="Orla Condon" userId="62ca7181-df71-4740-a21a-4649c658ad3a" providerId="ADAL" clId="{3957FB4A-E0C3-4E25-A0B8-F69917E03341}" dt="2025-08-08T13:18:41.608" v="120" actId="1076"/>
          <ac:picMkLst>
            <pc:docMk/>
            <pc:sldMk cId="2405921415" sldId="277"/>
            <ac:picMk id="10" creationId="{B3F082FD-5C62-5128-90CB-6007DAE4C2F6}"/>
          </ac:picMkLst>
        </pc:picChg>
        <pc:picChg chg="mod">
          <ac:chgData name="Orla Condon" userId="62ca7181-df71-4740-a21a-4649c658ad3a" providerId="ADAL" clId="{3957FB4A-E0C3-4E25-A0B8-F69917E03341}" dt="2025-08-08T13:19:33.837" v="126" actId="1076"/>
          <ac:picMkLst>
            <pc:docMk/>
            <pc:sldMk cId="2405921415" sldId="277"/>
            <ac:picMk id="13" creationId="{B6F0FC99-E793-71CE-929C-C21D8EF9DA2B}"/>
          </ac:picMkLst>
        </pc:picChg>
        <pc:picChg chg="add mod">
          <ac:chgData name="Orla Condon" userId="62ca7181-df71-4740-a21a-4649c658ad3a" providerId="ADAL" clId="{3957FB4A-E0C3-4E25-A0B8-F69917E03341}" dt="2025-08-08T13:19:28.547" v="125" actId="1076"/>
          <ac:picMkLst>
            <pc:docMk/>
            <pc:sldMk cId="2405921415" sldId="277"/>
            <ac:picMk id="16" creationId="{D40BB98A-60E4-64C0-18A9-48C62946F5CC}"/>
          </ac:picMkLst>
        </pc:picChg>
      </pc:sldChg>
      <pc:sldChg chg="addSp modSp mod">
        <pc:chgData name="Orla Condon" userId="62ca7181-df71-4740-a21a-4649c658ad3a" providerId="ADAL" clId="{3957FB4A-E0C3-4E25-A0B8-F69917E03341}" dt="2025-08-08T12:26:15.128" v="21" actId="255"/>
        <pc:sldMkLst>
          <pc:docMk/>
          <pc:sldMk cId="2283552623" sldId="286"/>
        </pc:sldMkLst>
        <pc:spChg chg="mod">
          <ac:chgData name="Orla Condon" userId="62ca7181-df71-4740-a21a-4649c658ad3a" providerId="ADAL" clId="{3957FB4A-E0C3-4E25-A0B8-F69917E03341}" dt="2025-08-08T12:22:34.111" v="1" actId="20577"/>
          <ac:spMkLst>
            <pc:docMk/>
            <pc:sldMk cId="2283552623" sldId="286"/>
            <ac:spMk id="4" creationId="{539D02FA-F5AB-5842-4743-D1E280C2C349}"/>
          </ac:spMkLst>
        </pc:spChg>
        <pc:spChg chg="add mod">
          <ac:chgData name="Orla Condon" userId="62ca7181-df71-4740-a21a-4649c658ad3a" providerId="ADAL" clId="{3957FB4A-E0C3-4E25-A0B8-F69917E03341}" dt="2025-08-08T12:26:15.128" v="21" actId="255"/>
          <ac:spMkLst>
            <pc:docMk/>
            <pc:sldMk cId="2283552623" sldId="286"/>
            <ac:spMk id="5" creationId="{ED874D0C-702B-8A7E-4BB0-DC9CA64C8C2E}"/>
          </ac:spMkLst>
        </pc:spChg>
        <pc:picChg chg="mod">
          <ac:chgData name="Orla Condon" userId="62ca7181-df71-4740-a21a-4649c658ad3a" providerId="ADAL" clId="{3957FB4A-E0C3-4E25-A0B8-F69917E03341}" dt="2025-08-08T12:25:56.900" v="18" actId="14100"/>
          <ac:picMkLst>
            <pc:docMk/>
            <pc:sldMk cId="2283552623" sldId="286"/>
            <ac:picMk id="2" creationId="{BC2F078C-2DA1-9C62-919F-9208BBA46EB2}"/>
          </ac:picMkLst>
        </pc:picChg>
      </pc:sldChg>
      <pc:sldChg chg="addSp delSp modSp mod">
        <pc:chgData name="Orla Condon" userId="62ca7181-df71-4740-a21a-4649c658ad3a" providerId="ADAL" clId="{3957FB4A-E0C3-4E25-A0B8-F69917E03341}" dt="2025-08-08T13:27:13.877" v="145" actId="1076"/>
        <pc:sldMkLst>
          <pc:docMk/>
          <pc:sldMk cId="3210204150" sldId="288"/>
        </pc:sldMkLst>
        <pc:spChg chg="mod">
          <ac:chgData name="Orla Condon" userId="62ca7181-df71-4740-a21a-4649c658ad3a" providerId="ADAL" clId="{3957FB4A-E0C3-4E25-A0B8-F69917E03341}" dt="2025-08-08T13:26:41.172" v="138" actId="14100"/>
          <ac:spMkLst>
            <pc:docMk/>
            <pc:sldMk cId="3210204150" sldId="288"/>
            <ac:spMk id="4" creationId="{0E3232C1-A2C9-E67A-8053-FA780B5DEAE7}"/>
          </ac:spMkLst>
        </pc:spChg>
      </pc:sldChg>
      <pc:sldChg chg="modSp mod">
        <pc:chgData name="Orla Condon" userId="62ca7181-df71-4740-a21a-4649c658ad3a" providerId="ADAL" clId="{3957FB4A-E0C3-4E25-A0B8-F69917E03341}" dt="2025-08-08T12:26:38.285" v="33" actId="20577"/>
        <pc:sldMkLst>
          <pc:docMk/>
          <pc:sldMk cId="4151420698" sldId="293"/>
        </pc:sldMkLst>
        <pc:spChg chg="mod">
          <ac:chgData name="Orla Condon" userId="62ca7181-df71-4740-a21a-4649c658ad3a" providerId="ADAL" clId="{3957FB4A-E0C3-4E25-A0B8-F69917E03341}" dt="2025-08-08T12:26:23.787" v="23" actId="20577"/>
          <ac:spMkLst>
            <pc:docMk/>
            <pc:sldMk cId="4151420698" sldId="293"/>
            <ac:spMk id="2" creationId="{7EA12213-7B63-B24D-8D2F-78021A4CACAC}"/>
          </ac:spMkLst>
        </pc:spChg>
        <pc:spChg chg="mod">
          <ac:chgData name="Orla Condon" userId="62ca7181-df71-4740-a21a-4649c658ad3a" providerId="ADAL" clId="{3957FB4A-E0C3-4E25-A0B8-F69917E03341}" dt="2025-08-08T12:26:38.285" v="33" actId="20577"/>
          <ac:spMkLst>
            <pc:docMk/>
            <pc:sldMk cId="4151420698" sldId="293"/>
            <ac:spMk id="3" creationId="{4D605A33-8866-9327-352B-F1A5245A34DB}"/>
          </ac:spMkLst>
        </pc:spChg>
        <pc:picChg chg="mod">
          <ac:chgData name="Orla Condon" userId="62ca7181-df71-4740-a21a-4649c658ad3a" providerId="ADAL" clId="{3957FB4A-E0C3-4E25-A0B8-F69917E03341}" dt="2025-08-08T12:26:32.221" v="25" actId="1076"/>
          <ac:picMkLst>
            <pc:docMk/>
            <pc:sldMk cId="4151420698" sldId="293"/>
            <ac:picMk id="4" creationId="{6739E04F-DD20-274D-1C06-83337EEB59CE}"/>
          </ac:picMkLst>
        </pc:picChg>
      </pc:sldChg>
      <pc:sldChg chg="addSp delSp modSp mod">
        <pc:chgData name="Orla Condon" userId="62ca7181-df71-4740-a21a-4649c658ad3a" providerId="ADAL" clId="{3957FB4A-E0C3-4E25-A0B8-F69917E03341}" dt="2025-08-08T13:28:19.524" v="153" actId="1076"/>
        <pc:sldMkLst>
          <pc:docMk/>
          <pc:sldMk cId="391515328" sldId="295"/>
        </pc:sldMkLst>
        <pc:spChg chg="mod">
          <ac:chgData name="Orla Condon" userId="62ca7181-df71-4740-a21a-4649c658ad3a" providerId="ADAL" clId="{3957FB4A-E0C3-4E25-A0B8-F69917E03341}" dt="2025-08-08T13:27:19.257" v="147" actId="20577"/>
          <ac:spMkLst>
            <pc:docMk/>
            <pc:sldMk cId="391515328" sldId="295"/>
            <ac:spMk id="2" creationId="{5F1031F1-B4EF-4BE2-152D-BC4D74CAA0EA}"/>
          </ac:spMkLst>
        </pc:spChg>
        <pc:picChg chg="add mod">
          <ac:chgData name="Orla Condon" userId="62ca7181-df71-4740-a21a-4649c658ad3a" providerId="ADAL" clId="{3957FB4A-E0C3-4E25-A0B8-F69917E03341}" dt="2025-08-08T13:28:19.524" v="153" actId="1076"/>
          <ac:picMkLst>
            <pc:docMk/>
            <pc:sldMk cId="391515328" sldId="295"/>
            <ac:picMk id="7" creationId="{11D147FB-6D20-0352-389A-6790BBCB1C4C}"/>
          </ac:picMkLst>
        </pc:picChg>
      </pc:sldChg>
      <pc:sldChg chg="modSp mod modAnim">
        <pc:chgData name="Orla Condon" userId="62ca7181-df71-4740-a21a-4649c658ad3a" providerId="ADAL" clId="{3957FB4A-E0C3-4E25-A0B8-F69917E03341}" dt="2025-08-08T12:27:07.529" v="37"/>
        <pc:sldMkLst>
          <pc:docMk/>
          <pc:sldMk cId="1793391528" sldId="301"/>
        </pc:sldMkLst>
        <pc:picChg chg="mod">
          <ac:chgData name="Orla Condon" userId="62ca7181-df71-4740-a21a-4649c658ad3a" providerId="ADAL" clId="{3957FB4A-E0C3-4E25-A0B8-F69917E03341}" dt="2025-08-08T12:26:45.612" v="34" actId="1076"/>
          <ac:picMkLst>
            <pc:docMk/>
            <pc:sldMk cId="1793391528" sldId="301"/>
            <ac:picMk id="5" creationId="{885AA80A-DCE6-FD1E-E3B3-3957EE662543}"/>
          </ac:picMkLst>
        </pc:picChg>
      </pc:sldChg>
      <pc:sldChg chg="addSp delSp modSp mod">
        <pc:chgData name="Orla Condon" userId="62ca7181-df71-4740-a21a-4649c658ad3a" providerId="ADAL" clId="{3957FB4A-E0C3-4E25-A0B8-F69917E03341}" dt="2025-08-08T13:26:19.825" v="135" actId="1076"/>
        <pc:sldMkLst>
          <pc:docMk/>
          <pc:sldMk cId="4147912819" sldId="304"/>
        </pc:sldMkLst>
        <pc:spChg chg="mod">
          <ac:chgData name="Orla Condon" userId="62ca7181-df71-4740-a21a-4649c658ad3a" providerId="ADAL" clId="{3957FB4A-E0C3-4E25-A0B8-F69917E03341}" dt="2025-08-08T13:20:58.707" v="130" actId="948"/>
          <ac:spMkLst>
            <pc:docMk/>
            <pc:sldMk cId="4147912819" sldId="304"/>
            <ac:spMk id="6" creationId="{9EC8BC8E-E6B6-5664-C54B-7BB9B17F6514}"/>
          </ac:spMkLst>
        </pc:spChg>
        <pc:picChg chg="add mod">
          <ac:chgData name="Orla Condon" userId="62ca7181-df71-4740-a21a-4649c658ad3a" providerId="ADAL" clId="{3957FB4A-E0C3-4E25-A0B8-F69917E03341}" dt="2025-08-08T13:26:19.825" v="135" actId="1076"/>
          <ac:picMkLst>
            <pc:docMk/>
            <pc:sldMk cId="4147912819" sldId="304"/>
            <ac:picMk id="5" creationId="{49B7B6F5-514E-6CE0-90A2-36A04EDF9F12}"/>
          </ac:picMkLst>
        </pc:picChg>
      </pc:sldChg>
      <pc:sldChg chg="addSp delSp modSp add mod">
        <pc:chgData name="Orla Condon" userId="62ca7181-df71-4740-a21a-4649c658ad3a" providerId="ADAL" clId="{3957FB4A-E0C3-4E25-A0B8-F69917E03341}" dt="2025-08-08T13:29:21.305" v="189" actId="14100"/>
        <pc:sldMkLst>
          <pc:docMk/>
          <pc:sldMk cId="4036156579" sldId="305"/>
        </pc:sldMkLst>
        <pc:spChg chg="mod">
          <ac:chgData name="Orla Condon" userId="62ca7181-df71-4740-a21a-4649c658ad3a" providerId="ADAL" clId="{3957FB4A-E0C3-4E25-A0B8-F69917E03341}" dt="2025-08-08T13:28:46.420" v="183" actId="20577"/>
          <ac:spMkLst>
            <pc:docMk/>
            <pc:sldMk cId="4036156579" sldId="305"/>
            <ac:spMk id="2" creationId="{0FCD524F-8820-D3BD-7500-A29D8E180ED6}"/>
          </ac:spMkLst>
        </pc:spChg>
        <pc:picChg chg="add mod">
          <ac:chgData name="Orla Condon" userId="62ca7181-df71-4740-a21a-4649c658ad3a" providerId="ADAL" clId="{3957FB4A-E0C3-4E25-A0B8-F69917E03341}" dt="2025-08-08T13:29:21.305" v="189" actId="14100"/>
          <ac:picMkLst>
            <pc:docMk/>
            <pc:sldMk cId="4036156579" sldId="305"/>
            <ac:picMk id="4" creationId="{58D652A4-F7F2-1263-BEF2-CBB97B0D84FF}"/>
          </ac:picMkLst>
        </pc:picChg>
      </pc:sldChg>
      <pc:sldChg chg="addSp delSp modSp add mod">
        <pc:chgData name="Orla Condon" userId="62ca7181-df71-4740-a21a-4649c658ad3a" providerId="ADAL" clId="{3957FB4A-E0C3-4E25-A0B8-F69917E03341}" dt="2025-08-08T13:33:52.718" v="408" actId="1076"/>
        <pc:sldMkLst>
          <pc:docMk/>
          <pc:sldMk cId="472129049" sldId="306"/>
        </pc:sldMkLst>
        <pc:spChg chg="mod">
          <ac:chgData name="Orla Condon" userId="62ca7181-df71-4740-a21a-4649c658ad3a" providerId="ADAL" clId="{3957FB4A-E0C3-4E25-A0B8-F69917E03341}" dt="2025-08-08T13:29:37.770" v="229" actId="20577"/>
          <ac:spMkLst>
            <pc:docMk/>
            <pc:sldMk cId="472129049" sldId="306"/>
            <ac:spMk id="4" creationId="{EDE8A22B-0FA3-4328-BDA3-7D5B25A92F9D}"/>
          </ac:spMkLst>
        </pc:spChg>
      </pc:sldChg>
      <pc:sldMasterChg chg="modSp mod">
        <pc:chgData name="Orla Condon" userId="62ca7181-df71-4740-a21a-4649c658ad3a" providerId="ADAL" clId="{3957FB4A-E0C3-4E25-A0B8-F69917E03341}" dt="2025-08-08T13:34:28.961" v="427" actId="1076"/>
        <pc:sldMasterMkLst>
          <pc:docMk/>
          <pc:sldMasterMk cId="1328885048" sldId="2147483648"/>
        </pc:sldMasterMkLst>
        <pc:spChg chg="mod">
          <ac:chgData name="Orla Condon" userId="62ca7181-df71-4740-a21a-4649c658ad3a" providerId="ADAL" clId="{3957FB4A-E0C3-4E25-A0B8-F69917E03341}" dt="2025-08-08T13:34:28.961" v="427" actId="1076"/>
          <ac:spMkLst>
            <pc:docMk/>
            <pc:sldMasterMk cId="1328885048" sldId="2147483648"/>
            <ac:spMk id="6" creationId="{00000000-0000-0000-0000-000000000000}"/>
          </ac:spMkLst>
        </pc:spChg>
      </pc:sldMasterChg>
    </pc:docChg>
  </pc:docChgLst>
  <pc:docChgLst>
    <pc:chgData name="Frances Meek" userId="f3af35cc-3229-46e1-af36-3525661cfbd3" providerId="ADAL" clId="{A5717643-ED92-4303-87D3-F2E1103C39E7}"/>
    <pc:docChg chg="custSel modSld">
      <pc:chgData name="Frances Meek" userId="f3af35cc-3229-46e1-af36-3525661cfbd3" providerId="ADAL" clId="{A5717643-ED92-4303-87D3-F2E1103C39E7}" dt="2025-08-13T14:47:02.525" v="942"/>
      <pc:docMkLst>
        <pc:docMk/>
      </pc:docMkLst>
      <pc:sldChg chg="addSp delSp modSp mod">
        <pc:chgData name="Frances Meek" userId="f3af35cc-3229-46e1-af36-3525661cfbd3" providerId="ADAL" clId="{A5717643-ED92-4303-87D3-F2E1103C39E7}" dt="2025-08-13T14:34:52.640" v="178" actId="1076"/>
        <pc:sldMkLst>
          <pc:docMk/>
          <pc:sldMk cId="3210204150" sldId="288"/>
        </pc:sldMkLst>
        <pc:picChg chg="add mod">
          <ac:chgData name="Frances Meek" userId="f3af35cc-3229-46e1-af36-3525661cfbd3" providerId="ADAL" clId="{A5717643-ED92-4303-87D3-F2E1103C39E7}" dt="2025-08-13T14:34:51.436" v="177" actId="1076"/>
          <ac:picMkLst>
            <pc:docMk/>
            <pc:sldMk cId="3210204150" sldId="288"/>
            <ac:picMk id="7" creationId="{2B046338-4F73-5F31-F5AE-63E50C48E6B5}"/>
          </ac:picMkLst>
        </pc:picChg>
        <pc:picChg chg="add mod">
          <ac:chgData name="Frances Meek" userId="f3af35cc-3229-46e1-af36-3525661cfbd3" providerId="ADAL" clId="{A5717643-ED92-4303-87D3-F2E1103C39E7}" dt="2025-08-13T14:34:52.640" v="178" actId="1076"/>
          <ac:picMkLst>
            <pc:docMk/>
            <pc:sldMk cId="3210204150" sldId="288"/>
            <ac:picMk id="9" creationId="{B59EEC0C-92B9-0674-0ED0-B4805F933563}"/>
          </ac:picMkLst>
        </pc:picChg>
      </pc:sldChg>
      <pc:sldChg chg="modSp mod">
        <pc:chgData name="Frances Meek" userId="f3af35cc-3229-46e1-af36-3525661cfbd3" providerId="ADAL" clId="{A5717643-ED92-4303-87D3-F2E1103C39E7}" dt="2025-08-13T14:35:37.551" v="188" actId="20577"/>
        <pc:sldMkLst>
          <pc:docMk/>
          <pc:sldMk cId="3500069267" sldId="291"/>
        </pc:sldMkLst>
        <pc:graphicFrameChg chg="modGraphic">
          <ac:chgData name="Frances Meek" userId="f3af35cc-3229-46e1-af36-3525661cfbd3" providerId="ADAL" clId="{A5717643-ED92-4303-87D3-F2E1103C39E7}" dt="2025-08-13T14:35:37.551" v="188" actId="20577"/>
          <ac:graphicFrameMkLst>
            <pc:docMk/>
            <pc:sldMk cId="3500069267" sldId="291"/>
            <ac:graphicFrameMk id="5" creationId="{A7BB8837-43AB-D802-6CF3-624DFDDC3BBB}"/>
          </ac:graphicFrameMkLst>
        </pc:graphicFrameChg>
      </pc:sldChg>
      <pc:sldChg chg="modSp mod">
        <pc:chgData name="Frances Meek" userId="f3af35cc-3229-46e1-af36-3525661cfbd3" providerId="ADAL" clId="{A5717643-ED92-4303-87D3-F2E1103C39E7}" dt="2025-08-13T14:12:35.933" v="71" actId="20577"/>
        <pc:sldMkLst>
          <pc:docMk/>
          <pc:sldMk cId="4151420698" sldId="293"/>
        </pc:sldMkLst>
        <pc:spChg chg="mod">
          <ac:chgData name="Frances Meek" userId="f3af35cc-3229-46e1-af36-3525661cfbd3" providerId="ADAL" clId="{A5717643-ED92-4303-87D3-F2E1103C39E7}" dt="2025-08-13T14:12:35.933" v="71" actId="20577"/>
          <ac:spMkLst>
            <pc:docMk/>
            <pc:sldMk cId="4151420698" sldId="293"/>
            <ac:spMk id="3" creationId="{4D605A33-8866-9327-352B-F1A5245A34DB}"/>
          </ac:spMkLst>
        </pc:spChg>
      </pc:sldChg>
      <pc:sldChg chg="modSp">
        <pc:chgData name="Frances Meek" userId="f3af35cc-3229-46e1-af36-3525661cfbd3" providerId="ADAL" clId="{A5717643-ED92-4303-87D3-F2E1103C39E7}" dt="2025-08-13T14:13:56.534" v="149" actId="20577"/>
        <pc:sldMkLst>
          <pc:docMk/>
          <pc:sldMk cId="1793391528" sldId="301"/>
        </pc:sldMkLst>
        <pc:spChg chg="mod">
          <ac:chgData name="Frances Meek" userId="f3af35cc-3229-46e1-af36-3525661cfbd3" providerId="ADAL" clId="{A5717643-ED92-4303-87D3-F2E1103C39E7}" dt="2025-08-13T14:13:56.534" v="149" actId="20577"/>
          <ac:spMkLst>
            <pc:docMk/>
            <pc:sldMk cId="1793391528" sldId="301"/>
            <ac:spMk id="3" creationId="{1492CC16-CC51-1CF5-B0EE-25137C9C02FB}"/>
          </ac:spMkLst>
        </pc:spChg>
      </pc:sldChg>
      <pc:sldChg chg="modSp mod">
        <pc:chgData name="Frances Meek" userId="f3af35cc-3229-46e1-af36-3525661cfbd3" providerId="ADAL" clId="{A5717643-ED92-4303-87D3-F2E1103C39E7}" dt="2025-08-13T14:36:05.316" v="200" actId="20577"/>
        <pc:sldMkLst>
          <pc:docMk/>
          <pc:sldMk cId="1305880709" sldId="302"/>
        </pc:sldMkLst>
        <pc:graphicFrameChg chg="mod modGraphic">
          <ac:chgData name="Frances Meek" userId="f3af35cc-3229-46e1-af36-3525661cfbd3" providerId="ADAL" clId="{A5717643-ED92-4303-87D3-F2E1103C39E7}" dt="2025-08-13T14:36:05.316" v="200" actId="20577"/>
          <ac:graphicFrameMkLst>
            <pc:docMk/>
            <pc:sldMk cId="1305880709" sldId="302"/>
            <ac:graphicFrameMk id="2" creationId="{2C092ECC-99AE-38C7-1B5C-9E374B326A80}"/>
          </ac:graphicFrameMkLst>
        </pc:graphicFrameChg>
      </pc:sldChg>
      <pc:sldChg chg="modSp mod">
        <pc:chgData name="Frances Meek" userId="f3af35cc-3229-46e1-af36-3525661cfbd3" providerId="ADAL" clId="{A5717643-ED92-4303-87D3-F2E1103C39E7}" dt="2025-08-13T14:36:54.874" v="218" actId="20577"/>
        <pc:sldMkLst>
          <pc:docMk/>
          <pc:sldMk cId="2670149181" sldId="303"/>
        </pc:sldMkLst>
        <pc:graphicFrameChg chg="modGraphic">
          <ac:chgData name="Frances Meek" userId="f3af35cc-3229-46e1-af36-3525661cfbd3" providerId="ADAL" clId="{A5717643-ED92-4303-87D3-F2E1103C39E7}" dt="2025-08-13T14:36:54.874" v="218" actId="20577"/>
          <ac:graphicFrameMkLst>
            <pc:docMk/>
            <pc:sldMk cId="2670149181" sldId="303"/>
            <ac:graphicFrameMk id="5" creationId="{964C2118-8565-76F2-8ADD-F10F7F5BF3A6}"/>
          </ac:graphicFrameMkLst>
        </pc:graphicFrameChg>
      </pc:sldChg>
      <pc:sldChg chg="modSp mod">
        <pc:chgData name="Frances Meek" userId="f3af35cc-3229-46e1-af36-3525661cfbd3" providerId="ADAL" clId="{A5717643-ED92-4303-87D3-F2E1103C39E7}" dt="2025-08-13T14:19:01.199" v="158" actId="20577"/>
        <pc:sldMkLst>
          <pc:docMk/>
          <pc:sldMk cId="4147912819" sldId="304"/>
        </pc:sldMkLst>
        <pc:spChg chg="mod">
          <ac:chgData name="Frances Meek" userId="f3af35cc-3229-46e1-af36-3525661cfbd3" providerId="ADAL" clId="{A5717643-ED92-4303-87D3-F2E1103C39E7}" dt="2025-08-13T14:19:01.199" v="158" actId="20577"/>
          <ac:spMkLst>
            <pc:docMk/>
            <pc:sldMk cId="4147912819" sldId="304"/>
            <ac:spMk id="6" creationId="{9EC8BC8E-E6B6-5664-C54B-7BB9B17F6514}"/>
          </ac:spMkLst>
        </pc:spChg>
      </pc:sldChg>
      <pc:sldChg chg="modAnim">
        <pc:chgData name="Frances Meek" userId="f3af35cc-3229-46e1-af36-3525661cfbd3" providerId="ADAL" clId="{A5717643-ED92-4303-87D3-F2E1103C39E7}" dt="2025-08-13T14:47:02.525" v="942"/>
        <pc:sldMkLst>
          <pc:docMk/>
          <pc:sldMk cId="4036156579" sldId="305"/>
        </pc:sldMkLst>
      </pc:sldChg>
      <pc:sldChg chg="addSp delSp modSp mod">
        <pc:chgData name="Frances Meek" userId="f3af35cc-3229-46e1-af36-3525661cfbd3" providerId="ADAL" clId="{A5717643-ED92-4303-87D3-F2E1103C39E7}" dt="2025-08-13T14:46:25.943" v="940" actId="20577"/>
        <pc:sldMkLst>
          <pc:docMk/>
          <pc:sldMk cId="472129049" sldId="306"/>
        </pc:sldMkLst>
        <pc:spChg chg="add mod">
          <ac:chgData name="Frances Meek" userId="f3af35cc-3229-46e1-af36-3525661cfbd3" providerId="ADAL" clId="{A5717643-ED92-4303-87D3-F2E1103C39E7}" dt="2025-08-13T14:46:25.943" v="940" actId="20577"/>
          <ac:spMkLst>
            <pc:docMk/>
            <pc:sldMk cId="472129049" sldId="306"/>
            <ac:spMk id="2" creationId="{20657D5A-DB97-C707-F214-A416CB1C4678}"/>
          </ac:spMkLst>
        </pc:spChg>
        <pc:picChg chg="add mod">
          <ac:chgData name="Frances Meek" userId="f3af35cc-3229-46e1-af36-3525661cfbd3" providerId="ADAL" clId="{A5717643-ED92-4303-87D3-F2E1103C39E7}" dt="2025-08-13T14:44:21.012" v="832" actId="1076"/>
          <ac:picMkLst>
            <pc:docMk/>
            <pc:sldMk cId="472129049" sldId="306"/>
            <ac:picMk id="1026" creationId="{315EA0C5-52FA-65FD-E0EF-8068AD74F97E}"/>
          </ac:picMkLst>
        </pc:picChg>
        <pc:picChg chg="add mod">
          <ac:chgData name="Frances Meek" userId="f3af35cc-3229-46e1-af36-3525661cfbd3" providerId="ADAL" clId="{A5717643-ED92-4303-87D3-F2E1103C39E7}" dt="2025-08-13T14:45:49.323" v="870" actId="1076"/>
          <ac:picMkLst>
            <pc:docMk/>
            <pc:sldMk cId="472129049" sldId="306"/>
            <ac:picMk id="1028" creationId="{739B450F-10CF-3CA4-9FA8-76E6FDE0581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Ingredients</a:t>
            </a:r>
          </a:p>
        </p:txBody>
      </p:sp>
    </p:spTree>
    <p:extLst>
      <p:ext uri="{BB962C8B-B14F-4D97-AF65-F5344CB8AC3E}">
        <p14:creationId xmlns:p14="http://schemas.microsoft.com/office/powerpoint/2010/main" val="28000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79AA41"/>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319053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79AA41"/>
                </a:solidFill>
                <a:latin typeface="Arial" charset="0"/>
                <a:ea typeface="Arial" charset="0"/>
                <a:cs typeface="Arial" charset="0"/>
              </a:defRPr>
            </a:lvl1pPr>
          </a:lstStyle>
          <a:p>
            <a:r>
              <a:rPr lang="en-US"/>
              <a:t>Equipment</a:t>
            </a:r>
          </a:p>
        </p:txBody>
      </p:sp>
    </p:spTree>
    <p:extLst>
      <p:ext uri="{BB962C8B-B14F-4D97-AF65-F5344CB8AC3E}">
        <p14:creationId xmlns:p14="http://schemas.microsoft.com/office/powerpoint/2010/main" val="297587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79AA41"/>
                </a:solidFill>
                <a:latin typeface="Arial" charset="0"/>
                <a:ea typeface="Arial" charset="0"/>
                <a:cs typeface="Arial" charset="0"/>
              </a:defRPr>
            </a:lvl1pPr>
          </a:lstStyle>
          <a:p>
            <a:r>
              <a:rPr lang="en-US"/>
              <a:t>Section Title</a:t>
            </a:r>
          </a:p>
        </p:txBody>
      </p:sp>
      <p:sp>
        <p:nvSpPr>
          <p:cNvPr id="4" name="Subtitle 2"/>
          <p:cNvSpPr>
            <a:spLocks noGrp="1"/>
          </p:cNvSpPr>
          <p:nvPr>
            <p:ph type="subTitle" idx="1"/>
          </p:nvPr>
        </p:nvSpPr>
        <p:spPr>
          <a:xfrm>
            <a:off x="1153512" y="3065488"/>
            <a:ext cx="9144000" cy="3087973"/>
          </a:xfrm>
          <a:prstGeom prst="rect">
            <a:avLst/>
          </a:prstGeom>
        </p:spPr>
        <p:txBody>
          <a:bodyPr/>
          <a:lstStyle>
            <a:lvl1pPr>
              <a:defRPr>
                <a:latin typeface="Arial" panose="020B0604020202020204" pitchFamily="34" charset="0"/>
                <a:cs typeface="Arial" panose="020B0604020202020204" pitchFamily="34" charset="0"/>
              </a:defRPr>
            </a:lvl1pPr>
          </a:lstStyle>
          <a:p>
            <a:pPr marL="0" indent="0" algn="ctr">
              <a:buNone/>
            </a:pPr>
            <a:r>
              <a:rPr lang="en-GB" sz="3600"/>
              <a:t>For further information, go to:</a:t>
            </a:r>
          </a:p>
          <a:p>
            <a:pPr marL="0" indent="0" algn="ctr">
              <a:buNone/>
            </a:pPr>
            <a:r>
              <a:rPr lang="en-GB" sz="3600"/>
              <a:t>www.foodafactoflife.org.uk</a:t>
            </a:r>
          </a:p>
        </p:txBody>
      </p:sp>
    </p:spTree>
    <p:extLst>
      <p:ext uri="{BB962C8B-B14F-4D97-AF65-F5344CB8AC3E}">
        <p14:creationId xmlns:p14="http://schemas.microsoft.com/office/powerpoint/2010/main" val="2013135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s://www.foodafactoflife.org.uk/recipes/11-14-l2c/thai-green-curry/" TargetMode="Externa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hyperlink" Target="http://www.foodafactoflife.org.uk/"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2025</a:t>
            </a:r>
          </a:p>
        </p:txBody>
      </p:sp>
      <p:sp>
        <p:nvSpPr>
          <p:cNvPr id="6" name="Rectangle 5"/>
          <p:cNvSpPr/>
          <p:nvPr userDrawn="1"/>
        </p:nvSpPr>
        <p:spPr>
          <a:xfrm>
            <a:off x="0" y="6424111"/>
            <a:ext cx="6761019" cy="369332"/>
          </a:xfrm>
          <a:prstGeom prst="rect">
            <a:avLst/>
          </a:prstGeom>
        </p:spPr>
        <p:txBody>
          <a:bodyPr wrap="square">
            <a:spAutoFit/>
          </a:bodyPr>
          <a:lstStyle/>
          <a:p>
            <a:r>
              <a:rPr lang="en-GB" sz="900" kern="1200" dirty="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a:t>
            </a:r>
          </a:p>
          <a:p>
            <a:r>
              <a:rPr lang="en-GB" sz="900" kern="1200" dirty="0">
                <a:solidFill>
                  <a:schemeClr val="tx1"/>
                </a:solidFill>
                <a:effectLst/>
                <a:latin typeface="Arial" panose="020B0604020202020204" pitchFamily="34" charset="0"/>
                <a:ea typeface="+mn-ea"/>
                <a:cs typeface="Arial" panose="020B0604020202020204" pitchFamily="34" charset="0"/>
                <a:hlinkClick r:id="rId6"/>
              </a:rPr>
              <a:t>Thai green curry  </a:t>
            </a:r>
            <a:endParaRPr lang="en-GB" sz="9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2025</a:t>
            </a:r>
          </a:p>
        </p:txBody>
      </p:sp>
    </p:spTree>
    <p:extLst>
      <p:ext uri="{BB962C8B-B14F-4D97-AF65-F5344CB8AC3E}">
        <p14:creationId xmlns:p14="http://schemas.microsoft.com/office/powerpoint/2010/main" val="2090495021"/>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a:solidFill>
                  <a:prstClr val="black"/>
                </a:solidFill>
                <a:latin typeface="Arial" charset="0"/>
                <a:ea typeface="Arial" charset="0"/>
                <a:cs typeface="Arial" charset="0"/>
                <a:hlinkClick r:id="rId4"/>
              </a:rPr>
              <a:t>www.foodafactoflife.org.uk</a:t>
            </a:r>
            <a:r>
              <a:rPr lang="en-US" sz="900">
                <a:solidFill>
                  <a:prstClr val="black"/>
                </a:solidFill>
                <a:latin typeface="Arial" charset="0"/>
                <a:ea typeface="Arial" charset="0"/>
                <a:cs typeface="Arial" charset="0"/>
              </a:rPr>
              <a:t>    © Food – a fact of life 2025</a:t>
            </a:r>
          </a:p>
        </p:txBody>
      </p:sp>
      <p:sp>
        <p:nvSpPr>
          <p:cNvPr id="5" name="Rectangle 4"/>
          <p:cNvSpPr/>
          <p:nvPr userDrawn="1"/>
        </p:nvSpPr>
        <p:spPr>
          <a:xfrm>
            <a:off x="-2" y="6539528"/>
            <a:ext cx="6761019" cy="230832"/>
          </a:xfrm>
          <a:prstGeom prst="rect">
            <a:avLst/>
          </a:prstGeom>
        </p:spPr>
        <p:txBody>
          <a:bodyPr wrap="square">
            <a:spAutoFit/>
          </a:bodyPr>
          <a:lstStyle/>
          <a:p>
            <a:r>
              <a:rPr lang="en-GB" sz="900" kern="1200">
                <a:solidFill>
                  <a:schemeClr val="tx1"/>
                </a:solidFill>
                <a:effectLst/>
                <a:latin typeface="Arial" panose="020B0604020202020204" pitchFamily="34" charset="0"/>
                <a:ea typeface="+mn-ea"/>
                <a:cs typeface="Arial" panose="020B0604020202020204" pitchFamily="34" charset="0"/>
              </a:rPr>
              <a:t>This recipe is from the original Licence to cook programme and is provided under the Open Government Licence. </a:t>
            </a:r>
          </a:p>
        </p:txBody>
      </p:sp>
    </p:spTree>
    <p:extLst>
      <p:ext uri="{BB962C8B-B14F-4D97-AF65-F5344CB8AC3E}">
        <p14:creationId xmlns:p14="http://schemas.microsoft.com/office/powerpoint/2010/main" val="369433831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https://www.foodafactoflife.org.uk/recipes/aset-global-cuisines/caribbean-islands/jerk-potato-and-black-bean-curry/" TargetMode="External"/><Relationship Id="rId3" Type="http://schemas.openxmlformats.org/officeDocument/2006/relationships/hyperlink" Target="https://www.foodafactoflife.org.uk/recipes/aset-global-cuisines/african/meat-free-west-african-jollof-rice/" TargetMode="External"/><Relationship Id="rId7" Type="http://schemas.openxmlformats.org/officeDocument/2006/relationships/hyperlink" Target="https://www.foodafactoflife.org.uk/recipes/aset-global-cuisines/south-america/vegan-meat-free-chilli/" TargetMode="External"/><Relationship Id="rId2" Type="http://schemas.openxmlformats.org/officeDocument/2006/relationships/hyperlink" Target="https://www.foodafactoflife.org.uk/recipes/aset-global-cuisines/african/west-african-jollof-rice-with-chicken/" TargetMode="External"/><Relationship Id="rId1" Type="http://schemas.openxmlformats.org/officeDocument/2006/relationships/slideLayout" Target="../slideLayouts/slideLayout5.xml"/><Relationship Id="rId6" Type="http://schemas.openxmlformats.org/officeDocument/2006/relationships/hyperlink" Target="https://www.foodafactoflife.org.uk/recipes/aset-global-cuisines/caribbean-islands/picadillo/" TargetMode="External"/><Relationship Id="rId11" Type="http://schemas.openxmlformats.org/officeDocument/2006/relationships/image" Target="../media/image20.jpeg"/><Relationship Id="rId5" Type="http://schemas.openxmlformats.org/officeDocument/2006/relationships/hyperlink" Target="https://www.foodafactoflife.org.uk/recipes/aset-global-cuisines/caribbean-islands/cuban-arroz-con-pollo/" TargetMode="External"/><Relationship Id="rId10" Type="http://schemas.openxmlformats.org/officeDocument/2006/relationships/image" Target="../media/image19.jpeg"/><Relationship Id="rId4" Type="http://schemas.openxmlformats.org/officeDocument/2006/relationships/hyperlink" Target="https://www.foodafactoflife.org.uk/recipes/aset-global-cuisines/african/algerian-meatballs/" TargetMode="External"/><Relationship Id="rId9" Type="http://schemas.openxmlformats.org/officeDocument/2006/relationships/hyperlink" Target="https://www.foodafactoflife.org.uk/11-14-years/cooking-11-14-years/planning-what-to-cook-11-14-years/#GLOB"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3.xml"/><Relationship Id="rId7" Type="http://schemas.openxmlformats.org/officeDocument/2006/relationships/image" Target="../media/image12.jpeg"/><Relationship Id="rId2" Type="http://schemas.openxmlformats.org/officeDocument/2006/relationships/video" Target="https://www.youtube.com/embed/b_ALnF8zxXk?list=PLSXnX8lDffhSU7A6Bi3us7KxEcHQqL_f2" TargetMode="External"/><Relationship Id="rId1" Type="http://schemas.openxmlformats.org/officeDocument/2006/relationships/video" Target="https://www.youtube.com/embed/3mC2cDgpgxY?feature=oembed" TargetMode="External"/><Relationship Id="rId6" Type="http://schemas.openxmlformats.org/officeDocument/2006/relationships/hyperlink" Target="https://youtu.be/b_ALnF8zxXk?list=PLSXnX8lDffhSU7A6Bi3us7KxEcHQqL_f2" TargetMode="External"/><Relationship Id="rId5" Type="http://schemas.openxmlformats.org/officeDocument/2006/relationships/image" Target="../media/image11.jpg"/><Relationship Id="rId4" Type="http://schemas.openxmlformats.org/officeDocument/2006/relationships/hyperlink" Target="https://youtu.be/3mC2cDgpgx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61E67-24C7-FDE5-0A9D-D482C76F7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30628-A9FA-3FD5-79DD-7FA5D52E5915}"/>
              </a:ext>
            </a:extLst>
          </p:cNvPr>
          <p:cNvSpPr>
            <a:spLocks noGrp="1"/>
          </p:cNvSpPr>
          <p:nvPr>
            <p:ph type="ctrTitle"/>
          </p:nvPr>
        </p:nvSpPr>
        <p:spPr>
          <a:xfrm>
            <a:off x="1142452" y="3531477"/>
            <a:ext cx="9144000" cy="733096"/>
          </a:xfrm>
        </p:spPr>
        <p:txBody>
          <a:bodyPr/>
          <a:lstStyle/>
          <a:p>
            <a:r>
              <a:rPr lang="en-US" dirty="0">
                <a:latin typeface="Arial"/>
                <a:cs typeface="Arial"/>
              </a:rPr>
              <a:t>Thai green curry</a:t>
            </a:r>
            <a:endParaRPr lang="en-US" dirty="0"/>
          </a:p>
        </p:txBody>
      </p:sp>
      <p:sp>
        <p:nvSpPr>
          <p:cNvPr id="3" name="TextBox 2">
            <a:extLst>
              <a:ext uri="{FF2B5EF4-FFF2-40B4-BE49-F238E27FC236}">
                <a16:creationId xmlns:a16="http://schemas.microsoft.com/office/drawing/2014/main" id="{2765306A-AAAA-737D-CE74-AE9E59A61F16}"/>
              </a:ext>
            </a:extLst>
          </p:cNvPr>
          <p:cNvSpPr txBox="1"/>
          <p:nvPr/>
        </p:nvSpPr>
        <p:spPr>
          <a:xfrm>
            <a:off x="1142452" y="4264573"/>
            <a:ext cx="3552378" cy="369332"/>
          </a:xfrm>
          <a:prstGeom prst="rect">
            <a:avLst/>
          </a:prstGeom>
          <a:noFill/>
        </p:spPr>
        <p:txBody>
          <a:bodyPr wrap="square" lIns="91440" tIns="45720" rIns="91440" bIns="45720" rtlCol="0" anchor="t">
            <a:spAutoFit/>
          </a:bodyPr>
          <a:lstStyle/>
          <a:p>
            <a:r>
              <a:rPr lang="en-GB" dirty="0">
                <a:solidFill>
                  <a:schemeClr val="bg1"/>
                </a:solidFill>
                <a:latin typeface="Arial"/>
                <a:cs typeface="Arial"/>
              </a:rPr>
              <a:t>Complexity: medium </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786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A618-1CDD-1725-AFBF-8C9D764F6EA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3232C1-A2C9-E67A-8053-FA780B5DEAE7}"/>
              </a:ext>
            </a:extLst>
          </p:cNvPr>
          <p:cNvSpPr/>
          <p:nvPr/>
        </p:nvSpPr>
        <p:spPr>
          <a:xfrm>
            <a:off x="995829" y="2301464"/>
            <a:ext cx="8012247" cy="2009279"/>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D0C00B9-80AA-A91E-3A14-233E11349DB4}"/>
              </a:ext>
            </a:extLst>
          </p:cNvPr>
          <p:cNvSpPr>
            <a:spLocks noGrp="1"/>
          </p:cNvSpPr>
          <p:nvPr>
            <p:ph type="ctrTitle"/>
          </p:nvPr>
        </p:nvSpPr>
        <p:spPr>
          <a:xfrm>
            <a:off x="995829" y="1555463"/>
            <a:ext cx="9720000" cy="720000"/>
          </a:xfrm>
        </p:spPr>
        <p:txBody>
          <a:bodyPr/>
          <a:lstStyle/>
          <a:p>
            <a:r>
              <a:rPr lang="en-US"/>
              <a:t>Top tips</a:t>
            </a:r>
          </a:p>
        </p:txBody>
      </p:sp>
      <p:sp>
        <p:nvSpPr>
          <p:cNvPr id="10" name="TextBox 9">
            <a:extLst>
              <a:ext uri="{FF2B5EF4-FFF2-40B4-BE49-F238E27FC236}">
                <a16:creationId xmlns:a16="http://schemas.microsoft.com/office/drawing/2014/main" id="{105AD2C3-3977-79F4-7A2B-483785D1D744}"/>
              </a:ext>
            </a:extLst>
          </p:cNvPr>
          <p:cNvSpPr txBox="1"/>
          <p:nvPr/>
        </p:nvSpPr>
        <p:spPr>
          <a:xfrm>
            <a:off x="1141527" y="2470967"/>
            <a:ext cx="766223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Reduce food waste: Add leftover vegetables such as broccoli, spinach or baby corn. </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Vary your protein: Swap the chicken for chickpeas, tofu, paneer, prawns or thin strips of pork. </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Focus on fibre: Serve with wholegrain rice or noodles. </a:t>
            </a:r>
          </a:p>
        </p:txBody>
      </p:sp>
      <p:pic>
        <p:nvPicPr>
          <p:cNvPr id="7" name="Picture 6" descr="A bowl of brown rice&#10;&#10;AI-generated content may be incorrect.">
            <a:extLst>
              <a:ext uri="{FF2B5EF4-FFF2-40B4-BE49-F238E27FC236}">
                <a16:creationId xmlns:a16="http://schemas.microsoft.com/office/drawing/2014/main" id="{2B046338-4F73-5F31-F5AE-63E50C48E6B5}"/>
              </a:ext>
            </a:extLst>
          </p:cNvPr>
          <p:cNvPicPr>
            <a:picLocks noChangeAspect="1"/>
          </p:cNvPicPr>
          <p:nvPr/>
        </p:nvPicPr>
        <p:blipFill>
          <a:blip r:embed="rId2"/>
          <a:stretch>
            <a:fillRect/>
          </a:stretch>
        </p:blipFill>
        <p:spPr>
          <a:xfrm>
            <a:off x="9153773" y="1753564"/>
            <a:ext cx="3014238" cy="2009279"/>
          </a:xfrm>
          <a:prstGeom prst="rect">
            <a:avLst/>
          </a:prstGeom>
        </p:spPr>
      </p:pic>
      <p:pic>
        <p:nvPicPr>
          <p:cNvPr id="9" name="Picture 8" descr="A bowl of shrimp&#10;&#10;AI-generated content may be incorrect.">
            <a:extLst>
              <a:ext uri="{FF2B5EF4-FFF2-40B4-BE49-F238E27FC236}">
                <a16:creationId xmlns:a16="http://schemas.microsoft.com/office/drawing/2014/main" id="{B59EEC0C-92B9-0674-0ED0-B4805F933563}"/>
              </a:ext>
            </a:extLst>
          </p:cNvPr>
          <p:cNvPicPr>
            <a:picLocks noChangeAspect="1"/>
          </p:cNvPicPr>
          <p:nvPr/>
        </p:nvPicPr>
        <p:blipFill>
          <a:blip r:embed="rId3"/>
          <a:stretch>
            <a:fillRect/>
          </a:stretch>
        </p:blipFill>
        <p:spPr>
          <a:xfrm>
            <a:off x="9588814" y="3641864"/>
            <a:ext cx="2254029" cy="2107426"/>
          </a:xfrm>
          <a:prstGeom prst="rect">
            <a:avLst/>
          </a:prstGeom>
        </p:spPr>
      </p:pic>
    </p:spTree>
    <p:extLst>
      <p:ext uri="{BB962C8B-B14F-4D97-AF65-F5344CB8AC3E}">
        <p14:creationId xmlns:p14="http://schemas.microsoft.com/office/powerpoint/2010/main" val="321020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31F1-B4EF-4BE2-152D-BC4D74CAA0EA}"/>
              </a:ext>
            </a:extLst>
          </p:cNvPr>
          <p:cNvSpPr>
            <a:spLocks noGrp="1"/>
          </p:cNvSpPr>
          <p:nvPr>
            <p:ph type="ctrTitle"/>
          </p:nvPr>
        </p:nvSpPr>
        <p:spPr/>
        <p:txBody>
          <a:bodyPr/>
          <a:lstStyle/>
          <a:p>
            <a:r>
              <a:rPr lang="en-GB" dirty="0">
                <a:latin typeface="Arial"/>
                <a:cs typeface="Arial"/>
              </a:rPr>
              <a:t>Food science  </a:t>
            </a:r>
            <a:endParaRPr lang="en-GB" dirty="0"/>
          </a:p>
        </p:txBody>
      </p:sp>
      <p:sp>
        <p:nvSpPr>
          <p:cNvPr id="3" name="Subtitle 2">
            <a:extLst>
              <a:ext uri="{FF2B5EF4-FFF2-40B4-BE49-F238E27FC236}">
                <a16:creationId xmlns:a16="http://schemas.microsoft.com/office/drawing/2014/main" id="{C66AFBFE-D5A7-FE61-9DB7-8E9B448E14F8}"/>
              </a:ext>
            </a:extLst>
          </p:cNvPr>
          <p:cNvSpPr>
            <a:spLocks noGrp="1"/>
          </p:cNvSpPr>
          <p:nvPr>
            <p:ph type="subTitle" idx="1"/>
          </p:nvPr>
        </p:nvSpPr>
        <p:spPr>
          <a:xfrm>
            <a:off x="1169277" y="2571092"/>
            <a:ext cx="5231524" cy="3600000"/>
          </a:xfrm>
        </p:spPr>
        <p:txBody>
          <a:bodyPr/>
          <a:lstStyle/>
          <a:p>
            <a:pPr marL="0" indent="0">
              <a:buNone/>
            </a:pPr>
            <a:endParaRPr lang="en-GB" sz="2000" dirty="0">
              <a:latin typeface="Arial"/>
              <a:cs typeface="Arial"/>
            </a:endParaRPr>
          </a:p>
          <a:p>
            <a:pPr marL="0" indent="0">
              <a:buNone/>
            </a:pPr>
            <a:endParaRPr lang="en-GB" sz="2000" dirty="0"/>
          </a:p>
        </p:txBody>
      </p:sp>
      <p:sp>
        <p:nvSpPr>
          <p:cNvPr id="5" name="TextBox 4">
            <a:extLst>
              <a:ext uri="{FF2B5EF4-FFF2-40B4-BE49-F238E27FC236}">
                <a16:creationId xmlns:a16="http://schemas.microsoft.com/office/drawing/2014/main" id="{A50104BB-92E2-1BF3-60A1-C44446D00763}"/>
              </a:ext>
            </a:extLst>
          </p:cNvPr>
          <p:cNvSpPr txBox="1"/>
          <p:nvPr/>
        </p:nvSpPr>
        <p:spPr>
          <a:xfrm>
            <a:off x="1169273" y="2283798"/>
            <a:ext cx="6174501" cy="372409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Denaturing of proteins</a:t>
            </a:r>
          </a:p>
          <a:p>
            <a:endParaRPr lang="en-US"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Denaturation is the change in structure of protein molecules.  The process results in the unfolding of the protein’s structure.  Factors which contribute to denaturation are heat, salts, pH and mechanical action.</a:t>
            </a:r>
          </a:p>
          <a:p>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When cooking the curry, the chicken denatures due to the heat, resulting in a tender texture.</a:t>
            </a:r>
            <a:endParaRPr lang="en-US" sz="2000" b="1" dirty="0">
              <a:latin typeface="Arial" panose="020B0604020202020204" pitchFamily="34" charset="0"/>
              <a:cs typeface="Arial" panose="020B0604020202020204" pitchFamily="34" charset="0"/>
            </a:endParaRPr>
          </a:p>
          <a:p>
            <a:endParaRPr lang="en-US" dirty="0"/>
          </a:p>
          <a:p>
            <a:endParaRPr lang="en-US" dirty="0"/>
          </a:p>
        </p:txBody>
      </p:sp>
      <p:pic>
        <p:nvPicPr>
          <p:cNvPr id="7" name="Picture 6" descr="A bowl of rice and chicken&#10;&#10;AI-generated content may be incorrect.">
            <a:extLst>
              <a:ext uri="{FF2B5EF4-FFF2-40B4-BE49-F238E27FC236}">
                <a16:creationId xmlns:a16="http://schemas.microsoft.com/office/drawing/2014/main" id="{11D147FB-6D20-0352-389A-6790BBCB1C4C}"/>
              </a:ext>
            </a:extLst>
          </p:cNvPr>
          <p:cNvPicPr>
            <a:picLocks noChangeAspect="1"/>
          </p:cNvPicPr>
          <p:nvPr/>
        </p:nvPicPr>
        <p:blipFill>
          <a:blip r:embed="rId2"/>
          <a:stretch>
            <a:fillRect/>
          </a:stretch>
        </p:blipFill>
        <p:spPr>
          <a:xfrm>
            <a:off x="8022465" y="2283798"/>
            <a:ext cx="3552415" cy="2754086"/>
          </a:xfrm>
          <a:prstGeom prst="rect">
            <a:avLst/>
          </a:prstGeom>
        </p:spPr>
      </p:pic>
    </p:spTree>
    <p:extLst>
      <p:ext uri="{BB962C8B-B14F-4D97-AF65-F5344CB8AC3E}">
        <p14:creationId xmlns:p14="http://schemas.microsoft.com/office/powerpoint/2010/main" val="391515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33C2-42D4-1D20-D200-78AF168B3CE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53B68CA-8205-DA02-5A5C-7C9E45B6F697}"/>
              </a:ext>
            </a:extLst>
          </p:cNvPr>
          <p:cNvSpPr txBox="1"/>
          <p:nvPr/>
        </p:nvSpPr>
        <p:spPr>
          <a:xfrm>
            <a:off x="693253" y="1202783"/>
            <a:ext cx="6097656" cy="615553"/>
          </a:xfrm>
          <a:prstGeom prst="rect">
            <a:avLst/>
          </a:prstGeom>
          <a:noFill/>
        </p:spPr>
        <p:txBody>
          <a:bodyPr wrap="square">
            <a:spAutoFit/>
          </a:bodyPr>
          <a:lstStyle/>
          <a:p>
            <a:r>
              <a:rPr lang="en-GB" sz="3400" b="1">
                <a:solidFill>
                  <a:srgbClr val="79AA41"/>
                </a:solidFill>
                <a:latin typeface="Arial" panose="020B0604020202020204" pitchFamily="34" charset="0"/>
                <a:cs typeface="Arial" panose="020B0604020202020204" pitchFamily="34" charset="0"/>
              </a:rPr>
              <a:t>Plenary </a:t>
            </a:r>
          </a:p>
        </p:txBody>
      </p:sp>
      <p:sp>
        <p:nvSpPr>
          <p:cNvPr id="3" name="Google Shape;1494;p130">
            <a:extLst>
              <a:ext uri="{FF2B5EF4-FFF2-40B4-BE49-F238E27FC236}">
                <a16:creationId xmlns:a16="http://schemas.microsoft.com/office/drawing/2014/main" id="{EBA46DFB-45B8-4CE9-AC58-E934AB05F246}"/>
              </a:ext>
            </a:extLst>
          </p:cNvPr>
          <p:cNvSpPr txBox="1">
            <a:spLocks/>
          </p:cNvSpPr>
          <p:nvPr/>
        </p:nvSpPr>
        <p:spPr>
          <a:xfrm>
            <a:off x="832050" y="1694363"/>
            <a:ext cx="9912149" cy="436017"/>
          </a:xfrm>
          <a:prstGeom prst="rect">
            <a:avLst/>
          </a:prstGeom>
        </p:spPr>
        <p:txBody>
          <a:bodyPr spcFirstLastPara="1" vert="horz" wrap="square" lIns="0" tIns="0" rIns="0" bIns="0" numCol="1" rtlCol="0" anchor="t" anchorCtr="0">
            <a:spAutoFit/>
          </a:bodyPr>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SzPts val="1800"/>
              <a:buNone/>
            </a:pPr>
            <a:r>
              <a:rPr lang="en-GB" sz="2000" dirty="0"/>
              <a:t>Evaluate five food skills and ways in which you worked.</a:t>
            </a:r>
          </a:p>
        </p:txBody>
      </p:sp>
      <p:graphicFrame>
        <p:nvGraphicFramePr>
          <p:cNvPr id="5" name="Google Shape;1496;p130">
            <a:extLst>
              <a:ext uri="{FF2B5EF4-FFF2-40B4-BE49-F238E27FC236}">
                <a16:creationId xmlns:a16="http://schemas.microsoft.com/office/drawing/2014/main" id="{A7BB8837-43AB-D802-6CF3-624DFDDC3BBB}"/>
              </a:ext>
            </a:extLst>
          </p:cNvPr>
          <p:cNvGraphicFramePr/>
          <p:nvPr>
            <p:extLst>
              <p:ext uri="{D42A27DB-BD31-4B8C-83A1-F6EECF244321}">
                <p14:modId xmlns:p14="http://schemas.microsoft.com/office/powerpoint/2010/main" val="2149697117"/>
              </p:ext>
            </p:extLst>
          </p:nvPr>
        </p:nvGraphicFramePr>
        <p:xfrm>
          <a:off x="832050" y="2567338"/>
          <a:ext cx="10512225" cy="3498560"/>
        </p:xfrm>
        <a:graphic>
          <a:graphicData uri="http://schemas.openxmlformats.org/drawingml/2006/table">
            <a:tbl>
              <a:tblPr>
                <a:noFill/>
              </a:tblPr>
              <a:tblGrid>
                <a:gridCol w="1884555">
                  <a:extLst>
                    <a:ext uri="{9D8B030D-6E8A-4147-A177-3AD203B41FA5}">
                      <a16:colId xmlns:a16="http://schemas.microsoft.com/office/drawing/2014/main" val="20000"/>
                    </a:ext>
                  </a:extLst>
                </a:gridCol>
                <a:gridCol w="1516854">
                  <a:extLst>
                    <a:ext uri="{9D8B030D-6E8A-4147-A177-3AD203B41FA5}">
                      <a16:colId xmlns:a16="http://schemas.microsoft.com/office/drawing/2014/main" val="20001"/>
                    </a:ext>
                  </a:extLst>
                </a:gridCol>
                <a:gridCol w="2861477">
                  <a:extLst>
                    <a:ext uri="{9D8B030D-6E8A-4147-A177-3AD203B41FA5}">
                      <a16:colId xmlns:a16="http://schemas.microsoft.com/office/drawing/2014/main" val="20002"/>
                    </a:ext>
                  </a:extLst>
                </a:gridCol>
                <a:gridCol w="1503608">
                  <a:extLst>
                    <a:ext uri="{9D8B030D-6E8A-4147-A177-3AD203B41FA5}">
                      <a16:colId xmlns:a16="http://schemas.microsoft.com/office/drawing/2014/main" val="20004"/>
                    </a:ext>
                  </a:extLst>
                </a:gridCol>
                <a:gridCol w="2745731">
                  <a:extLst>
                    <a:ext uri="{9D8B030D-6E8A-4147-A177-3AD203B41FA5}">
                      <a16:colId xmlns:a16="http://schemas.microsoft.com/office/drawing/2014/main" val="20005"/>
                    </a:ext>
                  </a:extLst>
                </a:gridCol>
              </a:tblGrid>
              <a:tr h="698240">
                <a:tc>
                  <a:txBody>
                    <a:bodyPr/>
                    <a:lstStyle/>
                    <a:p>
                      <a:pPr marL="0" lvl="0" indent="0" algn="l" rtl="0">
                        <a:spcBef>
                          <a:spcPts val="0"/>
                        </a:spcBef>
                        <a:spcAft>
                          <a:spcPts val="0"/>
                        </a:spcAft>
                        <a:buNone/>
                      </a:pPr>
                      <a:r>
                        <a:rPr lang="en-GB" sz="2000">
                          <a:latin typeface="Arial" panose="020B0604020202020204" pitchFamily="34" charset="0"/>
                          <a:ea typeface="Lexend"/>
                          <a:cs typeface="Arial" panose="020B0604020202020204" pitchFamily="34" charset="0"/>
                          <a:sym typeface="Lexend"/>
                        </a:rPr>
                        <a:t>Area</a:t>
                      </a:r>
                      <a:endParaRPr sz="2000">
                        <a:latin typeface="Arial" panose="020B0604020202020204" pitchFamily="34" charset="0"/>
                        <a:ea typeface="Lexend"/>
                        <a:cs typeface="Arial" panose="020B0604020202020204" pitchFamily="34" charset="0"/>
                        <a:sym typeface="Lexend"/>
                      </a:endParaRPr>
                    </a:p>
                  </a:txBody>
                  <a:tcPr marL="48000" marR="24000" marT="24000" marB="24000">
                    <a:solidFill>
                      <a:srgbClr val="DAE6C2"/>
                    </a:solidFill>
                  </a:tcPr>
                </a:tc>
                <a:tc>
                  <a:txBody>
                    <a:bodyPr/>
                    <a:lstStyle/>
                    <a:p>
                      <a:pPr marL="0" lvl="0" indent="0" algn="ctr" rtl="0">
                        <a:spcBef>
                          <a:spcPts val="0"/>
                        </a:spcBef>
                        <a:spcAft>
                          <a:spcPts val="0"/>
                        </a:spcAft>
                        <a:buNone/>
                      </a:pPr>
                      <a:r>
                        <a:rPr lang="en-GB" sz="2000">
                          <a:latin typeface="Arial" panose="020B0604020202020204" pitchFamily="34" charset="0"/>
                          <a:ea typeface="Lexend"/>
                          <a:cs typeface="Arial" panose="020B0604020202020204" pitchFamily="34" charset="0"/>
                          <a:sym typeface="Lexend"/>
                        </a:rPr>
                        <a:t>I need help</a:t>
                      </a:r>
                      <a:endParaRPr sz="2000">
                        <a:latin typeface="Arial" panose="020B0604020202020204" pitchFamily="34" charset="0"/>
                        <a:ea typeface="Lexend"/>
                        <a:cs typeface="Arial" panose="020B0604020202020204" pitchFamily="34" charset="0"/>
                        <a:sym typeface="Lexend"/>
                      </a:endParaRPr>
                    </a:p>
                  </a:txBody>
                  <a:tcPr marL="24000" marR="24000" marT="24000" marB="24000">
                    <a:solidFill>
                      <a:srgbClr val="DAE6C2"/>
                    </a:solidFill>
                  </a:tcPr>
                </a:tc>
                <a:tc>
                  <a:txBody>
                    <a:bodyPr/>
                    <a:lstStyle/>
                    <a:p>
                      <a:pPr marL="0" lvl="0" indent="0" algn="ctr" rtl="0">
                        <a:spcBef>
                          <a:spcPts val="0"/>
                        </a:spcBef>
                        <a:spcAft>
                          <a:spcPts val="0"/>
                        </a:spcAft>
                        <a:buNone/>
                      </a:pPr>
                      <a:endParaRPr sz="2000" dirty="0">
                        <a:latin typeface="Arial" panose="020B0604020202020204" pitchFamily="34" charset="0"/>
                        <a:ea typeface="Lexend"/>
                        <a:cs typeface="Arial" panose="020B0604020202020204" pitchFamily="34" charset="0"/>
                        <a:sym typeface="Lexend"/>
                      </a:endParaRPr>
                    </a:p>
                  </a:txBody>
                  <a:tcPr marL="24000" marR="24000" marT="24000" marB="24000">
                    <a:solidFill>
                      <a:srgbClr val="DAE6C2"/>
                    </a:solidFill>
                  </a:tcPr>
                </a:tc>
                <a:tc>
                  <a:txBody>
                    <a:bodyPr/>
                    <a:lstStyle/>
                    <a:p>
                      <a:pPr marL="0" lvl="0" indent="0" algn="ctr" rtl="0">
                        <a:spcBef>
                          <a:spcPts val="0"/>
                        </a:spcBef>
                        <a:spcAft>
                          <a:spcPts val="0"/>
                        </a:spcAft>
                        <a:buNone/>
                      </a:pPr>
                      <a:r>
                        <a:rPr lang="en-GB" sz="2000">
                          <a:latin typeface="Arial" panose="020B0604020202020204" pitchFamily="34" charset="0"/>
                          <a:ea typeface="Lexend"/>
                          <a:cs typeface="Arial" panose="020B0604020202020204" pitchFamily="34" charset="0"/>
                          <a:sym typeface="Lexend"/>
                        </a:rPr>
                        <a:t>I can help others </a:t>
                      </a:r>
                      <a:endParaRPr sz="2000">
                        <a:latin typeface="Arial" panose="020B0604020202020204" pitchFamily="34" charset="0"/>
                        <a:ea typeface="Lexend"/>
                        <a:cs typeface="Arial" panose="020B0604020202020204" pitchFamily="34" charset="0"/>
                        <a:sym typeface="Lexend"/>
                      </a:endParaRPr>
                    </a:p>
                  </a:txBody>
                  <a:tcPr marL="24000" marR="24000" marT="24000" marB="24000">
                    <a:solidFill>
                      <a:srgbClr val="DAE6C2"/>
                    </a:solidFill>
                  </a:tcPr>
                </a:tc>
                <a:tc>
                  <a:txBody>
                    <a:bodyPr/>
                    <a:lstStyle/>
                    <a:p>
                      <a:pPr marL="0" lvl="0" indent="0" algn="l" rtl="0">
                        <a:spcBef>
                          <a:spcPts val="0"/>
                        </a:spcBef>
                        <a:spcAft>
                          <a:spcPts val="0"/>
                        </a:spcAft>
                        <a:buNone/>
                      </a:pPr>
                      <a:r>
                        <a:rPr lang="en-GB" sz="2000" dirty="0">
                          <a:latin typeface="Arial" panose="020B0604020202020204" pitchFamily="34" charset="0"/>
                          <a:ea typeface="Lexend"/>
                          <a:cs typeface="Arial" panose="020B0604020202020204" pitchFamily="34" charset="0"/>
                          <a:sym typeface="Lexend"/>
                        </a:rPr>
                        <a:t>Comments</a:t>
                      </a:r>
                      <a:endParaRPr sz="2000" dirty="0">
                        <a:latin typeface="Arial" panose="020B0604020202020204" pitchFamily="34" charset="0"/>
                        <a:ea typeface="Lexend"/>
                        <a:cs typeface="Arial" panose="020B0604020202020204" pitchFamily="34" charset="0"/>
                        <a:sym typeface="Lexend"/>
                      </a:endParaRPr>
                    </a:p>
                  </a:txBody>
                  <a:tcPr marL="48000" marR="24000" marT="24000" marB="24000">
                    <a:solidFill>
                      <a:srgbClr val="DAE6C2"/>
                    </a:solidFill>
                  </a:tcPr>
                </a:tc>
                <a:extLst>
                  <a:ext uri="{0D108BD9-81ED-4DB2-BD59-A6C34878D82A}">
                    <a16:rowId xmlns:a16="http://schemas.microsoft.com/office/drawing/2014/main" val="10000"/>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Timing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a:latin typeface="Lexend"/>
                          <a:ea typeface="Lexend"/>
                          <a:cs typeface="Lexend"/>
                          <a:sym typeface="Lexend"/>
                        </a:rPr>
                        <a:t>    ☆       ☆       ☆       ☆       ☆</a:t>
                      </a:r>
                      <a:endParaRPr sz="320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2100">
                        <a:latin typeface="Lexend"/>
                        <a:ea typeface="Lexend"/>
                        <a:cs typeface="Lexend"/>
                        <a:sym typeface="Lexend"/>
                      </a:endParaRPr>
                    </a:p>
                  </a:txBody>
                  <a:tcPr marL="24000" marR="24000" marT="24000" marB="24000"/>
                </a:tc>
                <a:extLst>
                  <a:ext uri="{0D108BD9-81ED-4DB2-BD59-A6C34878D82A}">
                    <a16:rowId xmlns:a16="http://schemas.microsoft.com/office/drawing/2014/main" val="10001"/>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Juicing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a:latin typeface="Lexend"/>
                          <a:ea typeface="Lexend"/>
                          <a:cs typeface="Lexend"/>
                          <a:sym typeface="Lexend"/>
                        </a:rPr>
                        <a:t>    ☆       ☆       ☆       ☆       ☆</a:t>
                      </a:r>
                      <a:endParaRPr sz="210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2100">
                        <a:latin typeface="Lexend"/>
                        <a:ea typeface="Lexend"/>
                        <a:cs typeface="Lexend"/>
                        <a:sym typeface="Lexend"/>
                      </a:endParaRPr>
                    </a:p>
                  </a:txBody>
                  <a:tcPr marL="24000" marR="24000" marT="24000" marB="24000"/>
                </a:tc>
                <a:extLst>
                  <a:ext uri="{0D108BD9-81ED-4DB2-BD59-A6C34878D82A}">
                    <a16:rowId xmlns:a16="http://schemas.microsoft.com/office/drawing/2014/main" val="10002"/>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Slicing and dicing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a:latin typeface="Lexend"/>
                          <a:ea typeface="Lexend"/>
                          <a:cs typeface="Lexend"/>
                          <a:sym typeface="Lexend"/>
                        </a:rPr>
                        <a:t>    ☆       ☆       ☆       ☆       ☆</a:t>
                      </a:r>
                      <a:endParaRPr sz="210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2100">
                        <a:latin typeface="Lexend"/>
                        <a:ea typeface="Lexend"/>
                        <a:cs typeface="Lexend"/>
                        <a:sym typeface="Lexend"/>
                      </a:endParaRPr>
                    </a:p>
                  </a:txBody>
                  <a:tcPr marL="24000" marR="24000" marT="24000" marB="24000"/>
                </a:tc>
                <a:extLst>
                  <a:ext uri="{0D108BD9-81ED-4DB2-BD59-A6C34878D82A}">
                    <a16:rowId xmlns:a16="http://schemas.microsoft.com/office/drawing/2014/main" val="10003"/>
                  </a:ext>
                </a:extLst>
              </a:tr>
              <a:tr h="535680">
                <a:tc>
                  <a:txBody>
                    <a:bodyPr/>
                    <a:lstStyle/>
                    <a:p>
                      <a:pPr marL="0" lvl="0" indent="0" algn="l" rtl="0">
                        <a:spcBef>
                          <a:spcPts val="0"/>
                        </a:spcBef>
                        <a:spcAft>
                          <a:spcPts val="0"/>
                        </a:spcAft>
                        <a:buNone/>
                      </a:pPr>
                      <a:r>
                        <a:rPr lang="en-GB" sz="2000" b="0" dirty="0">
                          <a:solidFill>
                            <a:schemeClr val="dk1"/>
                          </a:solidFill>
                          <a:latin typeface="Arial" panose="020B0604020202020204" pitchFamily="34" charset="0"/>
                          <a:ea typeface="Kalam"/>
                          <a:cs typeface="Arial" panose="020B0604020202020204" pitchFamily="34" charset="0"/>
                          <a:sym typeface="Kalam"/>
                        </a:rPr>
                        <a:t>Frying</a:t>
                      </a:r>
                      <a:endParaRPr sz="2000" b="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a:latin typeface="Lexend"/>
                          <a:ea typeface="Lexend"/>
                          <a:cs typeface="Lexend"/>
                          <a:sym typeface="Lexend"/>
                        </a:rPr>
                        <a:t>    ☆       ☆       ☆       ☆       ☆</a:t>
                      </a:r>
                      <a:endParaRPr sz="210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2100">
                        <a:latin typeface="Lexend"/>
                        <a:ea typeface="Lexend"/>
                        <a:cs typeface="Lexend"/>
                        <a:sym typeface="Lexend"/>
                      </a:endParaRPr>
                    </a:p>
                  </a:txBody>
                  <a:tcPr marL="24000" marR="24000" marT="24000" marB="24000"/>
                </a:tc>
                <a:extLst>
                  <a:ext uri="{0D108BD9-81ED-4DB2-BD59-A6C34878D82A}">
                    <a16:rowId xmlns:a16="http://schemas.microsoft.com/office/drawing/2014/main" val="10004"/>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Hygienic</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dirty="0">
                          <a:latin typeface="Lexend"/>
                          <a:ea typeface="Lexend"/>
                          <a:cs typeface="Lexend"/>
                          <a:sym typeface="Lexend"/>
                        </a:rPr>
                        <a:t>    ☆       ☆       ☆       ☆       ☆</a:t>
                      </a:r>
                      <a:endParaRPr sz="2100" dirty="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sz="2100" dirty="0">
                        <a:latin typeface="Lexend"/>
                        <a:ea typeface="Lexend"/>
                        <a:cs typeface="Lexend"/>
                        <a:sym typeface="Lexend"/>
                      </a:endParaRPr>
                    </a:p>
                  </a:txBody>
                  <a:tcPr marL="24000" marR="24000" marT="24000" marB="24000"/>
                </a:tc>
                <a:extLst>
                  <a:ext uri="{0D108BD9-81ED-4DB2-BD59-A6C34878D82A}">
                    <a16:rowId xmlns:a16="http://schemas.microsoft.com/office/drawing/2014/main" val="10005"/>
                  </a:ext>
                </a:extLst>
              </a:tr>
            </a:tbl>
          </a:graphicData>
        </a:graphic>
      </p:graphicFrame>
      <p:cxnSp>
        <p:nvCxnSpPr>
          <p:cNvPr id="7" name="Google Shape;1497;p130">
            <a:extLst>
              <a:ext uri="{FF2B5EF4-FFF2-40B4-BE49-F238E27FC236}">
                <a16:creationId xmlns:a16="http://schemas.microsoft.com/office/drawing/2014/main" id="{9824F7FD-BFB2-8ACD-6AA3-0E1AD51FA243}"/>
              </a:ext>
            </a:extLst>
          </p:cNvPr>
          <p:cNvCxnSpPr/>
          <p:nvPr/>
        </p:nvCxnSpPr>
        <p:spPr>
          <a:xfrm rot="10800000" flipH="1">
            <a:off x="4295125" y="2867467"/>
            <a:ext cx="2668400" cy="14400"/>
          </a:xfrm>
          <a:prstGeom prst="straightConnector1">
            <a:avLst/>
          </a:prstGeom>
          <a:noFill/>
          <a:ln w="38100" cap="flat" cmpd="sng">
            <a:solidFill>
              <a:schemeClr val="dk2"/>
            </a:solidFill>
            <a:prstDash val="solid"/>
            <a:round/>
            <a:headEnd type="stealth" w="med" len="med"/>
            <a:tailEnd type="stealth" w="med" len="med"/>
          </a:ln>
        </p:spPr>
      </p:cxnSp>
    </p:spTree>
    <p:extLst>
      <p:ext uri="{BB962C8B-B14F-4D97-AF65-F5344CB8AC3E}">
        <p14:creationId xmlns:p14="http://schemas.microsoft.com/office/powerpoint/2010/main" val="3500069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80714-E982-05C2-EDCE-D83B78C2A95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396303-59A8-6B75-24F3-53272BD2AD40}"/>
              </a:ext>
            </a:extLst>
          </p:cNvPr>
          <p:cNvSpPr txBox="1"/>
          <p:nvPr/>
        </p:nvSpPr>
        <p:spPr>
          <a:xfrm>
            <a:off x="703462" y="1078810"/>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Example responses </a:t>
            </a:r>
          </a:p>
        </p:txBody>
      </p:sp>
      <p:graphicFrame>
        <p:nvGraphicFramePr>
          <p:cNvPr id="2" name="Google Shape;1505;p131">
            <a:extLst>
              <a:ext uri="{FF2B5EF4-FFF2-40B4-BE49-F238E27FC236}">
                <a16:creationId xmlns:a16="http://schemas.microsoft.com/office/drawing/2014/main" id="{2C092ECC-99AE-38C7-1B5C-9E374B326A80}"/>
              </a:ext>
            </a:extLst>
          </p:cNvPr>
          <p:cNvGraphicFramePr/>
          <p:nvPr>
            <p:extLst>
              <p:ext uri="{D42A27DB-BD31-4B8C-83A1-F6EECF244321}">
                <p14:modId xmlns:p14="http://schemas.microsoft.com/office/powerpoint/2010/main" val="851478924"/>
              </p:ext>
            </p:extLst>
          </p:nvPr>
        </p:nvGraphicFramePr>
        <p:xfrm>
          <a:off x="983491" y="2592790"/>
          <a:ext cx="8642334" cy="3186400"/>
        </p:xfrm>
        <a:graphic>
          <a:graphicData uri="http://schemas.openxmlformats.org/drawingml/2006/table">
            <a:tbl>
              <a:tblPr>
                <a:noFill/>
              </a:tblPr>
              <a:tblGrid>
                <a:gridCol w="2162467">
                  <a:extLst>
                    <a:ext uri="{9D8B030D-6E8A-4147-A177-3AD203B41FA5}">
                      <a16:colId xmlns:a16="http://schemas.microsoft.com/office/drawing/2014/main" val="20000"/>
                    </a:ext>
                  </a:extLst>
                </a:gridCol>
                <a:gridCol w="1557867">
                  <a:extLst>
                    <a:ext uri="{9D8B030D-6E8A-4147-A177-3AD203B41FA5}">
                      <a16:colId xmlns:a16="http://schemas.microsoft.com/office/drawing/2014/main" val="20001"/>
                    </a:ext>
                  </a:extLst>
                </a:gridCol>
                <a:gridCol w="3025133">
                  <a:extLst>
                    <a:ext uri="{9D8B030D-6E8A-4147-A177-3AD203B41FA5}">
                      <a16:colId xmlns:a16="http://schemas.microsoft.com/office/drawing/2014/main" val="20002"/>
                    </a:ext>
                  </a:extLst>
                </a:gridCol>
                <a:gridCol w="1896867">
                  <a:extLst>
                    <a:ext uri="{9D8B030D-6E8A-4147-A177-3AD203B41FA5}">
                      <a16:colId xmlns:a16="http://schemas.microsoft.com/office/drawing/2014/main" val="20004"/>
                    </a:ext>
                  </a:extLst>
                </a:gridCol>
              </a:tblGrid>
              <a:tr h="508000">
                <a:tc>
                  <a:txBody>
                    <a:bodyPr/>
                    <a:lstStyle/>
                    <a:p>
                      <a:pPr marL="0" lvl="0" indent="0" algn="l" rtl="0">
                        <a:spcBef>
                          <a:spcPts val="0"/>
                        </a:spcBef>
                        <a:spcAft>
                          <a:spcPts val="0"/>
                        </a:spcAft>
                        <a:buNone/>
                      </a:pPr>
                      <a:r>
                        <a:rPr lang="en-GB" sz="2100">
                          <a:latin typeface="Lexend"/>
                          <a:ea typeface="Lexend"/>
                          <a:cs typeface="Lexend"/>
                          <a:sym typeface="Lexend"/>
                        </a:rPr>
                        <a:t>Area</a:t>
                      </a:r>
                      <a:endParaRPr sz="2100">
                        <a:latin typeface="Lexend"/>
                        <a:ea typeface="Lexend"/>
                        <a:cs typeface="Lexend"/>
                        <a:sym typeface="Lexend"/>
                      </a:endParaRPr>
                    </a:p>
                  </a:txBody>
                  <a:tcPr marL="48000" marR="24000" marT="24000" marB="24000">
                    <a:solidFill>
                      <a:srgbClr val="DAE6C2"/>
                    </a:solidFill>
                  </a:tcPr>
                </a:tc>
                <a:tc>
                  <a:txBody>
                    <a:bodyPr/>
                    <a:lstStyle/>
                    <a:p>
                      <a:pPr marL="0" lvl="0" indent="0" algn="ctr" rtl="0">
                        <a:spcBef>
                          <a:spcPts val="0"/>
                        </a:spcBef>
                        <a:spcAft>
                          <a:spcPts val="0"/>
                        </a:spcAft>
                        <a:buNone/>
                      </a:pPr>
                      <a:r>
                        <a:rPr lang="en-GB" sz="2100">
                          <a:latin typeface="Lexend"/>
                          <a:ea typeface="Lexend"/>
                          <a:cs typeface="Lexend"/>
                          <a:sym typeface="Lexend"/>
                        </a:rPr>
                        <a:t>I need help</a:t>
                      </a:r>
                      <a:endParaRPr sz="2100">
                        <a:latin typeface="Lexend"/>
                        <a:ea typeface="Lexend"/>
                        <a:cs typeface="Lexend"/>
                        <a:sym typeface="Lexend"/>
                      </a:endParaRPr>
                    </a:p>
                  </a:txBody>
                  <a:tcPr marL="24000" marR="24000" marT="24000" marB="24000">
                    <a:solidFill>
                      <a:srgbClr val="DAE6C2"/>
                    </a:solidFill>
                  </a:tcPr>
                </a:tc>
                <a:tc>
                  <a:txBody>
                    <a:bodyPr/>
                    <a:lstStyle/>
                    <a:p>
                      <a:pPr marL="0" lvl="0" indent="0" algn="ctr" rtl="0">
                        <a:spcBef>
                          <a:spcPts val="0"/>
                        </a:spcBef>
                        <a:spcAft>
                          <a:spcPts val="0"/>
                        </a:spcAft>
                        <a:buNone/>
                      </a:pPr>
                      <a:endParaRPr sz="2100">
                        <a:latin typeface="Lexend"/>
                        <a:ea typeface="Lexend"/>
                        <a:cs typeface="Lexend"/>
                        <a:sym typeface="Lexend"/>
                      </a:endParaRPr>
                    </a:p>
                  </a:txBody>
                  <a:tcPr marL="24000" marR="24000" marT="24000" marB="24000">
                    <a:solidFill>
                      <a:srgbClr val="DAE6C2"/>
                    </a:solidFill>
                  </a:tcPr>
                </a:tc>
                <a:tc>
                  <a:txBody>
                    <a:bodyPr/>
                    <a:lstStyle/>
                    <a:p>
                      <a:pPr marL="0" lvl="0" indent="0" algn="ctr" rtl="0">
                        <a:spcBef>
                          <a:spcPts val="0"/>
                        </a:spcBef>
                        <a:spcAft>
                          <a:spcPts val="0"/>
                        </a:spcAft>
                        <a:buNone/>
                      </a:pPr>
                      <a:r>
                        <a:rPr lang="en-GB" sz="2100" dirty="0">
                          <a:latin typeface="Lexend"/>
                          <a:ea typeface="Lexend"/>
                          <a:cs typeface="Lexend"/>
                          <a:sym typeface="Lexend"/>
                        </a:rPr>
                        <a:t>I can help others </a:t>
                      </a:r>
                      <a:endParaRPr sz="2100" dirty="0">
                        <a:latin typeface="Lexend"/>
                        <a:ea typeface="Lexend"/>
                        <a:cs typeface="Lexend"/>
                        <a:sym typeface="Lexend"/>
                      </a:endParaRPr>
                    </a:p>
                  </a:txBody>
                  <a:tcPr marL="24000" marR="24000" marT="24000" marB="24000">
                    <a:solidFill>
                      <a:srgbClr val="DAE6C2"/>
                    </a:solidFill>
                  </a:tcPr>
                </a:tc>
                <a:extLst>
                  <a:ext uri="{0D108BD9-81ED-4DB2-BD59-A6C34878D82A}">
                    <a16:rowId xmlns:a16="http://schemas.microsoft.com/office/drawing/2014/main" val="10000"/>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Timing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dirty="0">
                          <a:latin typeface="Lexend"/>
                          <a:ea typeface="Lexend"/>
                          <a:cs typeface="Lexend"/>
                          <a:sym typeface="Lexend"/>
                        </a:rPr>
                        <a:t>       ☆         ☆         ☆         ☆         ☆</a:t>
                      </a:r>
                      <a:endParaRPr sz="3200" dirty="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Juicing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dirty="0">
                          <a:latin typeface="Lexend"/>
                          <a:ea typeface="Lexend"/>
                          <a:cs typeface="Lexend"/>
                          <a:sym typeface="Lexend"/>
                        </a:rPr>
                        <a:t>       ☆         ☆         ☆         ☆         ☆</a:t>
                      </a:r>
                      <a:endParaRPr sz="2100" dirty="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Slicing and dicing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dirty="0">
                          <a:latin typeface="Lexend"/>
                          <a:ea typeface="Lexend"/>
                          <a:cs typeface="Lexend"/>
                          <a:sym typeface="Lexend"/>
                        </a:rPr>
                        <a:t>       ☆         ☆         ☆         ☆         ☆</a:t>
                      </a:r>
                      <a:endParaRPr sz="2100" dirty="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35680">
                <a:tc>
                  <a:txBody>
                    <a:bodyPr/>
                    <a:lstStyle/>
                    <a:p>
                      <a:pPr marL="0" lvl="0" indent="0" algn="l" rtl="0">
                        <a:spcBef>
                          <a:spcPts val="0"/>
                        </a:spcBef>
                        <a:spcAft>
                          <a:spcPts val="0"/>
                        </a:spcAft>
                        <a:buNone/>
                      </a:pPr>
                      <a:r>
                        <a:rPr lang="en-GB" sz="2000" b="0" dirty="0">
                          <a:solidFill>
                            <a:schemeClr val="dk1"/>
                          </a:solidFill>
                          <a:latin typeface="Arial" panose="020B0604020202020204" pitchFamily="34" charset="0"/>
                          <a:ea typeface="Kalam"/>
                          <a:cs typeface="Arial" panose="020B0604020202020204" pitchFamily="34" charset="0"/>
                          <a:sym typeface="Kalam"/>
                        </a:rPr>
                        <a:t>Frying</a:t>
                      </a:r>
                      <a:endParaRPr sz="2000" b="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dirty="0">
                          <a:latin typeface="Lexend"/>
                          <a:ea typeface="Lexend"/>
                          <a:cs typeface="Lexend"/>
                          <a:sym typeface="Lexend"/>
                        </a:rPr>
                        <a:t>       ☆         ☆         ☆         ☆         ☆</a:t>
                      </a:r>
                      <a:endParaRPr sz="2100" dirty="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3568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Hygienic</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gridSpan="3">
                  <a:txBody>
                    <a:bodyPr/>
                    <a:lstStyle/>
                    <a:p>
                      <a:pPr marL="0" lvl="0" indent="0" algn="l" rtl="0">
                        <a:spcBef>
                          <a:spcPts val="0"/>
                        </a:spcBef>
                        <a:spcAft>
                          <a:spcPts val="0"/>
                        </a:spcAft>
                        <a:buNone/>
                      </a:pPr>
                      <a:r>
                        <a:rPr lang="en-GB" sz="3200" dirty="0">
                          <a:latin typeface="Lexend"/>
                          <a:ea typeface="Lexend"/>
                          <a:cs typeface="Lexend"/>
                          <a:sym typeface="Lexend"/>
                        </a:rPr>
                        <a:t>       ☆         ☆         ☆         ☆         ☆</a:t>
                      </a:r>
                      <a:endParaRPr sz="2100" dirty="0">
                        <a:latin typeface="Lexend"/>
                        <a:ea typeface="Lexend"/>
                        <a:cs typeface="Lexend"/>
                        <a:sym typeface="Lexend"/>
                      </a:endParaRPr>
                    </a:p>
                  </a:txBody>
                  <a:tcPr marL="24000" marR="24000" marT="24000" marB="2400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pic>
        <p:nvPicPr>
          <p:cNvPr id="6" name="Google Shape;1508;p131">
            <a:extLst>
              <a:ext uri="{FF2B5EF4-FFF2-40B4-BE49-F238E27FC236}">
                <a16:creationId xmlns:a16="http://schemas.microsoft.com/office/drawing/2014/main" id="{1968D23F-2FC7-F024-685C-C6D015275C9F}"/>
              </a:ext>
            </a:extLst>
          </p:cNvPr>
          <p:cNvPicPr preferRelativeResize="0"/>
          <p:nvPr/>
        </p:nvPicPr>
        <p:blipFill>
          <a:blip r:embed="rId2">
            <a:alphaModFix/>
          </a:blip>
          <a:stretch>
            <a:fillRect/>
          </a:stretch>
        </p:blipFill>
        <p:spPr>
          <a:xfrm>
            <a:off x="5327518" y="3290533"/>
            <a:ext cx="261667" cy="276933"/>
          </a:xfrm>
          <a:prstGeom prst="rect">
            <a:avLst/>
          </a:prstGeom>
          <a:solidFill>
            <a:srgbClr val="DAE6C2"/>
          </a:solidFill>
          <a:ln>
            <a:noFill/>
          </a:ln>
        </p:spPr>
      </p:pic>
      <p:pic>
        <p:nvPicPr>
          <p:cNvPr id="8" name="Google Shape;1509;p131">
            <a:extLst>
              <a:ext uri="{FF2B5EF4-FFF2-40B4-BE49-F238E27FC236}">
                <a16:creationId xmlns:a16="http://schemas.microsoft.com/office/drawing/2014/main" id="{7F1CF510-3D1B-539C-A3AF-E4492CEAB4C8}"/>
              </a:ext>
            </a:extLst>
          </p:cNvPr>
          <p:cNvPicPr preferRelativeResize="0"/>
          <p:nvPr/>
        </p:nvPicPr>
        <p:blipFill>
          <a:blip r:embed="rId2">
            <a:alphaModFix/>
          </a:blip>
          <a:stretch>
            <a:fillRect/>
          </a:stretch>
        </p:blipFill>
        <p:spPr>
          <a:xfrm>
            <a:off x="8849747" y="3747285"/>
            <a:ext cx="261667" cy="276933"/>
          </a:xfrm>
          <a:prstGeom prst="rect">
            <a:avLst/>
          </a:prstGeom>
          <a:solidFill>
            <a:srgbClr val="DAE6C2"/>
          </a:solidFill>
          <a:ln>
            <a:noFill/>
          </a:ln>
        </p:spPr>
      </p:pic>
      <p:pic>
        <p:nvPicPr>
          <p:cNvPr id="9" name="Google Shape;1510;p131">
            <a:extLst>
              <a:ext uri="{FF2B5EF4-FFF2-40B4-BE49-F238E27FC236}">
                <a16:creationId xmlns:a16="http://schemas.microsoft.com/office/drawing/2014/main" id="{E76779C0-70AF-08CA-3BA7-F37CE9224381}"/>
              </a:ext>
            </a:extLst>
          </p:cNvPr>
          <p:cNvPicPr preferRelativeResize="0"/>
          <p:nvPr/>
        </p:nvPicPr>
        <p:blipFill>
          <a:blip r:embed="rId2">
            <a:alphaModFix/>
          </a:blip>
          <a:stretch>
            <a:fillRect/>
          </a:stretch>
        </p:blipFill>
        <p:spPr>
          <a:xfrm>
            <a:off x="8849747" y="4222865"/>
            <a:ext cx="261667" cy="276933"/>
          </a:xfrm>
          <a:prstGeom prst="rect">
            <a:avLst/>
          </a:prstGeom>
          <a:solidFill>
            <a:srgbClr val="DAE6C2"/>
          </a:solidFill>
          <a:ln>
            <a:noFill/>
          </a:ln>
        </p:spPr>
      </p:pic>
      <p:pic>
        <p:nvPicPr>
          <p:cNvPr id="10" name="Google Shape;1511;p131">
            <a:extLst>
              <a:ext uri="{FF2B5EF4-FFF2-40B4-BE49-F238E27FC236}">
                <a16:creationId xmlns:a16="http://schemas.microsoft.com/office/drawing/2014/main" id="{273F2FF8-B065-7229-1137-F6D5C7FE41D5}"/>
              </a:ext>
            </a:extLst>
          </p:cNvPr>
          <p:cNvPicPr preferRelativeResize="0"/>
          <p:nvPr/>
        </p:nvPicPr>
        <p:blipFill>
          <a:blip r:embed="rId2">
            <a:alphaModFix/>
          </a:blip>
          <a:stretch>
            <a:fillRect/>
          </a:stretch>
        </p:blipFill>
        <p:spPr>
          <a:xfrm>
            <a:off x="6539451" y="4868386"/>
            <a:ext cx="261667" cy="276933"/>
          </a:xfrm>
          <a:prstGeom prst="rect">
            <a:avLst/>
          </a:prstGeom>
          <a:solidFill>
            <a:srgbClr val="DAE6C2"/>
          </a:solidFill>
          <a:ln>
            <a:noFill/>
          </a:ln>
        </p:spPr>
      </p:pic>
      <p:pic>
        <p:nvPicPr>
          <p:cNvPr id="11" name="Google Shape;1512;p131">
            <a:extLst>
              <a:ext uri="{FF2B5EF4-FFF2-40B4-BE49-F238E27FC236}">
                <a16:creationId xmlns:a16="http://schemas.microsoft.com/office/drawing/2014/main" id="{5AB549C7-246B-A40E-D637-08C6E8BEEBE2}"/>
              </a:ext>
            </a:extLst>
          </p:cNvPr>
          <p:cNvPicPr preferRelativeResize="0"/>
          <p:nvPr/>
        </p:nvPicPr>
        <p:blipFill>
          <a:blip r:embed="rId2">
            <a:alphaModFix/>
          </a:blip>
          <a:stretch>
            <a:fillRect/>
          </a:stretch>
        </p:blipFill>
        <p:spPr>
          <a:xfrm>
            <a:off x="7724740" y="5424853"/>
            <a:ext cx="261667" cy="276933"/>
          </a:xfrm>
          <a:prstGeom prst="rect">
            <a:avLst/>
          </a:prstGeom>
          <a:solidFill>
            <a:srgbClr val="DAE6C2"/>
          </a:solidFill>
          <a:ln>
            <a:noFill/>
          </a:ln>
        </p:spPr>
      </p:pic>
      <p:sp>
        <p:nvSpPr>
          <p:cNvPr id="12" name="Google Shape;1494;p130">
            <a:extLst>
              <a:ext uri="{FF2B5EF4-FFF2-40B4-BE49-F238E27FC236}">
                <a16:creationId xmlns:a16="http://schemas.microsoft.com/office/drawing/2014/main" id="{622C2216-4345-E5CF-3F3D-CD6A1AF01E72}"/>
              </a:ext>
            </a:extLst>
          </p:cNvPr>
          <p:cNvSpPr txBox="1">
            <a:spLocks/>
          </p:cNvSpPr>
          <p:nvPr/>
        </p:nvSpPr>
        <p:spPr>
          <a:xfrm>
            <a:off x="832050" y="1694363"/>
            <a:ext cx="9912149" cy="436017"/>
          </a:xfrm>
          <a:prstGeom prst="rect">
            <a:avLst/>
          </a:prstGeom>
        </p:spPr>
        <p:txBody>
          <a:bodyPr spcFirstLastPara="1" vert="horz" wrap="square" lIns="0" tIns="0" rIns="0" bIns="0" numCol="1" rtlCol="0" anchor="t" anchorCtr="0">
            <a:spAutoFit/>
          </a:bodyPr>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SzPts val="1800"/>
              <a:buNone/>
            </a:pPr>
            <a:r>
              <a:rPr lang="en-GB" sz="2000" dirty="0"/>
              <a:t>Evaluate five food skills and ways in which you worked.</a:t>
            </a:r>
          </a:p>
        </p:txBody>
      </p:sp>
    </p:spTree>
    <p:extLst>
      <p:ext uri="{BB962C8B-B14F-4D97-AF65-F5344CB8AC3E}">
        <p14:creationId xmlns:p14="http://schemas.microsoft.com/office/powerpoint/2010/main" val="1305880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ABAF5-A66C-AD10-64E5-D768283BAB4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FE2FB60-DADB-C3EA-4827-C99B524EEDD3}"/>
              </a:ext>
            </a:extLst>
          </p:cNvPr>
          <p:cNvSpPr txBox="1"/>
          <p:nvPr/>
        </p:nvSpPr>
        <p:spPr>
          <a:xfrm>
            <a:off x="703462" y="1078810"/>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Example responses </a:t>
            </a:r>
          </a:p>
        </p:txBody>
      </p:sp>
      <p:graphicFrame>
        <p:nvGraphicFramePr>
          <p:cNvPr id="5" name="Google Shape;1520;p132">
            <a:extLst>
              <a:ext uri="{FF2B5EF4-FFF2-40B4-BE49-F238E27FC236}">
                <a16:creationId xmlns:a16="http://schemas.microsoft.com/office/drawing/2014/main" id="{964C2118-8565-76F2-8ADD-F10F7F5BF3A6}"/>
              </a:ext>
            </a:extLst>
          </p:cNvPr>
          <p:cNvGraphicFramePr/>
          <p:nvPr>
            <p:extLst>
              <p:ext uri="{D42A27DB-BD31-4B8C-83A1-F6EECF244321}">
                <p14:modId xmlns:p14="http://schemas.microsoft.com/office/powerpoint/2010/main" val="471544845"/>
              </p:ext>
            </p:extLst>
          </p:nvPr>
        </p:nvGraphicFramePr>
        <p:xfrm>
          <a:off x="832050" y="2317390"/>
          <a:ext cx="10640813" cy="3461800"/>
        </p:xfrm>
        <a:graphic>
          <a:graphicData uri="http://schemas.openxmlformats.org/drawingml/2006/table">
            <a:tbl>
              <a:tblPr>
                <a:noFill/>
              </a:tblPr>
              <a:tblGrid>
                <a:gridCol w="2211188">
                  <a:extLst>
                    <a:ext uri="{9D8B030D-6E8A-4147-A177-3AD203B41FA5}">
                      <a16:colId xmlns:a16="http://schemas.microsoft.com/office/drawing/2014/main" val="20000"/>
                    </a:ext>
                  </a:extLst>
                </a:gridCol>
                <a:gridCol w="8429625">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r>
                        <a:rPr lang="en-GB" sz="2100" dirty="0">
                          <a:latin typeface="Lexend"/>
                          <a:ea typeface="Lexend"/>
                          <a:cs typeface="Lexend"/>
                          <a:sym typeface="Lexend"/>
                        </a:rPr>
                        <a:t>Area</a:t>
                      </a:r>
                      <a:endParaRPr sz="2100" dirty="0">
                        <a:latin typeface="Lexend"/>
                        <a:ea typeface="Lexend"/>
                        <a:cs typeface="Lexend"/>
                        <a:sym typeface="Lexend"/>
                      </a:endParaRPr>
                    </a:p>
                  </a:txBody>
                  <a:tcPr marL="48000" marR="24000" marT="24000" marB="24000">
                    <a:solidFill>
                      <a:srgbClr val="DAE6C2"/>
                    </a:solidFill>
                  </a:tcPr>
                </a:tc>
                <a:tc>
                  <a:txBody>
                    <a:bodyPr/>
                    <a:lstStyle/>
                    <a:p>
                      <a:pPr marL="0" lvl="0" indent="0" algn="l" rtl="0">
                        <a:spcBef>
                          <a:spcPts val="0"/>
                        </a:spcBef>
                        <a:spcAft>
                          <a:spcPts val="0"/>
                        </a:spcAft>
                        <a:buNone/>
                      </a:pPr>
                      <a:r>
                        <a:rPr lang="en-GB" sz="2100" dirty="0">
                          <a:latin typeface="Lexend"/>
                          <a:ea typeface="Lexend"/>
                          <a:cs typeface="Lexend"/>
                          <a:sym typeface="Lexend"/>
                        </a:rPr>
                        <a:t>Comments</a:t>
                      </a:r>
                      <a:endParaRPr sz="2100" dirty="0">
                        <a:latin typeface="Lexend"/>
                        <a:ea typeface="Lexend"/>
                        <a:cs typeface="Lexend"/>
                        <a:sym typeface="Lexend"/>
                      </a:endParaRPr>
                    </a:p>
                  </a:txBody>
                  <a:tcPr marL="48000" marR="24000" marT="24000" marB="24000">
                    <a:solidFill>
                      <a:srgbClr val="DAE6C2"/>
                    </a:solidFill>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Timing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a:txBody>
                    <a:bodyPr/>
                    <a:lstStyle/>
                    <a:p>
                      <a:pPr marL="0" lvl="0" indent="0" algn="l" rtl="0">
                        <a:spcBef>
                          <a:spcPts val="0"/>
                        </a:spcBef>
                        <a:spcAft>
                          <a:spcPts val="0"/>
                        </a:spcAft>
                        <a:buNone/>
                      </a:pPr>
                      <a:r>
                        <a:rPr lang="en-GB" sz="2000" b="1" i="1" dirty="0">
                          <a:solidFill>
                            <a:srgbClr val="79AA41"/>
                          </a:solidFill>
                          <a:latin typeface="Arial" panose="020B0604020202020204" pitchFamily="34" charset="0"/>
                          <a:ea typeface="Kalam"/>
                          <a:cs typeface="Arial" panose="020B0604020202020204" pitchFamily="34" charset="0"/>
                          <a:sym typeface="Kalam"/>
                        </a:rPr>
                        <a:t>I need to work on my timings to make sure I do not over cook the veg. </a:t>
                      </a:r>
                      <a:endParaRPr sz="2000" b="1" i="1" dirty="0">
                        <a:solidFill>
                          <a:srgbClr val="79AA41"/>
                        </a:solidFill>
                        <a:latin typeface="Arial" panose="020B0604020202020204" pitchFamily="34" charset="0"/>
                        <a:ea typeface="Kalam"/>
                        <a:cs typeface="Arial" panose="020B0604020202020204" pitchFamily="34" charset="0"/>
                        <a:sym typeface="Kalam"/>
                      </a:endParaRPr>
                    </a:p>
                  </a:txBody>
                  <a:tcPr marL="24000" marR="24000" marT="24000" marB="24000"/>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Juicing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a:txBody>
                    <a:bodyPr/>
                    <a:lstStyle/>
                    <a:p>
                      <a:pPr marL="0" lvl="0" indent="0" algn="l" rtl="0">
                        <a:spcBef>
                          <a:spcPts val="0"/>
                        </a:spcBef>
                        <a:spcAft>
                          <a:spcPts val="0"/>
                        </a:spcAft>
                        <a:buNone/>
                      </a:pPr>
                      <a:r>
                        <a:rPr lang="en-GB" sz="2000" b="1" i="1" dirty="0">
                          <a:solidFill>
                            <a:srgbClr val="79AA41"/>
                          </a:solidFill>
                          <a:latin typeface="Arial" panose="020B0604020202020204" pitchFamily="34" charset="0"/>
                          <a:ea typeface="Kalam"/>
                          <a:cs typeface="Arial" panose="020B0604020202020204" pitchFamily="34" charset="0"/>
                          <a:sym typeface="Kalam"/>
                        </a:rPr>
                        <a:t>I used the juicer correctly and helped others do this.</a:t>
                      </a:r>
                      <a:endParaRPr sz="2000" b="1" i="1" dirty="0">
                        <a:solidFill>
                          <a:srgbClr val="79AA41"/>
                        </a:solidFill>
                        <a:latin typeface="Arial" panose="020B0604020202020204" pitchFamily="34" charset="0"/>
                        <a:ea typeface="Kalam"/>
                        <a:cs typeface="Arial" panose="020B0604020202020204" pitchFamily="34" charset="0"/>
                        <a:sym typeface="Kalam"/>
                      </a:endParaRPr>
                    </a:p>
                  </a:txBody>
                  <a:tcPr marL="24000" marR="24000" marT="24000" marB="24000"/>
                </a:tc>
                <a:extLst>
                  <a:ext uri="{0D108BD9-81ED-4DB2-BD59-A6C34878D82A}">
                    <a16:rowId xmlns:a16="http://schemas.microsoft.com/office/drawing/2014/main" val="10002"/>
                  </a:ext>
                </a:extLst>
              </a:tr>
              <a:tr h="47300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Slicing and dicing</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a:txBody>
                    <a:bodyPr/>
                    <a:lstStyle/>
                    <a:p>
                      <a:pPr marL="0" lvl="0" indent="0" algn="l" rtl="0">
                        <a:spcBef>
                          <a:spcPts val="0"/>
                        </a:spcBef>
                        <a:spcAft>
                          <a:spcPts val="0"/>
                        </a:spcAft>
                        <a:buNone/>
                      </a:pPr>
                      <a:r>
                        <a:rPr lang="en-GB" sz="2000" b="1" i="1" dirty="0">
                          <a:solidFill>
                            <a:srgbClr val="79AA41"/>
                          </a:solidFill>
                          <a:latin typeface="Arial" panose="020B0604020202020204" pitchFamily="34" charset="0"/>
                          <a:ea typeface="Kalam"/>
                          <a:cs typeface="Arial" panose="020B0604020202020204" pitchFamily="34" charset="0"/>
                          <a:sym typeface="Kalam"/>
                        </a:rPr>
                        <a:t>I was accurate with my slicing.  I helped my friend and showed them the claw grip and bridge hold.</a:t>
                      </a:r>
                      <a:endParaRPr sz="2000" b="1" i="1" dirty="0">
                        <a:solidFill>
                          <a:srgbClr val="79AA41"/>
                        </a:solidFill>
                        <a:latin typeface="Arial" panose="020B0604020202020204" pitchFamily="34" charset="0"/>
                        <a:ea typeface="Kalam"/>
                        <a:cs typeface="Arial" panose="020B0604020202020204" pitchFamily="34" charset="0"/>
                        <a:sym typeface="Kalam"/>
                      </a:endParaRPr>
                    </a:p>
                  </a:txBody>
                  <a:tcPr marL="24000" marR="24000" marT="24000" marB="24000"/>
                </a:tc>
                <a:extLst>
                  <a:ext uri="{0D108BD9-81ED-4DB2-BD59-A6C34878D82A}">
                    <a16:rowId xmlns:a16="http://schemas.microsoft.com/office/drawing/2014/main" val="10003"/>
                  </a:ext>
                </a:extLst>
              </a:tr>
              <a:tr h="473000">
                <a:tc>
                  <a:txBody>
                    <a:bodyPr/>
                    <a:lstStyle/>
                    <a:p>
                      <a:pPr marL="0" lvl="0" indent="0" algn="l" rtl="0">
                        <a:spcBef>
                          <a:spcPts val="0"/>
                        </a:spcBef>
                        <a:spcAft>
                          <a:spcPts val="0"/>
                        </a:spcAft>
                        <a:buNone/>
                      </a:pPr>
                      <a:r>
                        <a:rPr lang="en-GB" sz="2000" b="0" dirty="0">
                          <a:solidFill>
                            <a:schemeClr val="dk1"/>
                          </a:solidFill>
                          <a:latin typeface="Arial" panose="020B0604020202020204" pitchFamily="34" charset="0"/>
                          <a:ea typeface="Kalam"/>
                          <a:cs typeface="Arial" panose="020B0604020202020204" pitchFamily="34" charset="0"/>
                          <a:sym typeface="Kalam"/>
                        </a:rPr>
                        <a:t>Frying</a:t>
                      </a:r>
                      <a:endParaRPr sz="2000" b="0" dirty="0">
                        <a:latin typeface="Arial" panose="020B0604020202020204" pitchFamily="34" charset="0"/>
                        <a:ea typeface="Kalam"/>
                        <a:cs typeface="Arial" panose="020B0604020202020204" pitchFamily="34" charset="0"/>
                        <a:sym typeface="Kalam"/>
                      </a:endParaRPr>
                    </a:p>
                  </a:txBody>
                  <a:tcPr marL="48000" marR="24000" marT="24000" marB="24000"/>
                </a:tc>
                <a:tc>
                  <a:txBody>
                    <a:bodyPr/>
                    <a:lstStyle/>
                    <a:p>
                      <a:pPr marL="0" lvl="0" indent="0" algn="l" rtl="0">
                        <a:spcBef>
                          <a:spcPts val="0"/>
                        </a:spcBef>
                        <a:spcAft>
                          <a:spcPts val="0"/>
                        </a:spcAft>
                        <a:buNone/>
                      </a:pPr>
                      <a:r>
                        <a:rPr lang="en-GB" sz="2000" b="1" i="1" dirty="0">
                          <a:solidFill>
                            <a:srgbClr val="79AA41"/>
                          </a:solidFill>
                          <a:latin typeface="Arial" panose="020B0604020202020204" pitchFamily="34" charset="0"/>
                          <a:ea typeface="Kalam"/>
                          <a:cs typeface="Arial" panose="020B0604020202020204" pitchFamily="34" charset="0"/>
                          <a:sym typeface="Kalam"/>
                        </a:rPr>
                        <a:t>I need to practise my heat control as I had it too high. </a:t>
                      </a:r>
                      <a:endParaRPr sz="2000" b="1" i="1" dirty="0">
                        <a:solidFill>
                          <a:srgbClr val="79AA41"/>
                        </a:solidFill>
                        <a:latin typeface="Arial" panose="020B0604020202020204" pitchFamily="34" charset="0"/>
                        <a:ea typeface="Kalam"/>
                        <a:cs typeface="Arial" panose="020B0604020202020204" pitchFamily="34" charset="0"/>
                        <a:sym typeface="Kalam"/>
                      </a:endParaRPr>
                    </a:p>
                  </a:txBody>
                  <a:tcPr marL="24000" marR="24000" marT="24000" marB="24000"/>
                </a:tc>
                <a:extLst>
                  <a:ext uri="{0D108BD9-81ED-4DB2-BD59-A6C34878D82A}">
                    <a16:rowId xmlns:a16="http://schemas.microsoft.com/office/drawing/2014/main" val="10004"/>
                  </a:ext>
                </a:extLst>
              </a:tr>
              <a:tr h="473000">
                <a:tc>
                  <a:txBody>
                    <a:bodyPr/>
                    <a:lstStyle/>
                    <a:p>
                      <a:pPr marL="0" lvl="0" indent="0" algn="l" rtl="0">
                        <a:spcBef>
                          <a:spcPts val="0"/>
                        </a:spcBef>
                        <a:spcAft>
                          <a:spcPts val="0"/>
                        </a:spcAft>
                        <a:buNone/>
                      </a:pPr>
                      <a:r>
                        <a:rPr lang="en-GB" sz="2000" dirty="0">
                          <a:latin typeface="Arial" panose="020B0604020202020204" pitchFamily="34" charset="0"/>
                          <a:ea typeface="Kalam"/>
                          <a:cs typeface="Arial" panose="020B0604020202020204" pitchFamily="34" charset="0"/>
                          <a:sym typeface="Kalam"/>
                        </a:rPr>
                        <a:t>Hygienic</a:t>
                      </a:r>
                      <a:endParaRPr sz="2000" dirty="0">
                        <a:latin typeface="Arial" panose="020B0604020202020204" pitchFamily="34" charset="0"/>
                        <a:ea typeface="Kalam"/>
                        <a:cs typeface="Arial" panose="020B0604020202020204" pitchFamily="34" charset="0"/>
                        <a:sym typeface="Kalam"/>
                      </a:endParaRPr>
                    </a:p>
                  </a:txBody>
                  <a:tcPr marL="48000" marR="24000" marT="24000" marB="24000"/>
                </a:tc>
                <a:tc>
                  <a:txBody>
                    <a:bodyPr/>
                    <a:lstStyle/>
                    <a:p>
                      <a:pPr marL="0" lvl="0" indent="0" algn="l" rtl="0">
                        <a:spcBef>
                          <a:spcPts val="0"/>
                        </a:spcBef>
                        <a:spcAft>
                          <a:spcPts val="0"/>
                        </a:spcAft>
                        <a:buNone/>
                      </a:pPr>
                      <a:r>
                        <a:rPr lang="en-GB" sz="2000" b="1" i="1" dirty="0">
                          <a:solidFill>
                            <a:srgbClr val="79AA41"/>
                          </a:solidFill>
                          <a:latin typeface="Arial" panose="020B0604020202020204" pitchFamily="34" charset="0"/>
                          <a:ea typeface="Kalam"/>
                          <a:cs typeface="Arial" panose="020B0604020202020204" pitchFamily="34" charset="0"/>
                          <a:sym typeface="Kalam"/>
                        </a:rPr>
                        <a:t>I prepared my chicken safely using a red chopping board and washing my hands.</a:t>
                      </a:r>
                      <a:endParaRPr sz="2000" b="1" i="1" dirty="0">
                        <a:solidFill>
                          <a:srgbClr val="79AA41"/>
                        </a:solidFill>
                        <a:latin typeface="Arial" panose="020B0604020202020204" pitchFamily="34" charset="0"/>
                        <a:ea typeface="Kalam"/>
                        <a:cs typeface="Arial" panose="020B0604020202020204" pitchFamily="34" charset="0"/>
                        <a:sym typeface="Kalam"/>
                      </a:endParaRPr>
                    </a:p>
                  </a:txBody>
                  <a:tcPr marL="24000" marR="24000" marT="24000" marB="24000"/>
                </a:tc>
                <a:extLst>
                  <a:ext uri="{0D108BD9-81ED-4DB2-BD59-A6C34878D82A}">
                    <a16:rowId xmlns:a16="http://schemas.microsoft.com/office/drawing/2014/main" val="10005"/>
                  </a:ext>
                </a:extLst>
              </a:tr>
            </a:tbl>
          </a:graphicData>
        </a:graphic>
      </p:graphicFrame>
      <p:sp>
        <p:nvSpPr>
          <p:cNvPr id="7" name="Google Shape;1494;p130">
            <a:extLst>
              <a:ext uri="{FF2B5EF4-FFF2-40B4-BE49-F238E27FC236}">
                <a16:creationId xmlns:a16="http://schemas.microsoft.com/office/drawing/2014/main" id="{2CFD5702-4180-A914-097F-417F216A6968}"/>
              </a:ext>
            </a:extLst>
          </p:cNvPr>
          <p:cNvSpPr txBox="1">
            <a:spLocks/>
          </p:cNvSpPr>
          <p:nvPr/>
        </p:nvSpPr>
        <p:spPr>
          <a:xfrm>
            <a:off x="832050" y="1694363"/>
            <a:ext cx="9912149" cy="436017"/>
          </a:xfrm>
          <a:prstGeom prst="rect">
            <a:avLst/>
          </a:prstGeom>
        </p:spPr>
        <p:txBody>
          <a:bodyPr spcFirstLastPara="1" vert="horz" wrap="square" lIns="0" tIns="0" rIns="0" bIns="0" numCol="1" rtlCol="0" anchor="t" anchorCtr="0">
            <a:spAutoFit/>
          </a:bodyPr>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SzPts val="1800"/>
              <a:buNone/>
            </a:pPr>
            <a:r>
              <a:rPr lang="en-GB" sz="2000" dirty="0"/>
              <a:t>Evaluate five food skills and ways in which you worked.</a:t>
            </a:r>
          </a:p>
        </p:txBody>
      </p:sp>
    </p:spTree>
    <p:extLst>
      <p:ext uri="{BB962C8B-B14F-4D97-AF65-F5344CB8AC3E}">
        <p14:creationId xmlns:p14="http://schemas.microsoft.com/office/powerpoint/2010/main" val="2670149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59741-F5F5-C513-D730-00FC1225F4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E8A22B-0FA3-4328-BDA3-7D5B25A92F9D}"/>
              </a:ext>
            </a:extLst>
          </p:cNvPr>
          <p:cNvSpPr txBox="1"/>
          <p:nvPr/>
        </p:nvSpPr>
        <p:spPr>
          <a:xfrm>
            <a:off x="703462" y="1078810"/>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Looking for more…  </a:t>
            </a:r>
          </a:p>
        </p:txBody>
      </p:sp>
      <p:sp>
        <p:nvSpPr>
          <p:cNvPr id="2" name="TextBox 1">
            <a:extLst>
              <a:ext uri="{FF2B5EF4-FFF2-40B4-BE49-F238E27FC236}">
                <a16:creationId xmlns:a16="http://schemas.microsoft.com/office/drawing/2014/main" id="{20657D5A-DB97-C707-F214-A416CB1C4678}"/>
              </a:ext>
            </a:extLst>
          </p:cNvPr>
          <p:cNvSpPr txBox="1"/>
          <p:nvPr/>
        </p:nvSpPr>
        <p:spPr>
          <a:xfrm>
            <a:off x="800100" y="1965960"/>
            <a:ext cx="6972300" cy="347787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Why not build a series of lessons around foods from different cultures and task your pupils to make a range of recipes using different ingredients, flavours and cooking techniques? Your pupils could make </a:t>
            </a:r>
            <a:r>
              <a:rPr lang="en-GB" sz="2000" dirty="0">
                <a:latin typeface="Arial" panose="020B0604020202020204" pitchFamily="34" charset="0"/>
                <a:cs typeface="Arial" panose="020B0604020202020204" pitchFamily="34" charset="0"/>
                <a:hlinkClick r:id="rId2"/>
              </a:rPr>
              <a:t>West African jollof rice with chicken</a:t>
            </a:r>
            <a:r>
              <a:rPr lang="en-GB" sz="2000" dirty="0">
                <a:latin typeface="Arial" panose="020B0604020202020204" pitchFamily="34" charset="0"/>
                <a:cs typeface="Arial" panose="020B0604020202020204" pitchFamily="34" charset="0"/>
              </a:rPr>
              <a:t>, or a </a:t>
            </a:r>
            <a:r>
              <a:rPr lang="en-GB" sz="2000" dirty="0">
                <a:latin typeface="Arial" panose="020B0604020202020204" pitchFamily="34" charset="0"/>
                <a:cs typeface="Arial" panose="020B0604020202020204" pitchFamily="34" charset="0"/>
                <a:hlinkClick r:id="rId3"/>
              </a:rPr>
              <a:t>meat free version</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4"/>
              </a:rPr>
              <a:t>Algerian meatballs</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5"/>
              </a:rPr>
              <a:t>Cuban arroz con pollo</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6"/>
              </a:rPr>
              <a:t>Picadillo</a:t>
            </a:r>
            <a:r>
              <a:rPr lang="en-GB" sz="2000" dirty="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hlinkClick r:id="rId7"/>
              </a:rPr>
              <a:t>Vegan meat free chilli </a:t>
            </a:r>
            <a:r>
              <a:rPr lang="en-GB" sz="2000" dirty="0">
                <a:latin typeface="Arial" panose="020B0604020202020204" pitchFamily="34" charset="0"/>
                <a:cs typeface="Arial" panose="020B0604020202020204" pitchFamily="34" charset="0"/>
              </a:rPr>
              <a:t>or </a:t>
            </a:r>
            <a:r>
              <a:rPr lang="en-GB" sz="2000" dirty="0">
                <a:latin typeface="Arial" panose="020B0604020202020204" pitchFamily="34" charset="0"/>
                <a:cs typeface="Arial" panose="020B0604020202020204" pitchFamily="34" charset="0"/>
                <a:hlinkClick r:id="rId8"/>
              </a:rPr>
              <a:t>Jerk potato and black bean curry</a:t>
            </a:r>
            <a:r>
              <a:rPr lang="en-GB" sz="2000" dirty="0">
                <a:latin typeface="Arial" panose="020B0604020202020204" pitchFamily="34" charset="0"/>
                <a:cs typeface="Arial" panose="020B0604020202020204" pitchFamily="34" charset="0"/>
              </a:rPr>
              <a:t>.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More recipes from around the world and supporting resources, can be found in the 11-14 years </a:t>
            </a:r>
            <a:r>
              <a:rPr lang="en-GB" sz="2000" dirty="0">
                <a:latin typeface="Arial" panose="020B0604020202020204" pitchFamily="34" charset="0"/>
                <a:cs typeface="Arial" panose="020B0604020202020204" pitchFamily="34" charset="0"/>
                <a:hlinkClick r:id="rId9"/>
              </a:rPr>
              <a:t>Planning what to cook</a:t>
            </a:r>
            <a:r>
              <a:rPr lang="en-GB" sz="2000" dirty="0">
                <a:latin typeface="Arial" panose="020B0604020202020204" pitchFamily="34" charset="0"/>
                <a:cs typeface="Arial" panose="020B0604020202020204" pitchFamily="34" charset="0"/>
              </a:rPr>
              <a:t> area of the </a:t>
            </a:r>
            <a:r>
              <a:rPr lang="en-GB" sz="2000" i="1" dirty="0">
                <a:latin typeface="Arial" panose="020B0604020202020204" pitchFamily="34" charset="0"/>
                <a:cs typeface="Arial" panose="020B0604020202020204" pitchFamily="34" charset="0"/>
              </a:rPr>
              <a:t>Food – a fact of life </a:t>
            </a:r>
            <a:r>
              <a:rPr lang="en-GB" sz="2000" dirty="0">
                <a:latin typeface="Arial" panose="020B0604020202020204" pitchFamily="34" charset="0"/>
                <a:cs typeface="Arial" panose="020B0604020202020204" pitchFamily="34" charset="0"/>
              </a:rPr>
              <a:t>website. </a:t>
            </a:r>
          </a:p>
        </p:txBody>
      </p:sp>
      <p:pic>
        <p:nvPicPr>
          <p:cNvPr id="1026" name="Picture 2">
            <a:extLst>
              <a:ext uri="{FF2B5EF4-FFF2-40B4-BE49-F238E27FC236}">
                <a16:creationId xmlns:a16="http://schemas.microsoft.com/office/drawing/2014/main" id="{315EA0C5-52FA-65FD-E0EF-8068AD74F9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0899" y="1965960"/>
            <a:ext cx="337581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39B450F-10CF-3CA4-9FA8-76E6FDE05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0899" y="4217671"/>
            <a:ext cx="337581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29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AC70-8263-E2AB-26E6-803126ABD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D524F-8820-D3BD-7500-A29D8E180ED6}"/>
              </a:ext>
            </a:extLst>
          </p:cNvPr>
          <p:cNvSpPr>
            <a:spLocks noGrp="1"/>
          </p:cNvSpPr>
          <p:nvPr>
            <p:ph type="ctrTitle"/>
          </p:nvPr>
        </p:nvSpPr>
        <p:spPr>
          <a:xfrm>
            <a:off x="810045" y="1236455"/>
            <a:ext cx="9720000" cy="720000"/>
          </a:xfrm>
        </p:spPr>
        <p:txBody>
          <a:bodyPr/>
          <a:lstStyle/>
          <a:p>
            <a:r>
              <a:rPr lang="en-GB" sz="4400" dirty="0">
                <a:latin typeface="Arial"/>
                <a:cs typeface="Arial"/>
              </a:rPr>
              <a:t>Thai green curry   </a:t>
            </a:r>
            <a:endParaRPr lang="en-GB" sz="4400" dirty="0"/>
          </a:p>
        </p:txBody>
      </p:sp>
      <p:sp>
        <p:nvSpPr>
          <p:cNvPr id="3" name="Subtitle 2">
            <a:extLst>
              <a:ext uri="{FF2B5EF4-FFF2-40B4-BE49-F238E27FC236}">
                <a16:creationId xmlns:a16="http://schemas.microsoft.com/office/drawing/2014/main" id="{F0B9E695-CC19-7755-6FEB-F30ED91C905D}"/>
              </a:ext>
            </a:extLst>
          </p:cNvPr>
          <p:cNvSpPr>
            <a:spLocks noGrp="1"/>
          </p:cNvSpPr>
          <p:nvPr>
            <p:ph type="subTitle" idx="1"/>
          </p:nvPr>
        </p:nvSpPr>
        <p:spPr>
          <a:xfrm>
            <a:off x="3135046" y="5000999"/>
            <a:ext cx="5921907" cy="1173594"/>
          </a:xfrm>
        </p:spPr>
        <p:txBody>
          <a:bodyPr/>
          <a:lstStyle/>
          <a:p>
            <a:pPr marL="0" indent="0" algn="ctr">
              <a:buNone/>
            </a:pPr>
            <a:r>
              <a:rPr lang="en-GB" sz="3600" dirty="0"/>
              <a:t>For further information, go to:</a:t>
            </a:r>
          </a:p>
          <a:p>
            <a:pPr marL="0" indent="0" algn="ctr">
              <a:buNone/>
            </a:pPr>
            <a:r>
              <a:rPr lang="en-GB" sz="3600" dirty="0"/>
              <a:t>www.foodafactoflife.org.uk</a:t>
            </a:r>
          </a:p>
          <a:p>
            <a:pPr marL="0" indent="0">
              <a:buNone/>
            </a:pPr>
            <a:endParaRPr lang="en-GB" sz="2000" dirty="0">
              <a:cs typeface="Arial"/>
            </a:endParaRPr>
          </a:p>
        </p:txBody>
      </p:sp>
      <p:sp>
        <p:nvSpPr>
          <p:cNvPr id="6" name="TextBox 4">
            <a:extLst>
              <a:ext uri="{FF2B5EF4-FFF2-40B4-BE49-F238E27FC236}">
                <a16:creationId xmlns:a16="http://schemas.microsoft.com/office/drawing/2014/main" id="{967AF27E-4D77-18BD-6419-362D18DF3F2E}"/>
              </a:ext>
            </a:extLst>
          </p:cNvPr>
          <p:cNvSpPr txBox="1"/>
          <p:nvPr/>
        </p:nvSpPr>
        <p:spPr>
          <a:xfrm>
            <a:off x="119743" y="64574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pic>
        <p:nvPicPr>
          <p:cNvPr id="4" name="Picture 3" descr="A bowl of rice and chicken&#10;&#10;AI-generated content may be incorrect.">
            <a:extLst>
              <a:ext uri="{FF2B5EF4-FFF2-40B4-BE49-F238E27FC236}">
                <a16:creationId xmlns:a16="http://schemas.microsoft.com/office/drawing/2014/main" id="{58D652A4-F7F2-1263-BEF2-CBB97B0D84FF}"/>
              </a:ext>
            </a:extLst>
          </p:cNvPr>
          <p:cNvPicPr>
            <a:picLocks noChangeAspect="1"/>
          </p:cNvPicPr>
          <p:nvPr/>
        </p:nvPicPr>
        <p:blipFill>
          <a:blip r:embed="rId3"/>
          <a:stretch>
            <a:fillRect/>
          </a:stretch>
        </p:blipFill>
        <p:spPr>
          <a:xfrm>
            <a:off x="3893837" y="1964034"/>
            <a:ext cx="3552415" cy="2754086"/>
          </a:xfrm>
          <a:prstGeom prst="rect">
            <a:avLst/>
          </a:prstGeom>
        </p:spPr>
      </p:pic>
    </p:spTree>
    <p:extLst>
      <p:ext uri="{BB962C8B-B14F-4D97-AF65-F5344CB8AC3E}">
        <p14:creationId xmlns:p14="http://schemas.microsoft.com/office/powerpoint/2010/main" val="403615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9D02FA-F5AB-5842-4743-D1E280C2C349}"/>
              </a:ext>
            </a:extLst>
          </p:cNvPr>
          <p:cNvSpPr>
            <a:spLocks noGrp="1"/>
          </p:cNvSpPr>
          <p:nvPr>
            <p:ph type="ctrTitle"/>
          </p:nvPr>
        </p:nvSpPr>
        <p:spPr>
          <a:xfrm>
            <a:off x="1169274" y="1563798"/>
            <a:ext cx="9720000" cy="720000"/>
          </a:xfrm>
        </p:spPr>
        <p:txBody>
          <a:bodyPr/>
          <a:lstStyle/>
          <a:p>
            <a:r>
              <a:rPr lang="en-GB" dirty="0">
                <a:latin typeface="Arial"/>
                <a:cs typeface="Arial"/>
              </a:rPr>
              <a:t>Nutritional analysis</a:t>
            </a:r>
            <a:endParaRPr lang="en-GB" dirty="0"/>
          </a:p>
        </p:txBody>
      </p:sp>
      <p:pic>
        <p:nvPicPr>
          <p:cNvPr id="2" name="Picture 1" descr="A bowl of food with a lime wedge and rice&#10;&#10;AI-generated content may be incorrect.">
            <a:extLst>
              <a:ext uri="{FF2B5EF4-FFF2-40B4-BE49-F238E27FC236}">
                <a16:creationId xmlns:a16="http://schemas.microsoft.com/office/drawing/2014/main" id="{BC2F078C-2DA1-9C62-919F-9208BBA4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7981001" y="1923798"/>
            <a:ext cx="3041725" cy="3326655"/>
          </a:xfrm>
          <a:prstGeom prst="rect">
            <a:avLst/>
          </a:prstGeom>
          <a:noFill/>
          <a:ln>
            <a:noFill/>
          </a:ln>
        </p:spPr>
      </p:pic>
      <p:sp>
        <p:nvSpPr>
          <p:cNvPr id="5" name="TextBox 4">
            <a:extLst>
              <a:ext uri="{FF2B5EF4-FFF2-40B4-BE49-F238E27FC236}">
                <a16:creationId xmlns:a16="http://schemas.microsoft.com/office/drawing/2014/main" id="{ED874D0C-702B-8A7E-4BB0-DC9CA64C8C2E}"/>
              </a:ext>
            </a:extLst>
          </p:cNvPr>
          <p:cNvSpPr txBox="1"/>
          <p:nvPr/>
        </p:nvSpPr>
        <p:spPr>
          <a:xfrm>
            <a:off x="9009018" y="5410398"/>
            <a:ext cx="1632857"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Serves 2</a:t>
            </a:r>
          </a:p>
        </p:txBody>
      </p:sp>
      <p:pic>
        <p:nvPicPr>
          <p:cNvPr id="7" name="Picture 6" descr="A group of colorful labels with text&#10;&#10;AI-generated content may be incorrect.">
            <a:extLst>
              <a:ext uri="{FF2B5EF4-FFF2-40B4-BE49-F238E27FC236}">
                <a16:creationId xmlns:a16="http://schemas.microsoft.com/office/drawing/2014/main" id="{9296B182-B80E-D05C-A30F-8A688C0F24BC}"/>
              </a:ext>
            </a:extLst>
          </p:cNvPr>
          <p:cNvPicPr>
            <a:picLocks noChangeAspect="1"/>
          </p:cNvPicPr>
          <p:nvPr/>
        </p:nvPicPr>
        <p:blipFill>
          <a:blip r:embed="rId3"/>
          <a:stretch>
            <a:fillRect/>
          </a:stretch>
        </p:blipFill>
        <p:spPr>
          <a:xfrm>
            <a:off x="1169274" y="2119186"/>
            <a:ext cx="5480304" cy="2935877"/>
          </a:xfrm>
          <a:prstGeom prst="rect">
            <a:avLst/>
          </a:prstGeom>
        </p:spPr>
      </p:pic>
    </p:spTree>
    <p:extLst>
      <p:ext uri="{BB962C8B-B14F-4D97-AF65-F5344CB8AC3E}">
        <p14:creationId xmlns:p14="http://schemas.microsoft.com/office/powerpoint/2010/main" val="228355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2213-7B63-B24D-8D2F-78021A4CACAC}"/>
              </a:ext>
            </a:extLst>
          </p:cNvPr>
          <p:cNvSpPr>
            <a:spLocks noGrp="1"/>
          </p:cNvSpPr>
          <p:nvPr>
            <p:ph type="ctrTitle"/>
          </p:nvPr>
        </p:nvSpPr>
        <p:spPr/>
        <p:txBody>
          <a:bodyPr/>
          <a:lstStyle/>
          <a:p>
            <a:r>
              <a:rPr lang="en-GB" dirty="0">
                <a:latin typeface="Arial"/>
                <a:cs typeface="Arial"/>
              </a:rPr>
              <a:t>Starter activity</a:t>
            </a:r>
            <a:endParaRPr lang="en-GB" dirty="0"/>
          </a:p>
        </p:txBody>
      </p:sp>
      <p:sp>
        <p:nvSpPr>
          <p:cNvPr id="3" name="TextBox 2">
            <a:extLst>
              <a:ext uri="{FF2B5EF4-FFF2-40B4-BE49-F238E27FC236}">
                <a16:creationId xmlns:a16="http://schemas.microsoft.com/office/drawing/2014/main" id="{4D605A33-8866-9327-352B-F1A5245A34DB}"/>
              </a:ext>
            </a:extLst>
          </p:cNvPr>
          <p:cNvSpPr txBox="1"/>
          <p:nvPr/>
        </p:nvSpPr>
        <p:spPr>
          <a:xfrm>
            <a:off x="1169274" y="2781345"/>
            <a:ext cx="7612912" cy="2246769"/>
          </a:xfrm>
          <a:prstGeom prst="rect">
            <a:avLst/>
          </a:prstGeom>
          <a:noFill/>
        </p:spPr>
        <p:txBody>
          <a:bodyPr wrap="square" rtlCol="0">
            <a:spAutoFit/>
          </a:bodyPr>
          <a:lstStyle/>
          <a:p>
            <a:pPr marL="342900" indent="-342900">
              <a:buAutoNum type="arabicPeriod"/>
            </a:pPr>
            <a:r>
              <a:rPr lang="en-US" sz="2000" dirty="0">
                <a:latin typeface="Arial" panose="020B0604020202020204" pitchFamily="34" charset="0"/>
                <a:cs typeface="Arial" panose="020B0604020202020204" pitchFamily="34" charset="0"/>
              </a:rPr>
              <a:t>Explain two for hygiene and safety rules when preparing raw meat.</a:t>
            </a:r>
          </a:p>
          <a:p>
            <a:pPr marL="342900" indent="-342900">
              <a:buAutoNum type="arabicPeriod"/>
            </a:pPr>
            <a:endParaRPr lang="en-US" sz="2000" dirty="0">
              <a:latin typeface="Arial" panose="020B0604020202020204" pitchFamily="34" charset="0"/>
              <a:cs typeface="Arial" panose="020B0604020202020204" pitchFamily="34" charset="0"/>
            </a:endParaRPr>
          </a:p>
          <a:p>
            <a:pPr marL="342900" indent="-342900">
              <a:buAutoNum type="arabicPeriod"/>
            </a:pPr>
            <a:r>
              <a:rPr lang="en-US" sz="2000" dirty="0">
                <a:latin typeface="Arial" panose="020B0604020202020204" pitchFamily="34" charset="0"/>
                <a:cs typeface="Arial" panose="020B0604020202020204" pitchFamily="34" charset="0"/>
              </a:rPr>
              <a:t>What is cross-contamination?</a:t>
            </a:r>
          </a:p>
          <a:p>
            <a:pPr marL="342900" indent="-342900">
              <a:buAutoNum type="arabicPeriod"/>
            </a:pPr>
            <a:endParaRPr lang="en-US" sz="2000" dirty="0">
              <a:latin typeface="Arial" panose="020B0604020202020204" pitchFamily="34" charset="0"/>
              <a:cs typeface="Arial" panose="020B0604020202020204" pitchFamily="34" charset="0"/>
            </a:endParaRPr>
          </a:p>
          <a:p>
            <a:pPr marL="342900" indent="-342900">
              <a:buAutoNum type="arabicPeriod"/>
            </a:pPr>
            <a:r>
              <a:rPr lang="en-US" sz="2000" dirty="0">
                <a:latin typeface="Arial" panose="020B0604020202020204" pitchFamily="34" charset="0"/>
                <a:cs typeface="Arial" panose="020B0604020202020204" pitchFamily="34" charset="0"/>
              </a:rPr>
              <a:t>Celena is a vegetarian, what could she use to replace the chicken in the recipe? </a:t>
            </a:r>
          </a:p>
        </p:txBody>
      </p:sp>
      <p:pic>
        <p:nvPicPr>
          <p:cNvPr id="4" name="Picture 3">
            <a:extLst>
              <a:ext uri="{FF2B5EF4-FFF2-40B4-BE49-F238E27FC236}">
                <a16:creationId xmlns:a16="http://schemas.microsoft.com/office/drawing/2014/main" id="{6739E04F-DD20-274D-1C06-83337EEB59CE}"/>
              </a:ext>
            </a:extLst>
          </p:cNvPr>
          <p:cNvPicPr>
            <a:picLocks noChangeAspect="1"/>
          </p:cNvPicPr>
          <p:nvPr/>
        </p:nvPicPr>
        <p:blipFill>
          <a:blip r:embed="rId2"/>
          <a:stretch>
            <a:fillRect/>
          </a:stretch>
        </p:blipFill>
        <p:spPr>
          <a:xfrm>
            <a:off x="9102464" y="2832840"/>
            <a:ext cx="2530603" cy="1836001"/>
          </a:xfrm>
          <a:prstGeom prst="rect">
            <a:avLst/>
          </a:prstGeom>
        </p:spPr>
      </p:pic>
    </p:spTree>
    <p:extLst>
      <p:ext uri="{BB962C8B-B14F-4D97-AF65-F5344CB8AC3E}">
        <p14:creationId xmlns:p14="http://schemas.microsoft.com/office/powerpoint/2010/main" val="4151420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0F329-7C8C-7D05-00B3-76EB04540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FA643-3B56-ED94-56B5-D24866B1C345}"/>
              </a:ext>
            </a:extLst>
          </p:cNvPr>
          <p:cNvSpPr>
            <a:spLocks noGrp="1"/>
          </p:cNvSpPr>
          <p:nvPr>
            <p:ph type="ctrTitle"/>
          </p:nvPr>
        </p:nvSpPr>
        <p:spPr/>
        <p:txBody>
          <a:bodyPr/>
          <a:lstStyle/>
          <a:p>
            <a:r>
              <a:rPr lang="en-GB" dirty="0">
                <a:latin typeface="Arial"/>
                <a:cs typeface="Arial"/>
              </a:rPr>
              <a:t>Example responses</a:t>
            </a:r>
            <a:endParaRPr lang="en-GB" dirty="0"/>
          </a:p>
        </p:txBody>
      </p:sp>
      <p:sp>
        <p:nvSpPr>
          <p:cNvPr id="3" name="TextBox 2">
            <a:extLst>
              <a:ext uri="{FF2B5EF4-FFF2-40B4-BE49-F238E27FC236}">
                <a16:creationId xmlns:a16="http://schemas.microsoft.com/office/drawing/2014/main" id="{1492CC16-CC51-1CF5-B0EE-25137C9C02FB}"/>
              </a:ext>
            </a:extLst>
          </p:cNvPr>
          <p:cNvSpPr txBox="1"/>
          <p:nvPr/>
        </p:nvSpPr>
        <p:spPr>
          <a:xfrm>
            <a:off x="1297172" y="2158409"/>
            <a:ext cx="7612912" cy="4093428"/>
          </a:xfrm>
          <a:prstGeom prst="rect">
            <a:avLst/>
          </a:prstGeom>
          <a:noFill/>
        </p:spPr>
        <p:txBody>
          <a:bodyPr wrap="square" rtlCol="0">
            <a:spAutoFit/>
          </a:bodyPr>
          <a:lstStyle/>
          <a:p>
            <a:pPr marL="342900" indent="-342900">
              <a:buAutoNum type="arabicPeriod"/>
            </a:pPr>
            <a:r>
              <a:rPr lang="en-US" sz="2000" dirty="0">
                <a:latin typeface="Arial" panose="020B0604020202020204" pitchFamily="34" charset="0"/>
                <a:cs typeface="Arial" panose="020B0604020202020204" pitchFamily="34" charset="0"/>
              </a:rPr>
              <a:t>Explain two food hygiene and safety rules when preparing raw meat.</a:t>
            </a:r>
          </a:p>
          <a:p>
            <a:pPr marL="360000"/>
            <a:r>
              <a:rPr lang="en-US" sz="2000" b="1" i="1" dirty="0">
                <a:solidFill>
                  <a:srgbClr val="79AA41"/>
                </a:solidFill>
                <a:latin typeface="Arial" panose="020B0604020202020204" pitchFamily="34" charset="0"/>
                <a:cs typeface="Arial" panose="020B0604020202020204" pitchFamily="34" charset="0"/>
              </a:rPr>
              <a:t>Use a red chopping board, wash hands before and after handling raw meat, wash equipment thoroughly after use. </a:t>
            </a:r>
          </a:p>
          <a:p>
            <a:pPr marL="342900" indent="-342900">
              <a:buAutoNum type="arabicPeriod"/>
            </a:pPr>
            <a:endParaRPr lang="en-US" sz="2000" dirty="0">
              <a:latin typeface="Arial" panose="020B0604020202020204" pitchFamily="34" charset="0"/>
              <a:cs typeface="Arial" panose="020B0604020202020204" pitchFamily="34" charset="0"/>
            </a:endParaRPr>
          </a:p>
          <a:p>
            <a:pPr marL="354013" indent="-354013">
              <a:buAutoNum type="arabicPeriod" startAt="2"/>
            </a:pPr>
            <a:r>
              <a:rPr lang="en-US" sz="2000" dirty="0">
                <a:latin typeface="Arial" panose="020B0604020202020204" pitchFamily="34" charset="0"/>
                <a:cs typeface="Arial" panose="020B0604020202020204" pitchFamily="34" charset="0"/>
              </a:rPr>
              <a:t>What is cross-contamination?</a:t>
            </a:r>
          </a:p>
          <a:p>
            <a:pPr marL="360000"/>
            <a:r>
              <a:rPr lang="en-US" sz="2000" b="1" i="1" dirty="0">
                <a:solidFill>
                  <a:srgbClr val="79AA41"/>
                </a:solidFill>
                <a:latin typeface="Arial" panose="020B0604020202020204" pitchFamily="34" charset="0"/>
                <a:cs typeface="Arial" panose="020B0604020202020204" pitchFamily="34" charset="0"/>
              </a:rPr>
              <a:t>Where bacteria is transferred via a vehicle e.g. equipment, hands. </a:t>
            </a:r>
          </a:p>
          <a:p>
            <a:endParaRPr lang="en-US" sz="2000" dirty="0">
              <a:latin typeface="Arial" panose="020B0604020202020204" pitchFamily="34" charset="0"/>
              <a:cs typeface="Arial" panose="020B0604020202020204" pitchFamily="34" charset="0"/>
            </a:endParaRPr>
          </a:p>
          <a:p>
            <a:pPr marL="457200" indent="-457200">
              <a:buAutoNum type="arabicPeriod" startAt="3"/>
            </a:pPr>
            <a:r>
              <a:rPr lang="en-US" sz="2000" dirty="0">
                <a:latin typeface="Arial" panose="020B0604020202020204" pitchFamily="34" charset="0"/>
                <a:cs typeface="Arial" panose="020B0604020202020204" pitchFamily="34" charset="0"/>
              </a:rPr>
              <a:t>Celena is a vegetarian, what could she use to replace the chicken in the recipe? </a:t>
            </a:r>
          </a:p>
          <a:p>
            <a:pPr marL="432000"/>
            <a:r>
              <a:rPr lang="en-US" sz="2000" b="1" i="1" dirty="0">
                <a:solidFill>
                  <a:srgbClr val="79AA41"/>
                </a:solidFill>
                <a:latin typeface="Arial" panose="020B0604020202020204" pitchFamily="34" charset="0"/>
                <a:cs typeface="Arial" panose="020B0604020202020204" pitchFamily="34" charset="0"/>
              </a:rPr>
              <a:t>Celena could use beans or pulses, such as chickpeas, a wider variety of vegetables, or a non-meat alternative.</a:t>
            </a:r>
          </a:p>
        </p:txBody>
      </p:sp>
      <p:pic>
        <p:nvPicPr>
          <p:cNvPr id="5" name="Picture 4">
            <a:extLst>
              <a:ext uri="{FF2B5EF4-FFF2-40B4-BE49-F238E27FC236}">
                <a16:creationId xmlns:a16="http://schemas.microsoft.com/office/drawing/2014/main" id="{885AA80A-DCE6-FD1E-E3B3-3957EE662543}"/>
              </a:ext>
            </a:extLst>
          </p:cNvPr>
          <p:cNvPicPr>
            <a:picLocks noChangeAspect="1"/>
          </p:cNvPicPr>
          <p:nvPr/>
        </p:nvPicPr>
        <p:blipFill>
          <a:blip r:embed="rId2"/>
          <a:stretch>
            <a:fillRect/>
          </a:stretch>
        </p:blipFill>
        <p:spPr>
          <a:xfrm>
            <a:off x="9385492" y="3139031"/>
            <a:ext cx="2530603" cy="1836001"/>
          </a:xfrm>
          <a:prstGeom prst="rect">
            <a:avLst/>
          </a:prstGeom>
        </p:spPr>
      </p:pic>
    </p:spTree>
    <p:extLst>
      <p:ext uri="{BB962C8B-B14F-4D97-AF65-F5344CB8AC3E}">
        <p14:creationId xmlns:p14="http://schemas.microsoft.com/office/powerpoint/2010/main" val="17933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63384" y="2275769"/>
            <a:ext cx="6598969" cy="3915947"/>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p:cNvSpPr>
            <a:spLocks noGrp="1"/>
          </p:cNvSpPr>
          <p:nvPr>
            <p:ph type="title"/>
          </p:nvPr>
        </p:nvSpPr>
        <p:spPr/>
        <p:txBody>
          <a:bodyPr/>
          <a:lstStyle/>
          <a:p>
            <a:r>
              <a:rPr lang="en-GB" dirty="0"/>
              <a:t>Ingredients (serves 2)</a:t>
            </a:r>
          </a:p>
        </p:txBody>
      </p:sp>
      <p:sp>
        <p:nvSpPr>
          <p:cNvPr id="14" name="Text Placeholder 1"/>
          <p:cNvSpPr txBox="1">
            <a:spLocks/>
          </p:cNvSpPr>
          <p:nvPr/>
        </p:nvSpPr>
        <p:spPr>
          <a:xfrm>
            <a:off x="4822694" y="2432510"/>
            <a:ext cx="3325086" cy="3339709"/>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000" dirty="0"/>
              <a:t>1 x 10ml spoon oil or spray oil </a:t>
            </a:r>
          </a:p>
          <a:p>
            <a:r>
              <a:rPr lang="en-GB" sz="2000" dirty="0"/>
              <a:t>3 spring onions</a:t>
            </a:r>
          </a:p>
          <a:p>
            <a:r>
              <a:rPr lang="en-GB" sz="2000" dirty="0"/>
              <a:t>1 clove of garlic</a:t>
            </a:r>
          </a:p>
          <a:p>
            <a:r>
              <a:rPr lang="en-GB" sz="2000" dirty="0"/>
              <a:t>80g sugar snap peas</a:t>
            </a:r>
          </a:p>
          <a:p>
            <a:r>
              <a:rPr lang="en-GB" sz="2000" dirty="0"/>
              <a:t>1 chicken breast</a:t>
            </a:r>
          </a:p>
          <a:p>
            <a:r>
              <a:rPr lang="en-GB" sz="2000" dirty="0"/>
              <a:t>2 x 15ml Thai green curry paste</a:t>
            </a:r>
          </a:p>
          <a:p>
            <a:endParaRPr lang="en-GB" sz="2000" dirty="0"/>
          </a:p>
          <a:p>
            <a:pPr>
              <a:spcBef>
                <a:spcPct val="50000"/>
              </a:spcBef>
            </a:pPr>
            <a:endParaRPr lang="en-GB" altLang="en-US" sz="2000" dirty="0">
              <a:latin typeface="Arial" panose="020B0604020202020204" pitchFamily="34" charset="0"/>
              <a:cs typeface="Arial" panose="020B0604020202020204" pitchFamily="34" charset="0"/>
            </a:endParaRPr>
          </a:p>
        </p:txBody>
      </p:sp>
      <p:pic>
        <p:nvPicPr>
          <p:cNvPr id="2" name="Picture 1" descr="A sign with text and symbols&#10;&#10;AI-generated content may be incorrect.">
            <a:extLst>
              <a:ext uri="{FF2B5EF4-FFF2-40B4-BE49-F238E27FC236}">
                <a16:creationId xmlns:a16="http://schemas.microsoft.com/office/drawing/2014/main" id="{EB96E4F8-1400-F548-954A-DBFF68D872DF}"/>
              </a:ext>
            </a:extLst>
          </p:cNvPr>
          <p:cNvPicPr>
            <a:picLocks noChangeAspect="1"/>
          </p:cNvPicPr>
          <p:nvPr/>
        </p:nvPicPr>
        <p:blipFill>
          <a:blip r:embed="rId2"/>
          <a:stretch>
            <a:fillRect/>
          </a:stretch>
        </p:blipFill>
        <p:spPr>
          <a:xfrm>
            <a:off x="8856618" y="4926003"/>
            <a:ext cx="2540403" cy="1265713"/>
          </a:xfrm>
          <a:prstGeom prst="rect">
            <a:avLst/>
          </a:prstGeom>
        </p:spPr>
      </p:pic>
      <p:sp>
        <p:nvSpPr>
          <p:cNvPr id="6" name="TextBox 5">
            <a:extLst>
              <a:ext uri="{FF2B5EF4-FFF2-40B4-BE49-F238E27FC236}">
                <a16:creationId xmlns:a16="http://schemas.microsoft.com/office/drawing/2014/main" id="{6B485B16-E401-1D2E-DBAD-3A74C9CB360A}"/>
              </a:ext>
            </a:extLst>
          </p:cNvPr>
          <p:cNvSpPr txBox="1"/>
          <p:nvPr/>
        </p:nvSpPr>
        <p:spPr>
          <a:xfrm>
            <a:off x="4830084" y="5501219"/>
            <a:ext cx="402653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rial"/>
                <a:cs typeface="Arial"/>
              </a:rPr>
              <a:t>Check for any food allergy, intolerance, special dietary requirement or religious/cultural reasons for not handling or eating the ingredients in this recipe.</a:t>
            </a:r>
          </a:p>
        </p:txBody>
      </p:sp>
      <p:sp>
        <p:nvSpPr>
          <p:cNvPr id="5" name="Rectangle 2">
            <a:extLst>
              <a:ext uri="{FF2B5EF4-FFF2-40B4-BE49-F238E27FC236}">
                <a16:creationId xmlns:a16="http://schemas.microsoft.com/office/drawing/2014/main" id="{907A4263-F08D-20DA-0B54-71EBA847AF1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 Placeholder 1">
            <a:extLst>
              <a:ext uri="{FF2B5EF4-FFF2-40B4-BE49-F238E27FC236}">
                <a16:creationId xmlns:a16="http://schemas.microsoft.com/office/drawing/2014/main" id="{D6BE6BFC-68E8-3E9F-C3C2-1B664B499B8F}"/>
              </a:ext>
            </a:extLst>
          </p:cNvPr>
          <p:cNvSpPr txBox="1">
            <a:spLocks/>
          </p:cNvSpPr>
          <p:nvPr/>
        </p:nvSpPr>
        <p:spPr>
          <a:xfrm>
            <a:off x="8147780" y="2430164"/>
            <a:ext cx="3325086" cy="3339709"/>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r>
              <a:rPr lang="en-GB" sz="2000" dirty="0"/>
              <a:t>200ml reduced-fat coconut milk </a:t>
            </a:r>
          </a:p>
          <a:p>
            <a:r>
              <a:rPr lang="en-GB" sz="2000" dirty="0"/>
              <a:t>½ lime</a:t>
            </a:r>
          </a:p>
          <a:p>
            <a:r>
              <a:rPr lang="en-US" sz="2000" dirty="0"/>
              <a:t>1x 15ml reduced-salt soy sauce</a:t>
            </a:r>
            <a:endParaRPr lang="en-GB" sz="2000" dirty="0"/>
          </a:p>
          <a:p>
            <a:r>
              <a:rPr lang="en-GB" sz="2000" dirty="0"/>
              <a:t>Small bunch of coriander</a:t>
            </a:r>
          </a:p>
          <a:p>
            <a:r>
              <a:rPr lang="en-GB" sz="2000" dirty="0"/>
              <a:t>Black pepper </a:t>
            </a:r>
          </a:p>
          <a:p>
            <a:endParaRPr lang="en-GB" sz="2000" dirty="0"/>
          </a:p>
          <a:p>
            <a:endParaRPr lang="en-GB" sz="2000" dirty="0"/>
          </a:p>
          <a:p>
            <a:pPr>
              <a:spcBef>
                <a:spcPct val="50000"/>
              </a:spcBef>
            </a:pPr>
            <a:endParaRPr lang="en-GB" altLang="en-US" sz="2000" dirty="0">
              <a:latin typeface="Arial" panose="020B0604020202020204" pitchFamily="34" charset="0"/>
              <a:cs typeface="Arial" panose="020B0604020202020204" pitchFamily="34" charset="0"/>
            </a:endParaRPr>
          </a:p>
        </p:txBody>
      </p:sp>
      <p:pic>
        <p:nvPicPr>
          <p:cNvPr id="7" name="Picture 6" descr="A tray with food ingredients&#10;&#10;AI-generated content may be incorrect.">
            <a:extLst>
              <a:ext uri="{FF2B5EF4-FFF2-40B4-BE49-F238E27FC236}">
                <a16:creationId xmlns:a16="http://schemas.microsoft.com/office/drawing/2014/main" id="{982F8B7D-BE1C-4B9E-B19C-56D4EDF5DF0E}"/>
              </a:ext>
            </a:extLst>
          </p:cNvPr>
          <p:cNvPicPr>
            <a:picLocks noChangeAspect="1"/>
          </p:cNvPicPr>
          <p:nvPr/>
        </p:nvPicPr>
        <p:blipFill>
          <a:blip r:embed="rId3"/>
          <a:stretch>
            <a:fillRect/>
          </a:stretch>
        </p:blipFill>
        <p:spPr>
          <a:xfrm>
            <a:off x="1091597" y="2264883"/>
            <a:ext cx="3268960" cy="3907918"/>
          </a:xfrm>
          <a:prstGeom prst="rect">
            <a:avLst/>
          </a:prstGeom>
        </p:spPr>
      </p:pic>
    </p:spTree>
    <p:extLst>
      <p:ext uri="{BB962C8B-B14F-4D97-AF65-F5344CB8AC3E}">
        <p14:creationId xmlns:p14="http://schemas.microsoft.com/office/powerpoint/2010/main" val="59155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5999" y="2283798"/>
            <a:ext cx="4793277" cy="3887293"/>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 Placeholder 1"/>
          <p:cNvSpPr>
            <a:spLocks noGrp="1"/>
          </p:cNvSpPr>
          <p:nvPr>
            <p:ph type="body" sz="quarter" idx="3"/>
          </p:nvPr>
        </p:nvSpPr>
        <p:spPr>
          <a:xfrm>
            <a:off x="6419496" y="2519478"/>
            <a:ext cx="4320000" cy="3410810"/>
          </a:xfrm>
        </p:spPr>
        <p:txBody>
          <a:bodyPr>
            <a:noAutofit/>
          </a:bodyPr>
          <a:lstStyle/>
          <a:p>
            <a:r>
              <a:rPr lang="en-US" sz="2000" dirty="0"/>
              <a:t>2 chopping boards</a:t>
            </a:r>
            <a:endParaRPr lang="en-GB" sz="2000" b="1" dirty="0"/>
          </a:p>
          <a:p>
            <a:r>
              <a:rPr lang="en-US" sz="2000" dirty="0"/>
              <a:t>Sharp knife</a:t>
            </a:r>
            <a:endParaRPr lang="en-GB" sz="2000" b="1" dirty="0"/>
          </a:p>
          <a:p>
            <a:r>
              <a:rPr lang="en-US" sz="2000" dirty="0"/>
              <a:t>Garlic press</a:t>
            </a:r>
            <a:endParaRPr lang="en-GB" sz="2000" b="1" dirty="0"/>
          </a:p>
          <a:p>
            <a:r>
              <a:rPr lang="en-US" sz="2000" dirty="0"/>
              <a:t>Frying pan </a:t>
            </a:r>
            <a:endParaRPr lang="en-GB" sz="2000" b="1" dirty="0"/>
          </a:p>
          <a:p>
            <a:r>
              <a:rPr lang="en-US" sz="2000" dirty="0"/>
              <a:t>Measuring spoons </a:t>
            </a:r>
            <a:endParaRPr lang="en-GB" sz="2000" b="1" dirty="0"/>
          </a:p>
          <a:p>
            <a:r>
              <a:rPr lang="en-US" sz="2000" dirty="0"/>
              <a:t>Weighing scales </a:t>
            </a:r>
            <a:endParaRPr lang="en-GB" sz="2000" b="1" dirty="0"/>
          </a:p>
          <a:p>
            <a:r>
              <a:rPr lang="en-US" sz="2000" dirty="0"/>
              <a:t>Heat resistant spoon </a:t>
            </a:r>
            <a:endParaRPr lang="en-GB" sz="2000" b="1" dirty="0"/>
          </a:p>
          <a:p>
            <a:r>
              <a:rPr lang="en-US" sz="2000" dirty="0"/>
              <a:t>Can opener </a:t>
            </a:r>
            <a:endParaRPr lang="en-GB" sz="2000" b="1" dirty="0"/>
          </a:p>
          <a:p>
            <a:r>
              <a:rPr lang="en-US" sz="2000" dirty="0"/>
              <a:t>Juicer </a:t>
            </a:r>
            <a:endParaRPr lang="en-GB" sz="2000" b="1" dirty="0"/>
          </a:p>
          <a:p>
            <a:endParaRPr lang="en-GB" sz="2000" dirty="0"/>
          </a:p>
          <a:p>
            <a:endParaRPr lang="en-GB" sz="2000" dirty="0"/>
          </a:p>
        </p:txBody>
      </p:sp>
      <p:sp>
        <p:nvSpPr>
          <p:cNvPr id="3" name="Title 2"/>
          <p:cNvSpPr>
            <a:spLocks noGrp="1"/>
          </p:cNvSpPr>
          <p:nvPr>
            <p:ph type="title"/>
          </p:nvPr>
        </p:nvSpPr>
        <p:spPr/>
        <p:txBody>
          <a:bodyPr/>
          <a:lstStyle/>
          <a:p>
            <a:r>
              <a:rPr lang="en-GB"/>
              <a:t>Equipment</a:t>
            </a:r>
          </a:p>
        </p:txBody>
      </p:sp>
      <p:sp>
        <p:nvSpPr>
          <p:cNvPr id="5" name="Text Placeholder 1">
            <a:extLst>
              <a:ext uri="{FF2B5EF4-FFF2-40B4-BE49-F238E27FC236}">
                <a16:creationId xmlns:a16="http://schemas.microsoft.com/office/drawing/2014/main" id="{8649FFFB-C9FE-4BF2-0267-D9FBAAC8DD24}"/>
              </a:ext>
            </a:extLst>
          </p:cNvPr>
          <p:cNvSpPr txBox="1">
            <a:spLocks/>
          </p:cNvSpPr>
          <p:nvPr/>
        </p:nvSpPr>
        <p:spPr>
          <a:xfrm>
            <a:off x="8690339" y="2519478"/>
            <a:ext cx="4320000" cy="3410810"/>
          </a:xfrm>
          <a:prstGeom prst="rect">
            <a:avLst/>
          </a:prstGeom>
        </p:spPr>
        <p:txBody>
          <a:bodyPr lIns="0" tIns="0" rIns="0" bIns="0" anchor="t">
            <a:noAutofit/>
          </a:bodyPr>
          <a:lstStyle>
            <a:lvl1pPr marL="0" indent="0" algn="l" defTabSz="914400" rtl="0" eaLnBrk="1" latinLnBrk="0" hangingPunct="1">
              <a:lnSpc>
                <a:spcPct val="90000"/>
              </a:lnSpc>
              <a:spcBef>
                <a:spcPts val="1000"/>
              </a:spcBef>
              <a:buFont typeface="Arial"/>
              <a:buNone/>
              <a:defRPr sz="1800" b="0" i="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endParaRPr lang="en-GB" sz="2000" dirty="0"/>
          </a:p>
          <a:p>
            <a:endParaRPr lang="en-GB" sz="2000" dirty="0"/>
          </a:p>
        </p:txBody>
      </p:sp>
      <p:pic>
        <p:nvPicPr>
          <p:cNvPr id="7" name="Picture 6" descr="A pan with a measuring cup and utensils on it&#10;&#10;AI-generated content may be incorrect.">
            <a:extLst>
              <a:ext uri="{FF2B5EF4-FFF2-40B4-BE49-F238E27FC236}">
                <a16:creationId xmlns:a16="http://schemas.microsoft.com/office/drawing/2014/main" id="{5CBE252C-A9EA-AE88-1003-791CC367FF10}"/>
              </a:ext>
            </a:extLst>
          </p:cNvPr>
          <p:cNvPicPr>
            <a:picLocks noChangeAspect="1"/>
          </p:cNvPicPr>
          <p:nvPr/>
        </p:nvPicPr>
        <p:blipFill>
          <a:blip r:embed="rId2"/>
          <a:stretch>
            <a:fillRect/>
          </a:stretch>
        </p:blipFill>
        <p:spPr>
          <a:xfrm>
            <a:off x="1625048" y="2316813"/>
            <a:ext cx="3188774" cy="3816139"/>
          </a:xfrm>
          <a:prstGeom prst="rect">
            <a:avLst/>
          </a:prstGeom>
        </p:spPr>
      </p:pic>
    </p:spTree>
    <p:extLst>
      <p:ext uri="{BB962C8B-B14F-4D97-AF65-F5344CB8AC3E}">
        <p14:creationId xmlns:p14="http://schemas.microsoft.com/office/powerpoint/2010/main" val="309763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27038" y="1732241"/>
            <a:ext cx="5469132" cy="3925975"/>
          </a:xfrm>
          <a:prstGeom prst="rect">
            <a:avLst/>
          </a:prstGeom>
          <a:solidFill>
            <a:srgbClr val="DAE6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a:buChar char="•"/>
            </a:pPr>
            <a:endParaRPr lang="en-US">
              <a:solidFill>
                <a:schemeClr val="bg1"/>
              </a:solidFill>
              <a:ea typeface="Calibri" panose="020F0502020204030204"/>
              <a:cs typeface="Calibri" panose="020F0502020204030204"/>
            </a:endParaRPr>
          </a:p>
        </p:txBody>
      </p:sp>
      <p:sp>
        <p:nvSpPr>
          <p:cNvPr id="6" name="Title 1"/>
          <p:cNvSpPr txBox="1">
            <a:spLocks/>
          </p:cNvSpPr>
          <p:nvPr/>
        </p:nvSpPr>
        <p:spPr>
          <a:xfrm>
            <a:off x="995829" y="1277797"/>
            <a:ext cx="9720000" cy="720000"/>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79AA41"/>
                </a:solidFill>
                <a:latin typeface="Arial" charset="0"/>
                <a:ea typeface="Arial" charset="0"/>
                <a:cs typeface="Arial" charset="0"/>
              </a:defRPr>
            </a:lvl1pPr>
          </a:lstStyle>
          <a:p>
            <a:r>
              <a:rPr lang="en-US" dirty="0"/>
              <a:t>Food skills</a:t>
            </a:r>
          </a:p>
          <a:p>
            <a:endParaRPr lang="en-US" dirty="0"/>
          </a:p>
        </p:txBody>
      </p:sp>
      <p:sp>
        <p:nvSpPr>
          <p:cNvPr id="7" name="Subtitle 2"/>
          <p:cNvSpPr txBox="1">
            <a:spLocks/>
          </p:cNvSpPr>
          <p:nvPr/>
        </p:nvSpPr>
        <p:spPr>
          <a:xfrm>
            <a:off x="5855829" y="1895229"/>
            <a:ext cx="2765599"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2000" dirty="0">
                <a:latin typeface="Arial"/>
                <a:cs typeface="Arial"/>
              </a:rPr>
              <a:t>Weigh</a:t>
            </a:r>
            <a:endParaRPr lang="en-GB" sz="2000" dirty="0"/>
          </a:p>
          <a:p>
            <a:pPr marL="0" indent="0">
              <a:buNone/>
            </a:pPr>
            <a:r>
              <a:rPr lang="en-GB" sz="2000" dirty="0">
                <a:latin typeface="Arial"/>
                <a:cs typeface="Arial"/>
              </a:rPr>
              <a:t>Measure</a:t>
            </a:r>
          </a:p>
          <a:p>
            <a:pPr marL="0" indent="0">
              <a:buNone/>
            </a:pPr>
            <a:r>
              <a:rPr lang="en-GB" sz="2000" dirty="0">
                <a:latin typeface="Arial"/>
                <a:cs typeface="Arial"/>
              </a:rPr>
              <a:t>Cut</a:t>
            </a:r>
          </a:p>
          <a:p>
            <a:pPr marL="0" indent="0">
              <a:buNone/>
            </a:pPr>
            <a:r>
              <a:rPr lang="en-GB" sz="2000" dirty="0">
                <a:latin typeface="Arial"/>
                <a:cs typeface="Arial"/>
              </a:rPr>
              <a:t>Slice</a:t>
            </a:r>
          </a:p>
          <a:p>
            <a:pPr marL="0" indent="0">
              <a:buNone/>
            </a:pPr>
            <a:r>
              <a:rPr lang="en-GB" sz="2000" dirty="0">
                <a:latin typeface="Arial"/>
                <a:cs typeface="Arial"/>
              </a:rPr>
              <a:t>Dice and trim</a:t>
            </a:r>
          </a:p>
          <a:p>
            <a:pPr marL="0" indent="0">
              <a:buNone/>
            </a:pPr>
            <a:r>
              <a:rPr lang="en-GB" sz="2000" dirty="0">
                <a:latin typeface="Arial"/>
                <a:cs typeface="Arial"/>
              </a:rPr>
              <a:t>Fry and sauté</a:t>
            </a:r>
          </a:p>
          <a:p>
            <a:pPr marL="0" indent="0">
              <a:buNone/>
            </a:pPr>
            <a:r>
              <a:rPr lang="en-GB" sz="2000" dirty="0">
                <a:latin typeface="Arial"/>
                <a:cs typeface="Arial"/>
              </a:rPr>
              <a:t>Stir and combine</a:t>
            </a:r>
          </a:p>
          <a:p>
            <a:endParaRPr lang="en-GB" sz="2000" dirty="0">
              <a:latin typeface="Arial"/>
              <a:cs typeface="Arial"/>
            </a:endParaRPr>
          </a:p>
          <a:p>
            <a:pPr marL="0" indent="0">
              <a:buNone/>
            </a:pPr>
            <a:endParaRPr lang="en-GB" sz="2000" dirty="0"/>
          </a:p>
          <a:p>
            <a:pPr marL="0" indent="0">
              <a:buNone/>
            </a:pPr>
            <a:endParaRPr lang="en-GB" sz="2000" dirty="0"/>
          </a:p>
          <a:p>
            <a:endParaRPr lang="en-GB" sz="2400" dirty="0"/>
          </a:p>
          <a:p>
            <a:pPr lvl="0"/>
            <a:endParaRPr lang="en-GB" sz="2400" dirty="0"/>
          </a:p>
        </p:txBody>
      </p:sp>
      <p:pic>
        <p:nvPicPr>
          <p:cNvPr id="8" name="Picture 7" descr="A black video camera with a play button&#10;&#10;AI-generated content may be incorrect.">
            <a:hlinkClick r:id="rId4"/>
            <a:extLst>
              <a:ext uri="{FF2B5EF4-FFF2-40B4-BE49-F238E27FC236}">
                <a16:creationId xmlns:a16="http://schemas.microsoft.com/office/drawing/2014/main" id="{B7727599-E54B-3623-380E-63E09B1F4CF0}"/>
              </a:ext>
            </a:extLst>
          </p:cNvPr>
          <p:cNvPicPr>
            <a:picLocks noChangeAspect="1"/>
          </p:cNvPicPr>
          <p:nvPr/>
        </p:nvPicPr>
        <p:blipFill>
          <a:blip r:embed="rId5"/>
          <a:stretch>
            <a:fillRect/>
          </a:stretch>
        </p:blipFill>
        <p:spPr>
          <a:xfrm>
            <a:off x="228523" y="1637797"/>
            <a:ext cx="889947" cy="889947"/>
          </a:xfrm>
          <a:prstGeom prst="rect">
            <a:avLst/>
          </a:prstGeom>
        </p:spPr>
      </p:pic>
      <p:sp>
        <p:nvSpPr>
          <p:cNvPr id="9" name="TextBox 8">
            <a:extLst>
              <a:ext uri="{FF2B5EF4-FFF2-40B4-BE49-F238E27FC236}">
                <a16:creationId xmlns:a16="http://schemas.microsoft.com/office/drawing/2014/main" id="{7BF61EE0-3814-ADB6-27F8-7114F0D590D4}"/>
              </a:ext>
            </a:extLst>
          </p:cNvPr>
          <p:cNvSpPr txBox="1"/>
          <p:nvPr/>
        </p:nvSpPr>
        <p:spPr>
          <a:xfrm>
            <a:off x="986527" y="1918019"/>
            <a:ext cx="331333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Click below to watch how to prepare garlic</a:t>
            </a:r>
          </a:p>
        </p:txBody>
      </p:sp>
      <p:sp>
        <p:nvSpPr>
          <p:cNvPr id="5" name="Subtitle 2">
            <a:extLst>
              <a:ext uri="{FF2B5EF4-FFF2-40B4-BE49-F238E27FC236}">
                <a16:creationId xmlns:a16="http://schemas.microsoft.com/office/drawing/2014/main" id="{9455F6FE-AD69-53EC-535B-BB2851DF309E}"/>
              </a:ext>
            </a:extLst>
          </p:cNvPr>
          <p:cNvSpPr txBox="1">
            <a:spLocks/>
          </p:cNvSpPr>
          <p:nvPr/>
        </p:nvSpPr>
        <p:spPr>
          <a:xfrm>
            <a:off x="8307931" y="1895229"/>
            <a:ext cx="2765599"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None/>
            </a:pPr>
            <a:r>
              <a:rPr lang="en-GB" sz="2000">
                <a:latin typeface="Arial"/>
                <a:cs typeface="Arial"/>
              </a:rPr>
              <a:t>Simmer </a:t>
            </a:r>
            <a:r>
              <a:rPr lang="en-GB" sz="2000" dirty="0">
                <a:latin typeface="Arial"/>
                <a:cs typeface="Arial"/>
              </a:rPr>
              <a:t>and boil</a:t>
            </a:r>
          </a:p>
          <a:p>
            <a:pPr marL="0" indent="0">
              <a:buNone/>
            </a:pPr>
            <a:r>
              <a:rPr lang="en-GB" sz="2000" dirty="0">
                <a:latin typeface="Arial"/>
                <a:cs typeface="Arial"/>
              </a:rPr>
              <a:t>Juice</a:t>
            </a:r>
          </a:p>
          <a:p>
            <a:pPr marL="0" indent="0">
              <a:buNone/>
            </a:pPr>
            <a:endParaRPr lang="en-US" sz="2000" dirty="0"/>
          </a:p>
          <a:p>
            <a:pPr marL="0" indent="0">
              <a:buNone/>
            </a:pPr>
            <a:endParaRPr lang="en-GB" sz="2000" dirty="0"/>
          </a:p>
          <a:p>
            <a:pPr marL="0" indent="0">
              <a:buNone/>
            </a:pPr>
            <a:endParaRPr lang="en-GB" sz="2000" dirty="0"/>
          </a:p>
          <a:p>
            <a:endParaRPr lang="en-GB" sz="2400" dirty="0"/>
          </a:p>
          <a:p>
            <a:pPr lvl="0"/>
            <a:endParaRPr lang="en-GB" sz="2400" dirty="0"/>
          </a:p>
        </p:txBody>
      </p:sp>
      <p:pic>
        <p:nvPicPr>
          <p:cNvPr id="13" name="Picture 12" descr="A black video camera with a play button&#10;&#10;AI-generated content may be incorrect.">
            <a:hlinkClick r:id="rId6"/>
            <a:extLst>
              <a:ext uri="{FF2B5EF4-FFF2-40B4-BE49-F238E27FC236}">
                <a16:creationId xmlns:a16="http://schemas.microsoft.com/office/drawing/2014/main" id="{B6F0FC99-E793-71CE-929C-C21D8EF9DA2B}"/>
              </a:ext>
            </a:extLst>
          </p:cNvPr>
          <p:cNvPicPr>
            <a:picLocks noChangeAspect="1"/>
          </p:cNvPicPr>
          <p:nvPr/>
        </p:nvPicPr>
        <p:blipFill>
          <a:blip r:embed="rId5"/>
          <a:stretch>
            <a:fillRect/>
          </a:stretch>
        </p:blipFill>
        <p:spPr>
          <a:xfrm>
            <a:off x="270647" y="4038446"/>
            <a:ext cx="805698" cy="805698"/>
          </a:xfrm>
          <a:prstGeom prst="rect">
            <a:avLst/>
          </a:prstGeom>
        </p:spPr>
      </p:pic>
      <p:sp>
        <p:nvSpPr>
          <p:cNvPr id="14" name="TextBox 13">
            <a:extLst>
              <a:ext uri="{FF2B5EF4-FFF2-40B4-BE49-F238E27FC236}">
                <a16:creationId xmlns:a16="http://schemas.microsoft.com/office/drawing/2014/main" id="{A7B7FF5E-28FC-3ED6-0C73-1FB1414D8575}"/>
              </a:ext>
            </a:extLst>
          </p:cNvPr>
          <p:cNvSpPr txBox="1"/>
          <p:nvPr/>
        </p:nvSpPr>
        <p:spPr>
          <a:xfrm>
            <a:off x="1118470" y="4232096"/>
            <a:ext cx="391073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Click below to watch how to prepare raw chicken</a:t>
            </a:r>
          </a:p>
        </p:txBody>
      </p:sp>
      <p:pic>
        <p:nvPicPr>
          <p:cNvPr id="10" name="Online Media 9" title="Preparing Garlic">
            <a:hlinkClick r:id="" action="ppaction://media"/>
            <a:extLst>
              <a:ext uri="{FF2B5EF4-FFF2-40B4-BE49-F238E27FC236}">
                <a16:creationId xmlns:a16="http://schemas.microsoft.com/office/drawing/2014/main" id="{B3F082FD-5C62-5128-90CB-6007DAE4C2F6}"/>
              </a:ext>
            </a:extLst>
          </p:cNvPr>
          <p:cNvPicPr>
            <a:picLocks noRot="1" noChangeAspect="1"/>
          </p:cNvPicPr>
          <p:nvPr>
            <a:videoFile r:link="rId1"/>
          </p:nvPr>
        </p:nvPicPr>
        <p:blipFill>
          <a:blip r:embed="rId7"/>
          <a:stretch>
            <a:fillRect/>
          </a:stretch>
        </p:blipFill>
        <p:spPr>
          <a:xfrm>
            <a:off x="1118470" y="2676598"/>
            <a:ext cx="2663371" cy="1504805"/>
          </a:xfrm>
          <a:prstGeom prst="rect">
            <a:avLst/>
          </a:prstGeom>
        </p:spPr>
      </p:pic>
      <p:pic>
        <p:nvPicPr>
          <p:cNvPr id="16" name="Online Media 15" title="Preparing chicken">
            <a:hlinkClick r:id="" action="ppaction://media"/>
            <a:extLst>
              <a:ext uri="{FF2B5EF4-FFF2-40B4-BE49-F238E27FC236}">
                <a16:creationId xmlns:a16="http://schemas.microsoft.com/office/drawing/2014/main" id="{D40BB98A-60E4-64C0-18A9-48C62946F5CC}"/>
              </a:ext>
            </a:extLst>
          </p:cNvPr>
          <p:cNvPicPr>
            <a:picLocks noRot="1" noChangeAspect="1"/>
          </p:cNvPicPr>
          <p:nvPr>
            <a:videoFile r:link="rId2"/>
          </p:nvPr>
        </p:nvPicPr>
        <p:blipFill>
          <a:blip r:embed="rId8"/>
          <a:stretch>
            <a:fillRect/>
          </a:stretch>
        </p:blipFill>
        <p:spPr>
          <a:xfrm>
            <a:off x="1118470" y="5041368"/>
            <a:ext cx="2663371" cy="1504805"/>
          </a:xfrm>
          <a:prstGeom prst="rect">
            <a:avLst/>
          </a:prstGeom>
        </p:spPr>
      </p:pic>
    </p:spTree>
    <p:extLst>
      <p:ext uri="{BB962C8B-B14F-4D97-AF65-F5344CB8AC3E}">
        <p14:creationId xmlns:p14="http://schemas.microsoft.com/office/powerpoint/2010/main" val="240592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6"/>
                </p:tgtEl>
              </p:cMediaNode>
            </p:vide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724A3-77BE-18D1-BE1B-B5191BDC35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8875B4-B319-BF70-C2AD-393F152EC58B}"/>
              </a:ext>
            </a:extLst>
          </p:cNvPr>
          <p:cNvSpPr txBox="1"/>
          <p:nvPr/>
        </p:nvSpPr>
        <p:spPr>
          <a:xfrm>
            <a:off x="811638" y="1087784"/>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Method</a:t>
            </a:r>
          </a:p>
        </p:txBody>
      </p:sp>
      <p:sp>
        <p:nvSpPr>
          <p:cNvPr id="6" name="TextBox 5">
            <a:extLst>
              <a:ext uri="{FF2B5EF4-FFF2-40B4-BE49-F238E27FC236}">
                <a16:creationId xmlns:a16="http://schemas.microsoft.com/office/drawing/2014/main" id="{9EC8BC8E-E6B6-5664-C54B-7BB9B17F6514}"/>
              </a:ext>
            </a:extLst>
          </p:cNvPr>
          <p:cNvSpPr txBox="1"/>
          <p:nvPr/>
        </p:nvSpPr>
        <p:spPr>
          <a:xfrm>
            <a:off x="811638" y="1703337"/>
            <a:ext cx="7603700" cy="2862322"/>
          </a:xfrm>
          <a:prstGeom prst="rect">
            <a:avLst/>
          </a:prstGeom>
          <a:noFill/>
        </p:spPr>
        <p:txBody>
          <a:bodyPr wrap="square" lIns="91440" tIns="45720" rIns="91440" bIns="45720" anchor="t">
            <a:spAutoFit/>
          </a:bodyPr>
          <a:lstStyle/>
          <a:p>
            <a:pPr marL="457200" lvl="0" indent="-457200">
              <a:buFont typeface="+mj-lt"/>
              <a:buAutoNum type="arabicPeriod"/>
            </a:pPr>
            <a:r>
              <a:rPr lang="en-GB" sz="2000" dirty="0">
                <a:latin typeface="Arial" panose="020B0604020202020204" pitchFamily="34" charset="0"/>
                <a:cs typeface="Arial" panose="020B0604020202020204" pitchFamily="34" charset="0"/>
              </a:rPr>
              <a:t>Prepare the vegetables:</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slice the spring onions into rings;</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cut the sugar snap peas in half;</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peel and crush the garlic;</a:t>
            </a:r>
          </a:p>
          <a:p>
            <a:pPr marL="900000" lvl="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roughly chop the coriander. </a:t>
            </a:r>
          </a:p>
          <a:p>
            <a:pPr marL="457200" lvl="0" indent="-457200">
              <a:buAutoNum type="arabicPeriod" startAt="2"/>
            </a:pPr>
            <a:r>
              <a:rPr lang="en-GB" sz="2000" dirty="0">
                <a:latin typeface="Arial" panose="020B0604020202020204" pitchFamily="34" charset="0"/>
                <a:cs typeface="Arial" panose="020B0604020202020204" pitchFamily="34" charset="0"/>
              </a:rPr>
              <a:t>Using a red board, cut the chicken into small chunks. Thoroughly wash and dry your hands after touching the raw meat.</a:t>
            </a:r>
          </a:p>
          <a:p>
            <a:pPr lvl="0"/>
            <a:endParaRPr lang="en-GB" sz="2000" dirty="0">
              <a:latin typeface="Arial"/>
              <a:ea typeface="MS Mincho"/>
              <a:cs typeface="Arial"/>
            </a:endParaRPr>
          </a:p>
        </p:txBody>
      </p:sp>
      <p:pic>
        <p:nvPicPr>
          <p:cNvPr id="5" name="Picture 4" descr="A bowl of food next to a bowl of rice&#10;&#10;AI-generated content may be incorrect.">
            <a:extLst>
              <a:ext uri="{FF2B5EF4-FFF2-40B4-BE49-F238E27FC236}">
                <a16:creationId xmlns:a16="http://schemas.microsoft.com/office/drawing/2014/main" id="{49B7B6F5-514E-6CE0-90A2-36A04EDF9F12}"/>
              </a:ext>
            </a:extLst>
          </p:cNvPr>
          <p:cNvPicPr>
            <a:picLocks noChangeAspect="1"/>
          </p:cNvPicPr>
          <p:nvPr/>
        </p:nvPicPr>
        <p:blipFill>
          <a:blip r:embed="rId2"/>
          <a:stretch>
            <a:fillRect/>
          </a:stretch>
        </p:blipFill>
        <p:spPr>
          <a:xfrm>
            <a:off x="8641378" y="2090057"/>
            <a:ext cx="2865236" cy="2677886"/>
          </a:xfrm>
          <a:prstGeom prst="rect">
            <a:avLst/>
          </a:prstGeom>
        </p:spPr>
      </p:pic>
    </p:spTree>
    <p:extLst>
      <p:ext uri="{BB962C8B-B14F-4D97-AF65-F5344CB8AC3E}">
        <p14:creationId xmlns:p14="http://schemas.microsoft.com/office/powerpoint/2010/main" val="4147912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E2690-5B02-89CB-91D1-7E97318AEFC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DA8069-8F40-AE7E-FCD4-15C2F93B0CE3}"/>
              </a:ext>
            </a:extLst>
          </p:cNvPr>
          <p:cNvSpPr txBox="1"/>
          <p:nvPr/>
        </p:nvSpPr>
        <p:spPr>
          <a:xfrm>
            <a:off x="699465" y="1050731"/>
            <a:ext cx="6097656" cy="615553"/>
          </a:xfrm>
          <a:prstGeom prst="rect">
            <a:avLst/>
          </a:prstGeom>
          <a:noFill/>
        </p:spPr>
        <p:txBody>
          <a:bodyPr wrap="square">
            <a:spAutoFit/>
          </a:bodyPr>
          <a:lstStyle/>
          <a:p>
            <a:r>
              <a:rPr lang="en-GB" sz="3400" b="1" dirty="0">
                <a:solidFill>
                  <a:srgbClr val="79AA41"/>
                </a:solidFill>
                <a:latin typeface="Arial" panose="020B0604020202020204" pitchFamily="34" charset="0"/>
                <a:cs typeface="Arial" panose="020B0604020202020204" pitchFamily="34" charset="0"/>
              </a:rPr>
              <a:t>Method</a:t>
            </a:r>
          </a:p>
        </p:txBody>
      </p:sp>
      <p:sp>
        <p:nvSpPr>
          <p:cNvPr id="6" name="TextBox 5">
            <a:extLst>
              <a:ext uri="{FF2B5EF4-FFF2-40B4-BE49-F238E27FC236}">
                <a16:creationId xmlns:a16="http://schemas.microsoft.com/office/drawing/2014/main" id="{B20D08E6-6DF1-1204-0A1E-B892E6C30218}"/>
              </a:ext>
            </a:extLst>
          </p:cNvPr>
          <p:cNvSpPr txBox="1"/>
          <p:nvPr/>
        </p:nvSpPr>
        <p:spPr>
          <a:xfrm>
            <a:off x="699465" y="1843950"/>
            <a:ext cx="7958760" cy="3477875"/>
          </a:xfrm>
          <a:prstGeom prst="rect">
            <a:avLst/>
          </a:prstGeom>
          <a:noFill/>
        </p:spPr>
        <p:txBody>
          <a:bodyPr wrap="square" lIns="91440" tIns="45720" rIns="91440" bIns="45720" anchor="t">
            <a:spAutoFit/>
          </a:bodyPr>
          <a:lstStyle/>
          <a:p>
            <a:pPr marL="457200" lvl="0" indent="-457200">
              <a:buAutoNum type="arabicPeriod" startAt="3"/>
            </a:pPr>
            <a:r>
              <a:rPr lang="en-GB" sz="2000" dirty="0">
                <a:latin typeface="Arial" panose="020B0604020202020204" pitchFamily="34" charset="0"/>
                <a:cs typeface="Arial" panose="020B0604020202020204" pitchFamily="34" charset="0"/>
              </a:rPr>
              <a:t>Add the oil to the frying pan and allow to heat. Fry the chicken in</a:t>
            </a:r>
          </a:p>
          <a:p>
            <a:pPr lvl="0"/>
            <a:r>
              <a:rPr lang="en-GB" sz="2000" dirty="0">
                <a:latin typeface="Arial" panose="020B0604020202020204" pitchFamily="34" charset="0"/>
                <a:cs typeface="Arial" panose="020B0604020202020204" pitchFamily="34" charset="0"/>
              </a:rPr>
              <a:t>      the oil for 3-4 minutes. Add the spring onions and garlic to the</a:t>
            </a:r>
          </a:p>
          <a:p>
            <a:pPr lvl="0"/>
            <a:r>
              <a:rPr lang="en-GB" sz="2000" dirty="0">
                <a:latin typeface="Arial" panose="020B0604020202020204" pitchFamily="34" charset="0"/>
                <a:cs typeface="Arial" panose="020B0604020202020204" pitchFamily="34" charset="0"/>
              </a:rPr>
              <a:t>      pan.</a:t>
            </a:r>
          </a:p>
          <a:p>
            <a:pPr marL="457200" lvl="0" indent="-457200">
              <a:buAutoNum type="arabicPeriod" startAt="4"/>
            </a:pPr>
            <a:r>
              <a:rPr lang="en-GB" sz="2000" dirty="0">
                <a:latin typeface="Arial" panose="020B0604020202020204" pitchFamily="34" charset="0"/>
                <a:cs typeface="Arial" panose="020B0604020202020204" pitchFamily="34" charset="0"/>
              </a:rPr>
              <a:t>When the chicken has cooked and no pink meat remains, stir in the green curry paste.</a:t>
            </a:r>
          </a:p>
          <a:p>
            <a:pPr lvl="0"/>
            <a:r>
              <a:rPr lang="en-GB" sz="2000" dirty="0">
                <a:latin typeface="Arial" panose="020B0604020202020204" pitchFamily="34" charset="0"/>
                <a:cs typeface="Arial" panose="020B0604020202020204" pitchFamily="34" charset="0"/>
              </a:rPr>
              <a:t>5.   Pour in the coconut milk and simmer for 10 minutes.</a:t>
            </a:r>
          </a:p>
          <a:p>
            <a:pPr lvl="0"/>
            <a:r>
              <a:rPr lang="en-GB" sz="2000" dirty="0">
                <a:latin typeface="Arial" panose="020B0604020202020204" pitchFamily="34" charset="0"/>
                <a:cs typeface="Arial" panose="020B0604020202020204" pitchFamily="34" charset="0"/>
              </a:rPr>
              <a:t>6.   Juice the lime and add to the pan.</a:t>
            </a:r>
          </a:p>
          <a:p>
            <a:pPr marL="457200" lvl="0" indent="-457200">
              <a:buAutoNum type="arabicPeriod" startAt="7"/>
            </a:pPr>
            <a:r>
              <a:rPr lang="en-GB" sz="2000" dirty="0">
                <a:latin typeface="Arial" panose="020B0604020202020204" pitchFamily="34" charset="0"/>
                <a:cs typeface="Arial" panose="020B0604020202020204" pitchFamily="34" charset="0"/>
              </a:rPr>
              <a:t>Add the soy sauce and sugar snap peas and continue to cook for</a:t>
            </a:r>
          </a:p>
          <a:p>
            <a:pPr lvl="0"/>
            <a:r>
              <a:rPr lang="en-GB" sz="2000" dirty="0">
                <a:latin typeface="Arial" panose="020B0604020202020204" pitchFamily="34" charset="0"/>
                <a:cs typeface="Arial" panose="020B0604020202020204" pitchFamily="34" charset="0"/>
              </a:rPr>
              <a:t>       five minutes. </a:t>
            </a:r>
          </a:p>
          <a:p>
            <a:pPr lvl="0"/>
            <a:r>
              <a:rPr lang="en-GB" sz="2000" dirty="0">
                <a:latin typeface="Arial" panose="020B0604020202020204" pitchFamily="34" charset="0"/>
                <a:cs typeface="Arial" panose="020B0604020202020204" pitchFamily="34" charset="0"/>
              </a:rPr>
              <a:t>8.   Season with chopped fresh coriander and black pepper. </a:t>
            </a:r>
          </a:p>
          <a:p>
            <a:pPr lvl="0"/>
            <a:endParaRPr lang="en-GB" sz="2000" dirty="0">
              <a:latin typeface="Arial"/>
              <a:ea typeface="MS Mincho"/>
              <a:cs typeface="Arial"/>
            </a:endParaRPr>
          </a:p>
        </p:txBody>
      </p:sp>
      <p:pic>
        <p:nvPicPr>
          <p:cNvPr id="2" name="Picture 1" descr="A bowl of food with a lime wedge and rice&#10;&#10;AI-generated content may be incorrect.">
            <a:extLst>
              <a:ext uri="{FF2B5EF4-FFF2-40B4-BE49-F238E27FC236}">
                <a16:creationId xmlns:a16="http://schemas.microsoft.com/office/drawing/2014/main" id="{7D1C0614-B276-757C-0987-41841FC6E0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9118946" y="1948468"/>
            <a:ext cx="2707447" cy="2961064"/>
          </a:xfrm>
          <a:prstGeom prst="rect">
            <a:avLst/>
          </a:prstGeom>
          <a:noFill/>
          <a:ln>
            <a:noFill/>
          </a:ln>
        </p:spPr>
      </p:pic>
    </p:spTree>
    <p:extLst>
      <p:ext uri="{BB962C8B-B14F-4D97-AF65-F5344CB8AC3E}">
        <p14:creationId xmlns:p14="http://schemas.microsoft.com/office/powerpoint/2010/main" val="3181331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7d02dd-d8f6-4ac9-bd74-b11e6dbbf829">
      <Terms xmlns="http://schemas.microsoft.com/office/infopath/2007/PartnerControls"/>
    </lcf76f155ced4ddcb4097134ff3c332f>
    <TaxCatchAll xmlns="e23bd75c-2c0f-42ec-881a-8c814574600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137b2bab820a419a40b4603ae7abae1c">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2fd01da5dc91ffbe40dbb14f60d4d2be"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C3F12C-5A70-43DB-AEFA-7D1E81371614}">
  <ds:schemaRefs>
    <ds:schemaRef ds:uri="4c7d02dd-d8f6-4ac9-bd74-b11e6dbbf829"/>
    <ds:schemaRef ds:uri="e23bd75c-2c0f-42ec-881a-8c81457460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D72E48-F2CF-438C-BC87-B3E2F85E709B}">
  <ds:schemaRefs>
    <ds:schemaRef ds:uri="4c7d02dd-d8f6-4ac9-bd74-b11e6dbbf829"/>
    <ds:schemaRef ds:uri="e23bd75c-2c0f-42ec-881a-8c81457460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74745D-7C89-4FB1-A7AF-996290F78A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7365</TotalTime>
  <Words>898</Words>
  <Application>Microsoft Office PowerPoint</Application>
  <PresentationFormat>Widescreen</PresentationFormat>
  <Paragraphs>141</Paragraphs>
  <Slides>16</Slides>
  <Notes>0</Notes>
  <HiddenSlides>0</HiddenSlides>
  <MMClips>2</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16</vt:i4>
      </vt:variant>
    </vt:vector>
  </HeadingPairs>
  <TitlesOfParts>
    <vt:vector size="25" baseType="lpstr">
      <vt:lpstr>Arial</vt:lpstr>
      <vt:lpstr>Calibri</vt:lpstr>
      <vt:lpstr>Lexend</vt:lpstr>
      <vt:lpstr>Office Theme</vt:lpstr>
      <vt:lpstr>Custom Design</vt:lpstr>
      <vt:lpstr>1_Custom Design</vt:lpstr>
      <vt:lpstr>3_Custom Design</vt:lpstr>
      <vt:lpstr>4_Custom Design</vt:lpstr>
      <vt:lpstr>2_Custom Design</vt:lpstr>
      <vt:lpstr>Thai green curry</vt:lpstr>
      <vt:lpstr>Nutritional analysis</vt:lpstr>
      <vt:lpstr>Starter activity</vt:lpstr>
      <vt:lpstr>Example responses</vt:lpstr>
      <vt:lpstr>Ingredients (serves 2)</vt:lpstr>
      <vt:lpstr>Equipment</vt:lpstr>
      <vt:lpstr>PowerPoint Presentation</vt:lpstr>
      <vt:lpstr>PowerPoint Presentation</vt:lpstr>
      <vt:lpstr>PowerPoint Presentation</vt:lpstr>
      <vt:lpstr>Top tips</vt:lpstr>
      <vt:lpstr>Food science  </vt:lpstr>
      <vt:lpstr>PowerPoint Presentation</vt:lpstr>
      <vt:lpstr>PowerPoint Presentation</vt:lpstr>
      <vt:lpstr>PowerPoint Presentation</vt:lpstr>
      <vt:lpstr>PowerPoint Presentation</vt:lpstr>
      <vt:lpstr>Thai green curry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Glenn Carter</dc:creator>
  <cp:lastModifiedBy>Orla Condon</cp:lastModifiedBy>
  <cp:revision>16</cp:revision>
  <dcterms:created xsi:type="dcterms:W3CDTF">2018-10-10T09:22:08Z</dcterms:created>
  <dcterms:modified xsi:type="dcterms:W3CDTF">2025-08-27T09:45:00Z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Order">
    <vt:r8>22600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