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52" r:id="rId5"/>
    <p:sldMasterId id="2147483656" r:id="rId6"/>
    <p:sldMasterId id="2147483662" r:id="rId7"/>
    <p:sldMasterId id="2147483664" r:id="rId8"/>
  </p:sldMasterIdLst>
  <p:notesMasterIdLst>
    <p:notesMasterId r:id="rId25"/>
  </p:notesMasterIdLst>
  <p:sldIdLst>
    <p:sldId id="505" r:id="rId9"/>
    <p:sldId id="499" r:id="rId10"/>
    <p:sldId id="604" r:id="rId11"/>
    <p:sldId id="610" r:id="rId12"/>
    <p:sldId id="613" r:id="rId13"/>
    <p:sldId id="612" r:id="rId14"/>
    <p:sldId id="611" r:id="rId15"/>
    <p:sldId id="605" r:id="rId16"/>
    <p:sldId id="608" r:id="rId17"/>
    <p:sldId id="507" r:id="rId18"/>
    <p:sldId id="606" r:id="rId19"/>
    <p:sldId id="614" r:id="rId20"/>
    <p:sldId id="602" r:id="rId21"/>
    <p:sldId id="283" r:id="rId22"/>
    <p:sldId id="360" r:id="rId23"/>
    <p:sldId id="26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A7E4733F-9D7A-47DA-B82E-CC0DB00AA9E9}">
          <p14:sldIdLst>
            <p14:sldId id="505"/>
            <p14:sldId id="499"/>
            <p14:sldId id="604"/>
            <p14:sldId id="610"/>
            <p14:sldId id="613"/>
            <p14:sldId id="612"/>
            <p14:sldId id="611"/>
            <p14:sldId id="605"/>
            <p14:sldId id="608"/>
            <p14:sldId id="507"/>
            <p14:sldId id="606"/>
            <p14:sldId id="614"/>
            <p14:sldId id="602"/>
            <p14:sldId id="283"/>
            <p14:sldId id="360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1E6144C-14BA-4EF9-61ED-859BA2598D84}" name="Frances Meek" initials="FM" userId="S::F.Meek@nutrition.org.uk::f3af35cc-3229-46e1-af36-3525661cfbd3" providerId="AD"/>
  <p188:author id="{EC8C4E90-CF91-D356-6453-89C7340D26BA}" name="Ewen Trafford" initials="ET" userId="S::e.trafford@nutrition.org.uk::e520b4bf-a196-48b7-bc10-b1590a457da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3D86"/>
    <a:srgbClr val="F2E2E9"/>
    <a:srgbClr val="D08AB4"/>
    <a:srgbClr val="E9F5FC"/>
    <a:srgbClr val="BAC5B7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64" y="3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wen Trafford" userId="e520b4bf-a196-48b7-bc10-b1590a457daa" providerId="ADAL" clId="{2F98F1B9-48F1-45E3-8AAC-1946D5CF6A07}"/>
    <pc:docChg chg="delSld delMainMaster modSection">
      <pc:chgData name="Ewen Trafford" userId="e520b4bf-a196-48b7-bc10-b1590a457daa" providerId="ADAL" clId="{2F98F1B9-48F1-45E3-8AAC-1946D5CF6A07}" dt="2023-05-18T09:05:21.585" v="4" actId="47"/>
      <pc:docMkLst>
        <pc:docMk/>
      </pc:docMkLst>
      <pc:sldChg chg="del">
        <pc:chgData name="Ewen Trafford" userId="e520b4bf-a196-48b7-bc10-b1590a457daa" providerId="ADAL" clId="{2F98F1B9-48F1-45E3-8AAC-1946D5CF6A07}" dt="2023-05-18T09:01:04.985" v="1" actId="47"/>
        <pc:sldMkLst>
          <pc:docMk/>
          <pc:sldMk cId="1955166399" sldId="256"/>
        </pc:sldMkLst>
      </pc:sldChg>
      <pc:sldChg chg="del">
        <pc:chgData name="Ewen Trafford" userId="e520b4bf-a196-48b7-bc10-b1590a457daa" providerId="ADAL" clId="{2F98F1B9-48F1-45E3-8AAC-1946D5CF6A07}" dt="2023-05-18T09:01:05.182" v="2" actId="47"/>
        <pc:sldMkLst>
          <pc:docMk/>
          <pc:sldMk cId="2582238690" sldId="357"/>
        </pc:sldMkLst>
      </pc:sldChg>
      <pc:sldChg chg="del">
        <pc:chgData name="Ewen Trafford" userId="e520b4bf-a196-48b7-bc10-b1590a457daa" providerId="ADAL" clId="{2F98F1B9-48F1-45E3-8AAC-1946D5CF6A07}" dt="2023-05-18T09:01:02.086" v="0" actId="47"/>
        <pc:sldMkLst>
          <pc:docMk/>
          <pc:sldMk cId="1194114546" sldId="358"/>
        </pc:sldMkLst>
      </pc:sldChg>
      <pc:sldChg chg="del">
        <pc:chgData name="Ewen Trafford" userId="e520b4bf-a196-48b7-bc10-b1590a457daa" providerId="ADAL" clId="{2F98F1B9-48F1-45E3-8AAC-1946D5CF6A07}" dt="2023-05-18T09:05:21.585" v="4" actId="47"/>
        <pc:sldMkLst>
          <pc:docMk/>
          <pc:sldMk cId="4084959460" sldId="361"/>
        </pc:sldMkLst>
      </pc:sldChg>
      <pc:sldChg chg="del">
        <pc:chgData name="Ewen Trafford" userId="e520b4bf-a196-48b7-bc10-b1590a457daa" providerId="ADAL" clId="{2F98F1B9-48F1-45E3-8AAC-1946D5CF6A07}" dt="2023-05-18T09:01:12.224" v="3" actId="47"/>
        <pc:sldMkLst>
          <pc:docMk/>
          <pc:sldMk cId="2986758655" sldId="603"/>
        </pc:sldMkLst>
      </pc:sldChg>
      <pc:sldMasterChg chg="del delSldLayout">
        <pc:chgData name="Ewen Trafford" userId="e520b4bf-a196-48b7-bc10-b1590a457daa" providerId="ADAL" clId="{2F98F1B9-48F1-45E3-8AAC-1946D5CF6A07}" dt="2023-05-18T09:01:04.985" v="1" actId="47"/>
        <pc:sldMasterMkLst>
          <pc:docMk/>
          <pc:sldMasterMk cId="1328885048" sldId="2147483648"/>
        </pc:sldMasterMkLst>
        <pc:sldLayoutChg chg="del">
          <pc:chgData name="Ewen Trafford" userId="e520b4bf-a196-48b7-bc10-b1590a457daa" providerId="ADAL" clId="{2F98F1B9-48F1-45E3-8AAC-1946D5CF6A07}" dt="2023-05-18T09:01:04.985" v="1" actId="47"/>
          <pc:sldLayoutMkLst>
            <pc:docMk/>
            <pc:sldMasterMk cId="1328885048" sldId="2147483648"/>
            <pc:sldLayoutMk cId="741072936" sldId="214748364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D6B40-A318-4E65-BEC6-0CB105B2BEE1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F4699-974A-4BF2-BEF1-4B8A5084CB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793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666ED-86A5-4133-9AFC-9F5F8839214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673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666ED-86A5-4133-9AFC-9F5F8839214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031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F4699-974A-4BF2-BEF1-4B8A5084CB9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69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F4699-974A-4BF2-BEF1-4B8A5084CB9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504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F4699-974A-4BF2-BEF1-4B8A5084CB9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557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666ED-86A5-4133-9AFC-9F5F8839214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789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F2E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5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55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5" y="2549827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14313" indent="-214313" algn="l">
              <a:buSzPct val="90000"/>
              <a:buFont typeface="Arial" charset="0"/>
              <a:buChar char="•"/>
              <a:defRPr sz="135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90507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645025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oodafactoflife.org.uk/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</a:t>
            </a:r>
            <a:fld id="{73337BBD-0EDC-4EBE-9184-D7B11AB1B48F}" type="datetimeyyyy">
              <a:rPr lang="en-US" sz="900" b="0" i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2023</a:t>
            </a:fld>
            <a:endParaRPr lang="en-US" sz="900" b="0" i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</a:t>
            </a:r>
            <a:fld id="{5E64FBF0-F686-4A8A-9EBB-394E0D73154E}" type="datetimeyyyy">
              <a:rPr lang="en-US" sz="900" b="0" i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2023</a:t>
            </a:fld>
            <a:endParaRPr lang="en-US" sz="900" b="0" i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</a:t>
            </a:r>
            <a:fld id="{BCB3E9EF-81EB-401A-8D64-3F752692777B}" type="datetimeyyyy">
              <a:rPr lang="en-US" sz="900" b="0" i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2023</a:t>
            </a:fld>
            <a:endParaRPr lang="en-US" sz="900" b="0" i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30"/>
            <a:ext cx="10721788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75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675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   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2140138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3735330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oodafactoflife.org.uk/whole-school/careers-in-food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ituteforapprenticeships.org/raising-the-standard-best-practice-guidance/equity-diversity-and-inclusion/" TargetMode="External"/><Relationship Id="rId3" Type="http://schemas.openxmlformats.org/officeDocument/2006/relationships/hyperlink" Target="https://assets.publishing.service.gov.uk/government/uploads/system/uploads/attachment_data/file/1060232/CCS0122135050-003_ADCN_report_-_Web_accessible.pdf" TargetMode="External"/><Relationship Id="rId7" Type="http://schemas.openxmlformats.org/officeDocument/2006/relationships/hyperlink" Target="https://www.gatsby.org.uk/uploads/education/reports/pdf/apprentices-in-work.pdf" TargetMode="External"/><Relationship Id="rId12" Type="http://schemas.openxmlformats.org/officeDocument/2006/relationships/hyperlink" Target="https://www.ucas.com/apprenticeships/support-disabled-people-taking-apprenticeship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v.uk/government/publications/english-and-maths-requirements-in-apprenticeship-standards-at-level-2-and-above?_ga=2.212117204.1702743347.1684333405-341957247.1675759722" TargetMode="External"/><Relationship Id="rId11" Type="http://schemas.openxmlformats.org/officeDocument/2006/relationships/hyperlink" Target="https://tastycareers.org.uk/apprenticeships-for-teachers" TargetMode="External"/><Relationship Id="rId5" Type="http://schemas.openxmlformats.org/officeDocument/2006/relationships/hyperlink" Target="https://www.disabilityrightsuk.org/system/files/paragraphs/cw_file/2023-02/Into_Apprenticeships%202023%20FInal%20Arial14.docx" TargetMode="External"/><Relationship Id="rId10" Type="http://schemas.openxmlformats.org/officeDocument/2006/relationships/hyperlink" Target="https://www.gov.uk/government/publications/apprenticeships-off-the-job-training?_ga=2.215780951.1702743347.1684333405-341957247.1675759722" TargetMode="External"/><Relationship Id="rId4" Type="http://schemas.openxmlformats.org/officeDocument/2006/relationships/hyperlink" Target="https://educationhub.blog.gov.uk/2023/05/04/coronation-2023-6-green-apprenticeships-and-how-to-apply/" TargetMode="External"/><Relationship Id="rId9" Type="http://schemas.openxmlformats.org/officeDocument/2006/relationships/hyperlink" Target="https://nlbc.uk/education-training/apprenticeships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hyperlink" Target="http://www.healthyeatingweek.org.uk/" TargetMode="External"/><Relationship Id="rId7" Type="http://schemas.openxmlformats.org/officeDocument/2006/relationships/image" Target="../media/image16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utrition.org.uk/" TargetMode="External"/><Relationship Id="rId3" Type="http://schemas.openxmlformats.org/officeDocument/2006/relationships/hyperlink" Target="https://www.foodafactoflife.org.uk/professional-development/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://www.foodafactoflife.org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mailto:education@nutrition.org.uk" TargetMode="External"/><Relationship Id="rId4" Type="http://schemas.openxmlformats.org/officeDocument/2006/relationships/hyperlink" Target="https://twitter.com/foodafactoflif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trainin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@food-afactoflife6236/videos" TargetMode="Externa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prenticeships.gov.uk/influencers/what-is-an-apprenticeship" TargetMode="External"/><Relationship Id="rId2" Type="http://schemas.openxmlformats.org/officeDocument/2006/relationships/hyperlink" Target="The%20delivery%20of%20an%20apprenticeship%20is%20a%20partnership%20between%20the%20individual,%20their%20employer%20and%20(typically)%20an%20external%20training%20provider.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prenticeships.gov.uk/influencers/what-is-an-apprenticeshi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apprenticeships.gov.uk/employers/training-your-apprentice#:~:text=Apprentices%20must%20spend%20at%20least,legal%20requirement%20for%20apprenticeship%20delivery." TargetMode="Externa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as.com/apprenticeship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national-minimum-wage-rates?_ga=2.267080333.2095099916.1684234593-1131119785.1682501390" TargetMode="External"/><Relationship Id="rId2" Type="http://schemas.openxmlformats.org/officeDocument/2006/relationships/hyperlink" Target="https://www.gov.uk/national-minimum-wage-rates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apprenticeships.gov.uk/influencers/what-is-an-apprenticeship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xplore-education-statistics.service.gov.uk/find-statistics/further-education-outcome-based-success-measures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cas.com/apprenticeships" TargetMode="External"/><Relationship Id="rId13" Type="http://schemas.openxmlformats.org/officeDocument/2006/relationships/hyperlink" Target="https://www.reaseheath.ac.uk/" TargetMode="External"/><Relationship Id="rId18" Type="http://schemas.openxmlformats.org/officeDocument/2006/relationships/image" Target="../media/image9.png"/><Relationship Id="rId3" Type="http://schemas.openxmlformats.org/officeDocument/2006/relationships/hyperlink" Target="https://www.cafre.ac.uk/wp-content/uploads/2021/02/Apprenticeships-brochure-2021.pdf" TargetMode="External"/><Relationship Id="rId7" Type="http://schemas.openxmlformats.org/officeDocument/2006/relationships/hyperlink" Target="https://careerswales.gov.wales/apprenticeships" TargetMode="External"/><Relationship Id="rId12" Type="http://schemas.openxmlformats.org/officeDocument/2006/relationships/hyperlink" Target="https://amazingapprenticeships.com/about-ask/" TargetMode="External"/><Relationship Id="rId17" Type="http://schemas.openxmlformats.org/officeDocument/2006/relationships/hyperlink" Target="https://www.shu.ac.uk/" TargetMode="External"/><Relationship Id="rId2" Type="http://schemas.openxmlformats.org/officeDocument/2006/relationships/hyperlink" Target="https://www.apprenticeships.gov.uk/influencers/what-is-an-apprenticeship" TargetMode="External"/><Relationship Id="rId16" Type="http://schemas.openxmlformats.org/officeDocument/2006/relationships/hyperlink" Target="https://www.ntu.ac.uk/c/upskill-your-workforce-invest-in-our-apprenticeship-courses?gclid=EAIaIQobChMIjZ7ooub5_gIV3AUGAB0WHQoHEAAYASAAEgJAOfD_Bw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apprenticeships.scot/" TargetMode="External"/><Relationship Id="rId11" Type="http://schemas.openxmlformats.org/officeDocument/2006/relationships/hyperlink" Target="https://www.apprenticeships.gov.uk/apprentices/application-support-guides" TargetMode="External"/><Relationship Id="rId5" Type="http://schemas.openxmlformats.org/officeDocument/2006/relationships/hyperlink" Target="https://www.fdfscotland.org.uk/fdf/resources/publications/careers-resources-scotland/foundation-apprenticeship-in-food-and-drink-technologies/" TargetMode="External"/><Relationship Id="rId15" Type="http://schemas.openxmlformats.org/officeDocument/2006/relationships/hyperlink" Target="https://www.harper-adams.ac.uk/?utm_source=google&amp;utm_medium=cpc&amp;utm_campaign=UG%20-%20Degree%20that%20matters%20-%20Search%20-%20Long%20term&amp;utm_content=brand&amp;infinity=ict2~net~gaw~cmp~1685366613~ag~67324523882~ar~583413050814~kw~harper%20adams~mt~p~acr~9081253831&amp;gad=1&amp;gclid=EAIaIQobChMI4O7Sxeb5_gIVOgAGAB1okAtLEAAYASAAEgLBV_D_BwE" TargetMode="External"/><Relationship Id="rId10" Type="http://schemas.openxmlformats.org/officeDocument/2006/relationships/hyperlink" Target="https://www.findapprenticeship.service.gov.uk/apprenticeships?ApprenticeshipLevel=All&amp;Hash=0&amp;Location=ME19%205QS&amp;LocationType=NonNational&amp;PageNumber=1&amp;ResultsPerPage=5&amp;SearchAction=Search&amp;SearchField=All&amp;SearchMode=Keyword&amp;SortType=Relevancy&amp;WithinDistance=10&amp;DisabilityConfidentOnly=False" TargetMode="External"/><Relationship Id="rId4" Type="http://schemas.openxmlformats.org/officeDocument/2006/relationships/hyperlink" Target="https://www.nidirect.gov.uk/campaigns/apprenticeships" TargetMode="External"/><Relationship Id="rId9" Type="http://schemas.openxmlformats.org/officeDocument/2006/relationships/hyperlink" Target="https://www.instituteforapprenticeships.org/" TargetMode="External"/><Relationship Id="rId14" Type="http://schemas.openxmlformats.org/officeDocument/2006/relationships/hyperlink" Target="https://www.hadlow.ac.uk/courses-menu/apprenticeships-pag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801" y="2948082"/>
            <a:ext cx="10110266" cy="73309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4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Apprenticeships in the food industry</a:t>
            </a:r>
            <a:endParaRPr lang="en-GB" sz="4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8801" y="4674937"/>
            <a:ext cx="248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17/05/23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658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A4FAD-80F4-5E77-F5B6-DFAAE516A8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i="1" dirty="0"/>
              <a:t>Food – a fact of life </a:t>
            </a:r>
            <a:r>
              <a:rPr lang="en-GB" dirty="0"/>
              <a:t>resources: Careers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1249FA-3E18-A063-7F93-9DBF2C4C5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4422" y="2371933"/>
            <a:ext cx="2638089" cy="3784826"/>
          </a:xfrm>
          <a:prstGeom prst="rect">
            <a:avLst/>
          </a:prstGeom>
          <a:ln w="25400">
            <a:solidFill>
              <a:srgbClr val="C33D86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95DB2E-9337-44BE-7CE8-1EE81F9C061F}"/>
              </a:ext>
            </a:extLst>
          </p:cNvPr>
          <p:cNvSpPr txBox="1"/>
          <p:nvPr/>
        </p:nvSpPr>
        <p:spPr>
          <a:xfrm>
            <a:off x="892366" y="2401677"/>
            <a:ext cx="551848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Careers poster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Case studies – apprenticeship case studies coming soon!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Careers advice and opportunities webinar recordings and presentations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A28767-260C-18A6-5DD5-7ADA8D1C7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4093530"/>
            <a:ext cx="3732439" cy="2063229"/>
          </a:xfrm>
          <a:prstGeom prst="rect">
            <a:avLst/>
          </a:prstGeom>
          <a:ln w="25400">
            <a:solidFill>
              <a:srgbClr val="C33D86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CCF3AA-2FD7-E86F-B807-FEB7D3289626}"/>
              </a:ext>
            </a:extLst>
          </p:cNvPr>
          <p:cNvSpPr txBox="1"/>
          <p:nvPr/>
        </p:nvSpPr>
        <p:spPr>
          <a:xfrm>
            <a:off x="493301" y="6379029"/>
            <a:ext cx="4459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Careers in food resources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81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717A3-5B44-CAEF-CC0D-5E8304EB54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Sources of further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533A2C-D94A-CA47-25A4-D303CFF76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5226" y="2203411"/>
            <a:ext cx="8876829" cy="3936132"/>
          </a:xfrm>
        </p:spPr>
        <p:txBody>
          <a:bodyPr/>
          <a:lstStyle/>
          <a:p>
            <a:pPr marL="511810">
              <a:lnSpc>
                <a:spcPct val="150000"/>
              </a:lnSpc>
              <a:spcBef>
                <a:spcPts val="0"/>
              </a:spcBef>
            </a:pPr>
            <a:r>
              <a:rPr lang="en-GB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Apprenticeship Diversity Champions Network – </a:t>
            </a:r>
            <a:r>
              <a:rPr lang="en-GB" sz="1800" u="sng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21/22 annual report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1810">
              <a:lnSpc>
                <a:spcPct val="150000"/>
              </a:lnSpc>
              <a:spcBef>
                <a:spcPts val="0"/>
              </a:spcBef>
            </a:pPr>
            <a:r>
              <a:rPr lang="en-GB" sz="1800" u="sng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4"/>
              </a:rPr>
              <a:t>Coronation Green Apprenticeships </a:t>
            </a:r>
            <a:endParaRPr lang="en-GB" sz="1800" u="sng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511810"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Disability Rights UK –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Into apprenticeships 2023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1810">
              <a:lnSpc>
                <a:spcPct val="150000"/>
              </a:lnSpc>
              <a:spcBef>
                <a:spcPts val="0"/>
              </a:spcBef>
            </a:pPr>
            <a:r>
              <a:rPr lang="en-GB" sz="1800" u="sng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6"/>
              </a:rPr>
              <a:t>English and Maths standards at level 2 and above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1810">
              <a:lnSpc>
                <a:spcPct val="150000"/>
              </a:lnSpc>
              <a:spcBef>
                <a:spcPts val="0"/>
              </a:spcBef>
            </a:pPr>
            <a:r>
              <a:rPr lang="en-GB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Gatsby – </a:t>
            </a:r>
            <a:r>
              <a:rPr lang="en-GB" sz="1800" u="sng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7"/>
              </a:rPr>
              <a:t>Apprentices in Work report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1810">
              <a:lnSpc>
                <a:spcPct val="150000"/>
              </a:lnSpc>
              <a:spcBef>
                <a:spcPts val="0"/>
              </a:spcBef>
            </a:pPr>
            <a:r>
              <a:rPr lang="en-GB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Institute for Apprenticeships – </a:t>
            </a:r>
            <a:r>
              <a:rPr lang="en-GB" sz="1800" u="sng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8"/>
              </a:rPr>
              <a:t>Raising the standard best practice guidance, equity, diversity and inclusion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1810">
              <a:lnSpc>
                <a:spcPct val="150000"/>
              </a:lnSpc>
              <a:spcBef>
                <a:spcPts val="0"/>
              </a:spcBef>
            </a:pPr>
            <a:r>
              <a:rPr lang="en-GB" sz="1800" u="sng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9"/>
              </a:rPr>
              <a:t>National Land Based College</a:t>
            </a:r>
            <a:endParaRPr lang="en-GB" kern="1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511810">
              <a:lnSpc>
                <a:spcPct val="150000"/>
              </a:lnSpc>
              <a:spcBef>
                <a:spcPts val="0"/>
              </a:spcBef>
            </a:pPr>
            <a:r>
              <a:rPr lang="en-GB" sz="1800" u="sng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10"/>
              </a:rPr>
              <a:t>Off-the-job training guide </a:t>
            </a:r>
            <a:r>
              <a:rPr lang="en-GB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(for employers and training providers)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1810">
              <a:lnSpc>
                <a:spcPct val="150000"/>
              </a:lnSpc>
              <a:spcBef>
                <a:spcPts val="0"/>
              </a:spcBef>
            </a:pPr>
            <a:r>
              <a:rPr lang="en-GB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Tasty Careers - </a:t>
            </a:r>
            <a:r>
              <a:rPr lang="en-GB" sz="1800" u="sng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11"/>
              </a:rPr>
              <a:t>https://tastycareers.org.uk/apprenticeships-for-teachers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1810">
              <a:lnSpc>
                <a:spcPct val="150000"/>
              </a:lnSpc>
              <a:spcBef>
                <a:spcPts val="0"/>
              </a:spcBef>
            </a:pPr>
            <a:r>
              <a:rPr lang="en-GB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UCAS – </a:t>
            </a:r>
            <a:r>
              <a:rPr lang="en-GB" sz="1800" u="sng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12"/>
              </a:rPr>
              <a:t>Support for disabled people taking apprenticeships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7021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80755-2659-6D4B-7D5D-3E5DEA14A2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Panel discussion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1FF03F-CCF0-2F1B-2624-5EC7F50F587E}"/>
              </a:ext>
            </a:extLst>
          </p:cNvPr>
          <p:cNvSpPr txBox="1"/>
          <p:nvPr/>
        </p:nvSpPr>
        <p:spPr>
          <a:xfrm>
            <a:off x="1306285" y="2592475"/>
            <a:ext cx="5395964" cy="923330"/>
          </a:xfrm>
          <a:prstGeom prst="rect">
            <a:avLst/>
          </a:prstGeom>
          <a:noFill/>
          <a:ln w="25400">
            <a:solidFill>
              <a:srgbClr val="C33D86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Employers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Paul Miles, The Booker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Gareth Sawbridge, Mondelez International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C11EDF-4C69-34EC-8D88-E51C9C388803}"/>
              </a:ext>
            </a:extLst>
          </p:cNvPr>
          <p:cNvSpPr txBox="1"/>
          <p:nvPr/>
        </p:nvSpPr>
        <p:spPr>
          <a:xfrm>
            <a:off x="1306282" y="3824482"/>
            <a:ext cx="5395967" cy="923330"/>
          </a:xfrm>
          <a:prstGeom prst="rect">
            <a:avLst/>
          </a:prstGeom>
          <a:noFill/>
          <a:ln w="25400">
            <a:solidFill>
              <a:srgbClr val="C33D86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Training providers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Lucy Catley, Harper Adams 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Jeanine Read, 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Reaseheath</a:t>
            </a: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College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C0BCBD-D5AF-7E1B-0FBB-17F98684A70A}"/>
              </a:ext>
            </a:extLst>
          </p:cNvPr>
          <p:cNvSpPr txBox="1"/>
          <p:nvPr/>
        </p:nvSpPr>
        <p:spPr>
          <a:xfrm>
            <a:off x="1306282" y="4971036"/>
            <a:ext cx="5395967" cy="646331"/>
          </a:xfrm>
          <a:prstGeom prst="rect">
            <a:avLst/>
          </a:prstGeom>
          <a:noFill/>
          <a:ln w="25400">
            <a:solidFill>
              <a:srgbClr val="C33D86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Awarding Organisation and End Point Assessor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Jim Richardson, FDQ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E25349-7C23-2297-1C38-18F29618CA7A}"/>
              </a:ext>
            </a:extLst>
          </p:cNvPr>
          <p:cNvSpPr txBox="1"/>
          <p:nvPr/>
        </p:nvSpPr>
        <p:spPr>
          <a:xfrm>
            <a:off x="7750629" y="2592475"/>
            <a:ext cx="4116476" cy="923330"/>
          </a:xfrm>
          <a:prstGeom prst="rect">
            <a:avLst/>
          </a:prstGeom>
          <a:noFill/>
          <a:ln w="25400">
            <a:solidFill>
              <a:srgbClr val="C33D86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Apprentice – current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Kate Rose, Mondelez International</a:t>
            </a:r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19DFA8-03F3-2E32-CB68-93149BCF90D4}"/>
              </a:ext>
            </a:extLst>
          </p:cNvPr>
          <p:cNvSpPr txBox="1"/>
          <p:nvPr/>
        </p:nvSpPr>
        <p:spPr>
          <a:xfrm>
            <a:off x="7750629" y="3824482"/>
            <a:ext cx="4116476" cy="923330"/>
          </a:xfrm>
          <a:prstGeom prst="rect">
            <a:avLst/>
          </a:prstGeom>
          <a:noFill/>
          <a:ln w="25400">
            <a:solidFill>
              <a:srgbClr val="C33D86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Apprentice - past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Letitia Redfern, The Booker Group</a:t>
            </a:r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9831B4-E050-9440-9797-0EC148C5E9B8}"/>
              </a:ext>
            </a:extLst>
          </p:cNvPr>
          <p:cNvSpPr txBox="1"/>
          <p:nvPr/>
        </p:nvSpPr>
        <p:spPr>
          <a:xfrm>
            <a:off x="1306282" y="6103830"/>
            <a:ext cx="8400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If you have any questions for the panel, please type them in the chat box</a:t>
            </a:r>
          </a:p>
        </p:txBody>
      </p:sp>
    </p:spTree>
    <p:extLst>
      <p:ext uri="{BB962C8B-B14F-4D97-AF65-F5344CB8AC3E}">
        <p14:creationId xmlns:p14="http://schemas.microsoft.com/office/powerpoint/2010/main" val="2593766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F48D9A6-D040-28C0-E5E8-25146A58E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177" y="2531922"/>
            <a:ext cx="1451204" cy="14487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9199" y="1342965"/>
            <a:ext cx="11232276" cy="720000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Healthy Eating Week,</a:t>
            </a:r>
            <a:r>
              <a:rPr lang="en-US" b="1"/>
              <a:t> 12 – 16 June 2023</a:t>
            </a:r>
            <a:br>
              <a:rPr lang="en-GB"/>
            </a:b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540" y="2190493"/>
            <a:ext cx="7302592" cy="3534013"/>
          </a:xfrm>
        </p:spPr>
        <p:txBody>
          <a:bodyPr/>
          <a:lstStyle/>
          <a:p>
            <a:pPr marL="0" indent="0">
              <a:buNone/>
            </a:pPr>
            <a:r>
              <a:rPr lang="en-GB" sz="2200" b="1"/>
              <a:t>Healthy Eating Week – For Everyone</a:t>
            </a:r>
          </a:p>
          <a:p>
            <a:pPr marL="0" indent="0">
              <a:buNone/>
            </a:pPr>
            <a:br>
              <a:rPr lang="en-GB" sz="2200" b="1"/>
            </a:br>
            <a:r>
              <a:rPr lang="en-GB" sz="2200" b="1"/>
              <a:t>Themes:</a:t>
            </a:r>
          </a:p>
          <a:p>
            <a:r>
              <a:rPr lang="en-GB" sz="2200"/>
              <a:t>Focus on fibre </a:t>
            </a:r>
          </a:p>
          <a:p>
            <a:r>
              <a:rPr lang="en-GB" sz="2200"/>
              <a:t>Get at least 5 A DAY </a:t>
            </a:r>
          </a:p>
          <a:p>
            <a:r>
              <a:rPr lang="en-GB" sz="2200"/>
              <a:t>Vary your protein foods </a:t>
            </a:r>
          </a:p>
          <a:p>
            <a:r>
              <a:rPr lang="en-GB" sz="2200"/>
              <a:t>Stay hydrated </a:t>
            </a:r>
          </a:p>
          <a:p>
            <a:r>
              <a:rPr lang="en-GB" sz="2200"/>
              <a:t>Reduce food waste </a:t>
            </a:r>
            <a:br>
              <a:rPr lang="en-GB" sz="2200" b="1"/>
            </a:br>
            <a:endParaRPr lang="en-US" sz="220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0DAD9A1-5187-46C5-AB84-2A7D0FEC4777}"/>
              </a:ext>
            </a:extLst>
          </p:cNvPr>
          <p:cNvSpPr txBox="1">
            <a:spLocks/>
          </p:cNvSpPr>
          <p:nvPr/>
        </p:nvSpPr>
        <p:spPr>
          <a:xfrm>
            <a:off x="750175" y="2691426"/>
            <a:ext cx="4452019" cy="3914363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 typeface="Arial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 typeface="Arial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0A067E7-6482-4EF9-83AB-17E8D57D2F88}"/>
              </a:ext>
            </a:extLst>
          </p:cNvPr>
          <p:cNvSpPr txBox="1">
            <a:spLocks/>
          </p:cNvSpPr>
          <p:nvPr/>
        </p:nvSpPr>
        <p:spPr>
          <a:xfrm>
            <a:off x="602795" y="5417232"/>
            <a:ext cx="10745507" cy="1100022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 typeface="Arial" charset="0"/>
              <a:buNone/>
              <a:tabLst/>
              <a:defRPr/>
            </a:pPr>
            <a:b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Register for free resources and updates to help you plan and run the Week!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charset="0"/>
                <a:cs typeface="Arial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C33D86"/>
                </a:solidFill>
                <a:effectLst/>
                <a:uLnTx/>
                <a:uFillTx/>
                <a:latin typeface="Arial" charset="0"/>
                <a:cs typeface="Arial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www.healthyeatingweek.org.uk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74638CDD-8A52-FB63-F93B-B7AA508FB0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176" y="2568456"/>
            <a:ext cx="1451204" cy="1448753"/>
          </a:xfrm>
          <a:prstGeom prst="rect">
            <a:avLst/>
          </a:prstGeom>
        </p:spPr>
      </p:pic>
      <p:pic>
        <p:nvPicPr>
          <p:cNvPr id="9" name="Picture 8" descr="A picture containing chart&#10;&#10;Description automatically generated">
            <a:extLst>
              <a:ext uri="{FF2B5EF4-FFF2-40B4-BE49-F238E27FC236}">
                <a16:creationId xmlns:a16="http://schemas.microsoft.com/office/drawing/2014/main" id="{24494083-6510-C32A-4DFA-2D9EBE8F9B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148" y="3990459"/>
            <a:ext cx="1451204" cy="1448753"/>
          </a:xfrm>
          <a:prstGeom prst="rect">
            <a:avLst/>
          </a:prstGeom>
        </p:spPr>
      </p:pic>
      <p:pic>
        <p:nvPicPr>
          <p:cNvPr id="13" name="Picture 12" descr="A blue circle with a bowl of fruit and text&#10;&#10;Description automatically generated with low confidence">
            <a:extLst>
              <a:ext uri="{FF2B5EF4-FFF2-40B4-BE49-F238E27FC236}">
                <a16:creationId xmlns:a16="http://schemas.microsoft.com/office/drawing/2014/main" id="{BD172A71-2475-93FA-DECC-D9A08C856B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2773" y="2573251"/>
            <a:ext cx="1403397" cy="1403397"/>
          </a:xfrm>
          <a:prstGeom prst="rect">
            <a:avLst/>
          </a:prstGeom>
        </p:spPr>
      </p:pic>
      <p:pic>
        <p:nvPicPr>
          <p:cNvPr id="15" name="Picture 14" descr="A picture containing text, cartoon, logo&#10;&#10;Description automatically generated">
            <a:extLst>
              <a:ext uri="{FF2B5EF4-FFF2-40B4-BE49-F238E27FC236}">
                <a16:creationId xmlns:a16="http://schemas.microsoft.com/office/drawing/2014/main" id="{C9F63CDB-9285-9FED-E7BD-581205A044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1376" y="3990459"/>
            <a:ext cx="1429187" cy="1426773"/>
          </a:xfrm>
          <a:prstGeom prst="rect">
            <a:avLst/>
          </a:prstGeom>
        </p:spPr>
      </p:pic>
      <p:pic>
        <p:nvPicPr>
          <p:cNvPr id="19" name="Picture 18" descr="A group of cans of food&#10;&#10;Description automatically generated with low confidence">
            <a:extLst>
              <a:ext uri="{FF2B5EF4-FFF2-40B4-BE49-F238E27FC236}">
                <a16:creationId xmlns:a16="http://schemas.microsoft.com/office/drawing/2014/main" id="{6E3CF57D-2D60-5FB4-4FAA-3E0E20571C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66016" y="2289745"/>
            <a:ext cx="3225290" cy="3225290"/>
          </a:xfrm>
          <a:prstGeom prst="rect">
            <a:avLst/>
          </a:prstGeom>
          <a:ln w="25400">
            <a:solidFill>
              <a:srgbClr val="C33D86"/>
            </a:solidFill>
          </a:ln>
        </p:spPr>
      </p:pic>
    </p:spTree>
    <p:extLst>
      <p:ext uri="{BB962C8B-B14F-4D97-AF65-F5344CB8AC3E}">
        <p14:creationId xmlns:p14="http://schemas.microsoft.com/office/powerpoint/2010/main" val="1026420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727" y="1337191"/>
            <a:ext cx="11232276" cy="720000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Keep up to date with our free resources and training </a:t>
            </a:r>
            <a:br>
              <a:rPr lang="en-GB"/>
            </a:b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048" y="2057191"/>
            <a:ext cx="6835386" cy="2267968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/>
              <a:t>Education News </a:t>
            </a:r>
            <a:r>
              <a:rPr lang="en-GB" sz="2000" dirty="0"/>
              <a:t>(monthly email update)</a:t>
            </a:r>
          </a:p>
          <a:p>
            <a:pPr marL="0" indent="0">
              <a:buNone/>
            </a:pPr>
            <a:r>
              <a:rPr lang="en-GB" sz="2000" dirty="0"/>
              <a:t>Sign up on the homepage: </a:t>
            </a:r>
            <a:r>
              <a:rPr lang="en-GB" sz="2000" dirty="0">
                <a:hlinkClick r:id="rId2"/>
              </a:rPr>
              <a:t>www.foodafactoflife.org.uk</a:t>
            </a:r>
            <a:r>
              <a:rPr lang="en-GB" sz="2000" dirty="0"/>
              <a:t>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PPD newsletter </a:t>
            </a:r>
            <a:r>
              <a:rPr lang="en-GB" sz="2000" dirty="0"/>
              <a:t>(find out about upcoming FFL training)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https://www.foodafactoflife.org.uk/professional-development/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Follow us on Twitter @Foodafactoflife </a:t>
            </a:r>
          </a:p>
          <a:p>
            <a:pPr marL="0" indent="0">
              <a:buNone/>
            </a:pPr>
            <a:r>
              <a:rPr lang="en-GB" sz="2000" dirty="0">
                <a:hlinkClick r:id="rId4"/>
              </a:rPr>
              <a:t>https://twitter.com/foodafactoflife</a:t>
            </a:r>
            <a:r>
              <a:rPr lang="en-GB" sz="2000" dirty="0"/>
              <a:t> 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b="1" dirty="0"/>
              <a:t>Keep in touch: </a:t>
            </a:r>
          </a:p>
          <a:p>
            <a:pPr marL="0" indent="0">
              <a:buNone/>
            </a:pPr>
            <a:r>
              <a:rPr lang="en-GB" sz="2000" dirty="0">
                <a:hlinkClick r:id="rId5"/>
              </a:rPr>
              <a:t>education@nutrition.org.uk</a:t>
            </a:r>
            <a:r>
              <a:rPr lang="en-GB" sz="2000" dirty="0"/>
              <a:t> </a:t>
            </a:r>
          </a:p>
          <a:p>
            <a:pPr marL="0" indent="0">
              <a:buNone/>
            </a:pPr>
            <a:endParaRPr lang="en-US" sz="2200" b="1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0DAD9A1-5187-46C5-AB84-2A7D0FEC4777}"/>
              </a:ext>
            </a:extLst>
          </p:cNvPr>
          <p:cNvSpPr txBox="1">
            <a:spLocks/>
          </p:cNvSpPr>
          <p:nvPr/>
        </p:nvSpPr>
        <p:spPr>
          <a:xfrm>
            <a:off x="750175" y="2691426"/>
            <a:ext cx="4452019" cy="3914363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GB" sz="2000"/>
          </a:p>
          <a:p>
            <a:pPr marL="0" indent="0">
              <a:buFont typeface="Arial" charset="0"/>
              <a:buNone/>
            </a:pPr>
            <a:endParaRPr lang="en-GB" sz="2000"/>
          </a:p>
          <a:p>
            <a:pPr marL="0" indent="0">
              <a:buFont typeface="Arial" charset="0"/>
              <a:buNone/>
            </a:pPr>
            <a:endParaRPr lang="en-US" sz="2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DCF56A-9D2E-4F23-8B3B-D0892A7A9C8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1482" y="2057191"/>
            <a:ext cx="2126925" cy="3664031"/>
          </a:xfrm>
          <a:prstGeom prst="rect">
            <a:avLst/>
          </a:prstGeom>
          <a:ln w="25400">
            <a:solidFill>
              <a:srgbClr val="C33D86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2CEDD5-00CC-49DD-848E-B1476955464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2455" y="2278935"/>
            <a:ext cx="2313123" cy="2369672"/>
          </a:xfrm>
          <a:prstGeom prst="rect">
            <a:avLst/>
          </a:prstGeom>
          <a:ln w="25400">
            <a:solidFill>
              <a:srgbClr val="C33D86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9CA466-C3DC-EF7F-40AF-93917F51AE84}"/>
              </a:ext>
            </a:extLst>
          </p:cNvPr>
          <p:cNvSpPr txBox="1"/>
          <p:nvPr/>
        </p:nvSpPr>
        <p:spPr>
          <a:xfrm>
            <a:off x="4953000" y="5998029"/>
            <a:ext cx="481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BNF news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https://www.nutrition.org.uk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5479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273" y="1436163"/>
            <a:ext cx="9720000" cy="720000"/>
          </a:xfrm>
        </p:spPr>
        <p:txBody>
          <a:bodyPr/>
          <a:lstStyle/>
          <a:p>
            <a:r>
              <a:rPr lang="en-US" sz="3400"/>
              <a:t>More training…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1618" y="2193796"/>
            <a:ext cx="7261944" cy="4385679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FREE</a:t>
            </a:r>
            <a:r>
              <a:rPr lang="en-US" sz="2000" dirty="0"/>
              <a:t> online modular courses: </a:t>
            </a:r>
          </a:p>
          <a:p>
            <a:r>
              <a:rPr lang="en-US" sz="2000" dirty="0"/>
              <a:t>Functional properties of food</a:t>
            </a:r>
          </a:p>
          <a:p>
            <a:r>
              <a:rPr lang="en-US" sz="2000" dirty="0"/>
              <a:t>Sensory science</a:t>
            </a:r>
          </a:p>
          <a:p>
            <a:r>
              <a:rPr lang="en-US" sz="2000" dirty="0"/>
              <a:t>Food spoilage, hygiene and safety </a:t>
            </a:r>
          </a:p>
          <a:p>
            <a:endParaRPr lang="en-US" sz="2000" dirty="0"/>
          </a:p>
          <a:p>
            <a:r>
              <a:rPr lang="en-US" sz="2000" dirty="0"/>
              <a:t>Characteristics of teaching food and nutrition education (secondary)</a:t>
            </a:r>
          </a:p>
          <a:p>
            <a:r>
              <a:rPr lang="en-US" sz="2000" dirty="0"/>
              <a:t>Characteristics of teaching food and nutrition education to pupils with additional needs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1618" y="5736672"/>
            <a:ext cx="5832672" cy="646331"/>
          </a:xfrm>
          <a:prstGeom prst="rect">
            <a:avLst/>
          </a:prstGeom>
          <a:noFill/>
          <a:ln w="25400">
            <a:solidFill>
              <a:srgbClr val="F33DA5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To find out more and to book, go to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https://www.foodafactoflife.org.uk/training/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930F3D-F6A6-C2F6-F121-2362A0514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5815" y="2509575"/>
            <a:ext cx="3731288" cy="2019383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4320CF-D1A7-5F79-F5DE-21D9C337972C}"/>
              </a:ext>
            </a:extLst>
          </p:cNvPr>
          <p:cNvSpPr txBox="1"/>
          <p:nvPr/>
        </p:nvSpPr>
        <p:spPr>
          <a:xfrm>
            <a:off x="8879393" y="4660071"/>
            <a:ext cx="298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FFL webinar recordings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344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Apprenticeships in the food industry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/>
              <a:t>For further information, go to:</a:t>
            </a:r>
          </a:p>
          <a:p>
            <a:pPr marL="0" indent="0" algn="ctr">
              <a:buNone/>
            </a:pPr>
            <a:r>
              <a:rPr lang="en-GB" sz="3600"/>
              <a:t>www.foodafactoflife.org.uk</a:t>
            </a:r>
          </a:p>
        </p:txBody>
      </p:sp>
    </p:spTree>
    <p:extLst>
      <p:ext uri="{BB962C8B-B14F-4D97-AF65-F5344CB8AC3E}">
        <p14:creationId xmlns:p14="http://schemas.microsoft.com/office/powerpoint/2010/main" val="2280642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E116D-32C6-1282-2C99-5461B85195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393" y="1581553"/>
            <a:ext cx="9720000" cy="720000"/>
          </a:xfrm>
        </p:spPr>
        <p:txBody>
          <a:bodyPr/>
          <a:lstStyle/>
          <a:p>
            <a:r>
              <a:rPr lang="en-GB" sz="3400" dirty="0"/>
              <a:t>Covered in today’s forum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1EB2B6-22AA-0B07-BB6A-82B1712F29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5393" y="2300755"/>
            <a:ext cx="7090550" cy="3600000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Why an apprenticeship might suit your pupils, the benefits of following the apprenticeship route, the different levels and wide range of exciting job roles and careers.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pupils can find out about apprenticeships available, make choices and ultimately apply.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‘On-the-job’ training – hear from employers and find out about their role in an apprenticeship.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‘Off-the-job’ training – at least 20% of an apprentice’s paid time will be dedicated to ‘off-the-job’ training provided by colleges, universities or training providers.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Apprenticeship assessment and the role of end point assessors.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Sources of further information and support.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text, businesscard, font&#10;&#10;Description automatically generated">
            <a:extLst>
              <a:ext uri="{FF2B5EF4-FFF2-40B4-BE49-F238E27FC236}">
                <a16:creationId xmlns:a16="http://schemas.microsoft.com/office/drawing/2014/main" id="{739F6216-94D0-7CD8-833A-B4921AF14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346" y="2731534"/>
            <a:ext cx="3693632" cy="2544913"/>
          </a:xfrm>
          <a:prstGeom prst="rect">
            <a:avLst/>
          </a:prstGeom>
          <a:ln w="25400">
            <a:solidFill>
              <a:srgbClr val="C33D86"/>
            </a:solidFill>
          </a:ln>
        </p:spPr>
      </p:pic>
    </p:spTree>
    <p:extLst>
      <p:ext uri="{BB962C8B-B14F-4D97-AF65-F5344CB8AC3E}">
        <p14:creationId xmlns:p14="http://schemas.microsoft.com/office/powerpoint/2010/main" val="111068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43396-AD60-3104-D40F-F79B52F157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400" dirty="0"/>
              <a:t>What are apprenticeships?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A69BDA-56E6-A81E-2513-E1598A4CE4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5" y="2283798"/>
            <a:ext cx="7452212" cy="3600000"/>
          </a:xfrm>
        </p:spPr>
        <p:txBody>
          <a:bodyPr/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 apprenticeship is an introduction to an occupation and is subtly different from a job with training, because it should be a comprehensive route to a productive career.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content is defined by an occupational standard which describes the ‘knowledge, skills and behaviours’ (KSBs) needed for someone to be competent in the occupation’s duties.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apprentice’s achievement is measured by an end-point assessment detailing the independent assessment that apprentices must take after their training.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delivery of an apprenticeship is a partnership between the individual, their employer and (typically) an external training provider.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C9EBC4-8748-3F2E-CF74-575E7B94B838}"/>
              </a:ext>
            </a:extLst>
          </p:cNvPr>
          <p:cNvSpPr txBox="1"/>
          <p:nvPr/>
        </p:nvSpPr>
        <p:spPr>
          <a:xfrm>
            <a:off x="619075" y="5982187"/>
            <a:ext cx="5366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Gatsby – Apprentices in Work report 2021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9FA115-5AAB-EE21-CD7A-3CC1130F6E4A}"/>
              </a:ext>
            </a:extLst>
          </p:cNvPr>
          <p:cNvSpPr txBox="1"/>
          <p:nvPr/>
        </p:nvSpPr>
        <p:spPr>
          <a:xfrm>
            <a:off x="662618" y="6321160"/>
            <a:ext cx="5366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Apprenticeships.gov.uk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person looking at a computer&#10;&#10;Description automatically generated with low confidence">
            <a:extLst>
              <a:ext uri="{FF2B5EF4-FFF2-40B4-BE49-F238E27FC236}">
                <a16:creationId xmlns:a16="http://schemas.microsoft.com/office/drawing/2014/main" id="{603F5B4F-E458-5365-3231-82C785B982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9674" y="2648578"/>
            <a:ext cx="3058194" cy="2039815"/>
          </a:xfrm>
          <a:prstGeom prst="rect">
            <a:avLst/>
          </a:prstGeom>
          <a:ln w="25400">
            <a:solidFill>
              <a:srgbClr val="C33D86"/>
            </a:solidFill>
          </a:ln>
        </p:spPr>
      </p:pic>
    </p:spTree>
    <p:extLst>
      <p:ext uri="{BB962C8B-B14F-4D97-AF65-F5344CB8AC3E}">
        <p14:creationId xmlns:p14="http://schemas.microsoft.com/office/powerpoint/2010/main" val="2720470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43396-AD60-3104-D40F-F79B52F157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400" dirty="0"/>
              <a:t>What are apprenticeships?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A69BDA-56E6-A81E-2513-E1598A4CE4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5" y="2518877"/>
            <a:ext cx="6200354" cy="27753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 apprenticeship includes: </a:t>
            </a:r>
          </a:p>
          <a:p>
            <a:pPr marL="628650" lvl="1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paid employment with holiday leave (more than 372 days or 18-60 months)*;</a:t>
            </a:r>
          </a:p>
          <a:p>
            <a:pPr marL="628650" lvl="1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hands-on-experience in a sector/role of interest;</a:t>
            </a:r>
          </a:p>
          <a:p>
            <a:pPr marL="628650" lvl="1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 least 20% off-the-job training (equates to 6 hours a week on average)**;</a:t>
            </a:r>
          </a:p>
          <a:p>
            <a:pPr marL="628650" lvl="1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formal assessment which leads to a nationally recognised qualification (and perhaps professional body accreditation).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C9EBC4-8748-3F2E-CF74-575E7B94B838}"/>
              </a:ext>
            </a:extLst>
          </p:cNvPr>
          <p:cNvSpPr txBox="1"/>
          <p:nvPr/>
        </p:nvSpPr>
        <p:spPr>
          <a:xfrm>
            <a:off x="729343" y="6438622"/>
            <a:ext cx="5366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Apprenticeships.gov.uk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person, clothing, indoor, cook&#10;&#10;Description automatically generated">
            <a:extLst>
              <a:ext uri="{FF2B5EF4-FFF2-40B4-BE49-F238E27FC236}">
                <a16:creationId xmlns:a16="http://schemas.microsoft.com/office/drawing/2014/main" id="{01E3B097-9BBE-D1DD-92E5-0C0CC36D2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2706" y="2379835"/>
            <a:ext cx="3906780" cy="2605822"/>
          </a:xfrm>
          <a:prstGeom prst="rect">
            <a:avLst/>
          </a:prstGeom>
          <a:ln w="25400">
            <a:solidFill>
              <a:srgbClr val="C33D86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E6EC71-5709-A51C-0F3B-C8C4B2D60D01}"/>
              </a:ext>
            </a:extLst>
          </p:cNvPr>
          <p:cNvSpPr txBox="1"/>
          <p:nvPr/>
        </p:nvSpPr>
        <p:spPr>
          <a:xfrm>
            <a:off x="662618" y="5546071"/>
            <a:ext cx="8279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*Part-time options are available for most apprenticeships, but this would extend the length of time for completion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43B1E8-32B6-8117-CB66-B2A5DE13C5B9}"/>
              </a:ext>
            </a:extLst>
          </p:cNvPr>
          <p:cNvSpPr txBox="1"/>
          <p:nvPr/>
        </p:nvSpPr>
        <p:spPr>
          <a:xfrm>
            <a:off x="662618" y="6069291"/>
            <a:ext cx="8721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**Studying for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English and maths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if required is not counted in the 20% minimum for off-the-job training</a:t>
            </a:r>
          </a:p>
        </p:txBody>
      </p:sp>
    </p:spTree>
    <p:extLst>
      <p:ext uri="{BB962C8B-B14F-4D97-AF65-F5344CB8AC3E}">
        <p14:creationId xmlns:p14="http://schemas.microsoft.com/office/powerpoint/2010/main" val="3640328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97157-CBE3-3C14-F096-3B7703396A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400" dirty="0"/>
              <a:t>Off-the-job training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C46EEA7-9307-88EE-43A8-53424EDBF9C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69989" y="2549524"/>
            <a:ext cx="68418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Off-the-job training is delivered by subject experts and can include: </a:t>
            </a:r>
          </a:p>
          <a:p>
            <a:pPr marL="685800" lvl="1" indent="-342900" algn="l">
              <a:buFont typeface="Arial" panose="020B0604020202020204" pitchFamily="34" charset="0"/>
              <a:buChar char="•"/>
            </a:pPr>
            <a:r>
              <a:rPr lang="en-GB" sz="21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teaching theory via </a:t>
            </a:r>
            <a:r>
              <a:rPr lang="en-GB" sz="21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21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istance learning, blended or block release;</a:t>
            </a:r>
          </a:p>
          <a:p>
            <a:pPr marL="685800" lvl="1" indent="-342900" algn="l">
              <a:buFont typeface="Arial" panose="020B0604020202020204" pitchFamily="34" charset="0"/>
              <a:buChar char="•"/>
            </a:pPr>
            <a:r>
              <a:rPr lang="en-GB" sz="21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practical training (e.g. shadowing, mentoring, industry visits); </a:t>
            </a:r>
          </a:p>
          <a:p>
            <a:pPr marL="685800" lvl="1" indent="-342900" algn="l">
              <a:buFont typeface="Arial" panose="020B0604020202020204" pitchFamily="34" charset="0"/>
              <a:buChar char="•"/>
            </a:pPr>
            <a:r>
              <a:rPr lang="en-GB" sz="21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21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earning support and time to write assignments</a:t>
            </a:r>
            <a:r>
              <a:rPr lang="en-GB" sz="21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215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erson in a white coat with his arms crossed&#10;&#10;Description automatically generated with low confidence">
            <a:extLst>
              <a:ext uri="{FF2B5EF4-FFF2-40B4-BE49-F238E27FC236}">
                <a16:creationId xmlns:a16="http://schemas.microsoft.com/office/drawing/2014/main" id="{D86C87ED-DE57-3171-E005-637B413AF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4684" y="2653000"/>
            <a:ext cx="3629384" cy="2420799"/>
          </a:xfrm>
          <a:prstGeom prst="rect">
            <a:avLst/>
          </a:prstGeom>
          <a:ln w="25400">
            <a:solidFill>
              <a:srgbClr val="C33D86"/>
            </a:solidFill>
          </a:ln>
        </p:spPr>
      </p:pic>
    </p:spTree>
    <p:extLst>
      <p:ext uri="{BB962C8B-B14F-4D97-AF65-F5344CB8AC3E}">
        <p14:creationId xmlns:p14="http://schemas.microsoft.com/office/powerpoint/2010/main" val="613066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43396-AD60-3104-D40F-F79B52F157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400" dirty="0"/>
              <a:t>Apprenticeship levels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57B605F-E225-919A-A84C-61ED4A855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963875"/>
              </p:ext>
            </p:extLst>
          </p:nvPr>
        </p:nvGraphicFramePr>
        <p:xfrm>
          <a:off x="555169" y="2108204"/>
          <a:ext cx="5203371" cy="4117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457">
                  <a:extLst>
                    <a:ext uri="{9D8B030D-6E8A-4147-A177-3AD203B41FA5}">
                      <a16:colId xmlns:a16="http://schemas.microsoft.com/office/drawing/2014/main" val="818742544"/>
                    </a:ext>
                  </a:extLst>
                </a:gridCol>
                <a:gridCol w="1734457">
                  <a:extLst>
                    <a:ext uri="{9D8B030D-6E8A-4147-A177-3AD203B41FA5}">
                      <a16:colId xmlns:a16="http://schemas.microsoft.com/office/drawing/2014/main" val="436003569"/>
                    </a:ext>
                  </a:extLst>
                </a:gridCol>
                <a:gridCol w="1734457">
                  <a:extLst>
                    <a:ext uri="{9D8B030D-6E8A-4147-A177-3AD203B41FA5}">
                      <a16:colId xmlns:a16="http://schemas.microsoft.com/office/drawing/2014/main" val="3181681118"/>
                    </a:ext>
                  </a:extLst>
                </a:gridCol>
              </a:tblGrid>
              <a:tr h="784239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England, NI and Wales</a:t>
                      </a:r>
                    </a:p>
                  </a:txBody>
                  <a:tcPr>
                    <a:solidFill>
                      <a:srgbClr val="C33D8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</a:t>
                      </a:r>
                    </a:p>
                  </a:txBody>
                  <a:tcPr>
                    <a:solidFill>
                      <a:srgbClr val="C33D8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Equivalent</a:t>
                      </a:r>
                    </a:p>
                  </a:txBody>
                  <a:tcPr>
                    <a:solidFill>
                      <a:srgbClr val="C33D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451111"/>
                  </a:ext>
                </a:extLst>
              </a:tr>
              <a:tr h="561374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Intermediate</a:t>
                      </a:r>
                    </a:p>
                  </a:txBody>
                  <a:tcPr>
                    <a:solidFill>
                      <a:srgbClr val="F2E2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F2E2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GCSE</a:t>
                      </a:r>
                    </a:p>
                  </a:txBody>
                  <a:tcPr>
                    <a:solidFill>
                      <a:srgbClr val="F2E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250734"/>
                  </a:ext>
                </a:extLst>
              </a:tr>
              <a:tr h="561374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Advanced</a:t>
                      </a:r>
                    </a:p>
                  </a:txBody>
                  <a:tcPr>
                    <a:solidFill>
                      <a:srgbClr val="F2E2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F2E2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A-Level</a:t>
                      </a:r>
                    </a:p>
                  </a:txBody>
                  <a:tcPr>
                    <a:solidFill>
                      <a:srgbClr val="F2E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163426"/>
                  </a:ext>
                </a:extLst>
              </a:tr>
              <a:tr h="1105065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Higher</a:t>
                      </a:r>
                    </a:p>
                  </a:txBody>
                  <a:tcPr>
                    <a:solidFill>
                      <a:srgbClr val="F2E2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4,5,6 &amp; 7</a:t>
                      </a:r>
                    </a:p>
                  </a:txBody>
                  <a:tcPr>
                    <a:solidFill>
                      <a:srgbClr val="F2E2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Foundation degree and above</a:t>
                      </a:r>
                    </a:p>
                  </a:txBody>
                  <a:tcPr>
                    <a:solidFill>
                      <a:srgbClr val="F2E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636098"/>
                  </a:ext>
                </a:extLst>
              </a:tr>
              <a:tr h="1105065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Degree</a:t>
                      </a:r>
                    </a:p>
                  </a:txBody>
                  <a:tcPr>
                    <a:solidFill>
                      <a:srgbClr val="F2E2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&amp; 7</a:t>
                      </a:r>
                    </a:p>
                  </a:txBody>
                  <a:tcPr>
                    <a:solidFill>
                      <a:srgbClr val="F2E2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Batchelor’s or Master’s Degree</a:t>
                      </a:r>
                    </a:p>
                  </a:txBody>
                  <a:tcPr>
                    <a:solidFill>
                      <a:srgbClr val="F2E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476898"/>
                  </a:ext>
                </a:extLst>
              </a:tr>
            </a:tbl>
          </a:graphicData>
        </a:graphic>
      </p:graphicFrame>
      <p:graphicFrame>
        <p:nvGraphicFramePr>
          <p:cNvPr id="11" name="Table 8">
            <a:extLst>
              <a:ext uri="{FF2B5EF4-FFF2-40B4-BE49-F238E27FC236}">
                <a16:creationId xmlns:a16="http://schemas.microsoft.com/office/drawing/2014/main" id="{8DBEC354-69C2-A65D-F52F-A2996AE638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571700"/>
              </p:ext>
            </p:extLst>
          </p:nvPr>
        </p:nvGraphicFramePr>
        <p:xfrm>
          <a:off x="6300010" y="2108204"/>
          <a:ext cx="5203371" cy="4117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457">
                  <a:extLst>
                    <a:ext uri="{9D8B030D-6E8A-4147-A177-3AD203B41FA5}">
                      <a16:colId xmlns:a16="http://schemas.microsoft.com/office/drawing/2014/main" val="362294153"/>
                    </a:ext>
                  </a:extLst>
                </a:gridCol>
                <a:gridCol w="1734457">
                  <a:extLst>
                    <a:ext uri="{9D8B030D-6E8A-4147-A177-3AD203B41FA5}">
                      <a16:colId xmlns:a16="http://schemas.microsoft.com/office/drawing/2014/main" val="4044505664"/>
                    </a:ext>
                  </a:extLst>
                </a:gridCol>
                <a:gridCol w="1734457">
                  <a:extLst>
                    <a:ext uri="{9D8B030D-6E8A-4147-A177-3AD203B41FA5}">
                      <a16:colId xmlns:a16="http://schemas.microsoft.com/office/drawing/2014/main" val="1745022585"/>
                    </a:ext>
                  </a:extLst>
                </a:gridCol>
              </a:tblGrid>
              <a:tr h="677362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Scotland</a:t>
                      </a:r>
                    </a:p>
                  </a:txBody>
                  <a:tcPr>
                    <a:solidFill>
                      <a:srgbClr val="C33D8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</a:t>
                      </a:r>
                    </a:p>
                  </a:txBody>
                  <a:tcPr>
                    <a:solidFill>
                      <a:srgbClr val="C33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33D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172432"/>
                  </a:ext>
                </a:extLst>
              </a:tr>
              <a:tr h="1457612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Foundation</a:t>
                      </a:r>
                    </a:p>
                  </a:txBody>
                  <a:tcPr>
                    <a:solidFill>
                      <a:srgbClr val="F2E2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SCQF Level 4/5 (3 available)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SCQF Level 6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(12 available)</a:t>
                      </a:r>
                    </a:p>
                  </a:txBody>
                  <a:tcPr>
                    <a:solidFill>
                      <a:srgbClr val="F2E2E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GB" sz="1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6</a:t>
                      </a:r>
                      <a:r>
                        <a:rPr lang="en-GB" sz="1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year of school</a:t>
                      </a: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2E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328087"/>
                  </a:ext>
                </a:extLst>
              </a:tr>
              <a:tr h="787994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Modern Apprenticeship</a:t>
                      </a:r>
                    </a:p>
                  </a:txBody>
                  <a:tcPr>
                    <a:solidFill>
                      <a:srgbClr val="F2E2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2E2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Aged 16 – 24 not in full time education</a:t>
                      </a:r>
                    </a:p>
                  </a:txBody>
                  <a:tcPr>
                    <a:solidFill>
                      <a:srgbClr val="F2E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69811"/>
                  </a:ext>
                </a:extLst>
              </a:tr>
              <a:tr h="787994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Graduate</a:t>
                      </a:r>
                    </a:p>
                  </a:txBody>
                  <a:tcPr>
                    <a:solidFill>
                      <a:srgbClr val="F2E2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Degree</a:t>
                      </a:r>
                    </a:p>
                  </a:txBody>
                  <a:tcPr>
                    <a:solidFill>
                      <a:srgbClr val="F2E2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Aged 16 and above</a:t>
                      </a:r>
                    </a:p>
                  </a:txBody>
                  <a:tcPr>
                    <a:solidFill>
                      <a:srgbClr val="F2E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95753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4B35DC3-AB10-4F09-3E38-1429D34E9A23}"/>
              </a:ext>
            </a:extLst>
          </p:cNvPr>
          <p:cNvSpPr txBox="1"/>
          <p:nvPr/>
        </p:nvSpPr>
        <p:spPr>
          <a:xfrm>
            <a:off x="688619" y="6451042"/>
            <a:ext cx="7691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UCAS – Where can you do an apprenticeship?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41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2E669-8357-BAE4-2D19-E28C55B588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400" dirty="0"/>
              <a:t>What will an apprentice earn?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2A9538-EF4F-92E3-33DC-26C0ADB3BD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1486" y="2102114"/>
            <a:ext cx="7467600" cy="3866029"/>
          </a:xfrm>
        </p:spPr>
        <p:txBody>
          <a:bodyPr/>
          <a:lstStyle/>
          <a:p>
            <a:pPr algn="l"/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the apprentice earns will depend on the industry, location and the level of apprenticeship they choose.  </a:t>
            </a:r>
          </a:p>
          <a:p>
            <a:pPr algn="l"/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aged between 16 and 18 or in the first year of the apprenticeship, the apprentice is entitled to the </a:t>
            </a:r>
            <a:r>
              <a:rPr lang="en-GB" sz="1800" b="0" i="0" dirty="0">
                <a:solidFill>
                  <a:srgbClr val="4282B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apprentice rate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 (£5.28 an hour)</a:t>
            </a:r>
          </a:p>
          <a:p>
            <a:pPr algn="l"/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the apprentice is 19 or over and has completed the first year of the apprenticeship, they are entitled to the </a:t>
            </a:r>
            <a:r>
              <a:rPr lang="en-GB" sz="1800" b="0" i="0" dirty="0">
                <a:solidFill>
                  <a:srgbClr val="4282B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National Minimum Wage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 </a:t>
            </a:r>
          </a:p>
          <a:p>
            <a:pPr marL="628650" lvl="1" indent="-28575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18-20 - £7.49</a:t>
            </a:r>
          </a:p>
          <a:p>
            <a:pPr marL="628650" lvl="1" indent="-285750" algn="l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21-22 - £10.18</a:t>
            </a:r>
          </a:p>
          <a:p>
            <a:pPr marL="628650" lvl="1" indent="-28575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and over - £10.42</a:t>
            </a:r>
            <a:endParaRPr lang="en-GB" sz="1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This is the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minimum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an apprentice can earn but many employers offer a competitive salary.</a:t>
            </a:r>
          </a:p>
          <a:p>
            <a:pPr marL="0" indent="0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the apprentice is 16 to 24 and a care leaver, they will receive a £1,000 bursary payment to support them in their first year of the apprenticeship. 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E48F91-2201-E4CA-EFE0-1229026DFCB5}"/>
              </a:ext>
            </a:extLst>
          </p:cNvPr>
          <p:cNvSpPr txBox="1"/>
          <p:nvPr/>
        </p:nvSpPr>
        <p:spPr>
          <a:xfrm>
            <a:off x="8991600" y="2459504"/>
            <a:ext cx="2895601" cy="1754326"/>
          </a:xfrm>
          <a:prstGeom prst="rect">
            <a:avLst/>
          </a:prstGeom>
          <a:noFill/>
          <a:ln w="25400">
            <a:solidFill>
              <a:srgbClr val="C33D86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No student loans or tuition fees as apprenticeships are funded by the government and the employer!*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C7EEDE-234A-6E3F-702F-FBAA3D8F2873}"/>
              </a:ext>
            </a:extLst>
          </p:cNvPr>
          <p:cNvSpPr txBox="1"/>
          <p:nvPr/>
        </p:nvSpPr>
        <p:spPr>
          <a:xfrm>
            <a:off x="849086" y="6244849"/>
            <a:ext cx="8349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*Even more important now because the threshold to pay back has been lowered to 25 years and the 30 years expiration becomes 40 years (doesn’t apply to Scotland).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B67C4C-582D-CA59-15F3-B0B09CE43983}"/>
              </a:ext>
            </a:extLst>
          </p:cNvPr>
          <p:cNvSpPr txBox="1"/>
          <p:nvPr/>
        </p:nvSpPr>
        <p:spPr>
          <a:xfrm>
            <a:off x="9610675" y="6090960"/>
            <a:ext cx="5366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Apprenticeships.gov.uk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832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0F892-A534-9706-294C-7DC3261704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400" dirty="0"/>
              <a:t>Why should your pupils consider an apprenticeship?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E3B560-DD9C-4AF4-F687-5ED6D7038E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4" y="3037113"/>
            <a:ext cx="6439839" cy="3112713"/>
          </a:xfrm>
        </p:spPr>
        <p:txBody>
          <a:bodyPr/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Widely respected and industry recognised qualification.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It’s a paid job – no student loans or tuition fees!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High quality training on offer.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1-6 years of industry experience – valuable to future roles and future employers.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Wide range of choice – subject and level.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Learning ‘on the job’ means networking opportunities, ongoing support from the employer, peer-to-peer support, social benefits, and financial perks such as discounts and paid annual leave.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AF5EA9-EEAD-B318-E860-C14AB3B94EDF}"/>
              </a:ext>
            </a:extLst>
          </p:cNvPr>
          <p:cNvSpPr txBox="1"/>
          <p:nvPr/>
        </p:nvSpPr>
        <p:spPr>
          <a:xfrm>
            <a:off x="8534400" y="3026229"/>
            <a:ext cx="2960914" cy="1631216"/>
          </a:xfrm>
          <a:prstGeom prst="rect">
            <a:avLst/>
          </a:prstGeom>
          <a:noFill/>
          <a:ln w="25400">
            <a:solidFill>
              <a:srgbClr val="C33D86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0" i="0" u="sng" dirty="0">
                <a:solidFill>
                  <a:srgbClr val="1D70B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91% of apprentices</a:t>
            </a:r>
            <a:r>
              <a:rPr lang="en-GB" sz="2000" b="0" i="0" dirty="0">
                <a:solidFill>
                  <a:srgbClr val="0B0C0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go on to secure employment or go on to further study after completing their training!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035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6BC47-8CAE-778C-5847-7725C0DD3A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400" dirty="0"/>
              <a:t>How can pupils find out more and apply?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001D7F-1802-68D8-9CD3-271855ACE3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7504" y="2209021"/>
            <a:ext cx="6472496" cy="3600000"/>
          </a:xfrm>
        </p:spPr>
        <p:txBody>
          <a:bodyPr/>
          <a:lstStyle/>
          <a:p>
            <a:r>
              <a:rPr lang="en-GB" sz="2000" dirty="0"/>
              <a:t>England -  </a:t>
            </a:r>
            <a:r>
              <a:rPr lang="en-GB" sz="2000" dirty="0">
                <a:hlinkClick r:id="rId2"/>
              </a:rPr>
              <a:t>Apprenticeships.gov.uk</a:t>
            </a:r>
            <a:endParaRPr lang="en-GB" sz="2000" dirty="0"/>
          </a:p>
          <a:p>
            <a:r>
              <a:rPr lang="en-GB" sz="2000" dirty="0"/>
              <a:t>Northern Ireland – </a:t>
            </a:r>
            <a:r>
              <a:rPr lang="en-GB" sz="2000" dirty="0">
                <a:hlinkClick r:id="rId3"/>
              </a:rPr>
              <a:t>Cafre</a:t>
            </a:r>
            <a:r>
              <a:rPr lang="en-GB" sz="2000" dirty="0"/>
              <a:t>, </a:t>
            </a:r>
            <a:r>
              <a:rPr lang="en-GB" sz="2000" dirty="0">
                <a:hlinkClick r:id="rId4"/>
              </a:rPr>
              <a:t>nidirect.gov.uk</a:t>
            </a:r>
            <a:endParaRPr lang="en-GB" sz="2000" dirty="0"/>
          </a:p>
          <a:p>
            <a:r>
              <a:rPr lang="en-GB" sz="2000" dirty="0"/>
              <a:t>Scotland - </a:t>
            </a:r>
            <a:r>
              <a:rPr lang="en-GB" sz="2000" dirty="0">
                <a:hlinkClick r:id="rId5"/>
              </a:rPr>
              <a:t>FDF Scotland </a:t>
            </a:r>
            <a:r>
              <a:rPr lang="en-GB" sz="2000" dirty="0"/>
              <a:t>, </a:t>
            </a:r>
            <a:r>
              <a:rPr lang="en-GB" sz="2000" dirty="0">
                <a:hlinkClick r:id="rId6"/>
              </a:rPr>
              <a:t>Apprenticeships.Scot</a:t>
            </a:r>
            <a:endParaRPr lang="en-GB" sz="2000" dirty="0"/>
          </a:p>
          <a:p>
            <a:r>
              <a:rPr lang="en-GB" sz="2000" dirty="0"/>
              <a:t>Wales – </a:t>
            </a:r>
            <a:r>
              <a:rPr lang="en-GB" sz="2000" dirty="0">
                <a:hlinkClick r:id="rId7"/>
              </a:rPr>
              <a:t>Careers Wales</a:t>
            </a:r>
            <a:endParaRPr lang="en-GB" sz="2000" dirty="0"/>
          </a:p>
          <a:p>
            <a:r>
              <a:rPr lang="en-GB" sz="2000" dirty="0">
                <a:hlinkClick r:id="rId8"/>
              </a:rPr>
              <a:t>UCAS </a:t>
            </a:r>
            <a:endParaRPr lang="en-GB" sz="2000" dirty="0"/>
          </a:p>
          <a:p>
            <a:r>
              <a:rPr lang="en-GB" sz="2000" dirty="0">
                <a:hlinkClick r:id="rId9"/>
              </a:rPr>
              <a:t>Institute for Apprenticeships and Technical Education</a:t>
            </a:r>
            <a:endParaRPr lang="en-GB" sz="2000" dirty="0"/>
          </a:p>
          <a:p>
            <a:r>
              <a:rPr lang="en-GB" sz="2000" dirty="0">
                <a:hlinkClick r:id="rId10"/>
              </a:rPr>
              <a:t>Government Find an Apprenticeship service</a:t>
            </a:r>
            <a:r>
              <a:rPr lang="en-GB" sz="2000" dirty="0"/>
              <a:t> – look out for the Disability Confident logo*</a:t>
            </a:r>
          </a:p>
          <a:p>
            <a:r>
              <a:rPr lang="en-GB" sz="2000" dirty="0">
                <a:hlinkClick r:id="rId11"/>
              </a:rPr>
              <a:t>Application support </a:t>
            </a:r>
            <a:r>
              <a:rPr lang="en-GB" sz="2000" dirty="0"/>
              <a:t>(government information)</a:t>
            </a:r>
          </a:p>
          <a:p>
            <a:r>
              <a:rPr lang="en-GB" sz="2000" dirty="0">
                <a:hlinkClick r:id="rId12"/>
              </a:rPr>
              <a:t>Amazing Apprenticeships</a:t>
            </a:r>
            <a:endParaRPr lang="en-GB" sz="2000" dirty="0"/>
          </a:p>
          <a:p>
            <a:r>
              <a:rPr lang="en-GB" sz="2000" dirty="0"/>
              <a:t>Local employers</a:t>
            </a:r>
          </a:p>
          <a:p>
            <a:r>
              <a:rPr lang="en-GB" sz="2000" dirty="0"/>
              <a:t>Online employment websites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EDB993-A57A-285A-9F0B-9B88FE2F1A05}"/>
              </a:ext>
            </a:extLst>
          </p:cNvPr>
          <p:cNvSpPr txBox="1"/>
          <p:nvPr/>
        </p:nvSpPr>
        <p:spPr>
          <a:xfrm>
            <a:off x="7979228" y="2447083"/>
            <a:ext cx="3461658" cy="2554545"/>
          </a:xfrm>
          <a:prstGeom prst="rect">
            <a:avLst/>
          </a:prstGeom>
          <a:noFill/>
          <a:ln w="25400">
            <a:solidFill>
              <a:srgbClr val="C33D86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Local Colleges, e.g.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Reasehealth College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Hadlow College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Universities, e.g.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15"/>
              </a:rPr>
              <a:t>Harper Adams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16"/>
              </a:rPr>
              <a:t>Nottingham Trent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17"/>
              </a:rPr>
              <a:t>Sheffield Hallam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isability Confident – Are you disability confident?">
            <a:extLst>
              <a:ext uri="{FF2B5EF4-FFF2-40B4-BE49-F238E27FC236}">
                <a16:creationId xmlns:a16="http://schemas.microsoft.com/office/drawing/2014/main" id="{133F8214-8C80-1B95-E664-DAB747E94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073" y="6160713"/>
            <a:ext cx="1334678" cy="70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E834A6-1A6F-002C-4909-6E205322886E}"/>
              </a:ext>
            </a:extLst>
          </p:cNvPr>
          <p:cNvSpPr txBox="1"/>
          <p:nvPr/>
        </p:nvSpPr>
        <p:spPr>
          <a:xfrm>
            <a:off x="7620000" y="5206606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dirty="0">
                <a:solidFill>
                  <a:srgbClr val="0B0C0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*Disability Confident is creating a movement of change, encouraging employers to think differently about disability and take action to improve how they recruit, retain and develop disabled people.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32615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7" ma:contentTypeDescription="Create a new document." ma:contentTypeScope="" ma:versionID="f2c597ebce0aa0fd5759700e14dd3adc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27039d98634059a90188b6cb8bc5e987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ad97cfe-a968-427f-b02b-893e6ba0355a">
      <UserInfo>
        <DisplayName>Claire Theobald</DisplayName>
        <AccountId>23</AccountId>
        <AccountType/>
      </UserInfo>
      <UserInfo>
        <DisplayName>Ewen Trafford</DisplayName>
        <AccountId>42</AccountId>
        <AccountType/>
      </UserInfo>
    </SharedWithUsers>
    <TaxCatchAll xmlns="ead97cfe-a968-427f-b02b-893e6ba0355a" xsi:nil="true"/>
    <_Flow_SignoffStatus xmlns="c53071f4-7f44-43fd-895c-8e7b6a3746b0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257E754-67DF-47B5-A2B3-259A92E6E4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68EEA6-2408-41C8-960A-9EFEB6F29C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F2A33C-42EB-4739-B4BA-5B611C937FE4}">
  <ds:schemaRefs>
    <ds:schemaRef ds:uri="d90c4025-dae8-4795-a38e-e68263826da8"/>
    <ds:schemaRef ds:uri="http://purl.org/dc/elements/1.1/"/>
    <ds:schemaRef ds:uri="79831e4c-bd95-4b56-8744-b5a4e29a34fc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  <ds:schemaRef ds:uri="ead97cfe-a968-427f-b02b-893e6ba0355a"/>
    <ds:schemaRef ds:uri="c53071f4-7f44-43fd-895c-8e7b6a3746b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1334</Words>
  <Application>Microsoft Office PowerPoint</Application>
  <PresentationFormat>Widescreen</PresentationFormat>
  <Paragraphs>175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Custom Design</vt:lpstr>
      <vt:lpstr>1_Custom Design</vt:lpstr>
      <vt:lpstr>3_Custom Design</vt:lpstr>
      <vt:lpstr>4_Custom Design</vt:lpstr>
      <vt:lpstr>1_Office Theme</vt:lpstr>
      <vt:lpstr>Apprenticeships in the food industry</vt:lpstr>
      <vt:lpstr>Covered in today’s forum</vt:lpstr>
      <vt:lpstr>What are apprenticeships?</vt:lpstr>
      <vt:lpstr>What are apprenticeships?</vt:lpstr>
      <vt:lpstr>Off-the-job training</vt:lpstr>
      <vt:lpstr>Apprenticeship levels</vt:lpstr>
      <vt:lpstr>What will an apprentice earn?</vt:lpstr>
      <vt:lpstr>Why should your pupils consider an apprenticeship?</vt:lpstr>
      <vt:lpstr>How can pupils find out more and apply?</vt:lpstr>
      <vt:lpstr>Food – a fact of life resources: Careers</vt:lpstr>
      <vt:lpstr>Sources of further information</vt:lpstr>
      <vt:lpstr>Panel discussion</vt:lpstr>
      <vt:lpstr>Healthy Eating Week, 12 – 16 June 2023 </vt:lpstr>
      <vt:lpstr>Keep up to date with our free resources and training  </vt:lpstr>
      <vt:lpstr>More training…</vt:lpstr>
      <vt:lpstr>Apprenticeships in the food industry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Ewen Trafford</cp:lastModifiedBy>
  <cp:revision>5</cp:revision>
  <dcterms:created xsi:type="dcterms:W3CDTF">2018-10-10T09:22:08Z</dcterms:created>
  <dcterms:modified xsi:type="dcterms:W3CDTF">2023-05-18T09:05:23Z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  <property fmtid="{D5CDD505-2E9C-101B-9397-08002B2CF9AE}" pid="3" name="MediaServiceImageTags">
    <vt:lpwstr/>
  </property>
</Properties>
</file>