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handoutMasterIdLst>
    <p:handoutMasterId r:id="rId13"/>
  </p:handoutMasterIdLst>
  <p:sldIdLst>
    <p:sldId id="256" r:id="rId5"/>
    <p:sldId id="259" r:id="rId6"/>
    <p:sldId id="262" r:id="rId7"/>
    <p:sldId id="263" r:id="rId8"/>
    <p:sldId id="264" r:id="rId9"/>
    <p:sldId id="265" r:id="rId10"/>
    <p:sldId id="266" r:id="rId11"/>
    <p:sldId id="261" r:id="rId12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C4D9"/>
    <a:srgbClr val="B8B8D1"/>
    <a:srgbClr val="263B83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115" d="100"/>
          <a:sy n="115" d="100"/>
        </p:scale>
        <p:origin x="49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80F7C0-2798-41D2-B598-4A9EDAE3A1EC}" type="datetimeFigureOut">
              <a:rPr lang="en-GB" smtClean="0"/>
              <a:t>29/05/2019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9AECF0-6638-4BD9-8DB0-A518B6E375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323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ec.europa.eu/food/safety/labelling_nutrition/claims/nutrition_claims_en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Dietary </a:t>
            </a:r>
            <a:r>
              <a:rPr lang="en-US" dirty="0" smtClean="0"/>
              <a:t>fibre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Dietary </a:t>
            </a:r>
            <a:r>
              <a:rPr lang="en-US" dirty="0" smtClean="0"/>
              <a:t>fibre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081589" cy="3600000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Dietary fibre is a diverse group of carbohydrate found almost exclusively in plants, including non-starch polysaccharides  such as </a:t>
            </a:r>
            <a:r>
              <a:rPr lang="en-GB" altLang="en-US" sz="2000" dirty="0" smtClean="0"/>
              <a:t>cellulose, pectin </a:t>
            </a:r>
            <a:r>
              <a:rPr lang="en-GB" altLang="en-US" sz="2000" dirty="0"/>
              <a:t>and lignin. </a:t>
            </a:r>
          </a:p>
          <a:p>
            <a:pPr marL="0" indent="0">
              <a:spcBef>
                <a:spcPct val="0"/>
              </a:spcBef>
              <a:buNone/>
            </a:pPr>
            <a:endParaRPr lang="en-GB" altLang="en-US" sz="2000" dirty="0"/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000" dirty="0"/>
              <a:t>Unlike other types of carbohydrate, these are not absorbed in the small intestine to provide </a:t>
            </a:r>
            <a:r>
              <a:rPr lang="en-US" altLang="en-US" sz="2000" dirty="0" smtClean="0"/>
              <a:t>energy. </a:t>
            </a:r>
          </a:p>
          <a:p>
            <a:pPr marL="0" indent="0">
              <a:spcBef>
                <a:spcPct val="0"/>
              </a:spcBef>
              <a:buNone/>
            </a:pPr>
            <a:endParaRPr lang="en-US" altLang="en-US" sz="2000" dirty="0"/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2000" dirty="0" smtClean="0"/>
              <a:t>S</a:t>
            </a:r>
            <a:r>
              <a:rPr lang="en-GB" sz="2000" dirty="0" err="1" smtClean="0"/>
              <a:t>ome</a:t>
            </a:r>
            <a:r>
              <a:rPr lang="en-GB" sz="2000" dirty="0"/>
              <a:t> </a:t>
            </a:r>
            <a:r>
              <a:rPr lang="en-GB" sz="2000" b="1" dirty="0"/>
              <a:t>fibre</a:t>
            </a:r>
            <a:r>
              <a:rPr lang="en-GB" sz="2000" dirty="0"/>
              <a:t> can be fermented in the </a:t>
            </a:r>
            <a:r>
              <a:rPr lang="en-GB" sz="2000" b="1" dirty="0"/>
              <a:t>large intestine</a:t>
            </a:r>
            <a:r>
              <a:rPr lang="en-GB" sz="2000" dirty="0"/>
              <a:t> by gut </a:t>
            </a:r>
            <a:r>
              <a:rPr lang="en-GB" sz="2000" b="1" dirty="0"/>
              <a:t>bacteria</a:t>
            </a:r>
            <a:r>
              <a:rPr lang="en-GB" sz="2000" dirty="0"/>
              <a:t>, producing short chain fatty acids and gases (methane, hydrogen and carbon dioxide).</a:t>
            </a:r>
            <a:r>
              <a:rPr lang="en-US" altLang="en-US" sz="2000" dirty="0" smtClean="0"/>
              <a:t> Dietary fibre provides </a:t>
            </a:r>
            <a:r>
              <a:rPr lang="en-US" altLang="en-US" sz="2000" b="1" dirty="0"/>
              <a:t>2kcal/8kJ per gram </a:t>
            </a:r>
            <a:r>
              <a:rPr lang="en-US" altLang="en-US" sz="2000" dirty="0"/>
              <a:t>on average.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466" t="3698"/>
          <a:stretch/>
        </p:blipFill>
        <p:spPr>
          <a:xfrm>
            <a:off x="8105504" y="3848986"/>
            <a:ext cx="3929371" cy="25867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Sources of dietary fibre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Components of dietary fibre are found in different proportions in food, therefore it is important to eat a variety of fibre-containing foods. </a:t>
            </a:r>
          </a:p>
          <a:p>
            <a:pPr marL="0" indent="0">
              <a:spcBef>
                <a:spcPct val="0"/>
              </a:spcBef>
              <a:buNone/>
            </a:pPr>
            <a:endParaRPr lang="en-GB" altLang="en-US" sz="2000" dirty="0"/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Dietary fibre is found in:</a:t>
            </a:r>
          </a:p>
          <a:p>
            <a:pPr>
              <a:spcBef>
                <a:spcPct val="0"/>
              </a:spcBef>
            </a:pPr>
            <a:endParaRPr lang="en-GB" altLang="en-US" sz="2000" dirty="0"/>
          </a:p>
          <a:p>
            <a:pPr>
              <a:spcBef>
                <a:spcPct val="0"/>
              </a:spcBef>
            </a:pPr>
            <a:r>
              <a:rPr lang="en-GB" altLang="en-US" sz="2000" dirty="0"/>
              <a:t> wholegrain cereals and cereal products;</a:t>
            </a:r>
          </a:p>
          <a:p>
            <a:pPr>
              <a:spcBef>
                <a:spcPct val="0"/>
              </a:spcBef>
            </a:pPr>
            <a:r>
              <a:rPr lang="en-GB" altLang="en-US" sz="2000" dirty="0"/>
              <a:t> beans;</a:t>
            </a:r>
          </a:p>
          <a:p>
            <a:pPr>
              <a:spcBef>
                <a:spcPct val="0"/>
              </a:spcBef>
            </a:pPr>
            <a:r>
              <a:rPr lang="en-GB" altLang="en-US" sz="2000" dirty="0"/>
              <a:t> lentils; </a:t>
            </a:r>
          </a:p>
          <a:p>
            <a:pPr>
              <a:spcBef>
                <a:spcPct val="0"/>
              </a:spcBef>
            </a:pPr>
            <a:r>
              <a:rPr lang="en-GB" altLang="en-US" sz="2000" dirty="0"/>
              <a:t> fruit and vegetables; </a:t>
            </a:r>
          </a:p>
          <a:p>
            <a:pPr>
              <a:spcBef>
                <a:spcPct val="0"/>
              </a:spcBef>
            </a:pPr>
            <a:r>
              <a:rPr lang="en-GB" altLang="en-US" sz="2000" dirty="0"/>
              <a:t> nuts and seeds.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81013" y="3575431"/>
            <a:ext cx="4195133" cy="2808312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044668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Fibre in the diet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464361" cy="3600000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  <a:defRPr/>
            </a:pPr>
            <a:r>
              <a:rPr lang="en-US" altLang="en-US" sz="2000" dirty="0"/>
              <a:t>Dietary fibre helps to:</a:t>
            </a:r>
          </a:p>
          <a:p>
            <a:pPr>
              <a:spcBef>
                <a:spcPct val="0"/>
              </a:spcBef>
              <a:defRPr/>
            </a:pPr>
            <a:endParaRPr lang="en-US" altLang="en-US" sz="2000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reduce </a:t>
            </a:r>
            <a:r>
              <a:rPr lang="en-GB" altLang="en-US" sz="2000" dirty="0" smtClean="0"/>
              <a:t>the </a:t>
            </a:r>
            <a:r>
              <a:rPr lang="en-GB" altLang="en-US" sz="2000" dirty="0"/>
              <a:t>risk of heart disease, diabetes and some cancers;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GB" altLang="en-US" sz="2000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 smtClean="0"/>
              <a:t>Help with </a:t>
            </a:r>
            <a:r>
              <a:rPr lang="en-GB" altLang="en-US" sz="2000" dirty="0"/>
              <a:t>weight control;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GB" altLang="en-US" sz="2000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bulk up stools and make waste move through the digestive tract more quickly;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GB" altLang="en-US" sz="2000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prevent constipation;</a:t>
            </a:r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n-GB" altLang="en-US" sz="2000" dirty="0"/>
          </a:p>
          <a:p>
            <a:pPr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GB" altLang="en-US" sz="2000" dirty="0"/>
              <a:t>improve gut health.</a:t>
            </a:r>
            <a:endParaRPr lang="en-US" alt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17248" y="1850877"/>
            <a:ext cx="3047017" cy="4565141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04466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How much fibre do we need?</a:t>
            </a:r>
            <a:br>
              <a:rPr lang="en-GB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Most people do not eat enough dietary fibre.</a:t>
            </a:r>
          </a:p>
          <a:p>
            <a:pPr marL="0" indent="0">
              <a:spcBef>
                <a:spcPct val="0"/>
              </a:spcBef>
              <a:buNone/>
            </a:pPr>
            <a:endParaRPr lang="en-GB" altLang="en-US" sz="2000" dirty="0"/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The recommended average intake for dietary fibre is 30g per day for adults. Children need proportionately less.</a:t>
            </a:r>
          </a:p>
          <a:p>
            <a:pPr marL="0" indent="0">
              <a:spcBef>
                <a:spcPct val="0"/>
              </a:spcBef>
              <a:buNone/>
            </a:pPr>
            <a:endParaRPr lang="en-GB" altLang="en-US" sz="2000" dirty="0"/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2000" b="1" dirty="0"/>
              <a:t>Current adult intake is around 19g per day on average</a:t>
            </a:r>
            <a:r>
              <a:rPr lang="en-GB" altLang="en-US" sz="2000" dirty="0"/>
              <a:t>, less that the recommended levels for a 5 year old.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607715"/>
              </p:ext>
            </p:extLst>
          </p:nvPr>
        </p:nvGraphicFramePr>
        <p:xfrm>
          <a:off x="6108522" y="4327449"/>
          <a:ext cx="5740401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0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02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 (years)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Recommended intake of fibre (g/day)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2-5 years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grams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5-11 years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grams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11-16 years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grams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17+ years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grams</a:t>
                      </a:r>
                      <a:endParaRPr lang="en-GB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466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Fibre on food labels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None/>
            </a:pPr>
            <a:r>
              <a:rPr lang="en-GB" altLang="en-US" sz="2000" dirty="0"/>
              <a:t>European regulations on nutrition and health claims state that a product claiming to be a ‘source of’ fibre should contain at least 3g of dietary fibre per 100g, and for a product which contains at least 6g of dietary fibre per 100g, this can be labelled as ‘high in’ fibre.</a:t>
            </a:r>
          </a:p>
          <a:p>
            <a:pPr marL="0" indent="0">
              <a:spcBef>
                <a:spcPct val="0"/>
              </a:spcBef>
              <a:buNone/>
            </a:pPr>
            <a:endParaRPr lang="en-GB" altLang="en-US" sz="2000" b="1" dirty="0" smtClean="0"/>
          </a:p>
          <a:p>
            <a:pPr marL="0" indent="0">
              <a:spcBef>
                <a:spcPct val="0"/>
              </a:spcBef>
              <a:buNone/>
            </a:pPr>
            <a:endParaRPr lang="en-GB" altLang="en-US" sz="2000" b="1" dirty="0"/>
          </a:p>
          <a:p>
            <a:pPr marL="0" indent="0">
              <a:spcBef>
                <a:spcPct val="0"/>
              </a:spcBef>
              <a:buNone/>
            </a:pPr>
            <a:endParaRPr lang="en-GB" altLang="en-US" sz="2000" b="1" dirty="0" smtClean="0"/>
          </a:p>
          <a:p>
            <a:pPr marL="0" indent="0">
              <a:spcBef>
                <a:spcPct val="0"/>
              </a:spcBef>
              <a:buNone/>
            </a:pPr>
            <a:endParaRPr lang="en-GB" altLang="en-US" sz="2000" b="1" dirty="0"/>
          </a:p>
          <a:p>
            <a:pPr marL="0" indent="0">
              <a:spcBef>
                <a:spcPct val="0"/>
              </a:spcBef>
              <a:buNone/>
            </a:pPr>
            <a:endParaRPr lang="en-GB" altLang="en-US" sz="2000" b="1" dirty="0" smtClean="0"/>
          </a:p>
          <a:p>
            <a:pPr marL="0" indent="0">
              <a:spcBef>
                <a:spcPct val="0"/>
              </a:spcBef>
              <a:buNone/>
            </a:pPr>
            <a:endParaRPr lang="en-GB" altLang="en-US" sz="2000" b="1" dirty="0"/>
          </a:p>
          <a:p>
            <a:pPr marL="0" indent="0">
              <a:spcBef>
                <a:spcPct val="0"/>
              </a:spcBef>
              <a:buNone/>
            </a:pPr>
            <a:endParaRPr lang="en-GB" altLang="en-US" sz="2000" b="1" dirty="0" smtClean="0"/>
          </a:p>
          <a:p>
            <a:pPr marL="0" indent="0">
              <a:spcBef>
                <a:spcPct val="0"/>
              </a:spcBef>
              <a:buNone/>
            </a:pPr>
            <a:endParaRPr lang="en-GB" altLang="en-US" sz="2000" b="1" dirty="0"/>
          </a:p>
          <a:p>
            <a:pPr marL="0" indent="0">
              <a:spcBef>
                <a:spcPct val="0"/>
              </a:spcBef>
              <a:buNone/>
            </a:pPr>
            <a:endParaRPr lang="en-GB" altLang="en-US" sz="2000" b="1" dirty="0"/>
          </a:p>
          <a:p>
            <a:pPr marL="0" indent="0">
              <a:spcBef>
                <a:spcPct val="0"/>
              </a:spcBef>
              <a:buNone/>
            </a:pPr>
            <a:r>
              <a:rPr lang="en-GB" altLang="en-US" sz="1400" b="1" dirty="0">
                <a:hlinkClick r:id="rId2"/>
              </a:rPr>
              <a:t>https://</a:t>
            </a:r>
            <a:r>
              <a:rPr lang="en-GB" altLang="en-US" sz="1400" b="1" dirty="0" smtClean="0">
                <a:hlinkClick r:id="rId2"/>
              </a:rPr>
              <a:t>ec.europa.eu/food/safety/labelling_nutrition/claims/nutrition_claims_en</a:t>
            </a:r>
            <a:r>
              <a:rPr lang="en-GB" altLang="en-US" sz="1400" b="1" dirty="0" smtClean="0"/>
              <a:t>  </a:t>
            </a:r>
            <a:endParaRPr lang="en-GB" altLang="en-US" sz="1400" b="1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3465" y="3611582"/>
            <a:ext cx="4005809" cy="2250016"/>
          </a:xfrm>
          <a:prstGeom prst="rect">
            <a:avLst/>
          </a:prstGeom>
          <a:ln w="38100" cap="sq">
            <a:noFill/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044668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How can fibre be increased in the diet?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000" dirty="0"/>
              <a:t>Choose a high fibre breakfast cereal e.g. bran flakes, or porridge</a:t>
            </a:r>
          </a:p>
          <a:p>
            <a:r>
              <a:rPr lang="en-GB" sz="2000" dirty="0"/>
              <a:t>Go for wholemeal or granary breads instead of white bread</a:t>
            </a:r>
          </a:p>
          <a:p>
            <a:r>
              <a:rPr lang="en-GB" sz="2000" dirty="0"/>
              <a:t>Choose wholegrains like </a:t>
            </a:r>
            <a:r>
              <a:rPr lang="en-GB" sz="2000" dirty="0" err="1"/>
              <a:t>wholewheat</a:t>
            </a:r>
            <a:r>
              <a:rPr lang="en-GB" sz="2000" dirty="0"/>
              <a:t> pasta, bulgur wheat or brown rice</a:t>
            </a:r>
          </a:p>
          <a:p>
            <a:r>
              <a:rPr lang="en-GB" sz="2000" dirty="0"/>
              <a:t>Go for potatoes with skins e.g. baked potato or boiled new potatoes</a:t>
            </a:r>
          </a:p>
          <a:p>
            <a:r>
              <a:rPr lang="en-GB" sz="2000" dirty="0"/>
              <a:t>For snacks try fruit, vegetable sticks, rye crackers, oatcakes, unsalted nuts or seeds</a:t>
            </a:r>
          </a:p>
          <a:p>
            <a:r>
              <a:rPr lang="en-GB" sz="2000" dirty="0"/>
              <a:t>Include plenty of vegetables with meals – either as a side dish or added to sauces, stews or curries</a:t>
            </a:r>
          </a:p>
          <a:p>
            <a:r>
              <a:rPr lang="en-GB" sz="2000" dirty="0"/>
              <a:t>Add pulses like beans, lentils or chickpeas to stews, curries and salads</a:t>
            </a:r>
          </a:p>
          <a:p>
            <a:r>
              <a:rPr lang="en-GB" sz="2000" dirty="0"/>
              <a:t>Have some fresh or dried fruit, or fruit canned in natural juice for dessert.</a:t>
            </a:r>
          </a:p>
        </p:txBody>
      </p:sp>
    </p:spTree>
    <p:extLst>
      <p:ext uri="{BB962C8B-B14F-4D97-AF65-F5344CB8AC3E}">
        <p14:creationId xmlns:p14="http://schemas.microsoft.com/office/powerpoint/2010/main" val="4104466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Dietary </a:t>
            </a:r>
            <a:r>
              <a:rPr lang="en-US"/>
              <a:t>fibre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19004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406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Office Theme</vt:lpstr>
      <vt:lpstr>Custom Design</vt:lpstr>
      <vt:lpstr>1_Custom Design</vt:lpstr>
      <vt:lpstr>3_Custom Design</vt:lpstr>
      <vt:lpstr>Dietary fibre</vt:lpstr>
      <vt:lpstr>Dietary fibre</vt:lpstr>
      <vt:lpstr>Sources of dietary fibre </vt:lpstr>
      <vt:lpstr>Fibre in the diet </vt:lpstr>
      <vt:lpstr>How much fibre do we need? </vt:lpstr>
      <vt:lpstr>Fibre on food labels </vt:lpstr>
      <vt:lpstr>How can fibre be increased in the diet?</vt:lpstr>
      <vt:lpstr>Dietary fibre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 White</cp:lastModifiedBy>
  <cp:revision>30</cp:revision>
  <cp:lastPrinted>2019-04-12T12:44:41Z</cp:lastPrinted>
  <dcterms:created xsi:type="dcterms:W3CDTF">2018-10-10T09:22:08Z</dcterms:created>
  <dcterms:modified xsi:type="dcterms:W3CDTF">2019-05-29T10:40:22Z</dcterms:modified>
</cp:coreProperties>
</file>