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9" r:id="rId6"/>
    <p:sldId id="262" r:id="rId7"/>
    <p:sldId id="263" r:id="rId8"/>
    <p:sldId id="264" r:id="rId9"/>
    <p:sldId id="265" r:id="rId10"/>
    <p:sldId id="266" r:id="rId11"/>
    <p:sldId id="267" r:id="rId12"/>
    <p:sldId id="268" r:id="rId13"/>
    <p:sldId id="269" r:id="rId14"/>
    <p:sldId id="277" r:id="rId15"/>
    <p:sldId id="270" r:id="rId16"/>
    <p:sldId id="271" r:id="rId17"/>
    <p:sldId id="272" r:id="rId18"/>
    <p:sldId id="278" r:id="rId19"/>
    <p:sldId id="273" r:id="rId20"/>
    <p:sldId id="274" r:id="rId21"/>
    <p:sldId id="275" r:id="rId22"/>
    <p:sldId id="276" r:id="rId23"/>
    <p:sldId id="26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33" d="100"/>
          <a:sy n="33" d="100"/>
        </p:scale>
        <p:origin x="43" y="19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smtClean="0"/>
              <a:t>Title</a:t>
            </a:r>
            <a:endParaRPr lang="en-US" dirty="0"/>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smtClean="0"/>
              <a:t>Section Title</a:t>
            </a:r>
            <a:endParaRPr lang="en-US" dirty="0"/>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a:t>
            </a:r>
            <a:endParaRPr lang="en-US" dirty="0"/>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smtClean="0"/>
              <a:t>Heading</a:t>
            </a:r>
            <a:endParaRPr lang="en-US" dirty="0"/>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Text here</a:t>
            </a:r>
            <a:endParaRPr lang="en-US" dirty="0"/>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smtClean="0"/>
              <a:t>Heading</a:t>
            </a:r>
            <a:endParaRPr lang="en-US" dirty="0"/>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5"/>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a:t>
            </a:r>
            <a:r>
              <a:rPr lang="en-US" sz="900" b="0" i="0" baseline="0" dirty="0" smtClean="0">
                <a:solidFill>
                  <a:schemeClr val="tx1"/>
                </a:solidFill>
                <a:latin typeface="Arial" charset="0"/>
                <a:ea typeface="Arial" charset="0"/>
                <a:cs typeface="Arial" charset="0"/>
              </a:rPr>
              <a:t> Food – </a:t>
            </a:r>
            <a:r>
              <a:rPr lang="en-US" sz="900" b="0" i="0" dirty="0" smtClean="0">
                <a:solidFill>
                  <a:schemeClr val="tx1"/>
                </a:solidFill>
                <a:latin typeface="Arial" charset="0"/>
                <a:ea typeface="Arial" charset="0"/>
                <a:cs typeface="Arial" charset="0"/>
              </a:rPr>
              <a:t>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smtClean="0">
                <a:solidFill>
                  <a:schemeClr val="tx1"/>
                </a:solidFill>
                <a:latin typeface="Arial" charset="0"/>
                <a:ea typeface="Arial" charset="0"/>
                <a:cs typeface="Arial" charset="0"/>
                <a:hlinkClick r:id="rId4"/>
              </a:rPr>
              <a:t>www.foodafactoflife.org.uk</a:t>
            </a:r>
            <a:r>
              <a:rPr lang="en-US" sz="900" b="0" i="0" baseline="0" dirty="0" smtClean="0">
                <a:solidFill>
                  <a:schemeClr val="tx1"/>
                </a:solidFill>
                <a:latin typeface="Arial" charset="0"/>
                <a:ea typeface="Arial" charset="0"/>
                <a:cs typeface="Arial" charset="0"/>
              </a:rPr>
              <a:t>    </a:t>
            </a:r>
            <a:r>
              <a:rPr lang="en-US" sz="900" b="0" i="0" dirty="0" smtClean="0">
                <a:solidFill>
                  <a:schemeClr val="tx1"/>
                </a:solidFill>
                <a:latin typeface="Arial" charset="0"/>
                <a:ea typeface="Arial" charset="0"/>
                <a:cs typeface="Arial" charset="0"/>
              </a:rPr>
              <a:t>© Food – a fact of life 2019</a:t>
            </a:r>
            <a:endParaRPr lang="en-US" sz="900" b="0" i="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play.kahoot.it/#/?quizId=59753993-0d7b-44e3-9067-f8efa5f64feb"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Religion and </a:t>
            </a:r>
            <a:r>
              <a:rPr lang="en-US"/>
              <a:t>food </a:t>
            </a:r>
            <a:r>
              <a:rPr lang="en-US" smtClean="0"/>
              <a:t>choice</a:t>
            </a:r>
            <a:r>
              <a:rPr lang="en-US" dirty="0"/>
              <a:t/>
            </a:r>
            <a:br>
              <a:rPr lang="en-US" dirty="0"/>
            </a:b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Judaism</a:t>
            </a:r>
            <a:br>
              <a:rPr lang="en-US" dirty="0"/>
            </a:br>
            <a:endParaRPr lang="en-US" dirty="0"/>
          </a:p>
        </p:txBody>
      </p:sp>
      <p:sp>
        <p:nvSpPr>
          <p:cNvPr id="3" name="Subtitle 2"/>
          <p:cNvSpPr>
            <a:spLocks noGrp="1"/>
          </p:cNvSpPr>
          <p:nvPr>
            <p:ph type="subTitle" idx="1"/>
          </p:nvPr>
        </p:nvSpPr>
        <p:spPr>
          <a:xfrm>
            <a:off x="1169276" y="2571092"/>
            <a:ext cx="7130662" cy="3600000"/>
          </a:xfrm>
        </p:spPr>
        <p:txBody>
          <a:bodyPr/>
          <a:lstStyle/>
          <a:p>
            <a:pPr marL="0" indent="0">
              <a:buNone/>
            </a:pPr>
            <a:r>
              <a:rPr lang="en-GB" sz="2000" dirty="0"/>
              <a:t>Kosher meat is prepared by using a single knife to cut open the throat to kill the animal, with all the blood drained. The meat should be soaked in water and salted to remove the last traces of blood. Meat and dairy foods must not be prepared or eaten together.</a:t>
            </a:r>
          </a:p>
          <a:p>
            <a:pPr marL="0" indent="0">
              <a:buNone/>
            </a:pPr>
            <a:endParaRPr lang="en-GB" sz="2000" dirty="0"/>
          </a:p>
          <a:p>
            <a:pPr marL="0" indent="0">
              <a:buNone/>
            </a:pPr>
            <a:r>
              <a:rPr lang="en-GB" sz="2000" dirty="0"/>
              <a:t>Jews should not prepare food on the Sabbath, which begins at sundown on Friday and ends at sundown on Saturday. </a:t>
            </a:r>
          </a:p>
          <a:p>
            <a:pPr marL="0" indent="0">
              <a:buNone/>
            </a:pPr>
            <a:endParaRPr lang="en-GB" sz="2000" dirty="0"/>
          </a:p>
          <a:p>
            <a:pPr marL="0" indent="0">
              <a:buNone/>
            </a:pPr>
            <a:r>
              <a:rPr lang="en-GB" sz="2000" dirty="0"/>
              <a:t>There are other periods of fasting in the Jewish calendar, e.g. Feast of Pesach (Passover).</a:t>
            </a:r>
          </a:p>
          <a:p>
            <a:pPr marL="0" indent="0">
              <a:buNone/>
            </a:pPr>
            <a:endParaRPr lang="en-US" sz="2000" dirty="0"/>
          </a:p>
        </p:txBody>
      </p:sp>
      <p:pic>
        <p:nvPicPr>
          <p:cNvPr id="4" name="Picture 4" descr="C:\Users\Jenny\AppData\Local\Microsoft\Windows\INetCache\IE\0RYEYTLC\passover2[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217688" y="2283798"/>
            <a:ext cx="2292708" cy="338556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760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Judaism</a:t>
            </a:r>
            <a:endParaRPr lang="en-GB" dirty="0"/>
          </a:p>
        </p:txBody>
      </p:sp>
      <p:sp>
        <p:nvSpPr>
          <p:cNvPr id="3" name="Subtitle 2"/>
          <p:cNvSpPr>
            <a:spLocks noGrp="1"/>
          </p:cNvSpPr>
          <p:nvPr>
            <p:ph type="subTitle" idx="1"/>
          </p:nvPr>
        </p:nvSpPr>
        <p:spPr>
          <a:xfrm>
            <a:off x="1169276" y="2571092"/>
            <a:ext cx="6668438" cy="3600000"/>
          </a:xfrm>
        </p:spPr>
        <p:txBody>
          <a:bodyPr/>
          <a:lstStyle/>
          <a:p>
            <a:pPr marL="0" indent="0">
              <a:buNone/>
            </a:pPr>
            <a:r>
              <a:rPr lang="en-GB" sz="2000" dirty="0">
                <a:latin typeface="Arial" panose="020B0604020202020204" pitchFamily="34" charset="0"/>
                <a:cs typeface="Arial" panose="020B0604020202020204" pitchFamily="34" charset="0"/>
              </a:rPr>
              <a:t>There are a number of Jewish festivals which have particular associated food customs. </a:t>
            </a:r>
          </a:p>
          <a:p>
            <a:pPr marL="0" indent="0">
              <a:spcBef>
                <a:spcPct val="50000"/>
              </a:spcBef>
              <a:buNone/>
              <a:defRPr/>
            </a:pPr>
            <a:r>
              <a:rPr lang="en-GB" sz="2000" b="1" dirty="0">
                <a:latin typeface="Arial" panose="020B0604020202020204" pitchFamily="34" charset="0"/>
                <a:cs typeface="Arial" panose="020B0604020202020204" pitchFamily="34" charset="0"/>
              </a:rPr>
              <a:t>Rosh Hashanah </a:t>
            </a:r>
            <a:r>
              <a:rPr lang="en-GB" sz="2000" dirty="0">
                <a:latin typeface="Arial" panose="020B0604020202020204" pitchFamily="34" charset="0"/>
                <a:cs typeface="Arial" panose="020B0604020202020204" pitchFamily="34" charset="0"/>
              </a:rPr>
              <a:t>(Jewish New Year) -  sweet foods are eaten to symbolise a sweet new year. The traditional plaited </a:t>
            </a:r>
            <a:r>
              <a:rPr lang="en-GB" sz="2000" dirty="0" err="1">
                <a:latin typeface="Arial" panose="020B0604020202020204" pitchFamily="34" charset="0"/>
                <a:cs typeface="Arial" panose="020B0604020202020204" pitchFamily="34" charset="0"/>
              </a:rPr>
              <a:t>challot</a:t>
            </a:r>
            <a:r>
              <a:rPr lang="en-GB" sz="2000" dirty="0">
                <a:latin typeface="Arial" panose="020B0604020202020204" pitchFamily="34" charset="0"/>
                <a:cs typeface="Arial" panose="020B0604020202020204" pitchFamily="34" charset="0"/>
              </a:rPr>
              <a:t> is replaced by round ones, to symbolise the cycle of a the year. </a:t>
            </a:r>
          </a:p>
          <a:p>
            <a:pPr marL="0" indent="0">
              <a:spcBef>
                <a:spcPct val="50000"/>
              </a:spcBef>
              <a:buNone/>
              <a:defRPr/>
            </a:pPr>
            <a:r>
              <a:rPr lang="en-GB" sz="2000" b="1" dirty="0">
                <a:latin typeface="Arial" panose="020B0604020202020204" pitchFamily="34" charset="0"/>
                <a:cs typeface="Arial" panose="020B0604020202020204" pitchFamily="34" charset="0"/>
              </a:rPr>
              <a:t>Yom Kippur </a:t>
            </a:r>
            <a:r>
              <a:rPr lang="en-GB" sz="2000" dirty="0">
                <a:latin typeface="Arial" panose="020B0604020202020204" pitchFamily="34" charset="0"/>
                <a:cs typeface="Arial" panose="020B0604020202020204" pitchFamily="34" charset="0"/>
              </a:rPr>
              <a:t>(Day of Atonement) - a day of fasting. </a:t>
            </a:r>
          </a:p>
          <a:p>
            <a:pPr marL="0" indent="0">
              <a:spcBef>
                <a:spcPct val="50000"/>
              </a:spcBef>
              <a:buNone/>
              <a:defRPr/>
            </a:pPr>
            <a:r>
              <a:rPr lang="en-GB" sz="2000" b="1" dirty="0">
                <a:latin typeface="Arial" panose="020B0604020202020204" pitchFamily="34" charset="0"/>
                <a:cs typeface="Arial" panose="020B0604020202020204" pitchFamily="34" charset="0"/>
              </a:rPr>
              <a:t>Pesach </a:t>
            </a:r>
            <a:r>
              <a:rPr lang="en-GB" sz="2000" dirty="0">
                <a:latin typeface="Arial" panose="020B0604020202020204" pitchFamily="34" charset="0"/>
                <a:cs typeface="Arial" panose="020B0604020202020204" pitchFamily="34" charset="0"/>
              </a:rPr>
              <a:t>(Passover) - no food which contains yeast can be eaten for the week. A special unleavened bread called matzah is eaten. </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12700" y="1563798"/>
            <a:ext cx="3401786" cy="2267857"/>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23825" y="3831655"/>
            <a:ext cx="3779535" cy="2503893"/>
          </a:xfrm>
          <a:prstGeom prst="rect">
            <a:avLst/>
          </a:prstGeom>
        </p:spPr>
      </p:pic>
    </p:spTree>
    <p:extLst>
      <p:ext uri="{BB962C8B-B14F-4D97-AF65-F5344CB8AC3E}">
        <p14:creationId xmlns:p14="http://schemas.microsoft.com/office/powerpoint/2010/main" val="1195240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Sikhism</a:t>
            </a:r>
          </a:p>
        </p:txBody>
      </p:sp>
      <p:sp>
        <p:nvSpPr>
          <p:cNvPr id="3" name="Subtitle 2"/>
          <p:cNvSpPr>
            <a:spLocks noGrp="1"/>
          </p:cNvSpPr>
          <p:nvPr>
            <p:ph type="subTitle" idx="1"/>
          </p:nvPr>
        </p:nvSpPr>
        <p:spPr>
          <a:xfrm>
            <a:off x="1169274" y="2275813"/>
            <a:ext cx="7247893" cy="3600000"/>
          </a:xfrm>
        </p:spPr>
        <p:txBody>
          <a:bodyPr/>
          <a:lstStyle/>
          <a:p>
            <a:pPr marL="0" indent="0">
              <a:spcBef>
                <a:spcPct val="0"/>
              </a:spcBef>
              <a:buNone/>
            </a:pPr>
            <a:r>
              <a:rPr lang="en-GB" altLang="en-US" sz="2000" i="1" dirty="0"/>
              <a:t>Prohibited animal flesh: pork, beef, halal and kosher.</a:t>
            </a:r>
          </a:p>
          <a:p>
            <a:pPr marL="0" indent="0">
              <a:spcBef>
                <a:spcPct val="0"/>
              </a:spcBef>
              <a:buNone/>
            </a:pPr>
            <a:endParaRPr lang="en-GB" altLang="en-US" sz="2000" i="1" dirty="0"/>
          </a:p>
          <a:p>
            <a:pPr marL="0" indent="0">
              <a:spcBef>
                <a:spcPct val="0"/>
              </a:spcBef>
              <a:buNone/>
            </a:pPr>
            <a:r>
              <a:rPr lang="en-GB" altLang="en-US" sz="2000" dirty="0"/>
              <a:t>Sikhs do not eat halal or kosher meat because they are not meant to take part in religious rituals apart from the Sikh </a:t>
            </a:r>
            <a:r>
              <a:rPr lang="en-GB" altLang="en-US" sz="2000" dirty="0" err="1"/>
              <a:t>Rehat</a:t>
            </a:r>
            <a:r>
              <a:rPr lang="en-GB" altLang="en-US" sz="2000" dirty="0"/>
              <a:t> </a:t>
            </a:r>
            <a:r>
              <a:rPr lang="en-GB" altLang="en-US" sz="2000" dirty="0" err="1"/>
              <a:t>Maryada</a:t>
            </a:r>
            <a:r>
              <a:rPr lang="en-GB" altLang="en-US" sz="2000" dirty="0"/>
              <a:t> (Code of Conduct). They should also refrain from food and drinks which may harm their body, e.g. alcohol.</a:t>
            </a:r>
          </a:p>
          <a:p>
            <a:pPr marL="0" indent="0">
              <a:spcBef>
                <a:spcPct val="0"/>
              </a:spcBef>
              <a:buNone/>
            </a:pPr>
            <a:endParaRPr lang="en-GB" altLang="en-US" sz="2000" dirty="0"/>
          </a:p>
          <a:p>
            <a:pPr marL="0" indent="0">
              <a:spcBef>
                <a:spcPct val="0"/>
              </a:spcBef>
              <a:buNone/>
            </a:pPr>
            <a:r>
              <a:rPr lang="en-GB" altLang="en-US" sz="2000" dirty="0"/>
              <a:t>Some older Sikhs may fast during full moon or specific holidays, but most are discouraged from fasting and going on </a:t>
            </a:r>
            <a:r>
              <a:rPr lang="en-GB" altLang="en-US" sz="2000" dirty="0" smtClean="0"/>
              <a:t>pilgrimages.</a:t>
            </a:r>
          </a:p>
          <a:p>
            <a:pPr marL="0" indent="0">
              <a:spcBef>
                <a:spcPct val="0"/>
              </a:spcBef>
              <a:buNone/>
            </a:pPr>
            <a:endParaRPr lang="en-GB" altLang="en-US" sz="2000" dirty="0"/>
          </a:p>
          <a:p>
            <a:pPr marL="0" indent="0">
              <a:spcBef>
                <a:spcPct val="50000"/>
              </a:spcBef>
              <a:buNone/>
            </a:pPr>
            <a:r>
              <a:rPr lang="en-GB" altLang="en-US" sz="2000" dirty="0" smtClean="0"/>
              <a:t> </a:t>
            </a:r>
            <a:r>
              <a:rPr lang="en-GB" altLang="en-US" sz="2000" dirty="0">
                <a:latin typeface="Arial" panose="020B0604020202020204" pitchFamily="34" charset="0"/>
                <a:cs typeface="Arial" panose="020B0604020202020204" pitchFamily="34" charset="0"/>
              </a:rPr>
              <a:t>Sikhs believe in sharing food. Every </a:t>
            </a:r>
            <a:r>
              <a:rPr lang="en-GB" altLang="en-US" sz="2000" dirty="0" err="1">
                <a:latin typeface="Arial" panose="020B0604020202020204" pitchFamily="34" charset="0"/>
                <a:cs typeface="Arial" panose="020B0604020202020204" pitchFamily="34" charset="0"/>
              </a:rPr>
              <a:t>gurdwara</a:t>
            </a:r>
            <a:r>
              <a:rPr lang="en-GB" altLang="en-US" sz="2000" dirty="0">
                <a:latin typeface="Arial" panose="020B0604020202020204" pitchFamily="34" charset="0"/>
                <a:cs typeface="Arial" panose="020B0604020202020204" pitchFamily="34" charset="0"/>
              </a:rPr>
              <a:t> (place of worship) has a </a:t>
            </a:r>
            <a:r>
              <a:rPr lang="en-GB" altLang="en-US" sz="2000" dirty="0" err="1">
                <a:latin typeface="Arial" panose="020B0604020202020204" pitchFamily="34" charset="0"/>
                <a:cs typeface="Arial" panose="020B0604020202020204" pitchFamily="34" charset="0"/>
              </a:rPr>
              <a:t>langar</a:t>
            </a:r>
            <a:r>
              <a:rPr lang="en-GB" altLang="en-US" sz="2000" dirty="0">
                <a:latin typeface="Arial" panose="020B0604020202020204" pitchFamily="34" charset="0"/>
                <a:cs typeface="Arial" panose="020B0604020202020204" pitchFamily="34" charset="0"/>
              </a:rPr>
              <a:t> (common kitchen). The congregation eats together here after the service.  </a:t>
            </a:r>
          </a:p>
          <a:p>
            <a:pPr>
              <a:spcBef>
                <a:spcPct val="50000"/>
              </a:spcBef>
              <a:buFontTx/>
              <a:buNone/>
            </a:pPr>
            <a:r>
              <a:rPr lang="en-GB" altLang="en-US" sz="2000" dirty="0">
                <a:latin typeface="Arial" panose="020B0604020202020204" pitchFamily="34" charset="0"/>
                <a:cs typeface="Arial" panose="020B0604020202020204" pitchFamily="34" charset="0"/>
              </a:rPr>
              <a:t>Sikhs also celebrate the festival </a:t>
            </a:r>
            <a:r>
              <a:rPr lang="en-GB" altLang="en-US" sz="2000" b="1" dirty="0">
                <a:latin typeface="Arial" panose="020B0604020202020204" pitchFamily="34" charset="0"/>
                <a:cs typeface="Arial" panose="020B0604020202020204" pitchFamily="34" charset="0"/>
              </a:rPr>
              <a:t>Diwali</a:t>
            </a:r>
            <a:r>
              <a:rPr lang="en-GB" altLang="en-US" sz="2000" dirty="0">
                <a:latin typeface="Arial" panose="020B0604020202020204" pitchFamily="34" charset="0"/>
                <a:cs typeface="Arial" panose="020B0604020202020204" pitchFamily="34" charset="0"/>
              </a:rPr>
              <a:t>.</a:t>
            </a:r>
            <a:r>
              <a:rPr lang="en-GB" altLang="en-US" sz="2000" b="1" dirty="0">
                <a:latin typeface="Arial" panose="020B0604020202020204" pitchFamily="34" charset="0"/>
                <a:cs typeface="Arial" panose="020B0604020202020204" pitchFamily="34" charset="0"/>
              </a:rPr>
              <a:t> </a:t>
            </a:r>
            <a:endParaRPr lang="en-GB" altLang="en-US" sz="2000" dirty="0">
              <a:latin typeface="Arial" panose="020B0604020202020204" pitchFamily="34" charset="0"/>
              <a:cs typeface="Arial" panose="020B0604020202020204" pitchFamily="34" charset="0"/>
            </a:endParaRPr>
          </a:p>
          <a:p>
            <a:pPr marL="0" indent="0">
              <a:spcBef>
                <a:spcPct val="0"/>
              </a:spcBef>
              <a:buNone/>
            </a:pPr>
            <a:endParaRPr lang="en-GB" altLang="en-US" sz="2000" dirty="0"/>
          </a:p>
        </p:txBody>
      </p:sp>
      <p:pic>
        <p:nvPicPr>
          <p:cNvPr id="4" name="Picture 4" descr="C:\Users\Jenny\AppData\Local\Microsoft\Windows\INetCache\IE\W52D0TNO\4025104041_599b46e325_z[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035143" y="2778204"/>
            <a:ext cx="2876550" cy="191470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760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dirty="0"/>
              <a:t>Buddhism (strict)</a:t>
            </a:r>
            <a:br>
              <a:rPr lang="en-GB" altLang="en-US" dirty="0"/>
            </a:br>
            <a:endParaRPr lang="en-US" dirty="0"/>
          </a:p>
        </p:txBody>
      </p:sp>
      <p:sp>
        <p:nvSpPr>
          <p:cNvPr id="3" name="Subtitle 2"/>
          <p:cNvSpPr>
            <a:spLocks noGrp="1"/>
          </p:cNvSpPr>
          <p:nvPr>
            <p:ph type="subTitle" idx="1"/>
          </p:nvPr>
        </p:nvSpPr>
        <p:spPr>
          <a:xfrm>
            <a:off x="1169276" y="2571092"/>
            <a:ext cx="6966539" cy="3600000"/>
          </a:xfrm>
        </p:spPr>
        <p:txBody>
          <a:bodyPr/>
          <a:lstStyle/>
          <a:p>
            <a:pPr marL="0" indent="0">
              <a:spcBef>
                <a:spcPct val="0"/>
              </a:spcBef>
              <a:buNone/>
            </a:pPr>
            <a:r>
              <a:rPr lang="en-GB" altLang="en-US" sz="2000" i="1" dirty="0"/>
              <a:t>Prohibited animal flesh: all.</a:t>
            </a:r>
          </a:p>
          <a:p>
            <a:pPr marL="0" indent="0">
              <a:spcBef>
                <a:spcPct val="0"/>
              </a:spcBef>
              <a:buNone/>
            </a:pPr>
            <a:endParaRPr lang="en-GB" altLang="en-US" sz="2000" dirty="0"/>
          </a:p>
          <a:p>
            <a:pPr marL="0" indent="0">
              <a:spcBef>
                <a:spcPct val="0"/>
              </a:spcBef>
              <a:buNone/>
            </a:pPr>
            <a:r>
              <a:rPr lang="en-GB" altLang="en-US" sz="2000" dirty="0"/>
              <a:t>Buddhists believe they should not be responsible for the death of any other living organism. Therefore, most, but not all, Buddhists follow a strict vegetarian, if not vegan diet. </a:t>
            </a:r>
          </a:p>
          <a:p>
            <a:pPr marL="0" indent="0">
              <a:spcBef>
                <a:spcPct val="0"/>
              </a:spcBef>
              <a:buNone/>
            </a:pPr>
            <a:endParaRPr lang="en-GB" altLang="en-US" sz="2000" dirty="0"/>
          </a:p>
          <a:p>
            <a:pPr marL="0" indent="0">
              <a:spcBef>
                <a:spcPct val="0"/>
              </a:spcBef>
              <a:buNone/>
            </a:pPr>
            <a:r>
              <a:rPr lang="en-GB" altLang="en-US" sz="2000" dirty="0"/>
              <a:t>They also avoid the consumption of alcohol</a:t>
            </a:r>
            <a:r>
              <a:rPr lang="en-GB" altLang="en-US" sz="2000" dirty="0" smtClean="0"/>
              <a:t>.</a:t>
            </a:r>
          </a:p>
          <a:p>
            <a:pPr marL="0" indent="0">
              <a:spcBef>
                <a:spcPct val="0"/>
              </a:spcBef>
              <a:buNone/>
            </a:pPr>
            <a:endParaRPr lang="en-GB" altLang="en-US" sz="2000" dirty="0"/>
          </a:p>
          <a:p>
            <a:pPr marL="0" indent="0">
              <a:buNone/>
            </a:pPr>
            <a:r>
              <a:rPr lang="en-GB" altLang="en-US" sz="2000" b="1" dirty="0">
                <a:latin typeface="Arial" panose="020B0604020202020204" pitchFamily="34" charset="0"/>
                <a:cs typeface="Arial" panose="020B0604020202020204" pitchFamily="34" charset="0"/>
              </a:rPr>
              <a:t>Wesak</a:t>
            </a:r>
            <a:r>
              <a:rPr lang="en-GB" altLang="en-US" sz="2000" dirty="0">
                <a:latin typeface="Arial" panose="020B0604020202020204" pitchFamily="34" charset="0"/>
                <a:cs typeface="Arial" panose="020B0604020202020204" pitchFamily="34" charset="0"/>
              </a:rPr>
              <a:t> is a festival celebrating the birth, enlightenment and death of Siddhartha (who some people believe to be Buddha).  Foods such as eight treasure rice can be eaten on Wesak. </a:t>
            </a:r>
          </a:p>
          <a:p>
            <a:pPr marL="0" indent="0">
              <a:buNone/>
            </a:pPr>
            <a:endParaRPr lang="en-US" sz="2000" dirty="0"/>
          </a:p>
        </p:txBody>
      </p:sp>
      <p:pic>
        <p:nvPicPr>
          <p:cNvPr id="4" name="Picture 3" descr="C:\Users\Jenny\AppData\Local\Microsoft\Windows\INetCache\IE\EPRO8C7F\theravada-buddhism-1858721_960_720[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821981" y="3084305"/>
            <a:ext cx="2695104" cy="25735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760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Christianity</a:t>
            </a:r>
            <a:br>
              <a:rPr lang="en-US" dirty="0"/>
            </a:br>
            <a:endParaRPr lang="en-US" dirty="0"/>
          </a:p>
        </p:txBody>
      </p:sp>
      <p:sp>
        <p:nvSpPr>
          <p:cNvPr id="3" name="Subtitle 2"/>
          <p:cNvSpPr>
            <a:spLocks noGrp="1"/>
          </p:cNvSpPr>
          <p:nvPr>
            <p:ph type="subTitle" idx="1"/>
          </p:nvPr>
        </p:nvSpPr>
        <p:spPr/>
        <p:txBody>
          <a:bodyPr/>
          <a:lstStyle/>
          <a:p>
            <a:pPr marL="0" indent="0">
              <a:spcBef>
                <a:spcPct val="0"/>
              </a:spcBef>
              <a:buNone/>
            </a:pPr>
            <a:r>
              <a:rPr lang="en-GB" altLang="en-US" sz="2000" dirty="0"/>
              <a:t>The general beliefs in Christianity are that there is </a:t>
            </a:r>
            <a:r>
              <a:rPr lang="en-GB" altLang="en-US" sz="2000" b="1" dirty="0"/>
              <a:t>no restriction</a:t>
            </a:r>
            <a:r>
              <a:rPr lang="en-GB" altLang="en-US" sz="2000" dirty="0"/>
              <a:t> on kinds of animals that can be eaten, however some Christians may choose to follow a vegetarian or vegan diet. Some Christian denominations follow a meat free diet but only during the holy period of lent.</a:t>
            </a:r>
          </a:p>
          <a:p>
            <a:pPr marL="0" indent="0">
              <a:spcBef>
                <a:spcPct val="0"/>
              </a:spcBef>
              <a:buNone/>
            </a:pPr>
            <a:endParaRPr lang="en-GB" altLang="en-US" sz="2000" dirty="0"/>
          </a:p>
          <a:p>
            <a:pPr marL="0" indent="0">
              <a:spcBef>
                <a:spcPct val="0"/>
              </a:spcBef>
              <a:buNone/>
            </a:pPr>
            <a:r>
              <a:rPr lang="en-GB" altLang="en-US" sz="2000" dirty="0"/>
              <a:t>Christian views on alcohol are varied however, alcohol consumption is found frequently throughout the bible and its stories.</a:t>
            </a:r>
          </a:p>
        </p:txBody>
      </p:sp>
    </p:spTree>
    <p:extLst>
      <p:ext uri="{BB962C8B-B14F-4D97-AF65-F5344CB8AC3E}">
        <p14:creationId xmlns:p14="http://schemas.microsoft.com/office/powerpoint/2010/main" val="558760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Christianity</a:t>
            </a:r>
            <a:endParaRPr lang="en-GB" dirty="0"/>
          </a:p>
        </p:txBody>
      </p:sp>
      <p:sp>
        <p:nvSpPr>
          <p:cNvPr id="3" name="Subtitle 2"/>
          <p:cNvSpPr>
            <a:spLocks noGrp="1"/>
          </p:cNvSpPr>
          <p:nvPr>
            <p:ph type="subTitle" idx="1"/>
          </p:nvPr>
        </p:nvSpPr>
        <p:spPr>
          <a:xfrm>
            <a:off x="1169276" y="2571092"/>
            <a:ext cx="7495753" cy="3600000"/>
          </a:xfrm>
        </p:spPr>
        <p:txBody>
          <a:bodyPr/>
          <a:lstStyle/>
          <a:p>
            <a:pPr marL="0" indent="0">
              <a:spcBef>
                <a:spcPct val="50000"/>
              </a:spcBef>
              <a:buNone/>
              <a:defRPr/>
            </a:pPr>
            <a:r>
              <a:rPr lang="en-GB" sz="2000" dirty="0">
                <a:latin typeface="Arial" panose="020B0604020202020204" pitchFamily="34" charset="0"/>
                <a:cs typeface="Arial" panose="020B0604020202020204" pitchFamily="34" charset="0"/>
              </a:rPr>
              <a:t>There are a number of occasions in the Church year where special food may be eaten. This includes:</a:t>
            </a:r>
          </a:p>
          <a:p>
            <a:pPr marL="0" indent="0">
              <a:spcBef>
                <a:spcPct val="50000"/>
              </a:spcBef>
              <a:buNone/>
              <a:defRPr/>
            </a:pPr>
            <a:r>
              <a:rPr lang="en-GB" sz="2000" b="1" dirty="0">
                <a:latin typeface="Arial" panose="020B0604020202020204" pitchFamily="34" charset="0"/>
                <a:cs typeface="Arial" panose="020B0604020202020204" pitchFamily="34" charset="0"/>
              </a:rPr>
              <a:t>Christmas</a:t>
            </a:r>
            <a:r>
              <a:rPr lang="en-GB" sz="2000" dirty="0">
                <a:latin typeface="Arial" panose="020B0604020202020204" pitchFamily="34" charset="0"/>
                <a:cs typeface="Arial" panose="020B0604020202020204" pitchFamily="34" charset="0"/>
              </a:rPr>
              <a:t> – a day celebrating the birth of Jesus;</a:t>
            </a:r>
          </a:p>
          <a:p>
            <a:pPr marL="0" indent="0">
              <a:spcBef>
                <a:spcPct val="50000"/>
              </a:spcBef>
              <a:buNone/>
              <a:defRPr/>
            </a:pPr>
            <a:r>
              <a:rPr lang="en-GB" sz="2000" b="1" dirty="0">
                <a:latin typeface="Arial" panose="020B0604020202020204" pitchFamily="34" charset="0"/>
                <a:cs typeface="Arial" panose="020B0604020202020204" pitchFamily="34" charset="0"/>
              </a:rPr>
              <a:t>Easter</a:t>
            </a:r>
            <a:r>
              <a:rPr lang="en-GB" sz="2000" dirty="0">
                <a:latin typeface="Arial" panose="020B0604020202020204" pitchFamily="34" charset="0"/>
                <a:cs typeface="Arial" panose="020B0604020202020204" pitchFamily="34" charset="0"/>
              </a:rPr>
              <a:t> – celebrates Jesus’ resurrection from the dead;</a:t>
            </a:r>
          </a:p>
          <a:p>
            <a:pPr marL="0" indent="0">
              <a:spcBef>
                <a:spcPct val="50000"/>
              </a:spcBef>
              <a:buNone/>
              <a:defRPr/>
            </a:pPr>
            <a:r>
              <a:rPr lang="en-GB" sz="2000" b="1" dirty="0">
                <a:latin typeface="Arial" panose="020B0604020202020204" pitchFamily="34" charset="0"/>
                <a:cs typeface="Arial" panose="020B0604020202020204" pitchFamily="34" charset="0"/>
              </a:rPr>
              <a:t>Shrove Tuesday </a:t>
            </a:r>
            <a:r>
              <a:rPr lang="en-GB" sz="2000" dirty="0">
                <a:latin typeface="Arial" panose="020B0604020202020204" pitchFamily="34" charset="0"/>
                <a:cs typeface="Arial" panose="020B0604020202020204" pitchFamily="34" charset="0"/>
              </a:rPr>
              <a:t>– Shrove Tuesday  is the Tuesday prior to Lent, where Christians remember the time Jesus fasted in the desert.  They often give up certain food during this period. Shrove Tuesday was traditionally the last chance to use up the foods Christians would not be eating during Lent (e.g. eggs, fats). </a:t>
            </a:r>
          </a:p>
          <a:p>
            <a:pPr marL="0" indent="0">
              <a:buNone/>
            </a:pPr>
            <a:endParaRPr lang="en-GB" dirty="0"/>
          </a:p>
        </p:txBody>
      </p:sp>
      <p:pic>
        <p:nvPicPr>
          <p:cNvPr id="4" name="Picture 9"/>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9827236" y="2172739"/>
            <a:ext cx="2124075" cy="140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C:\Users\Jenny\AppData\Local\Microsoft\Windows\INetCache\IE\W52D0TNO\4492925419_53eac5db6f_o[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344085" y="3580852"/>
            <a:ext cx="2535788" cy="168136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9144000" y="5529943"/>
            <a:ext cx="2735873" cy="646331"/>
          </a:xfrm>
          <a:prstGeom prst="rect">
            <a:avLst/>
          </a:prstGeom>
          <a:noFill/>
        </p:spPr>
        <p:txBody>
          <a:bodyPr wrap="square" rtlCol="0">
            <a:spAutoFit/>
          </a:bodyPr>
          <a:lstStyle/>
          <a:p>
            <a:r>
              <a:rPr lang="en-US" dirty="0" err="1" smtClean="0">
                <a:latin typeface="Arial" panose="020B0604020202020204" pitchFamily="34" charset="0"/>
                <a:cs typeface="Arial" panose="020B0604020202020204" pitchFamily="34" charset="0"/>
              </a:rPr>
              <a:t>Simnel</a:t>
            </a:r>
            <a:r>
              <a:rPr lang="en-US" dirty="0" smtClean="0">
                <a:latin typeface="Arial" panose="020B0604020202020204" pitchFamily="34" charset="0"/>
                <a:cs typeface="Arial" panose="020B0604020202020204" pitchFamily="34" charset="0"/>
              </a:rPr>
              <a:t> cake eaten during the Easter period</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2248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Seventh-Day Adventist Church</a:t>
            </a:r>
            <a:br>
              <a:rPr lang="en-US" dirty="0"/>
            </a:br>
            <a:endParaRPr lang="en-US" dirty="0"/>
          </a:p>
        </p:txBody>
      </p:sp>
      <p:sp>
        <p:nvSpPr>
          <p:cNvPr id="3" name="Subtitle 2"/>
          <p:cNvSpPr>
            <a:spLocks noGrp="1"/>
          </p:cNvSpPr>
          <p:nvPr>
            <p:ph type="subTitle" idx="1"/>
          </p:nvPr>
        </p:nvSpPr>
        <p:spPr>
          <a:xfrm>
            <a:off x="934814" y="2571092"/>
            <a:ext cx="7716817" cy="3600000"/>
          </a:xfrm>
        </p:spPr>
        <p:txBody>
          <a:bodyPr/>
          <a:lstStyle/>
          <a:p>
            <a:pPr marL="0" indent="0">
              <a:spcBef>
                <a:spcPct val="0"/>
              </a:spcBef>
              <a:buNone/>
            </a:pPr>
            <a:r>
              <a:rPr lang="en-GB" altLang="en-US" sz="2000" dirty="0"/>
              <a:t>Many Adventists are </a:t>
            </a:r>
            <a:r>
              <a:rPr lang="en-GB" altLang="en-US" sz="2000" dirty="0" err="1"/>
              <a:t>ovo</a:t>
            </a:r>
            <a:r>
              <a:rPr lang="en-GB" altLang="en-US" sz="2000" dirty="0"/>
              <a:t>-lacto vegetarians, which means they do not consume animal flesh of any kind, but will consume dairy and egg products.</a:t>
            </a:r>
          </a:p>
          <a:p>
            <a:pPr marL="0" indent="0">
              <a:spcBef>
                <a:spcPct val="0"/>
              </a:spcBef>
              <a:buNone/>
            </a:pPr>
            <a:endParaRPr lang="en-GB" altLang="en-US" sz="2000" dirty="0"/>
          </a:p>
          <a:p>
            <a:pPr marL="0" indent="0">
              <a:spcBef>
                <a:spcPct val="0"/>
              </a:spcBef>
              <a:buNone/>
            </a:pPr>
            <a:r>
              <a:rPr lang="en-GB" altLang="en-US" sz="2000" dirty="0"/>
              <a:t>Some Adventists avoid food and drinks which contain caffeine, therefore they do not consume tea and coffee. They also avoid alcohol.</a:t>
            </a:r>
          </a:p>
          <a:p>
            <a:pPr marL="0" indent="0">
              <a:buNone/>
            </a:pPr>
            <a:endParaRPr lang="en-US" sz="2000" dirty="0"/>
          </a:p>
        </p:txBody>
      </p:sp>
      <p:pic>
        <p:nvPicPr>
          <p:cNvPr id="4" name="Picture 7" descr="C:\Users\Jenny\AppData\Local\Microsoft\Windows\INetCache\IE\W52D0TNO\cooking[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829821" y="3097810"/>
            <a:ext cx="2987040" cy="21245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7292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Rastafari </a:t>
            </a:r>
            <a:r>
              <a:rPr lang="en-US" dirty="0" smtClean="0"/>
              <a:t>Movement</a:t>
            </a:r>
            <a:endParaRPr lang="en-US" dirty="0"/>
          </a:p>
        </p:txBody>
      </p:sp>
      <p:sp>
        <p:nvSpPr>
          <p:cNvPr id="3" name="Subtitle 2"/>
          <p:cNvSpPr>
            <a:spLocks noGrp="1"/>
          </p:cNvSpPr>
          <p:nvPr>
            <p:ph type="subTitle" idx="1"/>
          </p:nvPr>
        </p:nvSpPr>
        <p:spPr>
          <a:xfrm>
            <a:off x="1169276" y="2571092"/>
            <a:ext cx="7599586" cy="3600000"/>
          </a:xfrm>
        </p:spPr>
        <p:txBody>
          <a:bodyPr/>
          <a:lstStyle/>
          <a:p>
            <a:pPr marL="0" indent="0">
              <a:spcBef>
                <a:spcPct val="0"/>
              </a:spcBef>
              <a:buNone/>
            </a:pPr>
            <a:r>
              <a:rPr lang="en-GB" altLang="en-US" sz="2000" i="1" dirty="0"/>
              <a:t>Prohibited animal flesh: all.</a:t>
            </a:r>
          </a:p>
          <a:p>
            <a:pPr marL="0" indent="0">
              <a:spcBef>
                <a:spcPct val="0"/>
              </a:spcBef>
              <a:buNone/>
            </a:pPr>
            <a:endParaRPr lang="en-GB" altLang="en-US" sz="2000" dirty="0"/>
          </a:p>
          <a:p>
            <a:pPr marL="0" indent="0">
              <a:spcBef>
                <a:spcPct val="0"/>
              </a:spcBef>
              <a:buNone/>
            </a:pPr>
            <a:r>
              <a:rPr lang="en-GB" altLang="en-US" sz="2000" dirty="0"/>
              <a:t>Most Rastafarians are vegetarians or vegans. </a:t>
            </a:r>
          </a:p>
          <a:p>
            <a:pPr marL="0" indent="0">
              <a:spcBef>
                <a:spcPct val="0"/>
              </a:spcBef>
              <a:buNone/>
            </a:pPr>
            <a:endParaRPr lang="en-GB" altLang="en-US" sz="2000" dirty="0"/>
          </a:p>
          <a:p>
            <a:pPr marL="0" indent="0">
              <a:spcBef>
                <a:spcPct val="0"/>
              </a:spcBef>
              <a:buNone/>
            </a:pPr>
            <a:r>
              <a:rPr lang="en-GB" altLang="en-US" sz="2000" dirty="0"/>
              <a:t>Foods approved for Rastafarians are called Ital, which should be natural or pure, without the addition of artificial colours, flavourings or preservatives.</a:t>
            </a:r>
          </a:p>
          <a:p>
            <a:pPr marL="0" indent="0">
              <a:spcBef>
                <a:spcPct val="0"/>
              </a:spcBef>
              <a:buNone/>
            </a:pPr>
            <a:endParaRPr lang="en-GB" altLang="en-US" sz="2000" dirty="0"/>
          </a:p>
          <a:p>
            <a:pPr marL="0" indent="0">
              <a:spcBef>
                <a:spcPct val="0"/>
              </a:spcBef>
              <a:buNone/>
            </a:pPr>
            <a:r>
              <a:rPr lang="en-GB" altLang="en-US" sz="2000" dirty="0"/>
              <a:t>Rastafarians avoid alcohol and some also avoid tea, coffee and other caffeinated drinks because these are considered to confuse the soul.</a:t>
            </a:r>
          </a:p>
          <a:p>
            <a:pPr marL="0" indent="0">
              <a:buNone/>
            </a:pPr>
            <a:endParaRPr lang="en-US" sz="2000" dirty="0"/>
          </a:p>
        </p:txBody>
      </p:sp>
      <p:pic>
        <p:nvPicPr>
          <p:cNvPr id="4" name="Picture 3" descr="C:\Users\Jenny\AppData\Local\Microsoft\Windows\INetCache\IE\0RYEYTLC\set-of-vegetables-1379279383paK[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934906" y="2927161"/>
            <a:ext cx="2858411" cy="21844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72926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Foods </a:t>
            </a:r>
            <a:r>
              <a:rPr lang="en-GB" dirty="0" smtClean="0"/>
              <a:t>consumed </a:t>
            </a:r>
            <a:r>
              <a:rPr lang="en-GB" dirty="0"/>
              <a:t>by different religions</a:t>
            </a:r>
            <a:br>
              <a:rPr lang="en-GB" dirty="0"/>
            </a:br>
            <a:endParaRPr lang="en-US" dirty="0"/>
          </a:p>
        </p:txBody>
      </p:sp>
      <p:graphicFrame>
        <p:nvGraphicFramePr>
          <p:cNvPr id="5" name="Group 516"/>
          <p:cNvGraphicFramePr>
            <a:graphicFrameLocks/>
          </p:cNvGraphicFramePr>
          <p:nvPr>
            <p:extLst>
              <p:ext uri="{D42A27DB-BD31-4B8C-83A1-F6EECF244321}">
                <p14:modId xmlns:p14="http://schemas.microsoft.com/office/powerpoint/2010/main" val="1924186652"/>
              </p:ext>
            </p:extLst>
          </p:nvPr>
        </p:nvGraphicFramePr>
        <p:xfrm>
          <a:off x="1169274" y="2166840"/>
          <a:ext cx="8496299" cy="4376739"/>
        </p:xfrm>
        <a:graphic>
          <a:graphicData uri="http://schemas.openxmlformats.org/drawingml/2006/table">
            <a:tbl>
              <a:tblPr/>
              <a:tblGrid>
                <a:gridCol w="2627363">
                  <a:extLst>
                    <a:ext uri="{9D8B030D-6E8A-4147-A177-3AD203B41FA5}">
                      <a16:colId xmlns:a16="http://schemas.microsoft.com/office/drawing/2014/main" val="20000"/>
                    </a:ext>
                  </a:extLst>
                </a:gridCol>
                <a:gridCol w="1127431">
                  <a:extLst>
                    <a:ext uri="{9D8B030D-6E8A-4147-A177-3AD203B41FA5}">
                      <a16:colId xmlns:a16="http://schemas.microsoft.com/office/drawing/2014/main" val="20001"/>
                    </a:ext>
                  </a:extLst>
                </a:gridCol>
                <a:gridCol w="1201931">
                  <a:extLst>
                    <a:ext uri="{9D8B030D-6E8A-4147-A177-3AD203B41FA5}">
                      <a16:colId xmlns:a16="http://schemas.microsoft.com/office/drawing/2014/main" val="20002"/>
                    </a:ext>
                  </a:extLst>
                </a:gridCol>
                <a:gridCol w="1200277">
                  <a:extLst>
                    <a:ext uri="{9D8B030D-6E8A-4147-A177-3AD203B41FA5}">
                      <a16:colId xmlns:a16="http://schemas.microsoft.com/office/drawing/2014/main" val="20003"/>
                    </a:ext>
                  </a:extLst>
                </a:gridCol>
                <a:gridCol w="1276432">
                  <a:extLst>
                    <a:ext uri="{9D8B030D-6E8A-4147-A177-3AD203B41FA5}">
                      <a16:colId xmlns:a16="http://schemas.microsoft.com/office/drawing/2014/main" val="20004"/>
                    </a:ext>
                  </a:extLst>
                </a:gridCol>
                <a:gridCol w="1062865">
                  <a:extLst>
                    <a:ext uri="{9D8B030D-6E8A-4147-A177-3AD203B41FA5}">
                      <a16:colId xmlns:a16="http://schemas.microsoft.com/office/drawing/2014/main" val="20005"/>
                    </a:ext>
                  </a:extLst>
                </a:gridCol>
              </a:tblGrid>
              <a:tr h="553777">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Religion</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Pork</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B8D1"/>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Beef</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B8D1"/>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Lamb</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B8D1"/>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Chicken</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B8D1"/>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Fish</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8B8D1"/>
                    </a:solidFill>
                  </a:tcPr>
                </a:tc>
                <a:extLst>
                  <a:ext uri="{0D108BD9-81ED-4DB2-BD59-A6C34878D82A}">
                    <a16:rowId xmlns:a16="http://schemas.microsoft.com/office/drawing/2014/main" val="10000"/>
                  </a:ext>
                </a:extLst>
              </a:tr>
              <a:tr h="640063">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entury Gothic" pitchFamily="34" charset="0"/>
                          <a:cs typeface="Times New Roman" pitchFamily="18" charset="0"/>
                        </a:rPr>
                        <a:t>Islam</a:t>
                      </a:r>
                      <a:endParaRPr kumimoji="0" lang="en-US" altLang="en-US" sz="1800" b="0" i="0" u="none" strike="noStrike" cap="none" normalizeH="0" baseline="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Halal only</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Halal only</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Halal only</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85687">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entury Gothic" pitchFamily="34" charset="0"/>
                          <a:cs typeface="Times New Roman" pitchFamily="18" charset="0"/>
                        </a:rPr>
                        <a:t>Hinduism</a:t>
                      </a:r>
                      <a:endParaRPr kumimoji="0" lang="en-US" altLang="en-US" sz="1800" b="0" i="0" u="none" strike="noStrike" cap="none" normalizeH="0" baseline="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rPr>
                        <a:t> </a:t>
                      </a:r>
                      <a:endPar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063">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Judaism</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Kosher only</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Kosher only</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Kosher only</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72361">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Sikhism</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72361">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entury Gothic" pitchFamily="34" charset="0"/>
                          <a:cs typeface="Times New Roman" pitchFamily="18" charset="0"/>
                        </a:rPr>
                        <a:t>Buddhism (strict)</a:t>
                      </a:r>
                      <a:endParaRPr kumimoji="0" lang="en-US" altLang="en-US" sz="1800" b="0" i="0" u="none" strike="noStrike" cap="none" normalizeH="0" baseline="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0063">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Century Gothic" pitchFamily="34" charset="0"/>
                          <a:cs typeface="Times New Roman" pitchFamily="18" charset="0"/>
                        </a:rPr>
                        <a:t>Seventh-day Adventist Church</a:t>
                      </a:r>
                      <a:endParaRPr kumimoji="0" lang="en-US" altLang="en-US" sz="1800" b="0" i="0" u="none" strike="noStrike" cap="none" normalizeH="0" baseline="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rgbClr val="92D050"/>
                          </a:solidFill>
                          <a:effectLst/>
                          <a:latin typeface="Century Gothic" pitchFamily="34" charset="0"/>
                          <a:cs typeface="Times New Roman" pitchFamily="18" charset="0"/>
                          <a:sym typeface="Wingdings" pitchFamily="2" charset="2"/>
                        </a:rPr>
                        <a:t></a:t>
                      </a: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72361">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Century Gothic" pitchFamily="34" charset="0"/>
                          <a:cs typeface="Times New Roman" pitchFamily="18" charset="0"/>
                        </a:rPr>
                        <a:t>Rastafari Movement</a:t>
                      </a:r>
                      <a:endParaRPr kumimoji="0" lang="en-US" altLang="en-US" sz="1800" b="0" i="0" u="none" strike="noStrike" cap="none" normalizeH="0" baseline="0" dirty="0" smtClean="0">
                        <a:ln>
                          <a:noFill/>
                        </a:ln>
                        <a:solidFill>
                          <a:schemeClr val="tx1"/>
                        </a:solidFill>
                        <a:effectLst/>
                        <a:latin typeface="Arial" pitchFamily="34" charset="0"/>
                      </a:endParaRPr>
                    </a:p>
                  </a:txBody>
                  <a:tcPr marL="91435" marR="91435" marT="45712" marB="45712"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3C4D9"/>
                    </a:solid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Century Gothic" pitchFamily="34" charset="0"/>
                        </a:defRPr>
                      </a:lvl1pPr>
                      <a:lvl2pPr>
                        <a:spcBef>
                          <a:spcPct val="20000"/>
                        </a:spcBef>
                        <a:defRPr sz="2400">
                          <a:solidFill>
                            <a:schemeClr val="tx1"/>
                          </a:solidFill>
                          <a:latin typeface="Century Gothic" pitchFamily="34" charset="0"/>
                        </a:defRPr>
                      </a:lvl2pPr>
                      <a:lvl3pPr>
                        <a:spcBef>
                          <a:spcPct val="20000"/>
                        </a:spcBef>
                        <a:defRPr sz="2000">
                          <a:solidFill>
                            <a:schemeClr val="tx1"/>
                          </a:solidFill>
                          <a:latin typeface="Century Gothic" pitchFamily="34" charset="0"/>
                        </a:defRPr>
                      </a:lvl3pPr>
                      <a:lvl4pPr>
                        <a:spcBef>
                          <a:spcPct val="20000"/>
                        </a:spcBef>
                        <a:defRPr>
                          <a:solidFill>
                            <a:schemeClr val="tx1"/>
                          </a:solidFill>
                          <a:latin typeface="Century Gothic" pitchFamily="34" charset="0"/>
                        </a:defRPr>
                      </a:lvl4pPr>
                      <a:lvl5pPr>
                        <a:spcBef>
                          <a:spcPct val="20000"/>
                        </a:spcBef>
                        <a:defRPr>
                          <a:solidFill>
                            <a:schemeClr val="tx1"/>
                          </a:solidFill>
                          <a:latin typeface="Century Gothic" pitchFamily="34" charset="0"/>
                        </a:defRPr>
                      </a:lvl5pPr>
                      <a:lvl6pPr fontAlgn="base">
                        <a:spcBef>
                          <a:spcPct val="20000"/>
                        </a:spcBef>
                        <a:spcAft>
                          <a:spcPct val="0"/>
                        </a:spcAft>
                        <a:defRPr>
                          <a:solidFill>
                            <a:schemeClr val="tx1"/>
                          </a:solidFill>
                          <a:latin typeface="Century Gothic" pitchFamily="34" charset="0"/>
                        </a:defRPr>
                      </a:lvl6pPr>
                      <a:lvl7pPr fontAlgn="base">
                        <a:spcBef>
                          <a:spcPct val="20000"/>
                        </a:spcBef>
                        <a:spcAft>
                          <a:spcPct val="0"/>
                        </a:spcAft>
                        <a:defRPr>
                          <a:solidFill>
                            <a:schemeClr val="tx1"/>
                          </a:solidFill>
                          <a:latin typeface="Century Gothic" pitchFamily="34" charset="0"/>
                        </a:defRPr>
                      </a:lvl7pPr>
                      <a:lvl8pPr fontAlgn="base">
                        <a:spcBef>
                          <a:spcPct val="20000"/>
                        </a:spcBef>
                        <a:spcAft>
                          <a:spcPct val="0"/>
                        </a:spcAft>
                        <a:defRPr>
                          <a:solidFill>
                            <a:schemeClr val="tx1"/>
                          </a:solidFill>
                          <a:latin typeface="Century Gothic" pitchFamily="34" charset="0"/>
                        </a:defRPr>
                      </a:lvl8pPr>
                      <a:lvl9pPr fontAlgn="base">
                        <a:spcBef>
                          <a:spcPct val="20000"/>
                        </a:spcBef>
                        <a:spcAft>
                          <a:spcPct val="0"/>
                        </a:spcAft>
                        <a:defRPr>
                          <a:solidFill>
                            <a:schemeClr val="tx1"/>
                          </a:solidFill>
                          <a:latin typeface="Century Gothic"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Century Gothic" pitchFamily="34" charset="0"/>
                          <a:cs typeface="Times New Roman" pitchFamily="18" charset="0"/>
                          <a:sym typeface="Wingdings 2" pitchFamily="18" charset="2"/>
                        </a:rPr>
                        <a:t></a:t>
                      </a:r>
                    </a:p>
                  </a:txBody>
                  <a:tcPr marL="91435" marR="91435" marT="45712" marB="45712"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597292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Quiz- </a:t>
            </a:r>
            <a:r>
              <a:rPr lang="en-US" dirty="0" smtClean="0"/>
              <a:t>Kahoot</a:t>
            </a:r>
            <a:endParaRPr lang="en-US" dirty="0"/>
          </a:p>
        </p:txBody>
      </p:sp>
      <p:sp>
        <p:nvSpPr>
          <p:cNvPr id="3" name="Subtitle 2"/>
          <p:cNvSpPr>
            <a:spLocks noGrp="1"/>
          </p:cNvSpPr>
          <p:nvPr>
            <p:ph type="subTitle" idx="1"/>
          </p:nvPr>
        </p:nvSpPr>
        <p:spPr/>
        <p:txBody>
          <a:bodyPr/>
          <a:lstStyle/>
          <a:p>
            <a:pPr marL="0" indent="0">
              <a:spcBef>
                <a:spcPct val="0"/>
              </a:spcBef>
              <a:buNone/>
            </a:pPr>
            <a:r>
              <a:rPr lang="en-US" altLang="en-US" sz="2000" dirty="0"/>
              <a:t>Open the link below on the main screen and get students to log onto kahoot.it on their tablets or smartphones. They can then enter the code (that will come up on the main screen when you start the game) and their own nickname. They can then play along with the quiz choosing the multiple choice answers that correspond with the questions on the main screen. There will then be a leaderboard of the scores after each question and at the end. </a:t>
            </a:r>
            <a:endParaRPr lang="en-US" altLang="en-US" sz="2000" b="1" dirty="0"/>
          </a:p>
          <a:p>
            <a:pPr marL="0" indent="0">
              <a:spcBef>
                <a:spcPct val="0"/>
              </a:spcBef>
              <a:buNone/>
            </a:pPr>
            <a:endParaRPr lang="en-US" altLang="en-US" sz="2000" b="1" dirty="0"/>
          </a:p>
          <a:p>
            <a:pPr marL="0" indent="0">
              <a:spcBef>
                <a:spcPct val="0"/>
              </a:spcBef>
              <a:buNone/>
            </a:pPr>
            <a:r>
              <a:rPr lang="en-US" altLang="en-US" sz="2000" b="1" dirty="0">
                <a:hlinkClick r:id="rId2"/>
              </a:rPr>
              <a:t>https://play.kahoot.it/#/?quizId=59753993-0d7b-44e3-9067-f8efa5f64feb</a:t>
            </a:r>
            <a:r>
              <a:rPr lang="en-US" altLang="en-US" sz="2000" b="1" dirty="0"/>
              <a:t> </a:t>
            </a:r>
          </a:p>
          <a:p>
            <a:pPr marL="0" indent="0">
              <a:buNone/>
            </a:pPr>
            <a:endParaRPr lang="en-US" sz="2000" dirty="0"/>
          </a:p>
        </p:txBody>
      </p:sp>
    </p:spTree>
    <p:extLst>
      <p:ext uri="{BB962C8B-B14F-4D97-AF65-F5344CB8AC3E}">
        <p14:creationId xmlns:p14="http://schemas.microsoft.com/office/powerpoint/2010/main" val="359729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Religion and food </a:t>
            </a:r>
            <a:r>
              <a:rPr lang="en-US" dirty="0" smtClean="0"/>
              <a:t>choices</a:t>
            </a:r>
            <a:endParaRPr lang="en-US" dirty="0"/>
          </a:p>
        </p:txBody>
      </p:sp>
      <p:sp>
        <p:nvSpPr>
          <p:cNvPr id="3" name="Subtitle 2"/>
          <p:cNvSpPr>
            <a:spLocks noGrp="1"/>
          </p:cNvSpPr>
          <p:nvPr>
            <p:ph type="subTitle" idx="1"/>
          </p:nvPr>
        </p:nvSpPr>
        <p:spPr>
          <a:xfrm>
            <a:off x="1169276" y="2571092"/>
            <a:ext cx="7365124" cy="3600000"/>
          </a:xfrm>
        </p:spPr>
        <p:txBody>
          <a:bodyPr/>
          <a:lstStyle/>
          <a:p>
            <a:pPr marL="0" indent="0">
              <a:buNone/>
            </a:pPr>
            <a:r>
              <a:rPr lang="en-GB" sz="2000" dirty="0"/>
              <a:t>Around the world, people choose to eat or avoid certain foods depending on their religious belief.</a:t>
            </a:r>
          </a:p>
          <a:p>
            <a:pPr marL="0" indent="0">
              <a:buNone/>
            </a:pPr>
            <a:endParaRPr lang="en-GB" sz="2000" dirty="0"/>
          </a:p>
          <a:p>
            <a:pPr marL="0" indent="0">
              <a:buNone/>
            </a:pPr>
            <a:r>
              <a:rPr lang="en-GB" sz="2000" dirty="0"/>
              <a:t>Some beliefs have been followed for centuries and are well established as part of life.</a:t>
            </a:r>
          </a:p>
          <a:p>
            <a:pPr marL="0" indent="0">
              <a:buNone/>
            </a:pPr>
            <a:endParaRPr lang="en-GB" sz="2000" dirty="0"/>
          </a:p>
          <a:p>
            <a:pPr marL="0" indent="0">
              <a:buNone/>
            </a:pPr>
            <a:r>
              <a:rPr lang="en-GB" sz="2000" dirty="0"/>
              <a:t>A healthy and varied diet is important for good health.</a:t>
            </a:r>
          </a:p>
          <a:p>
            <a:pPr marL="0" indent="0">
              <a:buNone/>
            </a:pPr>
            <a:endParaRPr lang="en-US" sz="2000" dirty="0"/>
          </a:p>
        </p:txBody>
      </p:sp>
      <p:pic>
        <p:nvPicPr>
          <p:cNvPr id="4" name="Picture 5" descr="C:\Users\Jenny\AppData\Local\Microsoft\Windows\INetCache\IE\6T7W4HTR\1[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42468" y="2753308"/>
            <a:ext cx="3246120" cy="18288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713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Religion and food </a:t>
            </a:r>
            <a:r>
              <a:rPr lang="en-US" dirty="0" smtClean="0"/>
              <a:t>choice</a:t>
            </a:r>
            <a:endParaRPr lang="en-GB" dirty="0"/>
          </a:p>
        </p:txBody>
      </p:sp>
      <p:sp>
        <p:nvSpPr>
          <p:cNvPr id="3" name="Subtitle 2"/>
          <p:cNvSpPr>
            <a:spLocks noGrp="1"/>
          </p:cNvSpPr>
          <p:nvPr>
            <p:ph type="subTitle" idx="1"/>
          </p:nvPr>
        </p:nvSpPr>
        <p:spPr/>
        <p:txBody>
          <a:bodyPr/>
          <a:lstStyle/>
          <a:p>
            <a:pPr marL="0" indent="0" algn="ctr">
              <a:buNone/>
            </a:pPr>
            <a:r>
              <a:rPr lang="en-GB" sz="3600" dirty="0" smtClean="0"/>
              <a:t>For further information, go to:</a:t>
            </a:r>
          </a:p>
          <a:p>
            <a:pPr marL="0" indent="0" algn="ctr">
              <a:buNone/>
            </a:pPr>
            <a:r>
              <a:rPr lang="en-GB" sz="3600" dirty="0" smtClean="0"/>
              <a:t>www.foodafactoflife.org.uk</a:t>
            </a:r>
            <a:endParaRPr lang="en-GB" sz="3600" dirty="0"/>
          </a:p>
        </p:txBody>
      </p:sp>
    </p:spTree>
    <p:extLst>
      <p:ext uri="{BB962C8B-B14F-4D97-AF65-F5344CB8AC3E}">
        <p14:creationId xmlns:p14="http://schemas.microsoft.com/office/powerpoint/2010/main" val="1219004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Roles of food in religion</a:t>
            </a:r>
            <a:br>
              <a:rPr lang="en-GB" dirty="0"/>
            </a:br>
            <a:endParaRPr lang="en-US" dirty="0"/>
          </a:p>
        </p:txBody>
      </p:sp>
      <p:sp>
        <p:nvSpPr>
          <p:cNvPr id="3" name="Subtitle 2"/>
          <p:cNvSpPr>
            <a:spLocks noGrp="1"/>
          </p:cNvSpPr>
          <p:nvPr>
            <p:ph type="subTitle" idx="1"/>
          </p:nvPr>
        </p:nvSpPr>
        <p:spPr>
          <a:xfrm>
            <a:off x="1169275" y="2571092"/>
            <a:ext cx="7224447" cy="3600000"/>
          </a:xfrm>
        </p:spPr>
        <p:txBody>
          <a:bodyPr/>
          <a:lstStyle/>
          <a:p>
            <a:pPr marL="0" indent="0">
              <a:buNone/>
            </a:pPr>
            <a:r>
              <a:rPr lang="en-GB" sz="2000" dirty="0"/>
              <a:t>These include:</a:t>
            </a:r>
          </a:p>
          <a:p>
            <a:pPr marL="0" indent="0">
              <a:buNone/>
            </a:pPr>
            <a:endParaRPr lang="en-GB" sz="2000" dirty="0"/>
          </a:p>
          <a:p>
            <a:r>
              <a:rPr lang="en-GB" sz="2000" dirty="0"/>
              <a:t>to communicate with </a:t>
            </a:r>
            <a:r>
              <a:rPr lang="en-GB" sz="2000" dirty="0" smtClean="0"/>
              <a:t>God (</a:t>
            </a:r>
            <a:r>
              <a:rPr lang="en-GB" sz="2000" dirty="0"/>
              <a:t>e.g. saying thanks and blessing);</a:t>
            </a:r>
          </a:p>
          <a:p>
            <a:endParaRPr lang="en-GB" sz="2000" dirty="0"/>
          </a:p>
          <a:p>
            <a:r>
              <a:rPr lang="en-GB" sz="2000" dirty="0"/>
              <a:t>to demonstrate faith through following religious rites concerning diets;</a:t>
            </a:r>
          </a:p>
          <a:p>
            <a:endParaRPr lang="en-GB" sz="2000" dirty="0"/>
          </a:p>
          <a:p>
            <a:r>
              <a:rPr lang="en-GB" sz="2000" dirty="0"/>
              <a:t>to develop discipline through fasting.</a:t>
            </a:r>
          </a:p>
        </p:txBody>
      </p:sp>
      <p:pic>
        <p:nvPicPr>
          <p:cNvPr id="4" name="Picture 3" descr="C:\Documents and Settings\Eschneider\Local Settings\Temporary Internet Files\Content.IE5\77TFGTKG\MP900409578[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007592" y="2905707"/>
            <a:ext cx="2856162" cy="2286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8760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Religions around the world</a:t>
            </a:r>
            <a:br>
              <a:rPr lang="en-US" dirty="0"/>
            </a:br>
            <a:endParaRPr lang="en-US" dirty="0"/>
          </a:p>
        </p:txBody>
      </p:sp>
      <p:sp>
        <p:nvSpPr>
          <p:cNvPr id="3" name="Subtitle 2"/>
          <p:cNvSpPr>
            <a:spLocks noGrp="1"/>
          </p:cNvSpPr>
          <p:nvPr>
            <p:ph type="subTitle" idx="1"/>
          </p:nvPr>
        </p:nvSpPr>
        <p:spPr/>
        <p:txBody>
          <a:bodyPr/>
          <a:lstStyle/>
          <a:p>
            <a:pPr marL="0" indent="0">
              <a:buNone/>
            </a:pPr>
            <a:r>
              <a:rPr lang="en-GB" sz="2000" dirty="0"/>
              <a:t>Religions which require particular food rules include:</a:t>
            </a:r>
          </a:p>
          <a:p>
            <a:pPr marL="0" indent="0">
              <a:buNone/>
            </a:pPr>
            <a:endParaRPr lang="en-GB" sz="2000" dirty="0"/>
          </a:p>
          <a:p>
            <a:r>
              <a:rPr lang="en-GB" sz="2000" dirty="0"/>
              <a:t>Islam;</a:t>
            </a:r>
          </a:p>
          <a:p>
            <a:r>
              <a:rPr lang="en-GB" sz="2000" dirty="0"/>
              <a:t>Hinduism;</a:t>
            </a:r>
          </a:p>
          <a:p>
            <a:r>
              <a:rPr lang="en-GB" sz="2000" dirty="0"/>
              <a:t>Judaism;</a:t>
            </a:r>
          </a:p>
          <a:p>
            <a:r>
              <a:rPr lang="en-GB" sz="2000" dirty="0"/>
              <a:t>Sikhism;</a:t>
            </a:r>
          </a:p>
          <a:p>
            <a:r>
              <a:rPr lang="en-GB" sz="2000" dirty="0"/>
              <a:t>Buddhism (strict);</a:t>
            </a:r>
          </a:p>
          <a:p>
            <a:r>
              <a:rPr lang="en-GB" sz="2000" dirty="0"/>
              <a:t>Seventh-day Adventist Church;</a:t>
            </a:r>
          </a:p>
          <a:p>
            <a:r>
              <a:rPr lang="en-GB" sz="2000" dirty="0"/>
              <a:t>Rastafari Movement.</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15942" y="2571092"/>
            <a:ext cx="3967843" cy="2645229"/>
          </a:xfrm>
          <a:prstGeom prst="rect">
            <a:avLst/>
          </a:prstGeom>
        </p:spPr>
      </p:pic>
      <p:sp>
        <p:nvSpPr>
          <p:cNvPr id="5" name="TextBox 4"/>
          <p:cNvSpPr txBox="1"/>
          <p:nvPr/>
        </p:nvSpPr>
        <p:spPr>
          <a:xfrm>
            <a:off x="9013371" y="5318949"/>
            <a:ext cx="2460172" cy="369332"/>
          </a:xfrm>
          <a:prstGeom prst="rect">
            <a:avLst/>
          </a:prstGeom>
          <a:noFill/>
        </p:spPr>
        <p:txBody>
          <a:bodyPr wrap="square" rtlCol="0">
            <a:spAutoFit/>
          </a:bodyPr>
          <a:lstStyle/>
          <a:p>
            <a:r>
              <a:rPr lang="en-US" dirty="0" smtClean="0">
                <a:latin typeface="Arial" panose="020B0604020202020204" pitchFamily="34" charset="0"/>
                <a:cs typeface="Arial" panose="020B0604020202020204" pitchFamily="34" charset="0"/>
              </a:rPr>
              <a:t>Diwali</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8760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Islam</a:t>
            </a:r>
            <a:br>
              <a:rPr lang="en-US" dirty="0"/>
            </a:br>
            <a:endParaRPr lang="en-US" dirty="0"/>
          </a:p>
        </p:txBody>
      </p:sp>
      <p:sp>
        <p:nvSpPr>
          <p:cNvPr id="3" name="Subtitle 2"/>
          <p:cNvSpPr>
            <a:spLocks noGrp="1"/>
          </p:cNvSpPr>
          <p:nvPr>
            <p:ph type="subTitle" idx="1"/>
          </p:nvPr>
        </p:nvSpPr>
        <p:spPr>
          <a:xfrm>
            <a:off x="1169276" y="2571092"/>
            <a:ext cx="6966539" cy="3600000"/>
          </a:xfrm>
        </p:spPr>
        <p:txBody>
          <a:bodyPr/>
          <a:lstStyle/>
          <a:p>
            <a:pPr marL="0" indent="0">
              <a:spcBef>
                <a:spcPct val="0"/>
              </a:spcBef>
              <a:buNone/>
            </a:pPr>
            <a:r>
              <a:rPr lang="en-GB" altLang="en-US" sz="2000" i="1" dirty="0"/>
              <a:t>Prohibited animal flesh: pork. </a:t>
            </a:r>
          </a:p>
          <a:p>
            <a:pPr marL="0" indent="0">
              <a:spcBef>
                <a:spcPct val="0"/>
              </a:spcBef>
              <a:buNone/>
            </a:pPr>
            <a:endParaRPr lang="en-GB" altLang="en-US" sz="1400" i="1" dirty="0"/>
          </a:p>
          <a:p>
            <a:pPr marL="0" indent="0">
              <a:spcBef>
                <a:spcPct val="0"/>
              </a:spcBef>
              <a:buNone/>
            </a:pPr>
            <a:r>
              <a:rPr lang="en-GB" altLang="en-US" sz="2000" dirty="0"/>
              <a:t>The Koran outlines the foods which can be eaten (halal) and those forbidden (haram). </a:t>
            </a:r>
          </a:p>
          <a:p>
            <a:pPr marL="0" indent="0">
              <a:spcBef>
                <a:spcPct val="0"/>
              </a:spcBef>
              <a:buNone/>
            </a:pPr>
            <a:endParaRPr lang="en-GB" altLang="en-US" sz="1400" dirty="0"/>
          </a:p>
          <a:p>
            <a:pPr marL="0" indent="0">
              <a:spcBef>
                <a:spcPct val="0"/>
              </a:spcBef>
              <a:buNone/>
            </a:pPr>
            <a:r>
              <a:rPr lang="en-GB" altLang="en-US" sz="2000" dirty="0"/>
              <a:t>Beef, lamb and chicken can only be eaten if the animal has been slaughtered by the halal method. This means that the animal must be killed by slitting its throat. The animal will then have all the blood drained from its body. </a:t>
            </a:r>
          </a:p>
          <a:p>
            <a:pPr marL="0" indent="0">
              <a:spcBef>
                <a:spcPct val="0"/>
              </a:spcBef>
              <a:buNone/>
            </a:pPr>
            <a:endParaRPr lang="en-GB" altLang="en-US" sz="1400" dirty="0"/>
          </a:p>
          <a:p>
            <a:pPr marL="0" indent="0">
              <a:spcBef>
                <a:spcPct val="0"/>
              </a:spcBef>
              <a:buNone/>
            </a:pPr>
            <a:r>
              <a:rPr lang="en-GB" altLang="en-US" sz="2000" dirty="0"/>
              <a:t>Muslims will only eat meat slaughtered by Muslims, Christians or Jews.</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11264" y="2808513"/>
            <a:ext cx="3534323" cy="2177143"/>
          </a:xfrm>
          <a:prstGeom prst="rect">
            <a:avLst/>
          </a:prstGeom>
        </p:spPr>
      </p:pic>
    </p:spTree>
    <p:extLst>
      <p:ext uri="{BB962C8B-B14F-4D97-AF65-F5344CB8AC3E}">
        <p14:creationId xmlns:p14="http://schemas.microsoft.com/office/powerpoint/2010/main" val="558760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Islam</a:t>
            </a:r>
            <a:br>
              <a:rPr lang="en-US" dirty="0"/>
            </a:br>
            <a:endParaRPr lang="en-US" dirty="0"/>
          </a:p>
        </p:txBody>
      </p:sp>
      <p:sp>
        <p:nvSpPr>
          <p:cNvPr id="3" name="Subtitle 2"/>
          <p:cNvSpPr>
            <a:spLocks noGrp="1"/>
          </p:cNvSpPr>
          <p:nvPr>
            <p:ph type="subTitle" idx="1"/>
          </p:nvPr>
        </p:nvSpPr>
        <p:spPr>
          <a:xfrm>
            <a:off x="1169274" y="2252367"/>
            <a:ext cx="8021615" cy="3600000"/>
          </a:xfrm>
        </p:spPr>
        <p:txBody>
          <a:bodyPr/>
          <a:lstStyle/>
          <a:p>
            <a:pPr marL="0" indent="0">
              <a:spcBef>
                <a:spcPct val="0"/>
              </a:spcBef>
              <a:buNone/>
            </a:pPr>
            <a:r>
              <a:rPr lang="en-GB" altLang="en-US" sz="2000" dirty="0"/>
              <a:t>Haram are foods which are forbidden. Examples include pork, blood, alcohol and meat sacrificed to idols.</a:t>
            </a:r>
            <a:endParaRPr lang="en-US" altLang="en-US" sz="2000" dirty="0"/>
          </a:p>
          <a:p>
            <a:pPr marL="0" indent="0">
              <a:spcBef>
                <a:spcPct val="0"/>
              </a:spcBef>
              <a:buNone/>
            </a:pPr>
            <a:endParaRPr lang="en-GB" altLang="en-US" sz="2000" dirty="0"/>
          </a:p>
          <a:p>
            <a:pPr marL="0" indent="0">
              <a:spcBef>
                <a:spcPct val="0"/>
              </a:spcBef>
              <a:buNone/>
            </a:pPr>
            <a:r>
              <a:rPr lang="en-GB" altLang="en-US" sz="2000" dirty="0"/>
              <a:t>During the month of Ramadan, Muslims need to refrain from eating, drinking and smoking from sunrise to sunset. Ramadan is the ninth month of the Islamic calendar</a:t>
            </a:r>
            <a:r>
              <a:rPr lang="en-GB" altLang="en-US" sz="2000" dirty="0" smtClean="0"/>
              <a:t>.</a:t>
            </a:r>
          </a:p>
          <a:p>
            <a:pPr>
              <a:spcBef>
                <a:spcPct val="0"/>
              </a:spcBef>
            </a:pPr>
            <a:endParaRPr lang="en-US" altLang="en-US" sz="2000" dirty="0"/>
          </a:p>
          <a:p>
            <a:pPr marL="0" indent="0">
              <a:spcBef>
                <a:spcPct val="50000"/>
              </a:spcBef>
              <a:buNone/>
              <a:defRPr/>
            </a:pPr>
            <a:r>
              <a:rPr lang="en-GB" sz="2000" b="1" dirty="0">
                <a:latin typeface="Arial" panose="020B0604020202020204" pitchFamily="34" charset="0"/>
                <a:cs typeface="Arial" panose="020B0604020202020204" pitchFamily="34" charset="0"/>
              </a:rPr>
              <a:t>Eid - </a:t>
            </a:r>
            <a:r>
              <a:rPr lang="en-GB" sz="2000" dirty="0">
                <a:latin typeface="Arial" panose="020B0604020202020204" pitchFamily="34" charset="0"/>
                <a:cs typeface="Arial" panose="020B0604020202020204" pitchFamily="34" charset="0"/>
              </a:rPr>
              <a:t>Eid-</a:t>
            </a:r>
            <a:r>
              <a:rPr lang="en-GB" sz="2000" dirty="0" err="1">
                <a:latin typeface="Arial" panose="020B0604020202020204" pitchFamily="34" charset="0"/>
                <a:cs typeface="Arial" panose="020B0604020202020204" pitchFamily="34" charset="0"/>
              </a:rPr>
              <a:t>ul</a:t>
            </a:r>
            <a:r>
              <a:rPr lang="en-GB" sz="2000" dirty="0">
                <a:latin typeface="Arial" panose="020B0604020202020204" pitchFamily="34" charset="0"/>
                <a:cs typeface="Arial" panose="020B0604020202020204" pitchFamily="34" charset="0"/>
              </a:rPr>
              <a:t>-</a:t>
            </a:r>
            <a:r>
              <a:rPr lang="en-GB" sz="2000" dirty="0" err="1">
                <a:latin typeface="Arial" panose="020B0604020202020204" pitchFamily="34" charset="0"/>
                <a:cs typeface="Arial" panose="020B0604020202020204" pitchFamily="34" charset="0"/>
              </a:rPr>
              <a:t>Fitr</a:t>
            </a:r>
            <a:r>
              <a:rPr lang="en-GB" sz="2000" dirty="0">
                <a:latin typeface="Arial" panose="020B0604020202020204" pitchFamily="34" charset="0"/>
                <a:cs typeface="Arial" panose="020B0604020202020204" pitchFamily="34" charset="0"/>
              </a:rPr>
              <a:t> – day celebrating end of Ramadan.</a:t>
            </a:r>
          </a:p>
          <a:p>
            <a:pPr marL="0" indent="0">
              <a:spcBef>
                <a:spcPct val="50000"/>
              </a:spcBef>
              <a:buNone/>
              <a:defRPr/>
            </a:pPr>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Eid </a:t>
            </a:r>
            <a:r>
              <a:rPr lang="en-GB" sz="2000" dirty="0" err="1">
                <a:latin typeface="Arial" panose="020B0604020202020204" pitchFamily="34" charset="0"/>
                <a:cs typeface="Arial" panose="020B0604020202020204" pitchFamily="34" charset="0"/>
              </a:rPr>
              <a:t>ul-Adha</a:t>
            </a:r>
            <a:r>
              <a:rPr lang="en-GB" sz="2000" dirty="0">
                <a:latin typeface="Arial" panose="020B0604020202020204" pitchFamily="34" charset="0"/>
                <a:cs typeface="Arial" panose="020B0604020202020204" pitchFamily="34" charset="0"/>
              </a:rPr>
              <a:t> – day that celebrates the end of the Hajj.   </a:t>
            </a:r>
          </a:p>
          <a:p>
            <a:pPr marL="0" indent="0">
              <a:spcBef>
                <a:spcPct val="50000"/>
              </a:spcBef>
              <a:buNone/>
              <a:defRPr/>
            </a:pPr>
            <a:endParaRPr lang="en-US" sz="2000" dirty="0">
              <a:latin typeface="Arial" panose="020B0604020202020204" pitchFamily="34" charset="0"/>
              <a:cs typeface="Arial" panose="020B0604020202020204" pitchFamily="34" charset="0"/>
            </a:endParaRPr>
          </a:p>
          <a:p>
            <a:pPr marL="0" indent="0">
              <a:spcBef>
                <a:spcPct val="50000"/>
              </a:spcBef>
              <a:buNone/>
              <a:defRPr/>
            </a:pPr>
            <a:r>
              <a:rPr lang="en-GB" sz="2000" dirty="0">
                <a:latin typeface="Arial" panose="020B0604020202020204" pitchFamily="34" charset="0"/>
                <a:cs typeface="Arial" panose="020B0604020202020204" pitchFamily="34" charset="0"/>
              </a:rPr>
              <a:t>Eid can be celebrated with special foods shared with friends and family, such as Eid sweets.</a:t>
            </a:r>
          </a:p>
          <a:p>
            <a:pPr marL="0" indent="0">
              <a:spcBef>
                <a:spcPct val="0"/>
              </a:spcBef>
              <a:buNone/>
            </a:pPr>
            <a:endParaRPr lang="en-GB" altLang="en-US" sz="2000" dirty="0"/>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39199" y="2283798"/>
            <a:ext cx="3006700" cy="2614839"/>
          </a:xfrm>
          <a:prstGeom prst="rect">
            <a:avLst/>
          </a:prstGeom>
        </p:spPr>
      </p:pic>
      <p:sp>
        <p:nvSpPr>
          <p:cNvPr id="5" name="TextBox 4"/>
          <p:cNvSpPr txBox="1"/>
          <p:nvPr/>
        </p:nvSpPr>
        <p:spPr>
          <a:xfrm>
            <a:off x="9361714" y="4713971"/>
            <a:ext cx="2242457" cy="369332"/>
          </a:xfrm>
          <a:prstGeom prst="rect">
            <a:avLst/>
          </a:prstGeom>
          <a:noFill/>
        </p:spPr>
        <p:txBody>
          <a:bodyPr wrap="square" rtlCol="0">
            <a:spAutoFit/>
          </a:bodyPr>
          <a:lstStyle/>
          <a:p>
            <a:r>
              <a:rPr lang="en-US" dirty="0" err="1" smtClean="0">
                <a:latin typeface="Arial" panose="020B0604020202020204" pitchFamily="34" charset="0"/>
                <a:cs typeface="Arial" panose="020B0604020202020204" pitchFamily="34" charset="0"/>
              </a:rPr>
              <a:t>Eid</a:t>
            </a:r>
            <a:r>
              <a:rPr lang="en-US" dirty="0" smtClean="0">
                <a:latin typeface="Arial" panose="020B0604020202020204" pitchFamily="34" charset="0"/>
                <a:cs typeface="Arial" panose="020B0604020202020204" pitchFamily="34" charset="0"/>
              </a:rPr>
              <a:t> holiday sweets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8760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Hinduism</a:t>
            </a:r>
            <a:br>
              <a:rPr lang="en-US" dirty="0"/>
            </a:br>
            <a:endParaRPr lang="en-US" dirty="0"/>
          </a:p>
        </p:txBody>
      </p:sp>
      <p:sp>
        <p:nvSpPr>
          <p:cNvPr id="3" name="Subtitle 2"/>
          <p:cNvSpPr>
            <a:spLocks noGrp="1"/>
          </p:cNvSpPr>
          <p:nvPr>
            <p:ph type="subTitle" idx="1"/>
          </p:nvPr>
        </p:nvSpPr>
        <p:spPr>
          <a:xfrm>
            <a:off x="1169276" y="2571092"/>
            <a:ext cx="7669924" cy="3600000"/>
          </a:xfrm>
        </p:spPr>
        <p:txBody>
          <a:bodyPr/>
          <a:lstStyle/>
          <a:p>
            <a:pPr marL="0" indent="0">
              <a:spcBef>
                <a:spcPct val="0"/>
              </a:spcBef>
              <a:buNone/>
            </a:pPr>
            <a:r>
              <a:rPr lang="en-GB" altLang="en-US" sz="2000" i="1" dirty="0"/>
              <a:t>Prohibited animal flesh: all, except lamb, chicken and fish.</a:t>
            </a:r>
          </a:p>
          <a:p>
            <a:pPr marL="0" indent="0">
              <a:spcBef>
                <a:spcPct val="0"/>
              </a:spcBef>
              <a:buNone/>
            </a:pPr>
            <a:r>
              <a:rPr lang="en-GB" altLang="en-US" sz="2000" i="1" dirty="0"/>
              <a:t> </a:t>
            </a:r>
          </a:p>
          <a:p>
            <a:pPr marL="0" indent="0">
              <a:spcBef>
                <a:spcPct val="0"/>
              </a:spcBef>
              <a:buNone/>
            </a:pPr>
            <a:r>
              <a:rPr lang="en-GB" altLang="en-US" sz="2000" dirty="0"/>
              <a:t>Strict Hindus are vegetarian. The cow is held in high regard and a symbol of abundance, therefore Hindus do not eat beef. </a:t>
            </a:r>
          </a:p>
          <a:p>
            <a:pPr marL="0" indent="0">
              <a:spcBef>
                <a:spcPct val="0"/>
              </a:spcBef>
              <a:buNone/>
            </a:pPr>
            <a:endParaRPr lang="en-GB" altLang="en-US" sz="2000" dirty="0"/>
          </a:p>
          <a:p>
            <a:pPr marL="0" indent="0">
              <a:spcBef>
                <a:spcPct val="0"/>
              </a:spcBef>
              <a:buNone/>
            </a:pPr>
            <a:r>
              <a:rPr lang="en-GB" altLang="en-US" sz="2000" dirty="0"/>
              <a:t>Some Hindus may also avoid certain foods, such as domestic fowl, salted pork, milk, ghee, onions, garlic, eggs and coconut.</a:t>
            </a:r>
          </a:p>
          <a:p>
            <a:pPr marL="0" indent="0">
              <a:buNone/>
            </a:pPr>
            <a:endParaRPr lang="en-US" sz="2000" dirty="0"/>
          </a:p>
        </p:txBody>
      </p:sp>
      <p:pic>
        <p:nvPicPr>
          <p:cNvPr id="4" name="Picture 4" descr="C:\Users\Jenny\AppData\Local\Microsoft\Windows\INetCache\IE\6T7W4HTR\3558691316_ca835b0330_z[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991600" y="2571092"/>
            <a:ext cx="2743200" cy="2057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760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Hinduism</a:t>
            </a:r>
            <a:endParaRPr lang="en-US" dirty="0"/>
          </a:p>
        </p:txBody>
      </p:sp>
      <p:sp>
        <p:nvSpPr>
          <p:cNvPr id="3" name="Subtitle 2"/>
          <p:cNvSpPr>
            <a:spLocks noGrp="1"/>
          </p:cNvSpPr>
          <p:nvPr>
            <p:ph type="subTitle" idx="1"/>
          </p:nvPr>
        </p:nvSpPr>
        <p:spPr>
          <a:xfrm>
            <a:off x="1169276" y="2571092"/>
            <a:ext cx="7669924" cy="3600000"/>
          </a:xfrm>
        </p:spPr>
        <p:txBody>
          <a:bodyPr/>
          <a:lstStyle/>
          <a:p>
            <a:pPr marL="0" indent="0">
              <a:buNone/>
            </a:pPr>
            <a:r>
              <a:rPr lang="en-GB" sz="2000" dirty="0"/>
              <a:t>It is particularly important to check food products like bread, biscuits, cheese and jam to ensure that the forbidden ingredients are not present.</a:t>
            </a:r>
          </a:p>
          <a:p>
            <a:pPr marL="0" indent="0">
              <a:buNone/>
            </a:pPr>
            <a:endParaRPr lang="en-GB" sz="2000" dirty="0"/>
          </a:p>
          <a:p>
            <a:pPr marL="0" indent="0">
              <a:buNone/>
            </a:pPr>
            <a:r>
              <a:rPr lang="en-GB" sz="2000" dirty="0"/>
              <a:t>Some devout Hindus observe fasting on special occasions, or on certain days of the week or month, as a mark of respect to personal Gods or as part of their penance. </a:t>
            </a:r>
            <a:endParaRPr lang="en-GB" sz="2000" dirty="0" smtClean="0"/>
          </a:p>
          <a:p>
            <a:pPr marL="0" indent="0">
              <a:buNone/>
            </a:pPr>
            <a:endParaRPr lang="en-US" sz="2000" dirty="0"/>
          </a:p>
          <a:p>
            <a:pPr marL="0" indent="0">
              <a:buNone/>
            </a:pPr>
            <a:r>
              <a:rPr lang="en-GB" altLang="en-US" sz="2000" dirty="0">
                <a:latin typeface="Arial" panose="020B0604020202020204" pitchFamily="34" charset="0"/>
                <a:cs typeface="Arial" panose="020B0604020202020204" pitchFamily="34" charset="0"/>
              </a:rPr>
              <a:t>The religious festival </a:t>
            </a:r>
            <a:r>
              <a:rPr lang="en-GB" altLang="en-US" sz="2000" b="1" dirty="0">
                <a:latin typeface="Arial" panose="020B0604020202020204" pitchFamily="34" charset="0"/>
                <a:cs typeface="Arial" panose="020B0604020202020204" pitchFamily="34" charset="0"/>
              </a:rPr>
              <a:t>Diwali</a:t>
            </a:r>
            <a:r>
              <a:rPr lang="en-GB" altLang="en-US" sz="2000" dirty="0">
                <a:latin typeface="Arial" panose="020B0604020202020204" pitchFamily="34" charset="0"/>
                <a:cs typeface="Arial" panose="020B0604020202020204" pitchFamily="34" charset="0"/>
              </a:rPr>
              <a:t> marks the end of the Hindu year and the start of a new. Special Diwali sweets are eaten.</a:t>
            </a:r>
            <a:endParaRPr lang="en-US" altLang="en-US" sz="2000" dirty="0">
              <a:latin typeface="Arial" panose="020B0604020202020204" pitchFamily="34" charset="0"/>
              <a:cs typeface="Arial" panose="020B0604020202020204" pitchFamily="34" charset="0"/>
            </a:endParaRPr>
          </a:p>
          <a:p>
            <a:pPr marL="0" indent="0">
              <a:buNone/>
            </a:pPr>
            <a:endParaRPr lang="en-GB" sz="2000" dirty="0"/>
          </a:p>
        </p:txBody>
      </p:sp>
      <p:pic>
        <p:nvPicPr>
          <p:cNvPr id="4" name="Picture 11"/>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9064869" y="3273336"/>
            <a:ext cx="2857500" cy="219551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8760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Judaism</a:t>
            </a:r>
          </a:p>
        </p:txBody>
      </p:sp>
      <p:sp>
        <p:nvSpPr>
          <p:cNvPr id="3" name="Subtitle 2"/>
          <p:cNvSpPr>
            <a:spLocks noGrp="1"/>
          </p:cNvSpPr>
          <p:nvPr>
            <p:ph type="subTitle" idx="1"/>
          </p:nvPr>
        </p:nvSpPr>
        <p:spPr>
          <a:xfrm>
            <a:off x="1169276" y="2571092"/>
            <a:ext cx="8214210" cy="3600000"/>
          </a:xfrm>
        </p:spPr>
        <p:txBody>
          <a:bodyPr/>
          <a:lstStyle/>
          <a:p>
            <a:pPr marL="0" indent="0">
              <a:buNone/>
            </a:pPr>
            <a:r>
              <a:rPr lang="en-GB" sz="2000" i="1" dirty="0"/>
              <a:t>Prohibited animal flesh: pork and non-kosher beef, lamb and chicken</a:t>
            </a:r>
            <a:r>
              <a:rPr lang="en-GB" sz="2000" dirty="0"/>
              <a:t>.</a:t>
            </a:r>
          </a:p>
          <a:p>
            <a:pPr marL="0" indent="0">
              <a:buNone/>
            </a:pPr>
            <a:endParaRPr lang="en-GB" sz="2000" dirty="0"/>
          </a:p>
          <a:p>
            <a:pPr marL="0" indent="0">
              <a:buNone/>
            </a:pPr>
            <a:r>
              <a:rPr lang="en-GB" sz="2000" dirty="0"/>
              <a:t>The Torah outlines which foods are allowed for Jews to eat. Permissible foods are called Kosher and forbidden foods are called Trefa.</a:t>
            </a:r>
          </a:p>
          <a:p>
            <a:pPr marL="0" indent="0">
              <a:buNone/>
            </a:pPr>
            <a:endParaRPr lang="en-GB" sz="2000" dirty="0"/>
          </a:p>
          <a:p>
            <a:pPr marL="0" indent="0">
              <a:buNone/>
            </a:pPr>
            <a:r>
              <a:rPr lang="en-GB" sz="2000" dirty="0"/>
              <a:t>Kosher animals have a completely split hoof and chew cud, e.g. cows, goat and sheep. Horses and pigs are not Kosher animals. </a:t>
            </a:r>
          </a:p>
          <a:p>
            <a:pPr marL="0" indent="0">
              <a:buNone/>
            </a:pPr>
            <a:endParaRPr lang="en-GB" sz="2000" dirty="0"/>
          </a:p>
          <a:p>
            <a:pPr marL="0" indent="0">
              <a:buNone/>
            </a:pPr>
            <a:r>
              <a:rPr lang="en-GB" sz="2000" dirty="0"/>
              <a:t>Kosher fish must have fins and scales, therefore shellfish and eels are excluded. All plant foods are Kosher, unless damaged by rot or insects. </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383486" y="3302835"/>
            <a:ext cx="2639786" cy="1759858"/>
          </a:xfrm>
          <a:prstGeom prst="rect">
            <a:avLst/>
          </a:prstGeom>
        </p:spPr>
      </p:pic>
    </p:spTree>
    <p:extLst>
      <p:ext uri="{BB962C8B-B14F-4D97-AF65-F5344CB8AC3E}">
        <p14:creationId xmlns:p14="http://schemas.microsoft.com/office/powerpoint/2010/main" val="558760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1409</Words>
  <Application>Microsoft Office PowerPoint</Application>
  <PresentationFormat>Widescreen</PresentationFormat>
  <Paragraphs>170</Paragraphs>
  <Slides>20</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20</vt:i4>
      </vt:variant>
    </vt:vector>
  </HeadingPairs>
  <TitlesOfParts>
    <vt:vector size="30" baseType="lpstr">
      <vt:lpstr>Arial</vt:lpstr>
      <vt:lpstr>Calibri</vt:lpstr>
      <vt:lpstr>Century Gothic</vt:lpstr>
      <vt:lpstr>Times New Roman</vt:lpstr>
      <vt:lpstr>Wingdings</vt:lpstr>
      <vt:lpstr>Wingdings 2</vt:lpstr>
      <vt:lpstr>Office Theme</vt:lpstr>
      <vt:lpstr>Custom Design</vt:lpstr>
      <vt:lpstr>1_Custom Design</vt:lpstr>
      <vt:lpstr>3_Custom Design</vt:lpstr>
      <vt:lpstr>Religion and food choice </vt:lpstr>
      <vt:lpstr>Religion and food choices</vt:lpstr>
      <vt:lpstr>Roles of food in religion </vt:lpstr>
      <vt:lpstr>Religions around the world </vt:lpstr>
      <vt:lpstr>Islam </vt:lpstr>
      <vt:lpstr>Islam </vt:lpstr>
      <vt:lpstr>Hinduism </vt:lpstr>
      <vt:lpstr>Hinduism</vt:lpstr>
      <vt:lpstr>Judaism</vt:lpstr>
      <vt:lpstr>Judaism </vt:lpstr>
      <vt:lpstr>Judaism</vt:lpstr>
      <vt:lpstr>Sikhism</vt:lpstr>
      <vt:lpstr>Buddhism (strict) </vt:lpstr>
      <vt:lpstr>Christianity </vt:lpstr>
      <vt:lpstr>Christianity</vt:lpstr>
      <vt:lpstr>Seventh-Day Adventist Church </vt:lpstr>
      <vt:lpstr>Rastafari Movement</vt:lpstr>
      <vt:lpstr>Foods consumed by different religions </vt:lpstr>
      <vt:lpstr>Quiz- Kahoot</vt:lpstr>
      <vt:lpstr>Religion and food choice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Frances Meek</cp:lastModifiedBy>
  <cp:revision>28</cp:revision>
  <dcterms:created xsi:type="dcterms:W3CDTF">2018-10-10T09:22:08Z</dcterms:created>
  <dcterms:modified xsi:type="dcterms:W3CDTF">2019-05-16T13:05:45Z</dcterms:modified>
</cp:coreProperties>
</file>