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99" r:id="rId11"/>
    <p:sldId id="266" r:id="rId12"/>
    <p:sldId id="298" r:id="rId13"/>
    <p:sldId id="267" r:id="rId14"/>
    <p:sldId id="268" r:id="rId15"/>
    <p:sldId id="279" r:id="rId16"/>
    <p:sldId id="280" r:id="rId17"/>
    <p:sldId id="281" r:id="rId18"/>
    <p:sldId id="269"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300" r:id="rId32"/>
    <p:sldId id="301" r:id="rId33"/>
    <p:sldId id="294" r:id="rId34"/>
    <p:sldId id="273" r:id="rId35"/>
    <p:sldId id="295" r:id="rId36"/>
    <p:sldId id="296" r:id="rId37"/>
    <p:sldId id="297" r:id="rId38"/>
    <p:sldId id="278" r:id="rId39"/>
    <p:sldId id="26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nutrition.org.u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e.kahoot.it/share/factors-affecting-food-choice/29ee069b-ed80-4226-b6e8-a0718d9f4e61"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foodafactoflife.org.uk/media/4239/portion-size.pdf" TargetMode="External"/><Relationship Id="rId2" Type="http://schemas.openxmlformats.org/officeDocument/2006/relationships/hyperlink" Target="https://www.nutrition.org.uk/healthyliving/find-your-balance/portionwise.html"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affecting </a:t>
            </a:r>
            <a:r>
              <a:rPr lang="en-US" dirty="0" smtClean="0"/>
              <a:t>food </a:t>
            </a:r>
            <a:r>
              <a:rPr lang="en-US" dirty="0"/>
              <a:t>choice</a:t>
            </a:r>
            <a:br>
              <a:rPr lang="en-US" dirty="0"/>
            </a:b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Cost</a:t>
            </a:r>
          </a:p>
        </p:txBody>
      </p:sp>
      <p:sp>
        <p:nvSpPr>
          <p:cNvPr id="3" name="Subtitle 2"/>
          <p:cNvSpPr>
            <a:spLocks noGrp="1"/>
          </p:cNvSpPr>
          <p:nvPr>
            <p:ph type="subTitle" idx="1"/>
          </p:nvPr>
        </p:nvSpPr>
        <p:spPr>
          <a:xfrm>
            <a:off x="1169275" y="2571092"/>
            <a:ext cx="7192527" cy="3600000"/>
          </a:xfrm>
        </p:spPr>
        <p:txBody>
          <a:bodyPr/>
          <a:lstStyle/>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The cost of food and money available will influence people’s food choices.</a:t>
            </a:r>
          </a:p>
          <a:p>
            <a:pPr marL="0" indent="0">
              <a:buFont typeface="Arial" pitchFamily="34" charset="0"/>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If money is limited, people may choose to buy more basic items.  Luxury items might then used for special occasions.</a:t>
            </a:r>
          </a:p>
          <a:p>
            <a:pPr marL="0" indent="0">
              <a:buFont typeface="Arial" pitchFamily="34" charset="0"/>
              <a:buNone/>
            </a:pPr>
            <a:endParaRPr lang="en-GB" altLang="en-US" sz="2000" dirty="0">
              <a:ea typeface="ヒラギノ角ゴ Pro W3" charset="-128"/>
            </a:endParaRPr>
          </a:p>
          <a:p>
            <a:pPr marL="0" indent="0">
              <a:buNone/>
            </a:pPr>
            <a:r>
              <a:rPr lang="en-GB" altLang="en-US" sz="2000" dirty="0">
                <a:latin typeface="Arial" panose="020B0604020202020204" pitchFamily="34" charset="0"/>
                <a:cs typeface="Arial" panose="020B0604020202020204" pitchFamily="34" charset="0"/>
              </a:rPr>
              <a:t>Food prepared at home is often cheaper than eating out, buying take-</a:t>
            </a:r>
            <a:r>
              <a:rPr lang="en-GB" altLang="en-US" sz="2000" dirty="0" err="1">
                <a:latin typeface="Arial" panose="020B0604020202020204" pitchFamily="34" charset="0"/>
                <a:cs typeface="Arial" panose="020B0604020202020204" pitchFamily="34" charset="0"/>
              </a:rPr>
              <a:t>aways</a:t>
            </a:r>
            <a:r>
              <a:rPr lang="en-GB" altLang="en-US" sz="2000" dirty="0">
                <a:latin typeface="Arial" panose="020B0604020202020204" pitchFamily="34" charset="0"/>
                <a:cs typeface="Arial" panose="020B0604020202020204" pitchFamily="34" charset="0"/>
              </a:rPr>
              <a:t> or ready prepared food.</a:t>
            </a:r>
            <a:endParaRPr lang="en-US" altLang="en-US" sz="2000" dirty="0">
              <a:latin typeface="Arial" panose="020B0604020202020204" pitchFamily="34" charset="0"/>
              <a:cs typeface="Arial" panose="020B0604020202020204" pitchFamily="34" charset="0"/>
            </a:endParaRP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509" y="2845658"/>
            <a:ext cx="3048000" cy="2033016"/>
          </a:xfrm>
          <a:prstGeom prst="rect">
            <a:avLst/>
          </a:prstGeom>
        </p:spPr>
      </p:pic>
    </p:spTree>
    <p:extLst>
      <p:ext uri="{BB962C8B-B14F-4D97-AF65-F5344CB8AC3E}">
        <p14:creationId xmlns:p14="http://schemas.microsoft.com/office/powerpoint/2010/main" val="289871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availability</a:t>
            </a:r>
            <a:br>
              <a:rPr lang="en-US" dirty="0"/>
            </a:br>
            <a:endParaRPr lang="en-US" dirty="0"/>
          </a:p>
        </p:txBody>
      </p:sp>
      <p:sp>
        <p:nvSpPr>
          <p:cNvPr id="3" name="Subtitle 2"/>
          <p:cNvSpPr>
            <a:spLocks noGrp="1"/>
          </p:cNvSpPr>
          <p:nvPr>
            <p:ph type="subTitle" idx="1"/>
          </p:nvPr>
        </p:nvSpPr>
        <p:spPr>
          <a:xfrm>
            <a:off x="1169274" y="2271710"/>
            <a:ext cx="7700404" cy="3600000"/>
          </a:xfrm>
        </p:spPr>
        <p:txBody>
          <a:bodyPr/>
          <a:lstStyle/>
          <a:p>
            <a:pPr marL="0" indent="0">
              <a:buNone/>
            </a:pPr>
            <a:r>
              <a:rPr lang="en-GB" sz="2000" dirty="0"/>
              <a:t>Most </a:t>
            </a:r>
            <a:r>
              <a:rPr lang="en-GB" sz="2000" dirty="0" smtClean="0"/>
              <a:t>food is </a:t>
            </a:r>
            <a:r>
              <a:rPr lang="en-GB" sz="2000" dirty="0"/>
              <a:t>grown in a particular season of the year, e.g. strawberries are harvested in summer. These are called ‘seasonal foods’.</a:t>
            </a:r>
          </a:p>
          <a:p>
            <a:pPr marL="0" indent="0">
              <a:buNone/>
            </a:pPr>
            <a:endParaRPr lang="en-GB" sz="2000" dirty="0"/>
          </a:p>
          <a:p>
            <a:pPr marL="0" indent="0">
              <a:buNone/>
            </a:pPr>
            <a:r>
              <a:rPr lang="en-GB" sz="2000" dirty="0"/>
              <a:t>Buying </a:t>
            </a:r>
            <a:r>
              <a:rPr lang="en-GB" sz="2000" dirty="0" smtClean="0"/>
              <a:t>food </a:t>
            </a:r>
            <a:r>
              <a:rPr lang="en-GB" sz="2000" dirty="0"/>
              <a:t>when </a:t>
            </a:r>
            <a:r>
              <a:rPr lang="en-GB" sz="2000" dirty="0" smtClean="0"/>
              <a:t>it is in </a:t>
            </a:r>
            <a:r>
              <a:rPr lang="en-GB" sz="2000" dirty="0"/>
              <a:t>season will often ensure the food price is lower.</a:t>
            </a:r>
          </a:p>
          <a:p>
            <a:pPr marL="0" indent="0">
              <a:buNone/>
            </a:pPr>
            <a:endParaRPr lang="en-GB" sz="2000" dirty="0"/>
          </a:p>
          <a:p>
            <a:pPr marL="0" indent="0">
              <a:buNone/>
            </a:pPr>
            <a:r>
              <a:rPr lang="en-GB" sz="2000" dirty="0"/>
              <a:t>Technology and the importation of food, however, has allowed food to be available all year round. 	</a:t>
            </a:r>
          </a:p>
          <a:p>
            <a:pPr marL="0" indent="0">
              <a:buNone/>
            </a:pPr>
            <a:endParaRPr lang="en-GB" sz="2000" dirty="0"/>
          </a:p>
          <a:p>
            <a:pPr marL="0" indent="0">
              <a:buNone/>
            </a:pPr>
            <a:r>
              <a:rPr lang="en-GB" sz="2000" dirty="0"/>
              <a:t>Frozen foods such as vegetables are a great alternative to </a:t>
            </a:r>
            <a:r>
              <a:rPr lang="en-GB" sz="2000" dirty="0" smtClean="0"/>
              <a:t>fresh</a:t>
            </a:r>
            <a:r>
              <a:rPr lang="en-GB" sz="2000" dirty="0"/>
              <a:t>.</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9678" y="2759890"/>
            <a:ext cx="3139440" cy="2354580"/>
          </a:xfrm>
          <a:prstGeom prst="rect">
            <a:avLst/>
          </a:prstGeom>
        </p:spPr>
      </p:pic>
    </p:spTree>
    <p:extLst>
      <p:ext uri="{BB962C8B-B14F-4D97-AF65-F5344CB8AC3E}">
        <p14:creationId xmlns:p14="http://schemas.microsoft.com/office/powerpoint/2010/main" val="289871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Social and economic considerations</a:t>
            </a:r>
            <a:endParaRPr lang="en-GB" dirty="0"/>
          </a:p>
        </p:txBody>
      </p:sp>
      <p:sp>
        <p:nvSpPr>
          <p:cNvPr id="3" name="Subtitle 2"/>
          <p:cNvSpPr>
            <a:spLocks noGrp="1"/>
          </p:cNvSpPr>
          <p:nvPr>
            <p:ph type="subTitle" idx="1"/>
          </p:nvPr>
        </p:nvSpPr>
        <p:spPr>
          <a:xfrm>
            <a:off x="1169276" y="2571092"/>
            <a:ext cx="4839638" cy="3600000"/>
          </a:xfrm>
        </p:spPr>
        <p:txBody>
          <a:bodyPr/>
          <a:lstStyle/>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Lack of competence and confidence in the kitchen – people may choose to buy ready made, frozen or dried </a:t>
            </a:r>
            <a:r>
              <a:rPr lang="en-GB" altLang="en-US" sz="2000" dirty="0" smtClean="0">
                <a:latin typeface="Arial" panose="020B0604020202020204" pitchFamily="34" charset="0"/>
                <a:ea typeface="ヒラギノ角ゴ Pro W3" charset="-128"/>
                <a:cs typeface="Arial" panose="020B0604020202020204" pitchFamily="34" charset="0"/>
              </a:rPr>
              <a:t>food </a:t>
            </a:r>
            <a:r>
              <a:rPr lang="en-GB" altLang="en-US" sz="2000" dirty="0">
                <a:latin typeface="Arial" panose="020B0604020202020204" pitchFamily="34" charset="0"/>
                <a:ea typeface="ヒラギノ角ゴ Pro W3" charset="-128"/>
                <a:cs typeface="Arial" panose="020B0604020202020204" pitchFamily="34" charset="0"/>
              </a:rPr>
              <a:t>that are easy to prepare and cook and that require only basic cooking skills.</a:t>
            </a:r>
          </a:p>
          <a:p>
            <a:pPr marL="0" indent="0">
              <a:buFont typeface="Arial" pitchFamily="34" charset="0"/>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Lack of time – many people work long hours and either haven’t got the time or do not wish to spend time cooking at home.</a:t>
            </a:r>
          </a:p>
          <a:p>
            <a:pPr marL="0" indent="0">
              <a:buNone/>
            </a:pP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07462" y="2117875"/>
            <a:ext cx="3177041" cy="2118027"/>
          </a:xfrm>
          <a:prstGeom prst="rect">
            <a:avLst/>
          </a:prstGeom>
        </p:spPr>
      </p:pic>
      <p:pic>
        <p:nvPicPr>
          <p:cNvPr id="8" name="Content Placeholder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07462" y="4331814"/>
            <a:ext cx="3127261" cy="1948873"/>
          </a:xfrm>
          <a:prstGeom prst="rect">
            <a:avLst/>
          </a:prstGeom>
          <a:ln>
            <a:noFill/>
          </a:ln>
          <a:effectLst>
            <a:softEdge rad="112500"/>
          </a:effectLst>
        </p:spPr>
      </p:pic>
      <p:sp>
        <p:nvSpPr>
          <p:cNvPr id="9" name="TextBox 8"/>
          <p:cNvSpPr txBox="1"/>
          <p:nvPr/>
        </p:nvSpPr>
        <p:spPr>
          <a:xfrm>
            <a:off x="9218693" y="6261505"/>
            <a:ext cx="3078162" cy="230187"/>
          </a:xfrm>
          <a:prstGeom prst="rect">
            <a:avLst/>
          </a:prstGeom>
          <a:noFill/>
        </p:spPr>
        <p:txBody>
          <a:bodyPr>
            <a:spAutoFit/>
          </a:bodyPr>
          <a:lstStyle/>
          <a:p>
            <a:pPr defTabSz="342900" eaLnBrk="1" fontAlgn="auto" hangingPunct="1">
              <a:spcBef>
                <a:spcPts val="0"/>
              </a:spcBef>
              <a:spcAft>
                <a:spcPts val="0"/>
              </a:spcAft>
              <a:defRPr/>
            </a:pPr>
            <a:r>
              <a:rPr lang="en-GB" sz="900" dirty="0">
                <a:latin typeface="Calibri" panose="020F0502020204030204"/>
                <a:ea typeface="+mn-ea"/>
              </a:rPr>
              <a:t>Source: ONS/Kantar </a:t>
            </a:r>
            <a:r>
              <a:rPr lang="en-GB" sz="900" dirty="0" err="1">
                <a:latin typeface="Calibri" panose="020F0502020204030204"/>
                <a:ea typeface="+mn-ea"/>
              </a:rPr>
              <a:t>Worldpanel</a:t>
            </a:r>
            <a:r>
              <a:rPr lang="en-GB" sz="900" dirty="0">
                <a:latin typeface="Calibri" panose="020F0502020204030204"/>
                <a:ea typeface="+mn-ea"/>
              </a:rPr>
              <a:t> Usage</a:t>
            </a:r>
          </a:p>
        </p:txBody>
      </p:sp>
    </p:spTree>
    <p:extLst>
      <p:ext uri="{BB962C8B-B14F-4D97-AF65-F5344CB8AC3E}">
        <p14:creationId xmlns:p14="http://schemas.microsoft.com/office/powerpoint/2010/main" val="83224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Social and economic considerations</a:t>
            </a:r>
            <a:endParaRPr lang="en-GB" dirty="0"/>
          </a:p>
        </p:txBody>
      </p:sp>
      <p:sp>
        <p:nvSpPr>
          <p:cNvPr id="3" name="Subtitle 2"/>
          <p:cNvSpPr>
            <a:spLocks noGrp="1"/>
          </p:cNvSpPr>
          <p:nvPr>
            <p:ph type="subTitle" idx="1"/>
          </p:nvPr>
        </p:nvSpPr>
        <p:spPr>
          <a:xfrm>
            <a:off x="1169275" y="2571092"/>
            <a:ext cx="6559581" cy="3600000"/>
          </a:xfrm>
        </p:spPr>
        <p:txBody>
          <a:bodyPr/>
          <a:lstStyle/>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Development of ready meals – because people lack time and have labour saving equipment (such as microwaves) the amount and range of convenience </a:t>
            </a:r>
            <a:r>
              <a:rPr lang="en-GB" altLang="en-US" sz="2000" dirty="0" smtClean="0">
                <a:latin typeface="Arial" panose="020B0604020202020204" pitchFamily="34" charset="0"/>
                <a:ea typeface="ヒラギノ角ゴ Pro W3" charset="-128"/>
                <a:cs typeface="Arial" panose="020B0604020202020204" pitchFamily="34" charset="0"/>
              </a:rPr>
              <a:t>food has </a:t>
            </a:r>
            <a:r>
              <a:rPr lang="en-GB" altLang="en-US" sz="2000" dirty="0">
                <a:latin typeface="Arial" panose="020B0604020202020204" pitchFamily="34" charset="0"/>
                <a:ea typeface="ヒラギノ角ゴ Pro W3" charset="-128"/>
                <a:cs typeface="Arial" panose="020B0604020202020204" pitchFamily="34" charset="0"/>
              </a:rPr>
              <a:t>grown.</a:t>
            </a:r>
          </a:p>
          <a:p>
            <a:pPr marL="0" indent="0">
              <a:buFont typeface="Arial" pitchFamily="34" charset="0"/>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Smaller households – an increasing number of people now live alone and this may well affect their food choices.</a:t>
            </a:r>
          </a:p>
          <a:p>
            <a:pPr marL="0" indent="0">
              <a:buFont typeface="Arial" pitchFamily="34" charset="0"/>
              <a:buNone/>
            </a:pPr>
            <a:r>
              <a:rPr lang="en-US" altLang="en-US" sz="2000" dirty="0">
                <a:latin typeface="Arial" panose="020B0604020202020204" pitchFamily="34" charset="0"/>
                <a:ea typeface="ヒラギノ角ゴ Pro W3" charset="-128"/>
                <a:cs typeface="Arial" panose="020B0604020202020204" pitchFamily="34" charset="0"/>
              </a:rPr>
              <a:t>In 1960, 40% of households were 1-2 people and in 2016, this had risen to 63%.</a:t>
            </a:r>
          </a:p>
          <a:p>
            <a:pPr marL="0" indent="0">
              <a:buFont typeface="Arial" pitchFamily="34" charset="0"/>
              <a:buNone/>
            </a:pPr>
            <a:endParaRPr lang="en-GB" sz="2000" b="1" dirty="0">
              <a:solidFill>
                <a:srgbClr val="0082CA">
                  <a:lumMod val="50000"/>
                </a:srgbClr>
              </a:solidFill>
              <a:latin typeface="Ubuntu" panose="020B0504030602030204" pitchFamily="34" charset="0"/>
            </a:endParaRPr>
          </a:p>
          <a:p>
            <a:pPr marL="0" indent="0">
              <a:buFont typeface="Arial" pitchFamily="34" charset="0"/>
              <a:buNone/>
            </a:pPr>
            <a:r>
              <a:rPr lang="en-GB" sz="2000" dirty="0">
                <a:latin typeface="Arial" panose="020B0604020202020204" pitchFamily="34" charset="0"/>
                <a:cs typeface="Arial" panose="020B0604020202020204" pitchFamily="34" charset="0"/>
              </a:rPr>
              <a:t>By 2027, more than a third of the population will be over 60.</a:t>
            </a:r>
          </a:p>
          <a:p>
            <a:pPr marL="0" indent="0">
              <a:buNone/>
            </a:pPr>
            <a:endParaRPr lang="en-GB" dirty="0"/>
          </a:p>
        </p:txBody>
      </p:sp>
      <p:pic>
        <p:nvPicPr>
          <p:cNvPr id="6" name="Picture 7" descr="S:\Shared\BNF Photographs\iStock Photo Images\People\Older adults\Elderly lad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34872" y="4474403"/>
            <a:ext cx="211613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903382" y="6160578"/>
            <a:ext cx="3078162" cy="230187"/>
          </a:xfrm>
          <a:prstGeom prst="rect">
            <a:avLst/>
          </a:prstGeom>
          <a:noFill/>
        </p:spPr>
        <p:txBody>
          <a:bodyPr>
            <a:spAutoFit/>
          </a:bodyPr>
          <a:lstStyle/>
          <a:p>
            <a:pPr defTabSz="342900" eaLnBrk="1" fontAlgn="auto" hangingPunct="1">
              <a:spcBef>
                <a:spcPts val="0"/>
              </a:spcBef>
              <a:spcAft>
                <a:spcPts val="0"/>
              </a:spcAft>
              <a:defRPr/>
            </a:pPr>
            <a:r>
              <a:rPr lang="en-GB" sz="900" dirty="0">
                <a:latin typeface="Calibri" panose="020F0502020204030204"/>
                <a:ea typeface="+mn-ea"/>
              </a:rPr>
              <a:t>Source: ONS/Kantar </a:t>
            </a:r>
            <a:r>
              <a:rPr lang="en-GB" sz="900" dirty="0" err="1">
                <a:latin typeface="Calibri" panose="020F0502020204030204"/>
                <a:ea typeface="+mn-ea"/>
              </a:rPr>
              <a:t>Worldpanel</a:t>
            </a:r>
            <a:r>
              <a:rPr lang="en-GB" sz="900" dirty="0">
                <a:latin typeface="Calibri" panose="020F0502020204030204"/>
                <a:ea typeface="+mn-ea"/>
              </a:rPr>
              <a:t> Usage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941" y="2034120"/>
            <a:ext cx="3048000" cy="2033016"/>
          </a:xfrm>
          <a:prstGeom prst="rect">
            <a:avLst/>
          </a:prstGeom>
        </p:spPr>
      </p:pic>
    </p:spTree>
    <p:extLst>
      <p:ext uri="{BB962C8B-B14F-4D97-AF65-F5344CB8AC3E}">
        <p14:creationId xmlns:p14="http://schemas.microsoft.com/office/powerpoint/2010/main" val="356844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Social and economic considerations</a:t>
            </a:r>
            <a:endParaRPr lang="en-GB" dirty="0"/>
          </a:p>
        </p:txBody>
      </p:sp>
      <p:sp>
        <p:nvSpPr>
          <p:cNvPr id="3" name="Subtitle 2"/>
          <p:cNvSpPr>
            <a:spLocks noGrp="1"/>
          </p:cNvSpPr>
          <p:nvPr>
            <p:ph type="subTitle" idx="1"/>
          </p:nvPr>
        </p:nvSpPr>
        <p:spPr>
          <a:xfrm>
            <a:off x="1169276" y="2571092"/>
            <a:ext cx="6124153" cy="3600000"/>
          </a:xfrm>
        </p:spPr>
        <p:txBody>
          <a:bodyPr/>
          <a:lstStyle/>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Body image and peer pressure can both influence the food that people choose to buy, cook and eat.</a:t>
            </a:r>
          </a:p>
          <a:p>
            <a:pPr marL="0" indent="0">
              <a:buFont typeface="Arial" pitchFamily="34" charset="0"/>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A </a:t>
            </a:r>
            <a:r>
              <a:rPr lang="en-GB" altLang="en-US" sz="2000" dirty="0" smtClean="0">
                <a:latin typeface="Arial" panose="020B0604020202020204" pitchFamily="34" charset="0"/>
                <a:ea typeface="ヒラギノ角ゴ Pro W3" charset="-128"/>
                <a:cs typeface="Arial" panose="020B0604020202020204" pitchFamily="34" charset="0"/>
              </a:rPr>
              <a:t>healthy balanced </a:t>
            </a:r>
            <a:r>
              <a:rPr lang="en-GB" altLang="en-US" sz="2000" dirty="0">
                <a:latin typeface="Arial" panose="020B0604020202020204" pitchFamily="34" charset="0"/>
                <a:ea typeface="ヒラギノ角ゴ Pro W3" charset="-128"/>
                <a:cs typeface="Arial" panose="020B0604020202020204" pitchFamily="34" charset="0"/>
              </a:rPr>
              <a:t>diet, together with regular physical activity, can help to maintain a healthy weight. Eating the right balance of a wide range of foods provides most people with the energy and nutrients that they need to stay healthy. </a:t>
            </a:r>
          </a:p>
          <a:p>
            <a:pPr marL="0" indent="0">
              <a:buNone/>
            </a:pPr>
            <a:endParaRPr lang="en-GB" dirty="0"/>
          </a:p>
        </p:txBody>
      </p:sp>
      <p:pic>
        <p:nvPicPr>
          <p:cNvPr id="4" name="Picture 2" descr="S:\Shared\BNF Photographs\iStock Photo Images\People\Drinking wat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60599" y="2571092"/>
            <a:ext cx="165735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53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preferences</a:t>
            </a:r>
            <a:br>
              <a:rPr lang="en-US" dirty="0"/>
            </a:br>
            <a:endParaRPr lang="en-US" dirty="0"/>
          </a:p>
        </p:txBody>
      </p:sp>
      <p:sp>
        <p:nvSpPr>
          <p:cNvPr id="3" name="Subtitle 2"/>
          <p:cNvSpPr>
            <a:spLocks noGrp="1"/>
          </p:cNvSpPr>
          <p:nvPr>
            <p:ph type="subTitle" idx="1"/>
          </p:nvPr>
        </p:nvSpPr>
        <p:spPr>
          <a:xfrm>
            <a:off x="1169276" y="2571092"/>
            <a:ext cx="7608964" cy="3600000"/>
          </a:xfrm>
        </p:spPr>
        <p:txBody>
          <a:bodyPr/>
          <a:lstStyle/>
          <a:p>
            <a:pPr marL="0" indent="0">
              <a:buNone/>
            </a:pPr>
            <a:r>
              <a:rPr lang="en-GB" sz="2000" dirty="0"/>
              <a:t>Not everyone likes the same food, but some foods are particularly popular or unpopular. </a:t>
            </a:r>
          </a:p>
          <a:p>
            <a:pPr marL="0" indent="0">
              <a:buNone/>
            </a:pPr>
            <a:endParaRPr lang="en-GB" sz="2000" dirty="0"/>
          </a:p>
          <a:p>
            <a:pPr marL="0" indent="0">
              <a:buNone/>
            </a:pPr>
            <a:r>
              <a:rPr lang="en-GB" sz="2000" dirty="0"/>
              <a:t>The taste, texture or appearance of foods can affect people in different ways.</a:t>
            </a:r>
          </a:p>
          <a:p>
            <a:pPr marL="0" indent="0">
              <a:buNone/>
            </a:pPr>
            <a:endParaRPr lang="en-GB" sz="2000" dirty="0"/>
          </a:p>
          <a:p>
            <a:pPr marL="0" indent="0">
              <a:buNone/>
            </a:pPr>
            <a:r>
              <a:rPr lang="en-GB" sz="2000" dirty="0"/>
              <a:t>People should choose a balanced diet with a wide range of foods they enjoy by choosing from the </a:t>
            </a:r>
            <a:r>
              <a:rPr lang="en-GB" sz="2000" dirty="0" smtClean="0"/>
              <a:t>four </a:t>
            </a:r>
            <a:r>
              <a:rPr lang="en-GB" sz="2000" dirty="0"/>
              <a:t>food groups of The Eatwell Guide.</a:t>
            </a:r>
          </a:p>
          <a:p>
            <a:pPr marL="0" indent="0">
              <a:buNone/>
            </a:pPr>
            <a:endParaRPr lang="en-US" sz="2000" dirty="0"/>
          </a:p>
        </p:txBody>
      </p:sp>
      <p:pic>
        <p:nvPicPr>
          <p:cNvPr id="4" name="Picture 5" descr="C:\Users\fmeek\Dropbox\Images for MEI spring poster\shutterstock_33626613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19247" y="1986910"/>
            <a:ext cx="2006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fmeek\Dropbox\Images for MEI spring poster\shutterstock_12885724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47965" y="4038600"/>
            <a:ext cx="2101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ea typeface="ヒラギノ角ゴ Pro W3" charset="-128"/>
                <a:cs typeface="Arial" panose="020B0604020202020204" pitchFamily="34" charset="0"/>
              </a:rPr>
              <a:t>Environmental and ethical considerations</a:t>
            </a:r>
            <a:endParaRPr lang="en-GB" dirty="0"/>
          </a:p>
        </p:txBody>
      </p:sp>
      <p:sp>
        <p:nvSpPr>
          <p:cNvPr id="3" name="Subtitle 2"/>
          <p:cNvSpPr>
            <a:spLocks noGrp="1"/>
          </p:cNvSpPr>
          <p:nvPr>
            <p:ph type="subTitle" idx="1"/>
          </p:nvPr>
        </p:nvSpPr>
        <p:spPr>
          <a:xfrm>
            <a:off x="1169275" y="2571092"/>
            <a:ext cx="6392813" cy="3600000"/>
          </a:xfrm>
        </p:spPr>
        <p:txBody>
          <a:bodyPr/>
          <a:lstStyle/>
          <a:p>
            <a:pPr marL="0" indent="0">
              <a:buFont typeface="Arial" pitchFamily="34" charset="0"/>
              <a:buNone/>
              <a:defRPr/>
            </a:pPr>
            <a:r>
              <a:rPr lang="en-GB" altLang="en-US" sz="2000" dirty="0">
                <a:latin typeface="Arial" panose="020B0604020202020204" pitchFamily="34" charset="0"/>
                <a:ea typeface="ヒラギノ角ゴ Pro W3" charset="-128"/>
                <a:cs typeface="Arial" panose="020B0604020202020204" pitchFamily="34" charset="0"/>
              </a:rPr>
              <a:t>Human and animal </a:t>
            </a:r>
            <a:r>
              <a:rPr lang="en-GB" altLang="en-US" sz="2000" dirty="0" smtClean="0">
                <a:latin typeface="Arial" panose="020B0604020202020204" pitchFamily="34" charset="0"/>
                <a:ea typeface="ヒラギノ角ゴ Pro W3" charset="-128"/>
                <a:cs typeface="Arial" panose="020B0604020202020204" pitchFamily="34" charset="0"/>
              </a:rPr>
              <a:t>welfare, </a:t>
            </a:r>
            <a:r>
              <a:rPr lang="en-GB" altLang="en-US" sz="2000" dirty="0">
                <a:latin typeface="Arial" panose="020B0604020202020204" pitchFamily="34" charset="0"/>
                <a:ea typeface="ヒラギノ角ゴ Pro W3" charset="-128"/>
                <a:cs typeface="Arial" panose="020B0604020202020204" pitchFamily="34" charset="0"/>
              </a:rPr>
              <a:t>scientific intervention in the food chain and the impact of food production on the environment can be of a high social concern for some people.</a:t>
            </a:r>
          </a:p>
          <a:p>
            <a:pPr marL="0" indent="0">
              <a:buFont typeface="Arial" pitchFamily="34" charset="0"/>
              <a:buNone/>
              <a:defRPr/>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4" name="Picture 7" descr="Elm house cow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67795" y="2283798"/>
            <a:ext cx="2347144" cy="175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C:\Users\Jenny\AppData\Local\Microsoft\Windows\INetCache\IE\0RYEYTLC\How-to-grow-tissue-culture-bananas-in-Kenya[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3706" y="4270508"/>
            <a:ext cx="2345568" cy="17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89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ea typeface="ヒラギノ角ゴ Pro W3" charset="-128"/>
                <a:cs typeface="Arial" panose="020B0604020202020204" pitchFamily="34" charset="0"/>
              </a:rPr>
              <a:t>Environmental and ethical considerations</a:t>
            </a:r>
            <a:endParaRPr lang="en-GB" dirty="0"/>
          </a:p>
        </p:txBody>
      </p:sp>
      <p:sp>
        <p:nvSpPr>
          <p:cNvPr id="3" name="Subtitle 2"/>
          <p:cNvSpPr>
            <a:spLocks noGrp="1"/>
          </p:cNvSpPr>
          <p:nvPr>
            <p:ph type="subTitle" idx="1"/>
          </p:nvPr>
        </p:nvSpPr>
        <p:spPr>
          <a:xfrm>
            <a:off x="1169276" y="2571092"/>
            <a:ext cx="6972189" cy="3600000"/>
          </a:xfrm>
        </p:spPr>
        <p:txBody>
          <a:bodyPr/>
          <a:lstStyle/>
          <a:p>
            <a:pPr marL="0" indent="0">
              <a:buFont typeface="Arial" pitchFamily="34" charset="0"/>
              <a:buNone/>
              <a:defRPr/>
            </a:pPr>
            <a:r>
              <a:rPr lang="en-GB" altLang="en-US" sz="2000" dirty="0" smtClean="0">
                <a:latin typeface="Arial" panose="020B0604020202020204" pitchFamily="34" charset="0"/>
                <a:ea typeface="ヒラギノ角ゴ Pro W3" charset="-128"/>
                <a:cs typeface="Arial" panose="020B0604020202020204" pitchFamily="34" charset="0"/>
              </a:rPr>
              <a:t>Some </a:t>
            </a:r>
            <a:r>
              <a:rPr lang="en-GB" altLang="en-US" sz="2000" dirty="0">
                <a:latin typeface="Arial" panose="020B0604020202020204" pitchFamily="34" charset="0"/>
                <a:ea typeface="ヒラギノ角ゴ Pro W3" charset="-128"/>
                <a:cs typeface="Arial" panose="020B0604020202020204" pitchFamily="34" charset="0"/>
              </a:rPr>
              <a:t>considerations when buying food might be:</a:t>
            </a:r>
          </a:p>
          <a:p>
            <a:pPr>
              <a:defRPr/>
            </a:pPr>
            <a:r>
              <a:rPr lang="en-GB" altLang="en-US" sz="2000" dirty="0">
                <a:latin typeface="Arial" panose="020B0604020202020204" pitchFamily="34" charset="0"/>
                <a:ea typeface="ヒラギノ角ゴ Pro W3" charset="-128"/>
                <a:cs typeface="Arial" panose="020B0604020202020204" pitchFamily="34" charset="0"/>
              </a:rPr>
              <a:t>fair </a:t>
            </a:r>
            <a:r>
              <a:rPr lang="en-GB" altLang="en-US" sz="2000" dirty="0" smtClean="0">
                <a:latin typeface="Arial" panose="020B0604020202020204" pitchFamily="34" charset="0"/>
                <a:ea typeface="ヒラギノ角ゴ Pro W3" charset="-128"/>
                <a:cs typeface="Arial" panose="020B0604020202020204" pitchFamily="34" charset="0"/>
              </a:rPr>
              <a:t>trade </a:t>
            </a:r>
            <a:r>
              <a:rPr lang="en-GB" altLang="en-US" sz="2000" dirty="0">
                <a:latin typeface="Arial" panose="020B0604020202020204" pitchFamily="34" charset="0"/>
                <a:ea typeface="ヒラギノ角ゴ Pro W3" charset="-128"/>
                <a:cs typeface="Arial" panose="020B0604020202020204" pitchFamily="34" charset="0"/>
              </a:rPr>
              <a:t>– ensuring that farmers in less economically developed countries get a fair deal;</a:t>
            </a:r>
          </a:p>
          <a:p>
            <a:r>
              <a:rPr lang="en-GB" altLang="en-US" sz="2000" dirty="0" smtClean="0">
                <a:latin typeface="Arial" panose="020B0604020202020204" pitchFamily="34" charset="0"/>
                <a:ea typeface="ヒラギノ角ゴ Pro W3" charset="-128"/>
                <a:cs typeface="Arial" panose="020B0604020202020204" pitchFamily="34" charset="0"/>
              </a:rPr>
              <a:t>local </a:t>
            </a:r>
            <a:r>
              <a:rPr lang="en-GB" altLang="en-US" sz="2000" dirty="0">
                <a:latin typeface="Arial" panose="020B0604020202020204" pitchFamily="34" charset="0"/>
                <a:ea typeface="ヒラギノ角ゴ Pro W3" charset="-128"/>
                <a:cs typeface="Arial" panose="020B0604020202020204" pitchFamily="34" charset="0"/>
              </a:rPr>
              <a:t>foods – buying locally supports local business and farmers and some believe that food produced locally is more sustainable;</a:t>
            </a:r>
          </a:p>
          <a:p>
            <a:r>
              <a:rPr lang="en-GB" altLang="en-US" sz="2000" dirty="0" smtClean="0">
                <a:latin typeface="Arial" panose="020B0604020202020204" pitchFamily="34" charset="0"/>
                <a:ea typeface="ヒラギノ角ゴ Pro W3" charset="-128"/>
                <a:cs typeface="Arial" panose="020B0604020202020204" pitchFamily="34" charset="0"/>
              </a:rPr>
              <a:t>genetically </a:t>
            </a:r>
            <a:r>
              <a:rPr lang="en-GB" altLang="en-US" sz="2000" dirty="0">
                <a:latin typeface="Arial" panose="020B0604020202020204" pitchFamily="34" charset="0"/>
                <a:ea typeface="ヒラギノ角ゴ Pro W3" charset="-128"/>
                <a:cs typeface="Arial" panose="020B0604020202020204" pitchFamily="34" charset="0"/>
              </a:rPr>
              <a:t>modified (GM) food – scientific intervention is used to change a plant, animal or micro-organism’s genes or to insert one gene from another organism;</a:t>
            </a:r>
          </a:p>
          <a:p>
            <a:pPr marL="0" indent="0">
              <a:buNone/>
            </a:pPr>
            <a:endParaRPr lang="en-GB" dirty="0"/>
          </a:p>
        </p:txBody>
      </p:sp>
      <p:pic>
        <p:nvPicPr>
          <p:cNvPr id="4" name="Picture 5" descr="S:\Shared\BNF Photographs\iStock Photo Images\Farming\Apple tre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34034" y="2283798"/>
            <a:ext cx="2475523" cy="164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Jenny\AppData\Local\Microsoft\Windows\INetCache\IE\W52D0TNO\stock-photo-fresh-organic-produce-on-sale-at-the-local-farmers-market-206348365[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34034" y="4310062"/>
            <a:ext cx="2475523"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9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ea typeface="ヒラギノ角ゴ Pro W3" charset="-128"/>
                <a:cs typeface="Arial" panose="020B0604020202020204" pitchFamily="34" charset="0"/>
              </a:rPr>
              <a:t>Environmental and ethical considerations</a:t>
            </a:r>
            <a:endParaRPr lang="en-GB" dirty="0"/>
          </a:p>
        </p:txBody>
      </p:sp>
      <p:sp>
        <p:nvSpPr>
          <p:cNvPr id="3" name="Subtitle 2"/>
          <p:cNvSpPr>
            <a:spLocks noGrp="1"/>
          </p:cNvSpPr>
          <p:nvPr>
            <p:ph type="subTitle" idx="1"/>
          </p:nvPr>
        </p:nvSpPr>
        <p:spPr>
          <a:xfrm>
            <a:off x="1169276" y="2571092"/>
            <a:ext cx="6058838" cy="3600000"/>
          </a:xfrm>
        </p:spPr>
        <p:txBody>
          <a:bodyPr/>
          <a:lstStyle/>
          <a:p>
            <a:pPr marL="0" indent="0">
              <a:buNone/>
            </a:pPr>
            <a:r>
              <a:rPr lang="en-US" altLang="en-US" sz="2000" dirty="0" smtClean="0">
                <a:latin typeface="Arial" panose="020B0604020202020204" pitchFamily="34" charset="0"/>
                <a:ea typeface="ヒラギノ角ゴ Pro W3" charset="-128"/>
                <a:cs typeface="Arial" panose="020B0604020202020204" pitchFamily="34" charset="0"/>
              </a:rPr>
              <a:t>Environmental and ethical considerations continued:</a:t>
            </a:r>
            <a:endParaRPr lang="en-GB" altLang="en-US" sz="2000" dirty="0" smtClean="0">
              <a:latin typeface="Arial" panose="020B0604020202020204" pitchFamily="34" charset="0"/>
              <a:ea typeface="ヒラギノ角ゴ Pro W3" charset="-128"/>
              <a:cs typeface="Arial" panose="020B0604020202020204" pitchFamily="34" charset="0"/>
            </a:endParaRPr>
          </a:p>
          <a:p>
            <a:r>
              <a:rPr lang="en-GB" altLang="en-US" sz="2000" dirty="0" smtClean="0">
                <a:latin typeface="Arial" panose="020B0604020202020204" pitchFamily="34" charset="0"/>
                <a:ea typeface="ヒラギノ角ゴ Pro W3" charset="-128"/>
                <a:cs typeface="Arial" panose="020B0604020202020204" pitchFamily="34" charset="0"/>
              </a:rPr>
              <a:t>organic </a:t>
            </a:r>
            <a:r>
              <a:rPr lang="en-GB" altLang="en-US" sz="2000" dirty="0">
                <a:latin typeface="Arial" panose="020B0604020202020204" pitchFamily="34" charset="0"/>
                <a:ea typeface="ヒラギノ角ゴ Pro W3" charset="-128"/>
                <a:cs typeface="Arial" panose="020B0604020202020204" pitchFamily="34" charset="0"/>
              </a:rPr>
              <a:t>food – food sold as ‘organic’ must come from growers, processors and importers who are registered and approved by organic certification bodies, which are shown on the food label;</a:t>
            </a:r>
          </a:p>
          <a:p>
            <a:r>
              <a:rPr lang="en-GB" altLang="en-US" sz="2000" dirty="0">
                <a:latin typeface="Arial" panose="020B0604020202020204" pitchFamily="34" charset="0"/>
                <a:ea typeface="ヒラギノ角ゴ Pro W3" charset="-128"/>
                <a:cs typeface="Arial" panose="020B0604020202020204" pitchFamily="34" charset="0"/>
              </a:rPr>
              <a:t>free range – animals are allowed to roam freely outside: this food may be more </a:t>
            </a:r>
            <a:r>
              <a:rPr lang="en-GB" altLang="en-US" sz="2000" dirty="0" smtClean="0">
                <a:latin typeface="Arial" panose="020B0604020202020204" pitchFamily="34" charset="0"/>
                <a:ea typeface="ヒラギノ角ゴ Pro W3" charset="-128"/>
                <a:cs typeface="Arial" panose="020B0604020202020204" pitchFamily="34" charset="0"/>
              </a:rPr>
              <a:t>expensive.</a:t>
            </a: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4" name="Picture 3" descr="C:\Users\Jenny\AppData\Local\Microsoft\Windows\INetCache\IE\6T7W4HTR\SRI-hybrid-rice-field[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80045" y="2283798"/>
            <a:ext cx="2684463" cy="2015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Shared\BNF Photographs\iStock Photo Images\Farming\iStock_000001658616Mediu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80045" y="4371092"/>
            <a:ext cx="271303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72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6" y="2571092"/>
            <a:ext cx="5884667" cy="3600000"/>
          </a:xfrm>
        </p:spPr>
        <p:txBody>
          <a:bodyPr/>
          <a:lstStyle/>
          <a:p>
            <a:pPr marL="0" lvl="0" indent="0">
              <a:lnSpc>
                <a:spcPct val="100000"/>
              </a:lnSpc>
              <a:spcBef>
                <a:spcPts val="0"/>
              </a:spcBef>
              <a:buSzTx/>
              <a:buNone/>
            </a:pPr>
            <a:r>
              <a:rPr lang="en-GB" sz="2000" dirty="0">
                <a:solidFill>
                  <a:prstClr val="black"/>
                </a:solidFill>
                <a:latin typeface="Arial" panose="020B0604020202020204" pitchFamily="34" charset="0"/>
                <a:ea typeface="+mn-ea"/>
                <a:cs typeface="Arial" panose="020B0604020202020204" pitchFamily="34" charset="0"/>
              </a:rPr>
              <a:t>Food provenance means where ingredients and the foods made from them originally come from.</a:t>
            </a:r>
          </a:p>
          <a:p>
            <a:pPr marL="0" lvl="0" indent="0">
              <a:lnSpc>
                <a:spcPct val="100000"/>
              </a:lnSpc>
              <a:spcBef>
                <a:spcPts val="0"/>
              </a:spcBef>
              <a:buSzTx/>
              <a:buNone/>
            </a:pPr>
            <a:endParaRPr lang="en-GB" sz="2000" dirty="0">
              <a:solidFill>
                <a:prstClr val="black"/>
              </a:solidFill>
              <a:latin typeface="Arial" panose="020B0604020202020204" pitchFamily="34" charset="0"/>
              <a:ea typeface="+mn-ea"/>
              <a:cs typeface="Arial" panose="020B0604020202020204" pitchFamily="34" charset="0"/>
            </a:endParaRPr>
          </a:p>
          <a:p>
            <a:pPr marL="0" lvl="0" indent="0">
              <a:lnSpc>
                <a:spcPct val="100000"/>
              </a:lnSpc>
              <a:spcBef>
                <a:spcPts val="0"/>
              </a:spcBef>
              <a:buSzTx/>
              <a:buNone/>
            </a:pPr>
            <a:r>
              <a:rPr lang="en-GB" sz="2000" dirty="0">
                <a:solidFill>
                  <a:prstClr val="black"/>
                </a:solidFill>
                <a:latin typeface="Arial" panose="020B0604020202020204" pitchFamily="34" charset="0"/>
                <a:ea typeface="+mn-ea"/>
                <a:cs typeface="Arial" panose="020B0604020202020204" pitchFamily="34" charset="0"/>
              </a:rPr>
              <a:t>Many consumers want to know where their food originated.</a:t>
            </a:r>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6970" y="2571092"/>
            <a:ext cx="4702629" cy="2160987"/>
          </a:xfrm>
          <a:prstGeom prst="rect">
            <a:avLst/>
          </a:prstGeom>
        </p:spPr>
      </p:pic>
    </p:spTree>
    <p:extLst>
      <p:ext uri="{BB962C8B-B14F-4D97-AF65-F5344CB8AC3E}">
        <p14:creationId xmlns:p14="http://schemas.microsoft.com/office/powerpoint/2010/main" val="366678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balanced diet</a:t>
            </a:r>
            <a:endParaRPr lang="en-US" dirty="0"/>
          </a:p>
        </p:txBody>
      </p:sp>
      <p:sp>
        <p:nvSpPr>
          <p:cNvPr id="3" name="Subtitle 2"/>
          <p:cNvSpPr>
            <a:spLocks noGrp="1"/>
          </p:cNvSpPr>
          <p:nvPr>
            <p:ph type="subTitle" idx="1"/>
          </p:nvPr>
        </p:nvSpPr>
        <p:spPr/>
        <p:txBody>
          <a:bodyPr/>
          <a:lstStyle/>
          <a:p>
            <a:pPr marL="0" indent="0">
              <a:buNone/>
            </a:pPr>
            <a:r>
              <a:rPr lang="en-GB" sz="2000" dirty="0"/>
              <a:t>Eating the right balance of a wide range of </a:t>
            </a:r>
            <a:r>
              <a:rPr lang="en-GB" sz="2000" dirty="0" smtClean="0"/>
              <a:t>food </a:t>
            </a:r>
            <a:r>
              <a:rPr lang="en-GB" sz="2000" dirty="0"/>
              <a:t>provides most people with the energy and nutrients that they need to stay healthy. </a:t>
            </a:r>
          </a:p>
          <a:p>
            <a:pPr marL="0" indent="0">
              <a:buNone/>
            </a:pPr>
            <a:r>
              <a:rPr lang="en-GB" sz="2000" dirty="0"/>
              <a:t>	</a:t>
            </a:r>
          </a:p>
          <a:p>
            <a:pPr marL="0" indent="0">
              <a:buNone/>
            </a:pPr>
            <a:r>
              <a:rPr lang="en-GB" sz="2000" dirty="0"/>
              <a:t>A </a:t>
            </a:r>
            <a:r>
              <a:rPr lang="en-GB" sz="2000" dirty="0" smtClean="0"/>
              <a:t>healthy balanced </a:t>
            </a:r>
            <a:r>
              <a:rPr lang="en-GB" sz="2000" dirty="0"/>
              <a:t>diet, together with regular physical activity, can help people to maintain a healthy weight and may reduce their chance of developing diet related illness, such as obesity.</a:t>
            </a:r>
          </a:p>
        </p:txBody>
      </p:sp>
    </p:spTree>
    <p:extLst>
      <p:ext uri="{BB962C8B-B14F-4D97-AF65-F5344CB8AC3E}">
        <p14:creationId xmlns:p14="http://schemas.microsoft.com/office/powerpoint/2010/main" val="1740713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6" y="2571092"/>
            <a:ext cx="5427467" cy="3600000"/>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Protected Geographical Indication (PGI)</a:t>
            </a:r>
          </a:p>
          <a:p>
            <a:pPr marL="0" indent="0">
              <a:buFont typeface="Arial" pitchFamily="34" charset="0"/>
              <a:buNone/>
            </a:pPr>
            <a:endParaRPr lang="en-GB" altLang="en-US" sz="2000" b="1"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Products which must be produced, processed or prepared within the geographical area and have a reputation, features or certain qualities attributable to that area.</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1778" y="2283798"/>
            <a:ext cx="2076450" cy="2092547"/>
          </a:xfrm>
          <a:prstGeom prst="rect">
            <a:avLst/>
          </a:prstGeom>
        </p:spPr>
      </p:pic>
    </p:spTree>
    <p:extLst>
      <p:ext uri="{BB962C8B-B14F-4D97-AF65-F5344CB8AC3E}">
        <p14:creationId xmlns:p14="http://schemas.microsoft.com/office/powerpoint/2010/main" val="225223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5" y="2571092"/>
            <a:ext cx="7333593" cy="3600000"/>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Protected Geographical Indication (PGI)</a:t>
            </a:r>
          </a:p>
          <a:p>
            <a:pPr marL="0" indent="0">
              <a:buFont typeface="Arial" pitchFamily="34" charset="0"/>
              <a:buNone/>
            </a:pPr>
            <a:r>
              <a:rPr lang="en-US" altLang="en-US" sz="2000" dirty="0" smtClean="0">
                <a:latin typeface="Arial" panose="020B0604020202020204" pitchFamily="34" charset="0"/>
                <a:ea typeface="ヒラギノ角ゴ Pro W3" charset="-128"/>
                <a:cs typeface="Arial" panose="020B0604020202020204" pitchFamily="34" charset="0"/>
              </a:rPr>
              <a:t>Two </a:t>
            </a:r>
            <a:r>
              <a:rPr lang="en-US" altLang="en-US" sz="2000" dirty="0">
                <a:latin typeface="Arial" panose="020B0604020202020204" pitchFamily="34" charset="0"/>
                <a:ea typeface="ヒラギノ角ゴ Pro W3" charset="-128"/>
                <a:cs typeface="Arial" panose="020B0604020202020204" pitchFamily="34" charset="0"/>
              </a:rPr>
              <a:t>British products with PGI are:</a:t>
            </a:r>
          </a:p>
          <a:p>
            <a:pPr marL="0" indent="0">
              <a:buFont typeface="Arial" pitchFamily="34" charset="0"/>
              <a:buNone/>
            </a:pPr>
            <a:endParaRPr lang="en-US" altLang="en-US" sz="2000" dirty="0">
              <a:latin typeface="Arial" panose="020B0604020202020204" pitchFamily="34" charset="0"/>
              <a:ea typeface="ヒラギノ角ゴ Pro W3" charset="-128"/>
              <a:cs typeface="Arial" panose="020B0604020202020204" pitchFamily="34" charset="0"/>
            </a:endParaRPr>
          </a:p>
          <a:p>
            <a:r>
              <a:rPr lang="en-US" altLang="en-US" sz="2000" dirty="0">
                <a:latin typeface="Arial" panose="020B0604020202020204" pitchFamily="34" charset="0"/>
                <a:ea typeface="ヒラギノ角ゴ Pro W3" charset="-128"/>
                <a:cs typeface="Arial" panose="020B0604020202020204" pitchFamily="34" charset="0"/>
              </a:rPr>
              <a:t>Welsh lamb – </a:t>
            </a:r>
            <a:r>
              <a:rPr lang="en-GB" sz="2000" dirty="0"/>
              <a:t>Welsh lamb is derived from the sheep breeds of </a:t>
            </a:r>
            <a:r>
              <a:rPr lang="en-GB" sz="2000" dirty="0" smtClean="0"/>
              <a:t>Wales and lambs are raised extensively on grassland;</a:t>
            </a:r>
          </a:p>
          <a:p>
            <a:r>
              <a:rPr lang="en-GB" sz="2000" dirty="0" smtClean="0"/>
              <a:t>traditional </a:t>
            </a:r>
            <a:r>
              <a:rPr lang="en-GB" sz="2000" dirty="0"/>
              <a:t>Cumberland Sausage -  is a spiral coil shaped seasoned pork sausage. Its most distinctive feature is that, unlike other sausages, it is not linked but long and coiled.</a:t>
            </a:r>
            <a:endParaRPr lang="en-US" altLang="en-US" sz="2000"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5" name="Picture 6" descr="https://www.eatwelshlambandwelshbeef.com/application/files/cache/48c4c1995c23b800ff9b68cea2ba592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886" y="2945353"/>
            <a:ext cx="1222288" cy="16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3474" y="4666716"/>
            <a:ext cx="2265015" cy="1504376"/>
          </a:xfrm>
          <a:prstGeom prst="rect">
            <a:avLst/>
          </a:prstGeom>
        </p:spPr>
      </p:pic>
      <p:pic>
        <p:nvPicPr>
          <p:cNvPr id="7" name="Picture 6"/>
          <p:cNvPicPr>
            <a:picLocks noChangeAspect="1"/>
          </p:cNvPicPr>
          <p:nvPr/>
        </p:nvPicPr>
        <p:blipFill>
          <a:blip r:embed="rId4"/>
          <a:stretch>
            <a:fillRect/>
          </a:stretch>
        </p:blipFill>
        <p:spPr>
          <a:xfrm>
            <a:off x="8685911" y="1560732"/>
            <a:ext cx="3409950" cy="1276350"/>
          </a:xfrm>
          <a:prstGeom prst="rect">
            <a:avLst/>
          </a:prstGeom>
        </p:spPr>
      </p:pic>
    </p:spTree>
    <p:extLst>
      <p:ext uri="{BB962C8B-B14F-4D97-AF65-F5344CB8AC3E}">
        <p14:creationId xmlns:p14="http://schemas.microsoft.com/office/powerpoint/2010/main" val="306225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6" y="2571092"/>
            <a:ext cx="5928210" cy="3600000"/>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Traditional Speciality Guaranteed (TSG)</a:t>
            </a: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Products which are traditional or have customary names and have a set of features which distinguish them from other similar products.  </a:t>
            </a: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These features must not be due to the geographical area the product is produced in nor entirely based on technical advances in the method of production.</a:t>
            </a:r>
          </a:p>
          <a:p>
            <a:pPr marL="0" indent="0">
              <a:buFont typeface="Arial" pitchFamily="34" charset="0"/>
              <a:buNone/>
            </a:pPr>
            <a:endParaRPr lang="en-GB" altLang="en-US"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4" name="Picture 4" descr="Image result for traditional speciality guaranteed lis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989359" y="2599441"/>
            <a:ext cx="1799829"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9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6" y="2571092"/>
            <a:ext cx="6407181" cy="3600000"/>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Traditional Speciality Guaranteed (TSG)</a:t>
            </a:r>
          </a:p>
          <a:p>
            <a:pPr marL="0" indent="0">
              <a:buFont typeface="Arial" pitchFamily="34" charset="0"/>
              <a:buNone/>
            </a:pPr>
            <a:r>
              <a:rPr lang="en-US" altLang="en-US" sz="2000" dirty="0">
                <a:latin typeface="Arial" panose="020B0604020202020204" pitchFamily="34" charset="0"/>
                <a:ea typeface="ヒラギノ角ゴ Pro W3" charset="-128"/>
                <a:cs typeface="Arial" panose="020B0604020202020204" pitchFamily="34" charset="0"/>
              </a:rPr>
              <a:t>Two examples of British products with TSG are:</a:t>
            </a:r>
          </a:p>
          <a:p>
            <a:pPr marL="0" indent="0">
              <a:buFont typeface="Arial" pitchFamily="34" charset="0"/>
              <a:buNone/>
            </a:pPr>
            <a:endParaRPr lang="en-US" altLang="en-US" sz="2000" dirty="0">
              <a:latin typeface="Arial" panose="020B0604020202020204" pitchFamily="34" charset="0"/>
              <a:ea typeface="ヒラギノ角ゴ Pro W3" charset="-128"/>
              <a:cs typeface="Arial" panose="020B0604020202020204" pitchFamily="34" charset="0"/>
            </a:endParaRPr>
          </a:p>
          <a:p>
            <a:r>
              <a:rPr lang="en-US" altLang="en-US" sz="2000" dirty="0">
                <a:latin typeface="Arial" panose="020B0604020202020204" pitchFamily="34" charset="0"/>
                <a:ea typeface="ヒラギノ角ゴ Pro W3" charset="-128"/>
                <a:cs typeface="Arial" panose="020B0604020202020204" pitchFamily="34" charset="0"/>
              </a:rPr>
              <a:t>Gloucestershire Old Spots Pork - </a:t>
            </a:r>
            <a:r>
              <a:rPr lang="en-GB" sz="2000" dirty="0">
                <a:latin typeface="Arial" panose="020B0604020202020204" pitchFamily="34" charset="0"/>
                <a:cs typeface="Arial" panose="020B0604020202020204" pitchFamily="34" charset="0"/>
              </a:rPr>
              <a:t> the first breed of any species in the world to be awarded TSG </a:t>
            </a:r>
            <a:r>
              <a:rPr lang="en-GB" sz="2000" dirty="0" smtClean="0">
                <a:latin typeface="Arial" panose="020B0604020202020204" pitchFamily="34" charset="0"/>
                <a:cs typeface="Arial" panose="020B0604020202020204" pitchFamily="34" charset="0"/>
              </a:rPr>
              <a:t>status;</a:t>
            </a:r>
            <a:endParaRPr lang="en-GB" sz="2000" dirty="0">
              <a:latin typeface="Arial" panose="020B0604020202020204" pitchFamily="34" charset="0"/>
              <a:cs typeface="Arial" panose="020B0604020202020204" pitchFamily="34" charset="0"/>
            </a:endParaRPr>
          </a:p>
          <a:p>
            <a:endParaRPr lang="en-US" altLang="en-US" sz="2000" dirty="0">
              <a:latin typeface="Arial" panose="020B0604020202020204" pitchFamily="34" charset="0"/>
              <a:ea typeface="ヒラギノ角ゴ Pro W3" charset="-128"/>
              <a:cs typeface="Arial" panose="020B0604020202020204" pitchFamily="34" charset="0"/>
            </a:endParaRPr>
          </a:p>
          <a:p>
            <a:r>
              <a:rPr lang="en-US" altLang="en-US" sz="2000" dirty="0" err="1">
                <a:latin typeface="Arial" panose="020B0604020202020204" pitchFamily="34" charset="0"/>
                <a:ea typeface="ヒラギノ角ゴ Pro W3" charset="-128"/>
                <a:cs typeface="Arial" panose="020B0604020202020204" pitchFamily="34" charset="0"/>
              </a:rPr>
              <a:t>Pembrokeshire</a:t>
            </a:r>
            <a:r>
              <a:rPr lang="en-US" altLang="en-US" sz="2000" dirty="0">
                <a:latin typeface="Arial" panose="020B0604020202020204" pitchFamily="34" charset="0"/>
                <a:ea typeface="ヒラギノ角ゴ Pro W3" charset="-128"/>
                <a:cs typeface="Arial" panose="020B0604020202020204" pitchFamily="34" charset="0"/>
              </a:rPr>
              <a:t> earlies – Welsh potatoes that are harvested earlier than many other UK varieties, usually in the first week of May.</a:t>
            </a:r>
            <a:endParaRPr lang="en-GB" altLang="en-US" sz="2000"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endParaRPr lang="en-US" altLang="en-US"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endParaRPr lang="en-GB" altLang="en-US"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5" name="Picture 2" descr="Image result for Pembrokeshire early potato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22077" y="3832176"/>
            <a:ext cx="1754187" cy="2338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041" y="1676747"/>
            <a:ext cx="3058194" cy="2039815"/>
          </a:xfrm>
          <a:prstGeom prst="rect">
            <a:avLst/>
          </a:prstGeom>
        </p:spPr>
      </p:pic>
    </p:spTree>
    <p:extLst>
      <p:ext uri="{BB962C8B-B14F-4D97-AF65-F5344CB8AC3E}">
        <p14:creationId xmlns:p14="http://schemas.microsoft.com/office/powerpoint/2010/main" val="3834695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6" y="2571092"/>
            <a:ext cx="6755524" cy="3600000"/>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Protected Designation of Origin (PDO)</a:t>
            </a:r>
          </a:p>
          <a:p>
            <a:pPr marL="0" indent="0">
              <a:buFont typeface="Arial" pitchFamily="34" charset="0"/>
              <a:buNone/>
            </a:pPr>
            <a:endParaRPr lang="en-GB" altLang="en-US" sz="2000" b="1" dirty="0">
              <a:latin typeface="Arial" panose="020B0604020202020204" pitchFamily="34" charset="0"/>
              <a:ea typeface="ヒラギノ角ゴ Pro W3" charset="-128"/>
              <a:cs typeface="Arial" panose="020B0604020202020204" pitchFamily="34" charset="0"/>
            </a:endParaRPr>
          </a:p>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Products which are produced, processed and prepared within a particular geographical area and have a reputation, features or certain qualities attributable to that area.</a:t>
            </a:r>
          </a:p>
          <a:p>
            <a:pPr marL="0" indent="0">
              <a:buFont typeface="Arial" pitchFamily="34" charset="0"/>
              <a:buNone/>
            </a:pPr>
            <a:endParaRPr lang="en-US" altLang="en-US"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4" name="Picture 4" descr="Image result for traditional speciality guaranteed lis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155849" y="2571092"/>
            <a:ext cx="1466850" cy="147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23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Food provenance</a:t>
            </a:r>
            <a:endParaRPr lang="en-GB" dirty="0"/>
          </a:p>
        </p:txBody>
      </p:sp>
      <p:sp>
        <p:nvSpPr>
          <p:cNvPr id="3" name="Subtitle 2"/>
          <p:cNvSpPr>
            <a:spLocks noGrp="1"/>
          </p:cNvSpPr>
          <p:nvPr>
            <p:ph type="subTitle" idx="1"/>
          </p:nvPr>
        </p:nvSpPr>
        <p:spPr>
          <a:xfrm>
            <a:off x="1169274" y="2283798"/>
            <a:ext cx="7822326" cy="3807937"/>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Protected Designation of Origin (PDO)</a:t>
            </a:r>
          </a:p>
          <a:p>
            <a:pPr marL="0" indent="0">
              <a:buFont typeface="Arial" pitchFamily="34" charset="0"/>
              <a:buNone/>
            </a:pPr>
            <a:r>
              <a:rPr lang="en-US" altLang="en-US" sz="2000" dirty="0">
                <a:latin typeface="Arial" panose="020B0604020202020204" pitchFamily="34" charset="0"/>
                <a:ea typeface="ヒラギノ角ゴ Pro W3" charset="-128"/>
                <a:cs typeface="Arial" panose="020B0604020202020204" pitchFamily="34" charset="0"/>
              </a:rPr>
              <a:t>Two examples of British products with PDO are:</a:t>
            </a:r>
          </a:p>
          <a:p>
            <a:pPr marL="0" indent="0">
              <a:buFont typeface="Arial" pitchFamily="34" charset="0"/>
              <a:buNone/>
            </a:pPr>
            <a:endParaRPr lang="en-US" altLang="en-US" sz="2000" dirty="0">
              <a:latin typeface="Arial" panose="020B0604020202020204" pitchFamily="34" charset="0"/>
              <a:ea typeface="ヒラギノ角ゴ Pro W3" charset="-128"/>
              <a:cs typeface="Arial" panose="020B0604020202020204" pitchFamily="34" charset="0"/>
            </a:endParaRPr>
          </a:p>
          <a:p>
            <a:r>
              <a:rPr lang="en-US" altLang="en-US" sz="2000" dirty="0">
                <a:latin typeface="Arial" panose="020B0604020202020204" pitchFamily="34" charset="0"/>
                <a:ea typeface="ヒラギノ角ゴ Pro W3" charset="-128"/>
                <a:cs typeface="Arial" panose="020B0604020202020204" pitchFamily="34" charset="0"/>
              </a:rPr>
              <a:t>Orkney beef – </a:t>
            </a:r>
            <a:r>
              <a:rPr lang="en-GB" altLang="en-US" sz="2000" dirty="0">
                <a:latin typeface="Arial" panose="020B0604020202020204" pitchFamily="34" charset="0"/>
                <a:ea typeface="ヒラギノ角ゴ Pro W3" charset="-128"/>
                <a:cs typeface="Arial" panose="020B0604020202020204" pitchFamily="34" charset="0"/>
              </a:rPr>
              <a:t> </a:t>
            </a:r>
            <a:r>
              <a:rPr lang="en-GB" altLang="en-US" sz="2000" dirty="0" smtClean="0">
                <a:latin typeface="Arial" panose="020B0604020202020204" pitchFamily="34" charset="0"/>
                <a:ea typeface="ヒラギノ角ゴ Pro W3" charset="-128"/>
                <a:cs typeface="Arial" panose="020B0604020202020204" pitchFamily="34" charset="0"/>
              </a:rPr>
              <a:t>a </a:t>
            </a:r>
            <a:r>
              <a:rPr lang="en-GB" sz="2000" dirty="0" smtClean="0">
                <a:latin typeface="Arial" panose="020B0604020202020204" pitchFamily="34" charset="0"/>
                <a:cs typeface="Arial" panose="020B0604020202020204" pitchFamily="34" charset="0"/>
              </a:rPr>
              <a:t>feature </a:t>
            </a:r>
            <a:r>
              <a:rPr lang="en-GB" sz="2000" dirty="0">
                <a:latin typeface="Arial" panose="020B0604020202020204" pitchFamily="34" charset="0"/>
                <a:cs typeface="Arial" panose="020B0604020202020204" pitchFamily="34" charset="0"/>
              </a:rPr>
              <a:t>of Orkney Beef farming is the widespread use of Aberdeen Angus and Shorthorn cross breeding cows which give the beef its distinctive </a:t>
            </a:r>
            <a:r>
              <a:rPr lang="en-GB" sz="2000" dirty="0" smtClean="0">
                <a:latin typeface="Arial" panose="020B0604020202020204" pitchFamily="34" charset="0"/>
                <a:cs typeface="Arial" panose="020B0604020202020204" pitchFamily="34" charset="0"/>
              </a:rPr>
              <a:t>characteristics; </a:t>
            </a:r>
            <a:endParaRPr lang="en-US" altLang="en-US" sz="2000" dirty="0">
              <a:latin typeface="Arial" panose="020B0604020202020204" pitchFamily="34" charset="0"/>
              <a:ea typeface="ヒラギノ角ゴ Pro W3" charset="-128"/>
              <a:cs typeface="Arial" panose="020B0604020202020204" pitchFamily="34" charset="0"/>
            </a:endParaRPr>
          </a:p>
          <a:p>
            <a:r>
              <a:rPr lang="en-GB" sz="2000" dirty="0">
                <a:latin typeface="Arial" panose="020B0604020202020204" pitchFamily="34" charset="0"/>
                <a:cs typeface="Arial" panose="020B0604020202020204" pitchFamily="34" charset="0"/>
              </a:rPr>
              <a:t>Beacon Fell Traditional Lancashire cheese - made exclusively in the Preston area from local milk which is pasteurised. Cylindrical shaped cheese made from the curd of two or three days. The cheese is lightly pressed for 2 days, waxed or buttered or cloth bound and is fully mature at 6 months. </a:t>
            </a:r>
            <a:endParaRPr lang="en-GB" altLang="en-US" sz="2000" dirty="0">
              <a:latin typeface="Arial" panose="020B0604020202020204" pitchFamily="34" charset="0"/>
              <a:ea typeface="ヒラギノ角ゴ Pro W3" charset="-128"/>
              <a:cs typeface="Arial" panose="020B0604020202020204" pitchFamily="34" charset="0"/>
            </a:endParaRPr>
          </a:p>
          <a:p>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3482" y="1563798"/>
            <a:ext cx="2364629" cy="1775619"/>
          </a:xfrm>
          <a:prstGeom prst="rect">
            <a:avLst/>
          </a:prstGeom>
        </p:spPr>
      </p:pic>
      <p:pic>
        <p:nvPicPr>
          <p:cNvPr id="5" name="Picture 2" descr="http://www.cheeseboard.co.uk/userfiles/image/Beacon_Fell_Trad_Lancs_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96536" y="4187766"/>
            <a:ext cx="2441575" cy="1625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32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Food assurance schemes</a:t>
            </a:r>
            <a:endParaRPr lang="en-GB" dirty="0"/>
          </a:p>
        </p:txBody>
      </p:sp>
      <p:sp>
        <p:nvSpPr>
          <p:cNvPr id="3" name="Subtitle 2"/>
          <p:cNvSpPr>
            <a:spLocks noGrp="1"/>
          </p:cNvSpPr>
          <p:nvPr>
            <p:ph type="subTitle" idx="1"/>
          </p:nvPr>
        </p:nvSpPr>
        <p:spPr>
          <a:xfrm>
            <a:off x="1169276" y="2571092"/>
            <a:ext cx="8802038" cy="3600000"/>
          </a:xfrm>
        </p:spPr>
        <p:txBody>
          <a:bodyPr/>
          <a:lstStyle/>
          <a:p>
            <a:pPr marL="0" indent="0">
              <a:buFont typeface="Arial" pitchFamily="34" charset="0"/>
              <a:buNone/>
            </a:pPr>
            <a:r>
              <a:rPr lang="en-GB" altLang="en-US" sz="2000" b="1" dirty="0">
                <a:latin typeface="Arial" panose="020B0604020202020204" pitchFamily="34" charset="0"/>
                <a:ea typeface="ヒラギノ角ゴ Pro W3" charset="-128"/>
                <a:cs typeface="Arial" panose="020B0604020202020204" pitchFamily="34" charset="0"/>
              </a:rPr>
              <a:t>Red Tractor </a:t>
            </a: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Red Tractor assurance standards cover food safety, animal welfare, environmental protection and traceability. </a:t>
            </a:r>
            <a:r>
              <a:rPr lang="en-GB" sz="2000" dirty="0">
                <a:latin typeface="Arial" panose="020B0604020202020204" pitchFamily="34" charset="0"/>
                <a:cs typeface="Arial" panose="020B0604020202020204" pitchFamily="34" charset="0"/>
              </a:rPr>
              <a:t>The Red Tractor logo tells the consumer that the food has been checked every step of the way and can be traced back to the farm source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marL="0" indent="0" fontAlgn="auto">
              <a:spcAft>
                <a:spcPts val="0"/>
              </a:spcAft>
              <a:buNone/>
              <a:defRPr/>
            </a:pPr>
            <a:r>
              <a:rPr lang="en-GB" sz="2000" dirty="0">
                <a:latin typeface="Arial" panose="020B0604020202020204" pitchFamily="34" charset="0"/>
                <a:cs typeface="Arial" panose="020B0604020202020204" pitchFamily="34" charset="0"/>
              </a:rPr>
              <a:t>The Red Tractor logo appears on these products:</a:t>
            </a:r>
          </a:p>
          <a:p>
            <a:pPr>
              <a:defRPr/>
            </a:pPr>
            <a:r>
              <a:rPr lang="en-GB" sz="2000" dirty="0">
                <a:latin typeface="Arial" panose="020B0604020202020204" pitchFamily="34" charset="0"/>
                <a:cs typeface="Arial" panose="020B0604020202020204" pitchFamily="34" charset="0"/>
              </a:rPr>
              <a:t>meat - beef, lamb, pork, chicken, turkey; </a:t>
            </a:r>
          </a:p>
          <a:p>
            <a:pPr>
              <a:defRPr/>
            </a:pPr>
            <a:r>
              <a:rPr lang="en-GB" sz="2000" dirty="0">
                <a:latin typeface="Arial" panose="020B0604020202020204" pitchFamily="34" charset="0"/>
                <a:cs typeface="Arial" panose="020B0604020202020204" pitchFamily="34" charset="0"/>
              </a:rPr>
              <a:t>dairy - milk, cheese, cream; </a:t>
            </a:r>
          </a:p>
          <a:p>
            <a:pPr>
              <a:defRPr/>
            </a:pPr>
            <a:r>
              <a:rPr lang="en-GB" sz="2000" dirty="0">
                <a:latin typeface="Arial" panose="020B0604020202020204" pitchFamily="34" charset="0"/>
                <a:cs typeface="Arial" panose="020B0604020202020204" pitchFamily="34" charset="0"/>
              </a:rPr>
              <a:t>cereals and flour; </a:t>
            </a:r>
          </a:p>
          <a:p>
            <a:pPr>
              <a:defRPr/>
            </a:pPr>
            <a:r>
              <a:rPr lang="en-GB" sz="2000" dirty="0">
                <a:latin typeface="Arial" panose="020B0604020202020204" pitchFamily="34" charset="0"/>
                <a:cs typeface="Arial" panose="020B0604020202020204" pitchFamily="34" charset="0"/>
              </a:rPr>
              <a:t>fruit, vegetables and salads; </a:t>
            </a:r>
          </a:p>
          <a:p>
            <a:pPr>
              <a:defRPr/>
            </a:pPr>
            <a:r>
              <a:rPr lang="en-GB" sz="2000" dirty="0">
                <a:latin typeface="Arial" panose="020B0604020202020204" pitchFamily="34" charset="0"/>
                <a:cs typeface="Arial" panose="020B0604020202020204" pitchFamily="34" charset="0"/>
              </a:rPr>
              <a:t>sugar.</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4542" y="4051986"/>
            <a:ext cx="3739376" cy="1230933"/>
          </a:xfrm>
          <a:prstGeom prst="rect">
            <a:avLst/>
          </a:prstGeom>
        </p:spPr>
      </p:pic>
    </p:spTree>
    <p:extLst>
      <p:ext uri="{BB962C8B-B14F-4D97-AF65-F5344CB8AC3E}">
        <p14:creationId xmlns:p14="http://schemas.microsoft.com/office/powerpoint/2010/main" val="364737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Food assurance schemes</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71092"/>
            <a:ext cx="6516038" cy="3600000"/>
          </a:xfrm>
        </p:spPr>
        <p:txBody>
          <a:bodyPr/>
          <a:lstStyle/>
          <a:p>
            <a:pPr marL="0" indent="0">
              <a:spcBef>
                <a:spcPct val="0"/>
              </a:spcBef>
              <a:buNone/>
            </a:pPr>
            <a:r>
              <a:rPr lang="en-GB" altLang="en-US" sz="2000" b="1" dirty="0">
                <a:latin typeface="Arial" panose="020B0604020202020204" pitchFamily="34" charset="0"/>
                <a:cs typeface="Arial" panose="020B0604020202020204" pitchFamily="34" charset="0"/>
              </a:rPr>
              <a:t>The British Lion mark</a:t>
            </a:r>
          </a:p>
          <a:p>
            <a:pPr>
              <a:spcBef>
                <a:spcPct val="0"/>
              </a:spcBef>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A quality code of practice that ensures eggs have been produced to the highest standards of food safety. </a:t>
            </a:r>
          </a:p>
          <a:p>
            <a:pPr>
              <a:spcBef>
                <a:spcPct val="0"/>
              </a:spcBef>
            </a:pPr>
            <a:endParaRPr lang="en-GB" altLang="en-US" sz="2000" b="1" dirty="0">
              <a:latin typeface="Arial" panose="020B0604020202020204" pitchFamily="34" charset="0"/>
              <a:cs typeface="Arial" panose="020B0604020202020204" pitchFamily="34" charset="0"/>
            </a:endParaRPr>
          </a:p>
          <a:p>
            <a:pPr marL="0" indent="0">
              <a:spcBef>
                <a:spcPct val="0"/>
              </a:spcBef>
              <a:buNone/>
            </a:pPr>
            <a:r>
              <a:rPr lang="en-GB" altLang="en-US" sz="2000" dirty="0">
                <a:latin typeface="Arial" panose="020B0604020202020204" pitchFamily="34" charset="0"/>
                <a:cs typeface="Arial" panose="020B0604020202020204" pitchFamily="34" charset="0"/>
              </a:rPr>
              <a:t>The code covers the entire production chain and ensures strict food safety controls including the guarantee that all hens are vaccinated against Salmonella and a ‘passport’ system ensuring that all hens, eggs and feed are fully traceable</a:t>
            </a:r>
            <a:r>
              <a:rPr lang="en-GB" altLang="en-US" sz="2000" dirty="0"/>
              <a:t>.</a:t>
            </a:r>
            <a:endParaRPr lang="en-US" altLang="en-US" sz="2000" dirty="0"/>
          </a:p>
          <a:p>
            <a:endParaRPr lang="en-GB" dirty="0"/>
          </a:p>
        </p:txBody>
      </p:sp>
      <p:sp>
        <p:nvSpPr>
          <p:cNvPr id="4" name="Freeform 10"/>
          <p:cNvSpPr>
            <a:spLocks/>
          </p:cNvSpPr>
          <p:nvPr/>
        </p:nvSpPr>
        <p:spPr bwMode="auto">
          <a:xfrm>
            <a:off x="9400119" y="2276872"/>
            <a:ext cx="2521990" cy="2619577"/>
          </a:xfrm>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2" cstate="email">
              <a:extLst>
                <a:ext uri="{28A0092B-C50C-407E-A947-70E740481C1C}">
                  <a14:useLocalDpi xmlns:a14="http://schemas.microsoft.com/office/drawing/2010/main"/>
                </a:ext>
              </a:extLst>
            </a:blip>
            <a:srcRect/>
            <a:stretch>
              <a:fillRect b="2000"/>
            </a:stretch>
          </a:blipFill>
          <a:ln w="0">
            <a:noFill/>
            <a:prstDash val="solid"/>
            <a:round/>
            <a:headEnd/>
            <a:tailEnd/>
          </a:ln>
        </p:spPr>
        <p:txBody>
          <a:bodyPr/>
          <a:lstStyle/>
          <a:p>
            <a:pPr eaLnBrk="1" fontAlgn="auto" hangingPunct="1">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687404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200" dirty="0">
                <a:latin typeface="Arial" panose="020B0604020202020204" pitchFamily="34" charset="0"/>
                <a:cs typeface="Arial" panose="020B0604020202020204" pitchFamily="34" charset="0"/>
              </a:rPr>
              <a:t>Food assurance schemes</a:t>
            </a:r>
            <a:endParaRPr lang="en-GB" dirty="0"/>
          </a:p>
        </p:txBody>
      </p:sp>
      <p:sp>
        <p:nvSpPr>
          <p:cNvPr id="3" name="Subtitle 2"/>
          <p:cNvSpPr>
            <a:spLocks noGrp="1"/>
          </p:cNvSpPr>
          <p:nvPr>
            <p:ph type="subTitle" idx="1"/>
          </p:nvPr>
        </p:nvSpPr>
        <p:spPr>
          <a:xfrm>
            <a:off x="1169276" y="2571092"/>
            <a:ext cx="7471804" cy="3600000"/>
          </a:xfrm>
        </p:spPr>
        <p:txBody>
          <a:bodyPr/>
          <a:lstStyle/>
          <a:p>
            <a:pPr marL="0" indent="0">
              <a:buNone/>
            </a:pPr>
            <a:r>
              <a:rPr lang="en-GB" sz="2000" b="1" dirty="0" smtClean="0">
                <a:latin typeface="Arial" panose="020B0604020202020204" pitchFamily="34" charset="0"/>
                <a:cs typeface="Arial" panose="020B0604020202020204" pitchFamily="34" charset="0"/>
              </a:rPr>
              <a:t>Northern Ireland Beef and Lamb Farm </a:t>
            </a:r>
            <a:r>
              <a:rPr lang="en-GB" sz="2000" b="1" dirty="0">
                <a:latin typeface="Arial" panose="020B0604020202020204" pitchFamily="34" charset="0"/>
                <a:cs typeface="Arial" panose="020B0604020202020204" pitchFamily="34" charset="0"/>
              </a:rPr>
              <a:t>Assurance </a:t>
            </a:r>
            <a:r>
              <a:rPr lang="en-GB" sz="2000" b="1" dirty="0" smtClean="0">
                <a:latin typeface="Arial" panose="020B0604020202020204" pitchFamily="34" charset="0"/>
                <a:cs typeface="Arial" panose="020B0604020202020204" pitchFamily="34" charset="0"/>
              </a:rPr>
              <a:t>Scheme</a:t>
            </a:r>
          </a:p>
          <a:p>
            <a:pPr marL="0" indent="0">
              <a:buNone/>
            </a:pPr>
            <a:r>
              <a:rPr lang="en-GB" sz="2000" dirty="0">
                <a:latin typeface="Arial" panose="020B0604020202020204" pitchFamily="34" charset="0"/>
                <a:cs typeface="Arial" panose="020B0604020202020204" pitchFamily="34" charset="0"/>
              </a:rPr>
              <a:t>The Northern Ireland Beef &amp; Lamb Farm Quality Assurance Scheme was developed to give consumers assurances about the farm end of the production chain of their food. </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It is about farm quality – the quality of the production methods used, the quality of care for animals which is practiced, the quality of the farm environment, and above all the quality of concern for the customer in producing beef and lamb which is wholesome, safe and free from unnatural substances</a:t>
            </a:r>
            <a:r>
              <a:rPr lang="en-GB" sz="2000" dirty="0" smtClean="0">
                <a:latin typeface="Arial" panose="020B0604020202020204" pitchFamily="34" charset="0"/>
                <a:cs typeface="Arial" panose="020B0604020202020204" pitchFamily="34" charset="0"/>
              </a:rPr>
              <a:t>.</a:t>
            </a:r>
          </a:p>
          <a:p>
            <a:pPr marL="0" indent="0">
              <a:buNone/>
            </a:pPr>
            <a:endParaRPr lang="en-US" dirty="0">
              <a:latin typeface="Rockwell" panose="02060603020205020403" pitchFamily="18" charset="0"/>
            </a:endParaRPr>
          </a:p>
          <a:p>
            <a:pPr marL="0" indent="0">
              <a:buNone/>
            </a:pPr>
            <a:endParaRPr lang="en-US" dirty="0">
              <a:solidFill>
                <a:srgbClr val="FF0000"/>
              </a:solidFill>
            </a:endParaRPr>
          </a:p>
        </p:txBody>
      </p:sp>
      <p:pic>
        <p:nvPicPr>
          <p:cNvPr id="5" name="Picture 4" descr="https://www.lmcni.com/site/wp-content/uploads/2015/04/FQA-logo.jpg"/>
          <p:cNvPicPr/>
          <p:nvPr/>
        </p:nvPicPr>
        <p:blipFill>
          <a:blip r:embed="rId2">
            <a:extLst>
              <a:ext uri="{28A0092B-C50C-407E-A947-70E740481C1C}">
                <a14:useLocalDpi xmlns:a14="http://schemas.microsoft.com/office/drawing/2010/main" val="0"/>
              </a:ext>
            </a:extLst>
          </a:blip>
          <a:srcRect/>
          <a:stretch>
            <a:fillRect/>
          </a:stretch>
        </p:blipFill>
        <p:spPr bwMode="auto">
          <a:xfrm>
            <a:off x="9015984" y="2704422"/>
            <a:ext cx="2660904" cy="2471082"/>
          </a:xfrm>
          <a:prstGeom prst="rect">
            <a:avLst/>
          </a:prstGeom>
          <a:noFill/>
          <a:ln>
            <a:noFill/>
          </a:ln>
        </p:spPr>
      </p:pic>
    </p:spTree>
    <p:extLst>
      <p:ext uri="{BB962C8B-B14F-4D97-AF65-F5344CB8AC3E}">
        <p14:creationId xmlns:p14="http://schemas.microsoft.com/office/powerpoint/2010/main" val="421826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136" y="1554828"/>
            <a:ext cx="9720000" cy="720000"/>
          </a:xfrm>
        </p:spPr>
        <p:txBody>
          <a:bodyPr/>
          <a:lstStyle/>
          <a:p>
            <a:r>
              <a:rPr lang="en-GB" altLang="en-US" sz="3200" dirty="0">
                <a:latin typeface="Arial" panose="020B0604020202020204" pitchFamily="34" charset="0"/>
                <a:cs typeface="Arial" panose="020B0604020202020204" pitchFamily="34" charset="0"/>
              </a:rPr>
              <a:t>Food assurance schemes</a:t>
            </a:r>
            <a:endParaRPr lang="en-GB" dirty="0"/>
          </a:p>
        </p:txBody>
      </p:sp>
      <p:sp>
        <p:nvSpPr>
          <p:cNvPr id="3" name="Subtitle 2"/>
          <p:cNvSpPr>
            <a:spLocks noGrp="1"/>
          </p:cNvSpPr>
          <p:nvPr>
            <p:ph type="subTitle" idx="1"/>
          </p:nvPr>
        </p:nvSpPr>
        <p:spPr>
          <a:xfrm>
            <a:off x="1088136" y="2312858"/>
            <a:ext cx="6301372" cy="3600000"/>
          </a:xfrm>
        </p:spPr>
        <p:txBody>
          <a:bodyPr/>
          <a:lstStyle/>
          <a:p>
            <a:pPr marL="0" indent="0">
              <a:buNone/>
            </a:pPr>
            <a:r>
              <a:rPr lang="en-US" b="1" dirty="0" err="1" smtClean="0"/>
              <a:t>Bord</a:t>
            </a:r>
            <a:r>
              <a:rPr lang="en-US" b="1" dirty="0" smtClean="0"/>
              <a:t> Bia Quality Assurance Schemes</a:t>
            </a:r>
          </a:p>
          <a:p>
            <a:pPr marL="0" indent="0">
              <a:buNone/>
            </a:pPr>
            <a:endParaRPr lang="en-US" dirty="0"/>
          </a:p>
          <a:p>
            <a:pPr marL="0" indent="0">
              <a:buNone/>
            </a:pPr>
            <a:r>
              <a:rPr lang="en-US" dirty="0" smtClean="0"/>
              <a:t>In the </a:t>
            </a:r>
            <a:r>
              <a:rPr lang="en-US" dirty="0" err="1" smtClean="0"/>
              <a:t>Bord</a:t>
            </a:r>
            <a:r>
              <a:rPr lang="en-US" dirty="0" smtClean="0"/>
              <a:t> Bia Quality Assurance Schemes, all steps in the food chain from production to final packaging for sale to the consumer are Quality Assured.</a:t>
            </a:r>
            <a:endParaRPr lang="en-GB" dirty="0"/>
          </a:p>
        </p:txBody>
      </p:sp>
      <p:pic>
        <p:nvPicPr>
          <p:cNvPr id="5" name="Picture 4"/>
          <p:cNvPicPr>
            <a:picLocks noChangeAspect="1"/>
          </p:cNvPicPr>
          <p:nvPr/>
        </p:nvPicPr>
        <p:blipFill>
          <a:blip r:embed="rId2"/>
          <a:stretch>
            <a:fillRect/>
          </a:stretch>
        </p:blipFill>
        <p:spPr>
          <a:xfrm>
            <a:off x="1005840" y="4214136"/>
            <a:ext cx="8461016" cy="2248198"/>
          </a:xfrm>
          <a:prstGeom prst="rect">
            <a:avLst/>
          </a:prstGeom>
        </p:spPr>
      </p:pic>
      <p:pic>
        <p:nvPicPr>
          <p:cNvPr id="2050" name="Picture 2" descr="Image result for bord bi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073" y="1795047"/>
            <a:ext cx="3923594" cy="216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6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guide for a balanced diet</a:t>
            </a:r>
            <a:br>
              <a:rPr lang="en-GB" dirty="0"/>
            </a:br>
            <a:endParaRPr lang="en-US" dirty="0"/>
          </a:p>
        </p:txBody>
      </p:sp>
      <p:sp>
        <p:nvSpPr>
          <p:cNvPr id="3" name="Subtitle 2"/>
          <p:cNvSpPr>
            <a:spLocks noGrp="1"/>
          </p:cNvSpPr>
          <p:nvPr>
            <p:ph type="subTitle" idx="1"/>
          </p:nvPr>
        </p:nvSpPr>
        <p:spPr>
          <a:xfrm>
            <a:off x="1169276" y="2571092"/>
            <a:ext cx="6273515" cy="3600000"/>
          </a:xfrm>
        </p:spPr>
        <p:txBody>
          <a:bodyPr/>
          <a:lstStyle/>
          <a:p>
            <a:pPr marL="0" indent="0">
              <a:buNone/>
            </a:pPr>
            <a:r>
              <a:rPr lang="en-GB" sz="2000" dirty="0"/>
              <a:t>All around the world people choose to eat different foods for many different reasons. </a:t>
            </a:r>
          </a:p>
          <a:p>
            <a:pPr marL="0" indent="0">
              <a:buNone/>
            </a:pPr>
            <a:endParaRPr lang="en-GB" sz="2000" dirty="0"/>
          </a:p>
          <a:p>
            <a:pPr marL="0" indent="0">
              <a:buNone/>
            </a:pPr>
            <a:r>
              <a:rPr lang="en-GB" sz="2000" dirty="0"/>
              <a:t>The Eatwell Guide provides guidance in the UK on how everyone can achieve a healthy varied diet.</a:t>
            </a:r>
          </a:p>
        </p:txBody>
      </p:sp>
      <p:pic>
        <p:nvPicPr>
          <p:cNvPr id="4" name="Picture 4" descr="Eatwell guide 2016 FINAL FEB-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7137" y="1923798"/>
            <a:ext cx="4614863"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Arial" panose="020B0604020202020204" pitchFamily="34" charset="0"/>
                <a:cs typeface="Arial" panose="020B0604020202020204" pitchFamily="34" charset="0"/>
              </a:rPr>
              <a:t>Food assurance schemes</a:t>
            </a:r>
            <a:br>
              <a:rPr lang="en-GB" altLang="en-US" sz="3600" dirty="0">
                <a:latin typeface="Arial" panose="020B0604020202020204" pitchFamily="34" charset="0"/>
                <a:cs typeface="Arial" panose="020B0604020202020204" pitchFamily="34" charset="0"/>
              </a:rPr>
            </a:br>
            <a:endParaRPr lang="en-GB" dirty="0"/>
          </a:p>
        </p:txBody>
      </p:sp>
      <p:sp>
        <p:nvSpPr>
          <p:cNvPr id="3" name="Subtitle 2"/>
          <p:cNvSpPr>
            <a:spLocks noGrp="1"/>
          </p:cNvSpPr>
          <p:nvPr>
            <p:ph type="subTitle" idx="1"/>
          </p:nvPr>
        </p:nvSpPr>
        <p:spPr>
          <a:xfrm>
            <a:off x="1169276" y="2537327"/>
            <a:ext cx="6559582" cy="3600000"/>
          </a:xfrm>
        </p:spPr>
        <p:txBody>
          <a:bodyPr/>
          <a:lstStyle/>
          <a:p>
            <a:pPr>
              <a:buFont typeface="Arial" panose="020B0604020202020204" pitchFamily="34" charset="0"/>
              <a:buNone/>
              <a:defRPr/>
            </a:pPr>
            <a:r>
              <a:rPr lang="en-US" sz="2000" b="1" dirty="0">
                <a:latin typeface="Arial" panose="020B0604020202020204" pitchFamily="34" charset="0"/>
                <a:cs typeface="Arial" panose="020B0604020202020204" pitchFamily="34" charset="0"/>
              </a:rPr>
              <a:t>Marine Stewardship </a:t>
            </a:r>
            <a:r>
              <a:rPr lang="en-US" sz="2000" b="1" dirty="0" smtClean="0">
                <a:latin typeface="Arial" panose="020B0604020202020204" pitchFamily="34" charset="0"/>
                <a:cs typeface="Arial" panose="020B0604020202020204" pitchFamily="34" charset="0"/>
              </a:rPr>
              <a:t>Council</a:t>
            </a:r>
            <a:endParaRPr lang="en-US" sz="20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2000" dirty="0">
                <a:latin typeface="Arial" panose="020B0604020202020204" pitchFamily="34" charset="0"/>
                <a:cs typeface="Arial" panose="020B0604020202020204" pitchFamily="34" charset="0"/>
              </a:rPr>
              <a:t>The MSC is used to assess if a fishery is well managed and sustainable. </a:t>
            </a:r>
          </a:p>
          <a:p>
            <a:pPr>
              <a:buFont typeface="Arial" panose="020B0604020202020204" pitchFamily="34" charset="0"/>
              <a:buNone/>
              <a:defRPr/>
            </a:pPr>
            <a:r>
              <a:rPr lang="en-US" sz="2000" dirty="0">
                <a:latin typeface="Arial" panose="020B0604020202020204" pitchFamily="34" charset="0"/>
                <a:cs typeface="Arial" panose="020B0604020202020204" pitchFamily="34" charset="0"/>
              </a:rPr>
              <a:t>The Standard has three core principles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sustainable fish stocks;</a:t>
            </a:r>
          </a:p>
          <a:p>
            <a:pPr>
              <a:buFont typeface="Arial" panose="020B0604020202020204" pitchFamily="34" charset="0"/>
              <a:buChar char="•"/>
              <a:defRPr/>
            </a:pPr>
            <a:r>
              <a:rPr lang="en-US" sz="2000" dirty="0" err="1">
                <a:latin typeface="Arial" panose="020B0604020202020204" pitchFamily="34" charset="0"/>
                <a:cs typeface="Arial" panose="020B0604020202020204" pitchFamily="34" charset="0"/>
              </a:rPr>
              <a:t>minimising</a:t>
            </a:r>
            <a:r>
              <a:rPr lang="en-US" sz="2000" dirty="0">
                <a:latin typeface="Arial" panose="020B0604020202020204" pitchFamily="34" charset="0"/>
                <a:cs typeface="Arial" panose="020B0604020202020204" pitchFamily="34" charset="0"/>
              </a:rPr>
              <a:t> environmental impact;</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effective fisheries management</a:t>
            </a:r>
            <a:r>
              <a:rPr lang="en-US" sz="2000" dirty="0" smtClean="0">
                <a:latin typeface="Arial" panose="020B0604020202020204" pitchFamily="34" charset="0"/>
                <a:cs typeface="Arial" panose="020B0604020202020204" pitchFamily="34" charset="0"/>
              </a:rPr>
              <a:t>.</a:t>
            </a:r>
          </a:p>
          <a:p>
            <a:pPr>
              <a:buFont typeface="Arial" panose="020B0604020202020204" pitchFamily="34" charset="0"/>
              <a:buChar char="•"/>
              <a:defRPr/>
            </a:pPr>
            <a:endParaRPr lang="en-US" sz="2000" dirty="0" smtClean="0">
              <a:latin typeface="Arial" panose="020B0604020202020204" pitchFamily="34" charset="0"/>
              <a:cs typeface="Arial" panose="020B0604020202020204" pitchFamily="34" charset="0"/>
            </a:endParaRPr>
          </a:p>
          <a:p>
            <a:pPr marL="0" indent="0">
              <a:buNone/>
              <a:defRPr/>
            </a:pPr>
            <a:r>
              <a:rPr lang="en-US" sz="2000" dirty="0" smtClean="0">
                <a:latin typeface="Arial" panose="020B0604020202020204" pitchFamily="34" charset="0"/>
                <a:cs typeface="Arial" panose="020B0604020202020204" pitchFamily="34" charset="0"/>
              </a:rPr>
              <a:t>The MSC logo can be used on fresh fish counters, packaged fish products and restaurant menus.</a:t>
            </a:r>
            <a:endParaRPr lang="en-US" sz="2000" dirty="0">
              <a:latin typeface="Arial" panose="020B0604020202020204" pitchFamily="34" charset="0"/>
              <a:cs typeface="Arial" panose="020B0604020202020204" pitchFamily="34" charset="0"/>
            </a:endParaRPr>
          </a:p>
          <a:p>
            <a:pPr>
              <a:buFont typeface="Arial" panose="020B0604020202020204" pitchFamily="34" charset="0"/>
              <a:buNone/>
              <a:defRPr/>
            </a:pPr>
            <a:endParaRPr lang="en-US" dirty="0">
              <a:latin typeface="Arial" panose="020B0604020202020204" pitchFamily="34" charset="0"/>
              <a:cs typeface="Arial" panose="020B0604020202020204" pitchFamily="34" charset="0"/>
            </a:endParaRPr>
          </a:p>
          <a:p>
            <a:pPr marL="0" indent="0">
              <a:buNone/>
            </a:pPr>
            <a:endParaRPr lang="en-GB" dirty="0"/>
          </a:p>
        </p:txBody>
      </p:sp>
      <p:pic>
        <p:nvPicPr>
          <p:cNvPr id="4" name="Picture 6" descr="MSC label format vertical and horizont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2210" y="2537327"/>
            <a:ext cx="3578695"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950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Advertising and other point of sale information</a:t>
            </a:r>
            <a:endParaRPr lang="en-US" dirty="0"/>
          </a:p>
        </p:txBody>
      </p:sp>
      <p:sp>
        <p:nvSpPr>
          <p:cNvPr id="3" name="Subtitle 2"/>
          <p:cNvSpPr>
            <a:spLocks noGrp="1"/>
          </p:cNvSpPr>
          <p:nvPr>
            <p:ph type="subTitle" idx="1"/>
          </p:nvPr>
        </p:nvSpPr>
        <p:spPr>
          <a:xfrm>
            <a:off x="1169274" y="2285314"/>
            <a:ext cx="7730175" cy="3600000"/>
          </a:xfrm>
        </p:spPr>
        <p:txBody>
          <a:bodyPr/>
          <a:lstStyle/>
          <a:p>
            <a:pPr marL="0" indent="0">
              <a:spcBef>
                <a:spcPct val="0"/>
              </a:spcBef>
              <a:buNone/>
            </a:pPr>
            <a:r>
              <a:rPr lang="en-GB" altLang="en-US" sz="2000" dirty="0"/>
              <a:t>Advertisements encouraging people to choose certain foods often appear on the television, internet, radio, posters, magazines and newspapers.</a:t>
            </a:r>
          </a:p>
          <a:p>
            <a:pPr marL="0" indent="0">
              <a:spcBef>
                <a:spcPct val="0"/>
              </a:spcBef>
              <a:buNone/>
            </a:pPr>
            <a:endParaRPr lang="en-GB" altLang="en-US" sz="2000" dirty="0"/>
          </a:p>
          <a:p>
            <a:pPr marL="0" indent="0">
              <a:spcBef>
                <a:spcPct val="0"/>
              </a:spcBef>
              <a:buNone/>
            </a:pPr>
            <a:r>
              <a:rPr lang="en-GB" altLang="en-US" sz="2000" dirty="0"/>
              <a:t>Point of purchase information and product placement are strategies often used to provide information to consumers. This can assist people in making healthier choices.</a:t>
            </a:r>
            <a:endParaRPr lang="en-US" altLang="en-US" sz="2000" dirty="0"/>
          </a:p>
          <a:p>
            <a:pPr marL="0" indent="0">
              <a:buNone/>
            </a:pPr>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9449" y="2514600"/>
            <a:ext cx="3054905" cy="2036603"/>
          </a:xfrm>
          <a:prstGeom prst="rect">
            <a:avLst/>
          </a:prstGeom>
        </p:spPr>
      </p:pic>
    </p:spTree>
    <p:extLst>
      <p:ext uri="{BB962C8B-B14F-4D97-AF65-F5344CB8AC3E}">
        <p14:creationId xmlns:p14="http://schemas.microsoft.com/office/powerpoint/2010/main" val="2898716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Other sources of information</a:t>
            </a:r>
            <a:endParaRPr lang="en-GB" dirty="0"/>
          </a:p>
        </p:txBody>
      </p:sp>
      <p:sp>
        <p:nvSpPr>
          <p:cNvPr id="3" name="Subtitle 2"/>
          <p:cNvSpPr>
            <a:spLocks noGrp="1"/>
          </p:cNvSpPr>
          <p:nvPr>
            <p:ph type="subTitle" idx="1"/>
          </p:nvPr>
        </p:nvSpPr>
        <p:spPr>
          <a:xfrm>
            <a:off x="1169275" y="2571092"/>
            <a:ext cx="10652611" cy="3600000"/>
          </a:xfrm>
        </p:spPr>
        <p:txBody>
          <a:bodyPr/>
          <a:lstStyle/>
          <a:p>
            <a:pPr marL="0" indent="0">
              <a:buFont typeface="Arial" pitchFamily="34" charset="0"/>
              <a:buNone/>
              <a:defRPr/>
            </a:pPr>
            <a:r>
              <a:rPr lang="en-GB" sz="2000" dirty="0">
                <a:latin typeface="Arial" panose="020B0604020202020204" pitchFamily="34" charset="0"/>
                <a:cs typeface="Arial" panose="020B0604020202020204" pitchFamily="34" charset="0"/>
              </a:rPr>
              <a:t>There are many sources of information to help </a:t>
            </a:r>
            <a:r>
              <a:rPr lang="en-GB" sz="2000" dirty="0" smtClean="0">
                <a:latin typeface="Arial" panose="020B0604020202020204" pitchFamily="34" charset="0"/>
                <a:cs typeface="Arial" panose="020B0604020202020204" pitchFamily="34" charset="0"/>
              </a:rPr>
              <a:t>people when making </a:t>
            </a:r>
            <a:r>
              <a:rPr lang="en-GB" sz="2000" dirty="0">
                <a:latin typeface="Arial" panose="020B0604020202020204" pitchFamily="34" charset="0"/>
                <a:cs typeface="Arial" panose="020B0604020202020204" pitchFamily="34" charset="0"/>
              </a:rPr>
              <a:t>food choices</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Department of Health;</a:t>
            </a:r>
          </a:p>
          <a:p>
            <a:pPr>
              <a:defRPr/>
            </a:pPr>
            <a:r>
              <a:rPr lang="en-GB" sz="2000" dirty="0">
                <a:latin typeface="Arial" panose="020B0604020202020204" pitchFamily="34" charset="0"/>
                <a:cs typeface="Arial" panose="020B0604020202020204" pitchFamily="34" charset="0"/>
              </a:rPr>
              <a:t>NHS Choices;</a:t>
            </a:r>
          </a:p>
          <a:p>
            <a:pPr>
              <a:defRPr/>
            </a:pPr>
            <a:r>
              <a:rPr lang="en-GB" sz="2000" dirty="0">
                <a:latin typeface="Arial" panose="020B0604020202020204" pitchFamily="34" charset="0"/>
                <a:cs typeface="Arial" panose="020B0604020202020204" pitchFamily="34" charset="0"/>
              </a:rPr>
              <a:t>British Nutrition Foundation – </a:t>
            </a:r>
            <a:r>
              <a:rPr lang="en-GB" sz="2000" dirty="0">
                <a:latin typeface="Arial" panose="020B0604020202020204" pitchFamily="34" charset="0"/>
                <a:cs typeface="Arial" panose="020B0604020202020204" pitchFamily="34" charset="0"/>
                <a:hlinkClick r:id="rId2"/>
              </a:rPr>
              <a:t>www.nutrition.org.uk</a:t>
            </a:r>
            <a:r>
              <a:rPr lang="en-GB" sz="2000" dirty="0">
                <a:latin typeface="Arial" panose="020B0604020202020204" pitchFamily="34" charset="0"/>
                <a:cs typeface="Arial" panose="020B0604020202020204" pitchFamily="34" charset="0"/>
              </a:rPr>
              <a:t> </a:t>
            </a:r>
          </a:p>
          <a:p>
            <a:pPr>
              <a:defRPr/>
            </a:pPr>
            <a:r>
              <a:rPr lang="en-GB" sz="2000" dirty="0">
                <a:latin typeface="Arial" panose="020B0604020202020204" pitchFamily="34" charset="0"/>
                <a:cs typeface="Arial" panose="020B0604020202020204" pitchFamily="34" charset="0"/>
              </a:rPr>
              <a:t>supermarkets, food manufacturers, charities and other groups;</a:t>
            </a:r>
          </a:p>
          <a:p>
            <a:pPr>
              <a:defRPr/>
            </a:pPr>
            <a:r>
              <a:rPr lang="en-GB" sz="2000" dirty="0">
                <a:latin typeface="Arial" panose="020B0604020202020204" pitchFamily="34" charset="0"/>
                <a:cs typeface="Arial" panose="020B0604020202020204" pitchFamily="34" charset="0"/>
              </a:rPr>
              <a:t>the media, i.e. internet, newspapers, radio, magazines and television programmes.</a:t>
            </a:r>
          </a:p>
          <a:p>
            <a:pPr>
              <a:defRPr/>
            </a:pPr>
            <a:endParaRPr lang="en-GB" sz="2000" dirty="0">
              <a:latin typeface="Arial" panose="020B0604020202020204" pitchFamily="34" charset="0"/>
              <a:cs typeface="Arial" panose="020B0604020202020204" pitchFamily="34" charset="0"/>
            </a:endParaRPr>
          </a:p>
          <a:p>
            <a:pPr marL="0" indent="0">
              <a:buFont typeface="Arial" pitchFamily="34" charset="0"/>
              <a:buNone/>
              <a:defRPr/>
            </a:pPr>
            <a:r>
              <a:rPr lang="en-GB" sz="2000" dirty="0">
                <a:latin typeface="Arial" panose="020B0604020202020204" pitchFamily="34" charset="0"/>
                <a:cs typeface="Arial" panose="020B0604020202020204" pitchFamily="34" charset="0"/>
              </a:rPr>
              <a:t>It is important that advice is clear, consistent and correct.  </a:t>
            </a:r>
            <a:r>
              <a:rPr lang="en-GB" sz="2000" dirty="0" smtClean="0">
                <a:latin typeface="Arial" panose="020B0604020202020204" pitchFamily="34" charset="0"/>
                <a:cs typeface="Arial" panose="020B0604020202020204" pitchFamily="34" charset="0"/>
              </a:rPr>
              <a:t>Look </a:t>
            </a:r>
            <a:r>
              <a:rPr lang="en-GB" sz="2000" dirty="0">
                <a:latin typeface="Arial" panose="020B0604020202020204" pitchFamily="34" charset="0"/>
                <a:cs typeface="Arial" panose="020B0604020202020204" pitchFamily="34" charset="0"/>
              </a:rPr>
              <a:t>for the Information Standards logo.</a:t>
            </a:r>
          </a:p>
          <a:p>
            <a:pPr marL="0" indent="0">
              <a:buNone/>
            </a:pPr>
            <a:endParaRPr lang="en-GB"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03657" y="3097917"/>
            <a:ext cx="2311400" cy="127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33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Other sources of information</a:t>
            </a:r>
            <a:endParaRPr lang="en-GB" dirty="0"/>
          </a:p>
        </p:txBody>
      </p:sp>
      <p:sp>
        <p:nvSpPr>
          <p:cNvPr id="3" name="Subtitle 2"/>
          <p:cNvSpPr>
            <a:spLocks noGrp="1"/>
          </p:cNvSpPr>
          <p:nvPr>
            <p:ph type="subTitle" idx="1"/>
          </p:nvPr>
        </p:nvSpPr>
        <p:spPr>
          <a:xfrm>
            <a:off x="1169275" y="2571092"/>
            <a:ext cx="10369581" cy="3600000"/>
          </a:xfrm>
        </p:spPr>
        <p:txBody>
          <a:bodyPr/>
          <a:lstStyle/>
          <a:p>
            <a:pPr marL="0" indent="0">
              <a:buFont typeface="Arial" pitchFamily="34" charset="0"/>
              <a:buNone/>
            </a:pPr>
            <a:r>
              <a:rPr lang="en-GB" altLang="en-US" sz="2000" dirty="0">
                <a:latin typeface="Arial" panose="020B0604020202020204" pitchFamily="34" charset="0"/>
                <a:ea typeface="ヒラギノ角ゴ Pro W3" charset="-128"/>
                <a:cs typeface="Arial" panose="020B0604020202020204" pitchFamily="34" charset="0"/>
              </a:rPr>
              <a:t>Front and back of pack labels are also a good source of information to help make food choices</a:t>
            </a:r>
            <a:r>
              <a:rPr lang="en-GB" altLang="en-US" sz="2000" dirty="0" smtClean="0">
                <a:latin typeface="Arial" panose="020B0604020202020204" pitchFamily="34" charset="0"/>
                <a:ea typeface="ヒラギノ角ゴ Pro W3" charset="-128"/>
                <a:cs typeface="Arial" panose="020B0604020202020204" pitchFamily="34" charset="0"/>
              </a:rPr>
              <a:t>.</a:t>
            </a:r>
          </a:p>
          <a:p>
            <a:pPr marL="0" indent="0">
              <a:buFont typeface="Arial" pitchFamily="34" charset="0"/>
              <a:buNone/>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r>
              <a:rPr lang="en-GB" altLang="en-US" sz="2000" dirty="0">
                <a:latin typeface="Arial" panose="020B0604020202020204" pitchFamily="34" charset="0"/>
                <a:ea typeface="ヒラギノ角ゴ Pro W3" charset="-128"/>
                <a:cs typeface="Arial" panose="020B0604020202020204" pitchFamily="34" charset="0"/>
              </a:rPr>
              <a:t>Information required on the labels of pre-packed food and drink products:</a:t>
            </a:r>
          </a:p>
          <a:p>
            <a:r>
              <a:rPr lang="en-GB" altLang="en-US" sz="2000" dirty="0">
                <a:latin typeface="Arial" panose="020B0604020202020204" pitchFamily="34" charset="0"/>
                <a:ea typeface="ヒラギノ角ゴ Pro W3" charset="-128"/>
                <a:cs typeface="Arial" panose="020B0604020202020204" pitchFamily="34" charset="0"/>
              </a:rPr>
              <a:t>name of food or drink;</a:t>
            </a:r>
          </a:p>
          <a:p>
            <a:r>
              <a:rPr lang="en-GB" altLang="en-US" sz="2000" dirty="0">
                <a:latin typeface="Arial" panose="020B0604020202020204" pitchFamily="34" charset="0"/>
                <a:ea typeface="ヒラギノ角ゴ Pro W3" charset="-128"/>
                <a:cs typeface="Arial" panose="020B0604020202020204" pitchFamily="34" charset="0"/>
              </a:rPr>
              <a:t>list of ingredients (including additives and allergens);</a:t>
            </a:r>
          </a:p>
          <a:p>
            <a:r>
              <a:rPr lang="en-GB" altLang="en-US" sz="2000" dirty="0">
                <a:latin typeface="Arial" panose="020B0604020202020204" pitchFamily="34" charset="0"/>
                <a:ea typeface="ヒラギノ角ゴ Pro W3" charset="-128"/>
                <a:cs typeface="Arial" panose="020B0604020202020204" pitchFamily="34" charset="0"/>
              </a:rPr>
              <a:t>weight or volume;</a:t>
            </a:r>
          </a:p>
          <a:p>
            <a:r>
              <a:rPr lang="en-GB" altLang="en-US" sz="2000" dirty="0">
                <a:latin typeface="Arial" panose="020B0604020202020204" pitchFamily="34" charset="0"/>
                <a:ea typeface="ヒラギノ角ゴ Pro W3" charset="-128"/>
                <a:cs typeface="Arial" panose="020B0604020202020204" pitchFamily="34" charset="0"/>
              </a:rPr>
              <a:t>date </a:t>
            </a:r>
            <a:r>
              <a:rPr lang="en-GB" altLang="en-US" sz="2000" dirty="0" smtClean="0">
                <a:latin typeface="Arial" panose="020B0604020202020204" pitchFamily="34" charset="0"/>
                <a:ea typeface="ヒラギノ角ゴ Pro W3" charset="-128"/>
                <a:cs typeface="Arial" panose="020B0604020202020204" pitchFamily="34" charset="0"/>
              </a:rPr>
              <a:t>mark.</a:t>
            </a: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5810" y="4087368"/>
            <a:ext cx="3002142" cy="2001428"/>
          </a:xfrm>
          <a:prstGeom prst="rect">
            <a:avLst/>
          </a:prstGeom>
        </p:spPr>
      </p:pic>
    </p:spTree>
    <p:extLst>
      <p:ext uri="{BB962C8B-B14F-4D97-AF65-F5344CB8AC3E}">
        <p14:creationId xmlns:p14="http://schemas.microsoft.com/office/powerpoint/2010/main" val="416295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ea typeface="ヒラギノ角ゴ Pro W3" charset="-128"/>
                <a:cs typeface="Arial" panose="020B0604020202020204" pitchFamily="34" charset="0"/>
              </a:rPr>
              <a:t>Other sources of information</a:t>
            </a:r>
            <a:endParaRPr lang="en-GB" dirty="0"/>
          </a:p>
        </p:txBody>
      </p:sp>
      <p:sp>
        <p:nvSpPr>
          <p:cNvPr id="3" name="Subtitle 2"/>
          <p:cNvSpPr>
            <a:spLocks noGrp="1"/>
          </p:cNvSpPr>
          <p:nvPr>
            <p:ph type="subTitle" idx="1"/>
          </p:nvPr>
        </p:nvSpPr>
        <p:spPr>
          <a:xfrm>
            <a:off x="1011432" y="2571092"/>
            <a:ext cx="7430439" cy="3600000"/>
          </a:xfrm>
        </p:spPr>
        <p:txBody>
          <a:bodyPr/>
          <a:lstStyle/>
          <a:p>
            <a:pPr marL="0" indent="0">
              <a:buNone/>
            </a:pPr>
            <a:r>
              <a:rPr lang="en-GB" altLang="en-US" sz="2000" dirty="0">
                <a:latin typeface="Arial" panose="020B0604020202020204" pitchFamily="34" charset="0"/>
                <a:ea typeface="ヒラギノ角ゴ Pro W3" charset="-128"/>
                <a:cs typeface="Arial" panose="020B0604020202020204" pitchFamily="34" charset="0"/>
              </a:rPr>
              <a:t>Information required on the labels of pre-packed food and drink </a:t>
            </a:r>
            <a:r>
              <a:rPr lang="en-GB" altLang="en-US" sz="2000" dirty="0" smtClean="0">
                <a:latin typeface="Arial" panose="020B0604020202020204" pitchFamily="34" charset="0"/>
                <a:ea typeface="ヒラギノ角ゴ Pro W3" charset="-128"/>
                <a:cs typeface="Arial" panose="020B0604020202020204" pitchFamily="34" charset="0"/>
              </a:rPr>
              <a:t>products also includes:</a:t>
            </a:r>
          </a:p>
          <a:p>
            <a:r>
              <a:rPr lang="en-GB" altLang="en-US" sz="2000" dirty="0" smtClean="0">
                <a:latin typeface="Arial" panose="020B0604020202020204" pitchFamily="34" charset="0"/>
                <a:ea typeface="ヒラギノ角ゴ Pro W3" charset="-128"/>
                <a:cs typeface="Arial" panose="020B0604020202020204" pitchFamily="34" charset="0"/>
              </a:rPr>
              <a:t>storage </a:t>
            </a:r>
            <a:r>
              <a:rPr lang="en-GB" altLang="en-US" sz="2000" dirty="0">
                <a:latin typeface="Arial" panose="020B0604020202020204" pitchFamily="34" charset="0"/>
                <a:ea typeface="ヒラギノ角ゴ Pro W3" charset="-128"/>
                <a:cs typeface="Arial" panose="020B0604020202020204" pitchFamily="34" charset="0"/>
              </a:rPr>
              <a:t>and preparation conditions;</a:t>
            </a:r>
          </a:p>
          <a:p>
            <a:r>
              <a:rPr lang="en-GB" altLang="en-US" sz="2000" dirty="0">
                <a:latin typeface="Arial" panose="020B0604020202020204" pitchFamily="34" charset="0"/>
                <a:ea typeface="ヒラギノ角ゴ Pro W3" charset="-128"/>
                <a:cs typeface="Arial" panose="020B0604020202020204" pitchFamily="34" charset="0"/>
              </a:rPr>
              <a:t>name and address of the manufacturer, packer or seller;</a:t>
            </a:r>
          </a:p>
          <a:p>
            <a:r>
              <a:rPr lang="en-GB" altLang="en-US" sz="2000" dirty="0">
                <a:latin typeface="Arial" panose="020B0604020202020204" pitchFamily="34" charset="0"/>
                <a:ea typeface="ヒラギノ角ゴ Pro W3" charset="-128"/>
                <a:cs typeface="Arial" panose="020B0604020202020204" pitchFamily="34" charset="0"/>
              </a:rPr>
              <a:t>country of origin and place of provenance;</a:t>
            </a:r>
          </a:p>
          <a:p>
            <a:r>
              <a:rPr lang="en-GB" altLang="en-US" sz="2000" dirty="0">
                <a:latin typeface="Arial" panose="020B0604020202020204" pitchFamily="34" charset="0"/>
                <a:ea typeface="ヒラギノ角ゴ Pro W3" charset="-128"/>
                <a:cs typeface="Arial" panose="020B0604020202020204" pitchFamily="34" charset="0"/>
              </a:rPr>
              <a:t>nutrition information.</a:t>
            </a:r>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3907" y="3118834"/>
            <a:ext cx="2852952" cy="1595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630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br>
              <a:rPr lang="en-US" dirty="0"/>
            </a:br>
            <a:endParaRPr lang="en-US" dirty="0"/>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a:t>
            </a:r>
          </a:p>
          <a:p>
            <a:pPr marL="0" indent="0">
              <a:spcBef>
                <a:spcPct val="0"/>
              </a:spcBef>
              <a:buNone/>
            </a:pPr>
            <a:endParaRPr lang="en-US" altLang="en-US" sz="2000" dirty="0"/>
          </a:p>
          <a:p>
            <a:pPr marL="0" indent="0">
              <a:spcBef>
                <a:spcPct val="0"/>
              </a:spcBef>
              <a:buNone/>
            </a:pPr>
            <a:r>
              <a:rPr lang="en-US" altLang="en-US" sz="2000" dirty="0"/>
              <a:t>They can then enter the code (that will come up on the main screen when you start the game) and their own nickname. </a:t>
            </a:r>
          </a:p>
          <a:p>
            <a:pPr marL="0" indent="0">
              <a:spcBef>
                <a:spcPct val="0"/>
              </a:spcBef>
              <a:buNone/>
            </a:pPr>
            <a:endParaRPr lang="en-US" altLang="en-US" sz="2000" dirty="0"/>
          </a:p>
          <a:p>
            <a:pPr marL="0" indent="0">
              <a:spcBef>
                <a:spcPct val="0"/>
              </a:spcBef>
              <a:buNone/>
            </a:pPr>
            <a:r>
              <a:rPr lang="en-US" altLang="en-US" sz="2000" dirty="0"/>
              <a:t>They can then play along with the quiz choosing the multiple choice answers that correspond with the questions on the main screen. There will then be a leaderboard of the scores after each question and at the end. </a:t>
            </a:r>
          </a:p>
          <a:p>
            <a:pPr marL="0" indent="0">
              <a:spcBef>
                <a:spcPct val="0"/>
              </a:spcBef>
              <a:buNone/>
            </a:pPr>
            <a:endParaRPr lang="en-US" altLang="en-US" sz="2000" dirty="0">
              <a:hlinkClick r:id="rId2"/>
            </a:endParaRPr>
          </a:p>
          <a:p>
            <a:pPr marL="0" indent="0">
              <a:spcBef>
                <a:spcPct val="0"/>
              </a:spcBef>
              <a:buNone/>
            </a:pPr>
            <a:r>
              <a:rPr lang="en-US" altLang="en-US" sz="2000" b="1">
                <a:hlinkClick r:id="rId3"/>
              </a:rPr>
              <a:t>https://</a:t>
            </a:r>
            <a:r>
              <a:rPr lang="en-US" altLang="en-US" sz="2000" b="1" smtClean="0">
                <a:hlinkClick r:id="rId3"/>
              </a:rPr>
              <a:t>create.kahoot.it/share/factors-affecting-food-choice/29ee069b-ed80-4226-b6e8-a0718d9f4e61</a:t>
            </a:r>
            <a:r>
              <a:rPr lang="en-US" altLang="en-US" sz="2000" b="1" smtClean="0"/>
              <a:t> </a:t>
            </a:r>
            <a:endParaRPr lang="en-US" sz="2000" dirty="0"/>
          </a:p>
        </p:txBody>
      </p:sp>
    </p:spTree>
    <p:extLst>
      <p:ext uri="{BB962C8B-B14F-4D97-AF65-F5344CB8AC3E}">
        <p14:creationId xmlns:p14="http://schemas.microsoft.com/office/powerpoint/2010/main" val="3585338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affecting food </a:t>
            </a:r>
            <a:r>
              <a:rPr lang="en-US" dirty="0" smtClean="0"/>
              <a:t>choice</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Factors influencing food choice</a:t>
            </a:r>
            <a:br>
              <a:rPr lang="en-US" dirty="0"/>
            </a:br>
            <a:endParaRPr lang="en-US" dirty="0"/>
          </a:p>
        </p:txBody>
      </p:sp>
      <p:sp>
        <p:nvSpPr>
          <p:cNvPr id="3" name="Subtitle 2"/>
          <p:cNvSpPr>
            <a:spLocks noGrp="1"/>
          </p:cNvSpPr>
          <p:nvPr>
            <p:ph type="subTitle" idx="1"/>
          </p:nvPr>
        </p:nvSpPr>
        <p:spPr>
          <a:xfrm>
            <a:off x="1169274" y="2117474"/>
            <a:ext cx="10156066" cy="3600000"/>
          </a:xfrm>
        </p:spPr>
        <p:txBody>
          <a:bodyPr/>
          <a:lstStyle/>
          <a:p>
            <a:pPr marL="0" indent="0">
              <a:buNone/>
            </a:pPr>
            <a:r>
              <a:rPr lang="en-GB" sz="2000" dirty="0"/>
              <a:t>Food choices for a balanced diet depend on many factors, such as:</a:t>
            </a:r>
          </a:p>
          <a:p>
            <a:pPr>
              <a:buFont typeface="Arial" panose="020B0604020202020204" pitchFamily="34" charset="0"/>
              <a:buChar char="•"/>
            </a:pPr>
            <a:r>
              <a:rPr lang="en-GB" sz="2000" dirty="0"/>
              <a:t>i</a:t>
            </a:r>
            <a:r>
              <a:rPr lang="en-GB" sz="2000" dirty="0" smtClean="0"/>
              <a:t>ndividual </a:t>
            </a:r>
            <a:r>
              <a:rPr lang="en-GB" sz="2000" dirty="0"/>
              <a:t>energy and nutrient needs;</a:t>
            </a:r>
          </a:p>
          <a:p>
            <a:pPr>
              <a:buFont typeface="Arial" panose="020B0604020202020204" pitchFamily="34" charset="0"/>
              <a:buChar char="•"/>
            </a:pPr>
            <a:r>
              <a:rPr lang="en-GB" sz="2000" dirty="0" smtClean="0"/>
              <a:t>health </a:t>
            </a:r>
            <a:r>
              <a:rPr lang="en-GB" sz="2000" dirty="0"/>
              <a:t>concerns</a:t>
            </a:r>
            <a:r>
              <a:rPr lang="en-GB" sz="2000" dirty="0" smtClean="0"/>
              <a:t>;</a:t>
            </a:r>
          </a:p>
          <a:p>
            <a:pPr>
              <a:buFont typeface="Arial" panose="020B0604020202020204" pitchFamily="34" charset="0"/>
              <a:buChar char="•"/>
            </a:pPr>
            <a:r>
              <a:rPr lang="en-US" sz="2000" dirty="0" smtClean="0"/>
              <a:t>portion size;</a:t>
            </a:r>
            <a:endParaRPr lang="en-GB" sz="2000" dirty="0"/>
          </a:p>
          <a:p>
            <a:pPr>
              <a:buFont typeface="Arial" panose="020B0604020202020204" pitchFamily="34" charset="0"/>
              <a:buChar char="•"/>
            </a:pPr>
            <a:r>
              <a:rPr lang="en-GB" sz="2000" dirty="0" smtClean="0"/>
              <a:t>cultural </a:t>
            </a:r>
            <a:r>
              <a:rPr lang="en-GB" sz="2000" dirty="0"/>
              <a:t>or religious practices;</a:t>
            </a:r>
          </a:p>
          <a:p>
            <a:pPr>
              <a:buFont typeface="Arial" panose="020B0604020202020204" pitchFamily="34" charset="0"/>
              <a:buChar char="•"/>
            </a:pPr>
            <a:r>
              <a:rPr lang="en-GB" sz="2000" dirty="0" smtClean="0"/>
              <a:t>cost;</a:t>
            </a:r>
          </a:p>
          <a:p>
            <a:pPr>
              <a:buFont typeface="Arial" panose="020B0604020202020204" pitchFamily="34" charset="0"/>
              <a:buChar char="•"/>
            </a:pPr>
            <a:r>
              <a:rPr lang="en-GB" sz="2000" dirty="0"/>
              <a:t>social and economic considerations</a:t>
            </a:r>
            <a:r>
              <a:rPr lang="en-GB" sz="2000" dirty="0" smtClean="0"/>
              <a:t>;</a:t>
            </a:r>
            <a:endParaRPr lang="en-GB" sz="2000" dirty="0"/>
          </a:p>
          <a:p>
            <a:pPr>
              <a:buFont typeface="Arial" panose="020B0604020202020204" pitchFamily="34" charset="0"/>
              <a:buChar char="•"/>
            </a:pPr>
            <a:r>
              <a:rPr lang="en-GB" sz="2000" dirty="0" smtClean="0"/>
              <a:t>food </a:t>
            </a:r>
            <a:r>
              <a:rPr lang="en-GB" sz="2000" dirty="0"/>
              <a:t>availability;</a:t>
            </a:r>
          </a:p>
          <a:p>
            <a:pPr>
              <a:buFont typeface="Arial" panose="020B0604020202020204" pitchFamily="34" charset="0"/>
              <a:buChar char="•"/>
            </a:pPr>
            <a:r>
              <a:rPr lang="en-GB" sz="2000" dirty="0" smtClean="0"/>
              <a:t>food </a:t>
            </a:r>
            <a:r>
              <a:rPr lang="en-GB" sz="2000" dirty="0"/>
              <a:t>preferences;</a:t>
            </a:r>
          </a:p>
          <a:p>
            <a:pPr>
              <a:buFont typeface="Arial" panose="020B0604020202020204" pitchFamily="34" charset="0"/>
              <a:buChar char="•"/>
            </a:pPr>
            <a:r>
              <a:rPr lang="en-GB" sz="2000" dirty="0" smtClean="0"/>
              <a:t>environmental and ethical considerations</a:t>
            </a:r>
            <a:r>
              <a:rPr lang="en-GB" sz="2000" dirty="0"/>
              <a:t>;</a:t>
            </a:r>
          </a:p>
          <a:p>
            <a:pPr>
              <a:buFont typeface="Arial" panose="020B0604020202020204" pitchFamily="34" charset="0"/>
              <a:buChar char="•"/>
            </a:pPr>
            <a:r>
              <a:rPr lang="en-GB" sz="2000" dirty="0" smtClean="0"/>
              <a:t>advertising </a:t>
            </a:r>
            <a:r>
              <a:rPr lang="en-GB" sz="2000" dirty="0"/>
              <a:t>and other point of sale information.</a:t>
            </a:r>
          </a:p>
          <a:p>
            <a:pPr marL="0" indent="0">
              <a:buNone/>
            </a:pPr>
            <a:endParaRPr lang="en-US" sz="2000" dirty="0"/>
          </a:p>
        </p:txBody>
      </p:sp>
      <p:pic>
        <p:nvPicPr>
          <p:cNvPr id="4" name="Picture 26" descr="MPj042222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996" y="2991710"/>
            <a:ext cx="334803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Individual energy and nutrient </a:t>
            </a:r>
            <a:r>
              <a:rPr lang="en-GB" dirty="0" smtClean="0"/>
              <a:t>needs</a:t>
            </a:r>
            <a:endParaRPr lang="en-US" dirty="0"/>
          </a:p>
        </p:txBody>
      </p:sp>
      <p:sp>
        <p:nvSpPr>
          <p:cNvPr id="3" name="Subtitle 2"/>
          <p:cNvSpPr>
            <a:spLocks noGrp="1"/>
          </p:cNvSpPr>
          <p:nvPr>
            <p:ph type="subTitle" idx="1"/>
          </p:nvPr>
        </p:nvSpPr>
        <p:spPr>
          <a:xfrm>
            <a:off x="1169276" y="2571092"/>
            <a:ext cx="7953459" cy="3600000"/>
          </a:xfrm>
        </p:spPr>
        <p:txBody>
          <a:bodyPr/>
          <a:lstStyle/>
          <a:p>
            <a:pPr marL="0" indent="0">
              <a:buNone/>
            </a:pPr>
            <a:r>
              <a:rPr lang="en-GB" sz="2000" dirty="0"/>
              <a:t>The amount of energy, carbohydrate, fat, protein, vitamins and minerals needed differs between different age groups and between males and females.</a:t>
            </a:r>
          </a:p>
          <a:p>
            <a:pPr marL="0" indent="0">
              <a:buNone/>
            </a:pPr>
            <a:endParaRPr lang="en-GB" sz="2000" dirty="0"/>
          </a:p>
          <a:p>
            <a:pPr marL="0" indent="0">
              <a:buNone/>
            </a:pPr>
            <a:r>
              <a:rPr lang="en-GB" sz="2000" dirty="0"/>
              <a:t>For example, women of child-bearing age should consume extra amounts of folate and foods with added folic acid during early pregnancy to decrease the risk of </a:t>
            </a:r>
            <a:r>
              <a:rPr lang="en-GB" sz="2000" dirty="0" smtClean="0"/>
              <a:t>foetal </a:t>
            </a:r>
            <a:r>
              <a:rPr lang="en-GB" sz="2000" dirty="0"/>
              <a:t>neural tube defects, e.g. spina bifida.</a:t>
            </a:r>
          </a:p>
          <a:p>
            <a:pPr marL="0" indent="0">
              <a:buNone/>
            </a:pPr>
            <a:endParaRPr lang="en-GB" sz="2000" dirty="0"/>
          </a:p>
          <a:p>
            <a:pPr marL="0" indent="0">
              <a:buNone/>
            </a:pPr>
            <a:r>
              <a:rPr lang="en-GB" sz="2000" dirty="0"/>
              <a:t>Energy needs also depend on activity levels. Athletes will have much higher energy requirements due to their high level of physical activity.</a:t>
            </a:r>
          </a:p>
        </p:txBody>
      </p:sp>
      <p:pic>
        <p:nvPicPr>
          <p:cNvPr id="4" name="Picture 2" descr="S:\Shared\BNF Photographs\iStock Photo Images\Pregnancy\Pregnant belly.jpg"/>
          <p:cNvPicPr>
            <a:picLocks noChangeAspect="1" noChangeArrowheads="1"/>
          </p:cNvPicPr>
          <p:nvPr/>
        </p:nvPicPr>
        <p:blipFill rotWithShape="1">
          <a:blip r:embed="rId2">
            <a:extLst>
              <a:ext uri="{28A0092B-C50C-407E-A947-70E740481C1C}">
                <a14:useLocalDpi xmlns:a14="http://schemas.microsoft.com/office/drawing/2010/main" val="0"/>
              </a:ext>
            </a:extLst>
          </a:blip>
          <a:srcRect r="39345"/>
          <a:stretch/>
        </p:blipFill>
        <p:spPr bwMode="auto">
          <a:xfrm>
            <a:off x="9227051" y="2571092"/>
            <a:ext cx="2964949" cy="325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concerns</a:t>
            </a:r>
            <a:br>
              <a:rPr lang="en-US" dirty="0"/>
            </a:br>
            <a:endParaRPr lang="en-US" dirty="0"/>
          </a:p>
        </p:txBody>
      </p:sp>
      <p:sp>
        <p:nvSpPr>
          <p:cNvPr id="3" name="Subtitle 2"/>
          <p:cNvSpPr>
            <a:spLocks noGrp="1"/>
          </p:cNvSpPr>
          <p:nvPr>
            <p:ph type="subTitle" idx="1"/>
          </p:nvPr>
        </p:nvSpPr>
        <p:spPr>
          <a:xfrm>
            <a:off x="1169276" y="2571092"/>
            <a:ext cx="7857766" cy="3600000"/>
          </a:xfrm>
        </p:spPr>
        <p:txBody>
          <a:bodyPr/>
          <a:lstStyle/>
          <a:p>
            <a:pPr marL="0" indent="0">
              <a:buNone/>
            </a:pPr>
            <a:r>
              <a:rPr lang="en-GB" sz="2000" dirty="0"/>
              <a:t>Diets which exclude many foods due to a person’s  health concerns or for medical reasons need to be planned carefully.</a:t>
            </a:r>
          </a:p>
          <a:p>
            <a:pPr marL="0" indent="0">
              <a:buNone/>
            </a:pPr>
            <a:endParaRPr lang="en-GB" sz="2000" dirty="0"/>
          </a:p>
          <a:p>
            <a:pPr marL="0" indent="0">
              <a:buNone/>
            </a:pPr>
            <a:r>
              <a:rPr lang="en-GB" sz="2000" dirty="0"/>
              <a:t>For example, people who are lactose intolerant cannot eat some dairy products and so must make sure that they eat other foods which are good sources of calcium, e.g. soft edible bones in fish such as tinned salmon or sardines. </a:t>
            </a:r>
          </a:p>
          <a:p>
            <a:pPr marL="0" indent="0">
              <a:buNone/>
            </a:pPr>
            <a:endParaRPr lang="en-GB" sz="2000" dirty="0"/>
          </a:p>
          <a:p>
            <a:pPr marL="0" indent="0">
              <a:buNone/>
            </a:pPr>
            <a:r>
              <a:rPr lang="en-GB" sz="2000" dirty="0"/>
              <a:t>However, they can consume hard cheese, as it is low in lactose, and also yogurt in moderate amounts, because the bacteria in yogurt helps digest the lactose.</a:t>
            </a:r>
          </a:p>
          <a:p>
            <a:pPr marL="0" indent="0">
              <a:buNone/>
            </a:pP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020" y="3051152"/>
            <a:ext cx="2781216" cy="2039815"/>
          </a:xfrm>
          <a:prstGeom prst="rect">
            <a:avLst/>
          </a:prstGeom>
        </p:spPr>
      </p:pic>
    </p:spTree>
    <p:extLst>
      <p:ext uri="{BB962C8B-B14F-4D97-AF65-F5344CB8AC3E}">
        <p14:creationId xmlns:p14="http://schemas.microsoft.com/office/powerpoint/2010/main" val="289871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Portion size</a:t>
            </a:r>
            <a:endParaRPr lang="en-GB" dirty="0"/>
          </a:p>
        </p:txBody>
      </p:sp>
      <p:sp>
        <p:nvSpPr>
          <p:cNvPr id="3" name="Subtitle 2"/>
          <p:cNvSpPr>
            <a:spLocks noGrp="1"/>
          </p:cNvSpPr>
          <p:nvPr>
            <p:ph type="subTitle" idx="1"/>
          </p:nvPr>
        </p:nvSpPr>
        <p:spPr>
          <a:xfrm>
            <a:off x="1169274" y="2571092"/>
            <a:ext cx="7417773" cy="3600000"/>
          </a:xfrm>
        </p:spPr>
        <p:txBody>
          <a:bodyPr/>
          <a:lstStyle/>
          <a:p>
            <a:r>
              <a:rPr lang="en-GB" dirty="0"/>
              <a:t>H</a:t>
            </a:r>
            <a:r>
              <a:rPr lang="en-GB" dirty="0" smtClean="0"/>
              <a:t>aving </a:t>
            </a:r>
            <a:r>
              <a:rPr lang="en-GB" dirty="0"/>
              <a:t>a healthy, balanced diet is about getting the right types of foods and drinks in the right amounts</a:t>
            </a:r>
            <a:r>
              <a:rPr lang="en-GB" dirty="0" smtClean="0"/>
              <a:t>.</a:t>
            </a:r>
          </a:p>
          <a:p>
            <a:r>
              <a:rPr lang="en-GB" dirty="0" smtClean="0"/>
              <a:t>This is why portion sizes are important when making food choices.</a:t>
            </a:r>
          </a:p>
          <a:p>
            <a:r>
              <a:rPr lang="en-GB" dirty="0" smtClean="0"/>
              <a:t>Whilst making sure portions are of the correct size is important, it is also important to make sure to follow a healthy, varied and balanced diet based on the basic principles of the </a:t>
            </a:r>
            <a:r>
              <a:rPr lang="en-GB" dirty="0" err="1" smtClean="0"/>
              <a:t>Eatwell</a:t>
            </a:r>
            <a:r>
              <a:rPr lang="en-GB" dirty="0" smtClean="0"/>
              <a:t> Guide.</a:t>
            </a:r>
          </a:p>
          <a:p>
            <a:r>
              <a:rPr lang="en-GB" dirty="0" smtClean="0"/>
              <a:t>For an average size adult female, BNF have produced some portion size guidance </a:t>
            </a:r>
            <a:r>
              <a:rPr lang="en-GB" dirty="0" smtClean="0">
                <a:hlinkClick r:id="rId2"/>
              </a:rPr>
              <a:t>here</a:t>
            </a:r>
            <a:r>
              <a:rPr lang="en-GB" dirty="0" smtClean="0"/>
              <a:t>.</a:t>
            </a:r>
          </a:p>
          <a:p>
            <a:r>
              <a:rPr lang="en-GB" dirty="0" smtClean="0"/>
              <a:t>There is also information on portion size for children as part of the school food plan </a:t>
            </a:r>
            <a:r>
              <a:rPr lang="en-GB" dirty="0" smtClean="0">
                <a:hlinkClick r:id="rId3"/>
              </a:rPr>
              <a:t>here</a:t>
            </a:r>
            <a:r>
              <a:rPr lang="en-GB" dirty="0" smtClean="0"/>
              <a:t>.</a:t>
            </a:r>
            <a:endParaRPr lang="en-GB" dirty="0"/>
          </a:p>
        </p:txBody>
      </p:sp>
      <p:pic>
        <p:nvPicPr>
          <p:cNvPr id="1026" name="Picture 2" descr="BNF WEB ICONS Find Your Balance Roundel 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028" y="2458564"/>
            <a:ext cx="5164571" cy="413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5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Cultural or religious practices</a:t>
            </a:r>
            <a:br>
              <a:rPr lang="en-US" dirty="0"/>
            </a:br>
            <a:endParaRPr lang="en-US" dirty="0"/>
          </a:p>
        </p:txBody>
      </p:sp>
      <p:sp>
        <p:nvSpPr>
          <p:cNvPr id="3" name="Subtitle 2"/>
          <p:cNvSpPr>
            <a:spLocks noGrp="1"/>
          </p:cNvSpPr>
          <p:nvPr>
            <p:ph type="subTitle" idx="1"/>
          </p:nvPr>
        </p:nvSpPr>
        <p:spPr>
          <a:xfrm>
            <a:off x="1169276" y="2571092"/>
            <a:ext cx="7807299" cy="3600000"/>
          </a:xfrm>
        </p:spPr>
        <p:txBody>
          <a:bodyPr/>
          <a:lstStyle/>
          <a:p>
            <a:pPr marL="0" indent="0">
              <a:buNone/>
            </a:pPr>
            <a:r>
              <a:rPr lang="en-GB" altLang="en-US" sz="2000" dirty="0"/>
              <a:t>Ethical and religious practices, such as avoiding meat, may limit the range of </a:t>
            </a:r>
            <a:r>
              <a:rPr lang="en-GB" altLang="en-US" sz="2000" dirty="0" smtClean="0"/>
              <a:t>food </a:t>
            </a:r>
            <a:r>
              <a:rPr lang="en-GB" altLang="en-US" sz="2000" dirty="0"/>
              <a:t>people eat.</a:t>
            </a:r>
          </a:p>
          <a:p>
            <a:pPr marL="0" indent="0">
              <a:buNone/>
            </a:pPr>
            <a:endParaRPr lang="en-GB" altLang="en-US" sz="2000" dirty="0"/>
          </a:p>
          <a:p>
            <a:pPr marL="0" indent="0">
              <a:buNone/>
            </a:pPr>
            <a:r>
              <a:rPr lang="en-GB" altLang="en-US" sz="2000" dirty="0"/>
              <a:t>For example, a strict Vegan will not consume any meat products. They should choose non-meat food sources which are high in protein, iron and vitamin B</a:t>
            </a:r>
            <a:r>
              <a:rPr lang="en-GB" altLang="en-US" sz="2000" baseline="-16000" dirty="0"/>
              <a:t>12</a:t>
            </a:r>
            <a:r>
              <a:rPr lang="en-GB" altLang="en-US" dirty="0"/>
              <a:t>. </a:t>
            </a:r>
            <a:endParaRPr lang="en-US" altLang="en-US" dirty="0"/>
          </a:p>
          <a:p>
            <a:pPr marL="0" indent="0">
              <a:buNone/>
            </a:pPr>
            <a:endParaRPr lang="en-US" sz="2000" dirty="0"/>
          </a:p>
        </p:txBody>
      </p:sp>
      <p:pic>
        <p:nvPicPr>
          <p:cNvPr id="4" name="Picture 3" descr="S:\Shared\BNF Photographs\iStock Photo Images\Foods and drinks\Meat, fish, eggs, tofu\Tof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035" y="2571092"/>
            <a:ext cx="2729872" cy="20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smtClean="0">
                <a:latin typeface="Arial" panose="020B0604020202020204" pitchFamily="34" charset="0"/>
                <a:ea typeface="ヒラギノ角ゴ Pro W3" charset="-128"/>
                <a:cs typeface="Arial" panose="020B0604020202020204" pitchFamily="34" charset="0"/>
              </a:rPr>
              <a:t>Cultural or religious practices</a:t>
            </a:r>
            <a:endParaRPr lang="en-GB" dirty="0"/>
          </a:p>
        </p:txBody>
      </p:sp>
      <p:sp>
        <p:nvSpPr>
          <p:cNvPr id="3" name="Subtitle 2"/>
          <p:cNvSpPr>
            <a:spLocks noGrp="1"/>
          </p:cNvSpPr>
          <p:nvPr>
            <p:ph type="subTitle" idx="1"/>
          </p:nvPr>
        </p:nvSpPr>
        <p:spPr>
          <a:xfrm>
            <a:off x="1169276" y="2571092"/>
            <a:ext cx="7452210" cy="3600000"/>
          </a:xfrm>
        </p:spPr>
        <p:txBody>
          <a:bodyPr/>
          <a:lstStyle/>
          <a:p>
            <a:pPr marL="0" indent="0">
              <a:buNone/>
            </a:pPr>
            <a:r>
              <a:rPr lang="en-GB" sz="2000" dirty="0">
                <a:latin typeface="Arial" panose="020B0604020202020204" pitchFamily="34" charset="0"/>
                <a:cs typeface="Arial" panose="020B0604020202020204" pitchFamily="34" charset="0"/>
              </a:rPr>
              <a:t>Religions and beliefs which have particular food restrictions or celebrations involving food include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Christianity;</a:t>
            </a:r>
          </a:p>
          <a:p>
            <a:pPr>
              <a:defRPr/>
            </a:pPr>
            <a:r>
              <a:rPr lang="en-GB" sz="2000" dirty="0">
                <a:latin typeface="Arial" panose="020B0604020202020204" pitchFamily="34" charset="0"/>
                <a:cs typeface="Arial" panose="020B0604020202020204" pitchFamily="34" charset="0"/>
              </a:rPr>
              <a:t>Islam;</a:t>
            </a:r>
          </a:p>
          <a:p>
            <a:pPr>
              <a:defRPr/>
            </a:pPr>
            <a:r>
              <a:rPr lang="en-GB" sz="2000" dirty="0">
                <a:latin typeface="Arial" panose="020B0604020202020204" pitchFamily="34" charset="0"/>
                <a:cs typeface="Arial" panose="020B0604020202020204" pitchFamily="34" charset="0"/>
              </a:rPr>
              <a:t>Hinduism;</a:t>
            </a:r>
          </a:p>
          <a:p>
            <a:pPr>
              <a:defRPr/>
            </a:pPr>
            <a:r>
              <a:rPr lang="en-GB" sz="2000" dirty="0">
                <a:latin typeface="Arial" panose="020B0604020202020204" pitchFamily="34" charset="0"/>
                <a:cs typeface="Arial" panose="020B0604020202020204" pitchFamily="34" charset="0"/>
              </a:rPr>
              <a:t>Judaism</a:t>
            </a:r>
            <a:r>
              <a:rPr lang="en-GB" sz="2000" dirty="0">
                <a:latin typeface="Arial" panose="020B0604020202020204" pitchFamily="34" charset="0"/>
                <a:ea typeface="ヒラギノ角ゴ Pro W3" charset="-128"/>
                <a:cs typeface="Arial" panose="020B0604020202020204" pitchFamily="34" charset="0"/>
              </a:rPr>
              <a:t>;</a:t>
            </a:r>
          </a:p>
          <a:p>
            <a:r>
              <a:rPr lang="en-GB" sz="2000" dirty="0">
                <a:latin typeface="Arial" panose="020B0604020202020204" pitchFamily="34" charset="0"/>
                <a:cs typeface="Arial" panose="020B0604020202020204" pitchFamily="34" charset="0"/>
              </a:rPr>
              <a:t>Sikhism;</a:t>
            </a:r>
          </a:p>
          <a:p>
            <a:r>
              <a:rPr lang="en-GB" sz="2000" dirty="0">
                <a:latin typeface="Arial" panose="020B0604020202020204" pitchFamily="34" charset="0"/>
                <a:cs typeface="Arial" panose="020B0604020202020204" pitchFamily="34" charset="0"/>
              </a:rPr>
              <a:t>Buddhism;</a:t>
            </a:r>
          </a:p>
          <a:p>
            <a:r>
              <a:rPr lang="en-GB" sz="2000" dirty="0">
                <a:latin typeface="Arial" panose="020B0604020202020204" pitchFamily="34" charset="0"/>
                <a:cs typeface="Arial" panose="020B0604020202020204" pitchFamily="34" charset="0"/>
              </a:rPr>
              <a:t>Seventh-day Adventist Church;</a:t>
            </a:r>
          </a:p>
          <a:p>
            <a:r>
              <a:rPr lang="en-GB" sz="2000" dirty="0">
                <a:latin typeface="Arial" panose="020B0604020202020204" pitchFamily="34" charset="0"/>
                <a:cs typeface="Arial" panose="020B0604020202020204" pitchFamily="34" charset="0"/>
              </a:rPr>
              <a:t>Rastafari Movement.</a:t>
            </a:r>
          </a:p>
          <a:p>
            <a:endParaRPr lang="en-GB" dirty="0"/>
          </a:p>
        </p:txBody>
      </p:sp>
      <p:pic>
        <p:nvPicPr>
          <p:cNvPr id="4" name="Picture 6" descr="https://shaggyley.files.wordpress.com/2013/04/food-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6914" y="2283798"/>
            <a:ext cx="2728468"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Jenny\AppData\Local\Microsoft\Windows\INetCache\IE\0RYEYTLC\Seder_Plat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56914" y="4371092"/>
            <a:ext cx="2728468" cy="181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904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2071</Words>
  <Application>Microsoft Office PowerPoint</Application>
  <PresentationFormat>Widescreen</PresentationFormat>
  <Paragraphs>208</Paragraphs>
  <Slides>36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Calibri</vt:lpstr>
      <vt:lpstr>Rockwell</vt:lpstr>
      <vt:lpstr>Ubuntu</vt:lpstr>
      <vt:lpstr>ヒラギノ角ゴ Pro W3</vt:lpstr>
      <vt:lpstr>Office Theme</vt:lpstr>
      <vt:lpstr>Custom Design</vt:lpstr>
      <vt:lpstr>1_Custom Design</vt:lpstr>
      <vt:lpstr>3_Custom Design</vt:lpstr>
      <vt:lpstr>Factors affecting food choice </vt:lpstr>
      <vt:lpstr>Healthy balanced diet</vt:lpstr>
      <vt:lpstr>The guide for a balanced diet </vt:lpstr>
      <vt:lpstr>Factors influencing food choice </vt:lpstr>
      <vt:lpstr>Individual energy and nutrient needs</vt:lpstr>
      <vt:lpstr>Health concerns </vt:lpstr>
      <vt:lpstr>Portion size</vt:lpstr>
      <vt:lpstr>Cultural or religious practices </vt:lpstr>
      <vt:lpstr>Cultural or religious practices</vt:lpstr>
      <vt:lpstr>Cost</vt:lpstr>
      <vt:lpstr>Food availability </vt:lpstr>
      <vt:lpstr>Social and economic considerations</vt:lpstr>
      <vt:lpstr>Social and economic considerations</vt:lpstr>
      <vt:lpstr>Social and economic considerations</vt:lpstr>
      <vt:lpstr>Food preferences </vt:lpstr>
      <vt:lpstr>Environmental and ethical considerations</vt:lpstr>
      <vt:lpstr>Environmental and ethical considerations</vt:lpstr>
      <vt:lpstr>Environmental and ethical considerations</vt:lpstr>
      <vt:lpstr>Food provenance</vt:lpstr>
      <vt:lpstr>Food provenance</vt:lpstr>
      <vt:lpstr>Food provenance</vt:lpstr>
      <vt:lpstr>Food provenance</vt:lpstr>
      <vt:lpstr>Food provenance</vt:lpstr>
      <vt:lpstr>Food provenance</vt:lpstr>
      <vt:lpstr>Food provenance</vt:lpstr>
      <vt:lpstr>Food assurance schemes</vt:lpstr>
      <vt:lpstr>Food assurance schemes </vt:lpstr>
      <vt:lpstr>Food assurance schemes</vt:lpstr>
      <vt:lpstr>Food assurance schemes</vt:lpstr>
      <vt:lpstr>Food assurance schemes </vt:lpstr>
      <vt:lpstr>Advertising and other point of sale information</vt:lpstr>
      <vt:lpstr>Other sources of information</vt:lpstr>
      <vt:lpstr>Other sources of information</vt:lpstr>
      <vt:lpstr>Other sources of information</vt:lpstr>
      <vt:lpstr>Quiz- Kahoot </vt:lpstr>
      <vt:lpstr>Factors affecting food choice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37</cp:revision>
  <dcterms:created xsi:type="dcterms:W3CDTF">2018-10-10T09:22:08Z</dcterms:created>
  <dcterms:modified xsi:type="dcterms:W3CDTF">2019-06-25T08:50:11Z</dcterms:modified>
</cp:coreProperties>
</file>