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notesMasterIdLst>
    <p:notesMasterId r:id="rId16"/>
  </p:notesMasterIdLst>
  <p:sldIdLst>
    <p:sldId id="256" r:id="rId5"/>
    <p:sldId id="259" r:id="rId6"/>
    <p:sldId id="262" r:id="rId7"/>
    <p:sldId id="263" r:id="rId8"/>
    <p:sldId id="265" r:id="rId9"/>
    <p:sldId id="264" r:id="rId10"/>
    <p:sldId id="266" r:id="rId11"/>
    <p:sldId id="267" r:id="rId12"/>
    <p:sldId id="268" r:id="rId13"/>
    <p:sldId id="269" r:id="rId14"/>
    <p:sldId id="26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3B83"/>
    <a:srgbClr val="C3C4D9"/>
    <a:srgbClr val="B8B8D1"/>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75"/>
    <p:restoredTop sz="95429" autoAdjust="0"/>
  </p:normalViewPr>
  <p:slideViewPr>
    <p:cSldViewPr snapToGrid="0" snapToObjects="1">
      <p:cViewPr varScale="1">
        <p:scale>
          <a:sx n="110" d="100"/>
          <a:sy n="110" d="100"/>
        </p:scale>
        <p:origin x="69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0388D2-0D79-45A5-A897-BD92DDD4DA7B}" type="datetimeFigureOut">
              <a:rPr lang="en-GB" smtClean="0"/>
              <a:t>03/06/2019</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8A0793-5824-4DDD-8E57-396D4896C4FE}" type="slidenum">
              <a:rPr lang="en-GB" smtClean="0"/>
              <a:t>‹#›</a:t>
            </a:fld>
            <a:endParaRPr lang="en-GB"/>
          </a:p>
        </p:txBody>
      </p:sp>
    </p:spTree>
    <p:extLst>
      <p:ext uri="{BB962C8B-B14F-4D97-AF65-F5344CB8AC3E}">
        <p14:creationId xmlns:p14="http://schemas.microsoft.com/office/powerpoint/2010/main" val="2614990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48A0793-5824-4DDD-8E57-396D4896C4FE}" type="slidenum">
              <a:rPr lang="en-GB" smtClean="0"/>
              <a:t>2</a:t>
            </a:fld>
            <a:endParaRPr lang="en-GB"/>
          </a:p>
        </p:txBody>
      </p:sp>
    </p:spTree>
    <p:extLst>
      <p:ext uri="{BB962C8B-B14F-4D97-AF65-F5344CB8AC3E}">
        <p14:creationId xmlns:p14="http://schemas.microsoft.com/office/powerpoint/2010/main" val="1495887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48A0793-5824-4DDD-8E57-396D4896C4FE}" type="slidenum">
              <a:rPr lang="en-GB" smtClean="0"/>
              <a:t>5</a:t>
            </a:fld>
            <a:endParaRPr lang="en-GB"/>
          </a:p>
        </p:txBody>
      </p:sp>
    </p:spTree>
    <p:extLst>
      <p:ext uri="{BB962C8B-B14F-4D97-AF65-F5344CB8AC3E}">
        <p14:creationId xmlns:p14="http://schemas.microsoft.com/office/powerpoint/2010/main" val="1061183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7" Type="http://schemas.openxmlformats.org/officeDocument/2006/relationships/image" Target="../media/image16.jpeg"/><Relationship Id="rId2" Type="http://schemas.openxmlformats.org/officeDocument/2006/relationships/image" Target="../media/image11.jpeg"/><Relationship Id="rId1" Type="http://schemas.openxmlformats.org/officeDocument/2006/relationships/slideLayout" Target="../slideLayouts/slideLayout3.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fao.org/worldfoodsituation/foodpricesindex/en/"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un.org/en/development/desa/news/population/2015-report.html" TargetMode="External"/><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price and food choice</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price and food choice</a:t>
            </a:r>
          </a:p>
        </p:txBody>
      </p:sp>
      <p:sp>
        <p:nvSpPr>
          <p:cNvPr id="3" name="Subtitle 2"/>
          <p:cNvSpPr>
            <a:spLocks noGrp="1"/>
          </p:cNvSpPr>
          <p:nvPr>
            <p:ph type="subTitle" idx="1"/>
          </p:nvPr>
        </p:nvSpPr>
        <p:spPr/>
        <p:txBody>
          <a:bodyPr/>
          <a:lstStyle/>
          <a:p>
            <a:pPr marL="0" indent="0">
              <a:buNone/>
            </a:pPr>
            <a:r>
              <a:rPr lang="en-GB" sz="2000" dirty="0"/>
              <a:t>When food prices increase and our budget remains the same, we may have a more limited food choice. What different food choices would you make?</a:t>
            </a:r>
          </a:p>
          <a:p>
            <a:pPr marL="0" indent="0">
              <a:buNone/>
            </a:pPr>
            <a:endParaRPr lang="en-US" sz="2000" dirty="0"/>
          </a:p>
        </p:txBody>
      </p:sp>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11762" y="3713956"/>
            <a:ext cx="1050925" cy="69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03962" y="4622006"/>
            <a:ext cx="84455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76974" y="3645693"/>
            <a:ext cx="731838" cy="97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16962" y="4152106"/>
            <a:ext cx="166687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272049" y="4434681"/>
            <a:ext cx="1109663" cy="105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2"/>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790199" y="3987006"/>
            <a:ext cx="865188" cy="1290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ight Arrow 9"/>
          <p:cNvSpPr/>
          <p:nvPr/>
        </p:nvSpPr>
        <p:spPr>
          <a:xfrm>
            <a:off x="3700131" y="4577556"/>
            <a:ext cx="1238860" cy="630237"/>
          </a:xfrm>
          <a:prstGeom prst="rightArrow">
            <a:avLst/>
          </a:prstGeom>
          <a:solidFill>
            <a:srgbClr val="263B8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000">
              <a:latin typeface="Arial" panose="020B0604020202020204" pitchFamily="34" charset="0"/>
              <a:cs typeface="Arial" panose="020B0604020202020204" pitchFamily="34" charset="0"/>
            </a:endParaRPr>
          </a:p>
        </p:txBody>
      </p:sp>
      <p:sp>
        <p:nvSpPr>
          <p:cNvPr id="11" name="TextBox 15"/>
          <p:cNvSpPr txBox="1">
            <a:spLocks noChangeArrowheads="1"/>
          </p:cNvSpPr>
          <p:nvPr/>
        </p:nvSpPr>
        <p:spPr bwMode="auto">
          <a:xfrm>
            <a:off x="1245062" y="5523706"/>
            <a:ext cx="28543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2000">
                <a:latin typeface="Arial" panose="020B0604020202020204" pitchFamily="34" charset="0"/>
                <a:cs typeface="Arial" panose="020B0604020202020204" pitchFamily="34" charset="0"/>
              </a:rPr>
              <a:t>Swapping from fresh fruit and vegetables</a:t>
            </a:r>
          </a:p>
        </p:txBody>
      </p:sp>
      <p:sp>
        <p:nvSpPr>
          <p:cNvPr id="12" name="TextBox 16"/>
          <p:cNvSpPr txBox="1">
            <a:spLocks noChangeArrowheads="1"/>
          </p:cNvSpPr>
          <p:nvPr/>
        </p:nvSpPr>
        <p:spPr bwMode="auto">
          <a:xfrm>
            <a:off x="5232862" y="5487193"/>
            <a:ext cx="265906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2000">
                <a:latin typeface="Arial" panose="020B0604020202020204" pitchFamily="34" charset="0"/>
                <a:cs typeface="Arial" panose="020B0604020202020204" pitchFamily="34" charset="0"/>
              </a:rPr>
              <a:t>To canned and frozen fruit and vegetables</a:t>
            </a:r>
          </a:p>
        </p:txBody>
      </p:sp>
      <p:sp>
        <p:nvSpPr>
          <p:cNvPr id="13" name="TextBox 17"/>
          <p:cNvSpPr txBox="1">
            <a:spLocks noChangeArrowheads="1"/>
          </p:cNvSpPr>
          <p:nvPr/>
        </p:nvSpPr>
        <p:spPr bwMode="auto">
          <a:xfrm>
            <a:off x="1200612" y="3271043"/>
            <a:ext cx="28543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2000" dirty="0">
                <a:latin typeface="Arial" panose="020B0604020202020204" pitchFamily="34" charset="0"/>
                <a:cs typeface="Arial" panose="020B0604020202020204" pitchFamily="34" charset="0"/>
              </a:rPr>
              <a:t>For example:</a:t>
            </a:r>
          </a:p>
        </p:txBody>
      </p:sp>
    </p:spTree>
    <p:extLst>
      <p:ext uri="{BB962C8B-B14F-4D97-AF65-F5344CB8AC3E}">
        <p14:creationId xmlns:p14="http://schemas.microsoft.com/office/powerpoint/2010/main" val="1073144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Food price and food choice</a:t>
            </a:r>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www.foodafactoflife.org.uk</a:t>
            </a:r>
            <a:endParaRPr lang="en-GB" sz="3600" dirty="0"/>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Global </a:t>
            </a:r>
            <a:r>
              <a:rPr lang="en-US" dirty="0"/>
              <a:t>food prices</a:t>
            </a:r>
          </a:p>
        </p:txBody>
      </p:sp>
      <p:sp>
        <p:nvSpPr>
          <p:cNvPr id="4" name="TextBox 7"/>
          <p:cNvSpPr txBox="1">
            <a:spLocks noChangeArrowheads="1"/>
          </p:cNvSpPr>
          <p:nvPr/>
        </p:nvSpPr>
        <p:spPr bwMode="auto">
          <a:xfrm>
            <a:off x="630767" y="6308133"/>
            <a:ext cx="9017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1200" dirty="0">
                <a:latin typeface="Arial" panose="020B0604020202020204" pitchFamily="34" charset="0"/>
                <a:cs typeface="Arial" panose="020B0604020202020204" pitchFamily="34" charset="0"/>
              </a:rPr>
              <a:t>FAO food price </a:t>
            </a:r>
            <a:r>
              <a:rPr lang="en-GB" altLang="en-US" sz="1200" dirty="0" smtClean="0">
                <a:latin typeface="Arial" panose="020B0604020202020204" pitchFamily="34" charset="0"/>
                <a:cs typeface="Arial" panose="020B0604020202020204" pitchFamily="34" charset="0"/>
              </a:rPr>
              <a:t>index </a:t>
            </a:r>
            <a:r>
              <a:rPr lang="en-GB" altLang="en-US" sz="1200" u="sng" dirty="0" smtClean="0">
                <a:latin typeface="Arial" panose="020B0604020202020204" pitchFamily="34" charset="0"/>
                <a:cs typeface="Arial" panose="020B0604020202020204" pitchFamily="34" charset="0"/>
                <a:hlinkClick r:id="rId3"/>
              </a:rPr>
              <a:t>http</a:t>
            </a:r>
            <a:r>
              <a:rPr lang="en-GB" altLang="en-US" sz="1200" u="sng" dirty="0">
                <a:latin typeface="Arial" panose="020B0604020202020204" pitchFamily="34" charset="0"/>
                <a:cs typeface="Arial" panose="020B0604020202020204" pitchFamily="34" charset="0"/>
                <a:hlinkClick r:id="rId3"/>
              </a:rPr>
              <a:t>://www.fao.org/worldfoodsituation/foodpricesindex/en/</a:t>
            </a:r>
            <a:r>
              <a:rPr lang="en-GB" altLang="en-US" sz="1200" dirty="0">
                <a:latin typeface="Arial" panose="020B0604020202020204" pitchFamily="34" charset="0"/>
                <a:cs typeface="Arial" panose="020B0604020202020204" pitchFamily="34" charset="0"/>
              </a:rPr>
              <a:t> </a:t>
            </a:r>
            <a:endParaRPr lang="en-GB" altLang="en-US" sz="1200" b="1" dirty="0">
              <a:latin typeface="Arial" panose="020B06040202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327543246"/>
              </p:ext>
            </p:extLst>
          </p:nvPr>
        </p:nvGraphicFramePr>
        <p:xfrm>
          <a:off x="630767" y="2698588"/>
          <a:ext cx="10945282" cy="3606690"/>
        </p:xfrm>
        <a:graphic>
          <a:graphicData uri="http://schemas.openxmlformats.org/drawingml/2006/table">
            <a:tbl>
              <a:tblPr firstRow="1" bandRow="1">
                <a:tableStyleId>{5C22544A-7EE6-4342-B048-85BDC9FD1C3A}</a:tableStyleId>
              </a:tblPr>
              <a:tblGrid>
                <a:gridCol w="1344159">
                  <a:extLst>
                    <a:ext uri="{9D8B030D-6E8A-4147-A177-3AD203B41FA5}">
                      <a16:colId xmlns:a16="http://schemas.microsoft.com/office/drawing/2014/main" val="20000"/>
                    </a:ext>
                  </a:extLst>
                </a:gridCol>
                <a:gridCol w="960113">
                  <a:extLst>
                    <a:ext uri="{9D8B030D-6E8A-4147-A177-3AD203B41FA5}">
                      <a16:colId xmlns:a16="http://schemas.microsoft.com/office/drawing/2014/main" val="20001"/>
                    </a:ext>
                  </a:extLst>
                </a:gridCol>
                <a:gridCol w="864101">
                  <a:extLst>
                    <a:ext uri="{9D8B030D-6E8A-4147-A177-3AD203B41FA5}">
                      <a16:colId xmlns:a16="http://schemas.microsoft.com/office/drawing/2014/main" val="20002"/>
                    </a:ext>
                  </a:extLst>
                </a:gridCol>
                <a:gridCol w="1209741">
                  <a:extLst>
                    <a:ext uri="{9D8B030D-6E8A-4147-A177-3AD203B41FA5}">
                      <a16:colId xmlns:a16="http://schemas.microsoft.com/office/drawing/2014/main" val="20003"/>
                    </a:ext>
                  </a:extLst>
                </a:gridCol>
                <a:gridCol w="1094528">
                  <a:extLst>
                    <a:ext uri="{9D8B030D-6E8A-4147-A177-3AD203B41FA5}">
                      <a16:colId xmlns:a16="http://schemas.microsoft.com/office/drawing/2014/main" val="20004"/>
                    </a:ext>
                  </a:extLst>
                </a:gridCol>
                <a:gridCol w="1094528">
                  <a:extLst>
                    <a:ext uri="{9D8B030D-6E8A-4147-A177-3AD203B41FA5}">
                      <a16:colId xmlns:a16="http://schemas.microsoft.com/office/drawing/2014/main" val="20005"/>
                    </a:ext>
                  </a:extLst>
                </a:gridCol>
                <a:gridCol w="1094528">
                  <a:extLst>
                    <a:ext uri="{9D8B030D-6E8A-4147-A177-3AD203B41FA5}">
                      <a16:colId xmlns:a16="http://schemas.microsoft.com/office/drawing/2014/main" val="20006"/>
                    </a:ext>
                  </a:extLst>
                </a:gridCol>
                <a:gridCol w="1094528">
                  <a:extLst>
                    <a:ext uri="{9D8B030D-6E8A-4147-A177-3AD203B41FA5}">
                      <a16:colId xmlns:a16="http://schemas.microsoft.com/office/drawing/2014/main" val="20007"/>
                    </a:ext>
                  </a:extLst>
                </a:gridCol>
                <a:gridCol w="1094528">
                  <a:extLst>
                    <a:ext uri="{9D8B030D-6E8A-4147-A177-3AD203B41FA5}">
                      <a16:colId xmlns:a16="http://schemas.microsoft.com/office/drawing/2014/main" val="20008"/>
                    </a:ext>
                  </a:extLst>
                </a:gridCol>
                <a:gridCol w="1094528">
                  <a:extLst>
                    <a:ext uri="{9D8B030D-6E8A-4147-A177-3AD203B41FA5}">
                      <a16:colId xmlns:a16="http://schemas.microsoft.com/office/drawing/2014/main" val="20009"/>
                    </a:ext>
                  </a:extLst>
                </a:gridCol>
              </a:tblGrid>
              <a:tr h="554578">
                <a:tc>
                  <a:txBody>
                    <a:bodyPr/>
                    <a:lstStyle/>
                    <a:p>
                      <a:r>
                        <a:rPr lang="en-GB" sz="1400" dirty="0" smtClean="0">
                          <a:latin typeface="Arial" panose="020B0604020202020204" pitchFamily="34" charset="0"/>
                          <a:cs typeface="Arial" panose="020B0604020202020204" pitchFamily="34" charset="0"/>
                        </a:rPr>
                        <a:t>Year average</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2010</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2011</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2012</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2013</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2014</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2015</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2016</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2017</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2018</a:t>
                      </a:r>
                      <a:endParaRPr lang="en-GB" sz="1400" dirty="0">
                        <a:latin typeface="Arial" panose="020B0604020202020204" pitchFamily="34" charset="0"/>
                        <a:cs typeface="Arial" panose="020B0604020202020204" pitchFamily="34" charset="0"/>
                      </a:endParaRPr>
                    </a:p>
                  </a:txBody>
                  <a:tcPr marL="121921" marR="121921" marT="45721" marB="45721"/>
                </a:tc>
                <a:extLst>
                  <a:ext uri="{0D108BD9-81ED-4DB2-BD59-A6C34878D82A}">
                    <a16:rowId xmlns:a16="http://schemas.microsoft.com/office/drawing/2014/main" val="10000"/>
                  </a:ext>
                </a:extLst>
              </a:tr>
              <a:tr h="5181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latin typeface="Arial" panose="020B0604020202020204" pitchFamily="34" charset="0"/>
                          <a:cs typeface="Arial" panose="020B0604020202020204" pitchFamily="34" charset="0"/>
                        </a:rPr>
                        <a:t>Food price index</a:t>
                      </a: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188.0</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229.9</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213.3</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209.8</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201.8</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164.0</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161.5</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174.6</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168.4</a:t>
                      </a:r>
                      <a:endParaRPr lang="en-GB" sz="1400" dirty="0">
                        <a:latin typeface="Arial" panose="020B0604020202020204" pitchFamily="34" charset="0"/>
                        <a:cs typeface="Arial" panose="020B0604020202020204" pitchFamily="34" charset="0"/>
                      </a:endParaRPr>
                    </a:p>
                  </a:txBody>
                  <a:tcPr marL="121921" marR="121921" marT="45721" marB="45721"/>
                </a:tc>
                <a:extLst>
                  <a:ext uri="{0D108BD9-81ED-4DB2-BD59-A6C34878D82A}">
                    <a16:rowId xmlns:a16="http://schemas.microsoft.com/office/drawing/2014/main" val="10001"/>
                  </a:ext>
                </a:extLst>
              </a:tr>
              <a:tr h="503941">
                <a:tc>
                  <a:txBody>
                    <a:bodyPr/>
                    <a:lstStyle/>
                    <a:p>
                      <a:r>
                        <a:rPr lang="en-GB" sz="1400" b="1" dirty="0" smtClean="0">
                          <a:latin typeface="Arial" panose="020B0604020202020204" pitchFamily="34" charset="0"/>
                          <a:cs typeface="Arial" panose="020B0604020202020204" pitchFamily="34" charset="0"/>
                        </a:rPr>
                        <a:t>Meat</a:t>
                      </a:r>
                      <a:r>
                        <a:rPr lang="en-GB" sz="1400" b="1" baseline="0" dirty="0" smtClean="0">
                          <a:latin typeface="Arial" panose="020B0604020202020204" pitchFamily="34" charset="0"/>
                          <a:cs typeface="Arial" panose="020B0604020202020204" pitchFamily="34" charset="0"/>
                        </a:rPr>
                        <a:t> </a:t>
                      </a:r>
                      <a:endParaRPr lang="en-GB" sz="1400" b="1"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158.3</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183.3</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182.0</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184.1</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198.3</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168.1</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156.2</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170.1</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166.3</a:t>
                      </a:r>
                      <a:endParaRPr lang="en-GB" sz="1400" dirty="0">
                        <a:latin typeface="Arial" panose="020B0604020202020204" pitchFamily="34" charset="0"/>
                        <a:cs typeface="Arial" panose="020B0604020202020204" pitchFamily="34" charset="0"/>
                      </a:endParaRPr>
                    </a:p>
                  </a:txBody>
                  <a:tcPr marL="121921" marR="121921" marT="45721" marB="45721"/>
                </a:tc>
                <a:extLst>
                  <a:ext uri="{0D108BD9-81ED-4DB2-BD59-A6C34878D82A}">
                    <a16:rowId xmlns:a16="http://schemas.microsoft.com/office/drawing/2014/main" val="10002"/>
                  </a:ext>
                </a:extLst>
              </a:tr>
              <a:tr h="503941">
                <a:tc>
                  <a:txBody>
                    <a:bodyPr/>
                    <a:lstStyle/>
                    <a:p>
                      <a:r>
                        <a:rPr lang="en-GB" sz="1400" b="1" dirty="0" smtClean="0">
                          <a:latin typeface="Arial" panose="020B0604020202020204" pitchFamily="34" charset="0"/>
                          <a:cs typeface="Arial" panose="020B0604020202020204" pitchFamily="34" charset="0"/>
                        </a:rPr>
                        <a:t>Dairy</a:t>
                      </a:r>
                      <a:endParaRPr lang="en-GB" sz="1400" b="1"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206.6</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229.5</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193.6</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242.7</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224.1</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160.3</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153.8</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202.2</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192.9</a:t>
                      </a:r>
                      <a:endParaRPr lang="en-GB" sz="1400" dirty="0">
                        <a:latin typeface="Arial" panose="020B0604020202020204" pitchFamily="34" charset="0"/>
                        <a:cs typeface="Arial" panose="020B0604020202020204" pitchFamily="34" charset="0"/>
                      </a:endParaRPr>
                    </a:p>
                  </a:txBody>
                  <a:tcPr marL="121921" marR="121921" marT="45721" marB="45721"/>
                </a:tc>
                <a:extLst>
                  <a:ext uri="{0D108BD9-81ED-4DB2-BD59-A6C34878D82A}">
                    <a16:rowId xmlns:a16="http://schemas.microsoft.com/office/drawing/2014/main" val="10003"/>
                  </a:ext>
                </a:extLst>
              </a:tr>
              <a:tr h="503941">
                <a:tc>
                  <a:txBody>
                    <a:bodyPr/>
                    <a:lstStyle/>
                    <a:p>
                      <a:r>
                        <a:rPr lang="en-GB" sz="1400" b="1" dirty="0" smtClean="0">
                          <a:latin typeface="Arial" panose="020B0604020202020204" pitchFamily="34" charset="0"/>
                          <a:cs typeface="Arial" panose="020B0604020202020204" pitchFamily="34" charset="0"/>
                        </a:rPr>
                        <a:t>Cereals</a:t>
                      </a:r>
                      <a:endParaRPr lang="en-GB" sz="1400" b="1"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179.2</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240.9</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236.1</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219.3</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191.9</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162.4</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146.9</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151.6</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165.3</a:t>
                      </a:r>
                      <a:endParaRPr lang="en-GB" sz="1400" dirty="0">
                        <a:latin typeface="Arial" panose="020B0604020202020204" pitchFamily="34" charset="0"/>
                        <a:cs typeface="Arial" panose="020B0604020202020204" pitchFamily="34" charset="0"/>
                      </a:endParaRPr>
                    </a:p>
                  </a:txBody>
                  <a:tcPr marL="121921" marR="121921" marT="45721" marB="45721"/>
                </a:tc>
                <a:extLst>
                  <a:ext uri="{0D108BD9-81ED-4DB2-BD59-A6C34878D82A}">
                    <a16:rowId xmlns:a16="http://schemas.microsoft.com/office/drawing/2014/main" val="10004"/>
                  </a:ext>
                </a:extLst>
              </a:tr>
              <a:tr h="518174">
                <a:tc>
                  <a:txBody>
                    <a:bodyPr/>
                    <a:lstStyle/>
                    <a:p>
                      <a:r>
                        <a:rPr lang="en-GB" sz="1400" b="1" dirty="0" smtClean="0">
                          <a:latin typeface="Arial" panose="020B0604020202020204" pitchFamily="34" charset="0"/>
                          <a:cs typeface="Arial" panose="020B0604020202020204" pitchFamily="34" charset="0"/>
                        </a:rPr>
                        <a:t>Vegetable Oils</a:t>
                      </a:r>
                      <a:endParaRPr lang="en-GB" sz="1400" b="1"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197.4</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254.5</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223.9</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193.0</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181.1</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147.0</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163.8</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168.8</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144.0</a:t>
                      </a:r>
                      <a:endParaRPr lang="en-GB" sz="1400" dirty="0">
                        <a:latin typeface="Arial" panose="020B0604020202020204" pitchFamily="34" charset="0"/>
                        <a:cs typeface="Arial" panose="020B0604020202020204" pitchFamily="34" charset="0"/>
                      </a:endParaRPr>
                    </a:p>
                  </a:txBody>
                  <a:tcPr marL="121921" marR="121921" marT="45721" marB="45721"/>
                </a:tc>
                <a:extLst>
                  <a:ext uri="{0D108BD9-81ED-4DB2-BD59-A6C34878D82A}">
                    <a16:rowId xmlns:a16="http://schemas.microsoft.com/office/drawing/2014/main" val="10005"/>
                  </a:ext>
                </a:extLst>
              </a:tr>
              <a:tr h="503941">
                <a:tc>
                  <a:txBody>
                    <a:bodyPr/>
                    <a:lstStyle/>
                    <a:p>
                      <a:r>
                        <a:rPr lang="en-GB" sz="1400" b="1" dirty="0" smtClean="0">
                          <a:latin typeface="Arial" panose="020B0604020202020204" pitchFamily="34" charset="0"/>
                          <a:cs typeface="Arial" panose="020B0604020202020204" pitchFamily="34" charset="0"/>
                        </a:rPr>
                        <a:t>Sugar</a:t>
                      </a:r>
                      <a:endParaRPr lang="en-GB" sz="1400" b="1"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302.0</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368.9</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305.7</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251.0</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241.2</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190.7</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256.0</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227.3</a:t>
                      </a:r>
                      <a:endParaRPr lang="en-GB" sz="1400" dirty="0">
                        <a:latin typeface="Arial" panose="020B0604020202020204" pitchFamily="34" charset="0"/>
                        <a:cs typeface="Arial" panose="020B0604020202020204" pitchFamily="34" charset="0"/>
                      </a:endParaRPr>
                    </a:p>
                  </a:txBody>
                  <a:tcPr marL="121921" marR="121921" marT="45721" marB="45721"/>
                </a:tc>
                <a:tc>
                  <a:txBody>
                    <a:bodyPr/>
                    <a:lstStyle/>
                    <a:p>
                      <a:r>
                        <a:rPr lang="en-GB" sz="1400" dirty="0" smtClean="0">
                          <a:latin typeface="Arial" panose="020B0604020202020204" pitchFamily="34" charset="0"/>
                          <a:cs typeface="Arial" panose="020B0604020202020204" pitchFamily="34" charset="0"/>
                        </a:rPr>
                        <a:t>177.5</a:t>
                      </a:r>
                      <a:endParaRPr lang="en-GB" sz="1400" dirty="0">
                        <a:latin typeface="Arial" panose="020B0604020202020204" pitchFamily="34" charset="0"/>
                        <a:cs typeface="Arial" panose="020B0604020202020204" pitchFamily="34" charset="0"/>
                      </a:endParaRPr>
                    </a:p>
                  </a:txBody>
                  <a:tcPr marL="121921" marR="121921" marT="45721" marB="45721"/>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rise?</a:t>
            </a:r>
          </a:p>
        </p:txBody>
      </p:sp>
      <p:sp>
        <p:nvSpPr>
          <p:cNvPr id="3" name="Subtitle 2"/>
          <p:cNvSpPr>
            <a:spLocks noGrp="1"/>
          </p:cNvSpPr>
          <p:nvPr>
            <p:ph type="subTitle" idx="1"/>
          </p:nvPr>
        </p:nvSpPr>
        <p:spPr>
          <a:xfrm>
            <a:off x="1169275" y="2571092"/>
            <a:ext cx="7176071" cy="3600000"/>
          </a:xfrm>
        </p:spPr>
        <p:txBody>
          <a:bodyPr/>
          <a:lstStyle/>
          <a:p>
            <a:pPr marL="0" indent="0">
              <a:buNone/>
            </a:pPr>
            <a:r>
              <a:rPr lang="en-GB" sz="2000" b="1" dirty="0"/>
              <a:t>Climate change and weather </a:t>
            </a:r>
          </a:p>
          <a:p>
            <a:pPr marL="0" indent="0">
              <a:buNone/>
            </a:pPr>
            <a:r>
              <a:rPr lang="en-GB" sz="2000" dirty="0"/>
              <a:t>There are several factors which can cause food prices to rise. </a:t>
            </a:r>
            <a:r>
              <a:rPr lang="en-GB" sz="2000" dirty="0" smtClean="0"/>
              <a:t>One </a:t>
            </a:r>
            <a:r>
              <a:rPr lang="en-GB" sz="2000" dirty="0"/>
              <a:t>of these is the weather. </a:t>
            </a:r>
            <a:endParaRPr lang="en-GB" sz="2000" dirty="0" smtClean="0"/>
          </a:p>
          <a:p>
            <a:pPr marL="0" indent="0">
              <a:buNone/>
            </a:pPr>
            <a:endParaRPr lang="en-GB" sz="2000" dirty="0"/>
          </a:p>
          <a:p>
            <a:pPr marL="0" indent="0">
              <a:buNone/>
            </a:pPr>
            <a:r>
              <a:rPr lang="en-GB" sz="2000" dirty="0" smtClean="0"/>
              <a:t>Climate </a:t>
            </a:r>
            <a:r>
              <a:rPr lang="en-GB" sz="2000" dirty="0"/>
              <a:t>change has led to more frequent extreme weather events, such as heat waves, drought and floods. These extreme weather events can destroy or damage crops, affect soil quality, deplete grazing areas and cause the loss of livestock. </a:t>
            </a:r>
            <a:endParaRPr lang="en-GB" sz="2000" dirty="0" smtClean="0"/>
          </a:p>
          <a:p>
            <a:pPr marL="0" indent="0">
              <a:buNone/>
            </a:pPr>
            <a:endParaRPr lang="en-GB" sz="2000" dirty="0"/>
          </a:p>
          <a:p>
            <a:pPr marL="0" indent="0">
              <a:buNone/>
            </a:pPr>
            <a:r>
              <a:rPr lang="en-GB" sz="2000" dirty="0" smtClean="0"/>
              <a:t>This </a:t>
            </a:r>
            <a:r>
              <a:rPr lang="en-GB" sz="2000" dirty="0"/>
              <a:t>can damage stock levels and stop countries exporting to other countries, causing food prices to increase. </a:t>
            </a:r>
            <a:endParaRPr lang="en-US" sz="2000" dirty="0"/>
          </a:p>
        </p:txBody>
      </p:sp>
      <p:pic>
        <p:nvPicPr>
          <p:cNvPr id="4" name="Picture 2" descr="C:\Documents and Settings\Eschneider\Local Settings\Temporary Internet Files\Content.IE5\30OZPUJ8\MP90040386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31075" y="2813029"/>
            <a:ext cx="3240087" cy="215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144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rise?</a:t>
            </a:r>
            <a:endParaRPr lang="en-US" dirty="0"/>
          </a:p>
        </p:txBody>
      </p:sp>
      <p:sp>
        <p:nvSpPr>
          <p:cNvPr id="3" name="Subtitle 2"/>
          <p:cNvSpPr>
            <a:spLocks noGrp="1"/>
          </p:cNvSpPr>
          <p:nvPr>
            <p:ph type="subTitle" idx="1"/>
          </p:nvPr>
        </p:nvSpPr>
        <p:spPr>
          <a:xfrm>
            <a:off x="1169276" y="2571092"/>
            <a:ext cx="6755414" cy="3600000"/>
          </a:xfrm>
        </p:spPr>
        <p:txBody>
          <a:bodyPr/>
          <a:lstStyle/>
          <a:p>
            <a:pPr marL="0" indent="0">
              <a:buNone/>
            </a:pPr>
            <a:r>
              <a:rPr lang="en-GB" sz="2000" b="1" dirty="0"/>
              <a:t>Increases in oil and energy prices</a:t>
            </a:r>
          </a:p>
          <a:p>
            <a:pPr marL="0" indent="0">
              <a:buNone/>
            </a:pPr>
            <a:r>
              <a:rPr lang="en-GB" sz="2000" dirty="0"/>
              <a:t>Increases in oil and energy prices increase the production and transportation costs for agricultural commodities and food, which may lead to an increase in food costs. </a:t>
            </a:r>
          </a:p>
          <a:p>
            <a:pPr marL="0" indent="0">
              <a:buNone/>
            </a:pPr>
            <a:endParaRPr lang="en-US" sz="2000" dirty="0"/>
          </a:p>
        </p:txBody>
      </p:sp>
      <p:pic>
        <p:nvPicPr>
          <p:cNvPr id="4" name="Picture 2" descr="C:\Documents and Settings\Eschneider\Local Settings\Temporary Internet Files\Content.IE5\VG2POM38\MP900390176[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6184" y="2733435"/>
            <a:ext cx="3900487" cy="278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144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rise?</a:t>
            </a:r>
            <a:endParaRPr lang="en-US" dirty="0"/>
          </a:p>
        </p:txBody>
      </p:sp>
      <p:sp>
        <p:nvSpPr>
          <p:cNvPr id="3" name="Subtitle 2"/>
          <p:cNvSpPr>
            <a:spLocks noGrp="1"/>
          </p:cNvSpPr>
          <p:nvPr>
            <p:ph type="subTitle" idx="1"/>
          </p:nvPr>
        </p:nvSpPr>
        <p:spPr>
          <a:xfrm>
            <a:off x="1169276" y="2571092"/>
            <a:ext cx="7014025" cy="3600000"/>
          </a:xfrm>
        </p:spPr>
        <p:txBody>
          <a:bodyPr/>
          <a:lstStyle/>
          <a:p>
            <a:pPr marL="0" indent="0">
              <a:buNone/>
            </a:pPr>
            <a:r>
              <a:rPr lang="en-GB" sz="2000" b="1" dirty="0"/>
              <a:t>Biofuels </a:t>
            </a:r>
          </a:p>
          <a:p>
            <a:pPr marL="0" indent="0">
              <a:buNone/>
            </a:pPr>
            <a:r>
              <a:rPr lang="en-GB" sz="2000" dirty="0"/>
              <a:t>Biofuels are any kind of fuel made from living organisms, or from the waste they produce. The increased use of foods such as coarse grains and vegetable oil in the biofuel industry can result in food prices rising. </a:t>
            </a:r>
          </a:p>
        </p:txBody>
      </p:sp>
      <p:pic>
        <p:nvPicPr>
          <p:cNvPr id="4" name="Picture 4" descr="C:\Documents and Settings\Eschneider\Local Settings\Temporary Internet Files\Content.IE5\BGOFI6XH\MP90038598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24081" y="2283798"/>
            <a:ext cx="2740943" cy="3838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144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84781" y="2576386"/>
            <a:ext cx="2579651" cy="2581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p:txBody>
          <a:bodyPr/>
          <a:lstStyle/>
          <a:p>
            <a:r>
              <a:rPr lang="en-GB" dirty="0"/>
              <a:t>What factors can cause food prices to rise?</a:t>
            </a:r>
            <a:endParaRPr lang="en-US" dirty="0"/>
          </a:p>
        </p:txBody>
      </p:sp>
      <p:sp>
        <p:nvSpPr>
          <p:cNvPr id="3" name="Subtitle 2"/>
          <p:cNvSpPr>
            <a:spLocks noGrp="1"/>
          </p:cNvSpPr>
          <p:nvPr>
            <p:ph type="subTitle" idx="1"/>
          </p:nvPr>
        </p:nvSpPr>
        <p:spPr>
          <a:xfrm>
            <a:off x="1169276" y="2571092"/>
            <a:ext cx="7500162" cy="3600000"/>
          </a:xfrm>
        </p:spPr>
        <p:txBody>
          <a:bodyPr/>
          <a:lstStyle/>
          <a:p>
            <a:pPr marL="0" indent="0">
              <a:buNone/>
            </a:pPr>
            <a:r>
              <a:rPr lang="en-GB" sz="2000" b="1" dirty="0" smtClean="0"/>
              <a:t>Global food demand</a:t>
            </a:r>
          </a:p>
          <a:p>
            <a:pPr marL="0" indent="0">
              <a:buNone/>
            </a:pPr>
            <a:r>
              <a:rPr lang="en-GB" sz="2000" dirty="0" smtClean="0"/>
              <a:t>The </a:t>
            </a:r>
            <a:r>
              <a:rPr lang="en-GB" sz="2000" dirty="0"/>
              <a:t>population is increasing, and it is estimated there will be over </a:t>
            </a:r>
            <a:r>
              <a:rPr lang="en-GB" sz="2000" dirty="0" smtClean="0"/>
              <a:t>9.6 </a:t>
            </a:r>
            <a:r>
              <a:rPr lang="en-GB" sz="2000" dirty="0"/>
              <a:t>billion people living in the world by 2050. In some developing countries, there has also been a change in dietary habits, increasing the demand for particular foods e.g. there has been significant increases in meat consumption in developing countries</a:t>
            </a:r>
            <a:r>
              <a:rPr lang="en-GB" sz="2000" dirty="0" smtClean="0"/>
              <a:t>.</a:t>
            </a:r>
          </a:p>
          <a:p>
            <a:pPr marL="0" indent="0">
              <a:buNone/>
            </a:pPr>
            <a:endParaRPr lang="en-GB" sz="2000" dirty="0"/>
          </a:p>
          <a:p>
            <a:pPr marL="0" indent="0">
              <a:buNone/>
            </a:pPr>
            <a:endParaRPr lang="en-GB" sz="2000" dirty="0" smtClean="0"/>
          </a:p>
          <a:p>
            <a:pPr marL="0" indent="0">
              <a:buNone/>
            </a:pPr>
            <a:r>
              <a:rPr lang="en-GB" u="sng" dirty="0">
                <a:hlinkClick r:id="rId3"/>
              </a:rPr>
              <a:t>https://www.un.org/en/development/desa/news/population/2015-report.html</a:t>
            </a:r>
            <a:r>
              <a:rPr lang="en-GB" dirty="0"/>
              <a:t> </a:t>
            </a:r>
            <a:r>
              <a:rPr lang="en-GB" sz="2000" dirty="0" smtClean="0"/>
              <a:t> </a:t>
            </a:r>
            <a:endParaRPr lang="en-GB" sz="2000" dirty="0"/>
          </a:p>
          <a:p>
            <a:pPr marL="0" indent="0">
              <a:buNone/>
            </a:pPr>
            <a:endParaRPr lang="en-US" sz="2000" dirty="0"/>
          </a:p>
        </p:txBody>
      </p:sp>
    </p:spTree>
    <p:extLst>
      <p:ext uri="{BB962C8B-B14F-4D97-AF65-F5344CB8AC3E}">
        <p14:creationId xmlns:p14="http://schemas.microsoft.com/office/powerpoint/2010/main" val="1073144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is the impact of rising food prices? </a:t>
            </a:r>
          </a:p>
        </p:txBody>
      </p:sp>
      <p:sp>
        <p:nvSpPr>
          <p:cNvPr id="3" name="Subtitle 2"/>
          <p:cNvSpPr>
            <a:spLocks noGrp="1"/>
          </p:cNvSpPr>
          <p:nvPr>
            <p:ph type="subTitle" idx="1"/>
          </p:nvPr>
        </p:nvSpPr>
        <p:spPr>
          <a:xfrm>
            <a:off x="1169276" y="2571092"/>
            <a:ext cx="7442289" cy="3600000"/>
          </a:xfrm>
        </p:spPr>
        <p:txBody>
          <a:bodyPr/>
          <a:lstStyle/>
          <a:p>
            <a:pPr marL="0" indent="0">
              <a:buNone/>
            </a:pPr>
            <a:r>
              <a:rPr lang="en-GB" sz="2000" dirty="0"/>
              <a:t>There are many possible consequences to rising food prices. If people cannot afford the increased price of food, they may eat less food or switch to lower quality, cheaper foods. This increases the risk of malnutrition. </a:t>
            </a:r>
          </a:p>
          <a:p>
            <a:pPr marL="0" indent="0">
              <a:buNone/>
            </a:pPr>
            <a:r>
              <a:rPr lang="en-GB" sz="2000" dirty="0"/>
              <a:t>Increases in food prices can lead to protests and riots. This was seen in numerous countries during the food price crisis of 2007-2008. </a:t>
            </a:r>
          </a:p>
          <a:p>
            <a:pPr marL="0" indent="0">
              <a:buNone/>
            </a:pPr>
            <a:r>
              <a:rPr lang="en-GB" sz="2000" dirty="0"/>
              <a:t>In more economically developed countries such as the UK, there have been changes in shopping habits as a result of increasing food prices e.g. less impulse buying.</a:t>
            </a:r>
          </a:p>
          <a:p>
            <a:pPr marL="0" indent="0">
              <a:buNone/>
            </a:pPr>
            <a:endParaRPr lang="en-US" sz="2000" dirty="0"/>
          </a:p>
        </p:txBody>
      </p:sp>
      <p:pic>
        <p:nvPicPr>
          <p:cNvPr id="4" name="Picture 4" descr="C:\Documents and Settings\Eschneider\Local Settings\Temporary Internet Files\Content.IE5\VG2POM38\MP900422640[1].jpg"/>
          <p:cNvPicPr>
            <a:picLocks noChangeAspect="1" noChangeArrowheads="1"/>
          </p:cNvPicPr>
          <p:nvPr/>
        </p:nvPicPr>
        <p:blipFill>
          <a:blip r:embed="rId2">
            <a:extLst>
              <a:ext uri="{28A0092B-C50C-407E-A947-70E740481C1C}">
                <a14:useLocalDpi xmlns:a14="http://schemas.microsoft.com/office/drawing/2010/main" val="0"/>
              </a:ext>
            </a:extLst>
          </a:blip>
          <a:srcRect b="22990"/>
          <a:stretch>
            <a:fillRect/>
          </a:stretch>
        </p:blipFill>
        <p:spPr bwMode="auto">
          <a:xfrm>
            <a:off x="9571420" y="2652757"/>
            <a:ext cx="2218241" cy="2553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144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Reducing the amount spent on food</a:t>
            </a:r>
            <a:endParaRPr lang="en-US" dirty="0"/>
          </a:p>
        </p:txBody>
      </p:sp>
      <p:sp>
        <p:nvSpPr>
          <p:cNvPr id="3" name="Subtitle 2"/>
          <p:cNvSpPr>
            <a:spLocks noGrp="1"/>
          </p:cNvSpPr>
          <p:nvPr>
            <p:ph type="subTitle" idx="1"/>
          </p:nvPr>
        </p:nvSpPr>
        <p:spPr>
          <a:xfrm>
            <a:off x="1169276" y="2571092"/>
            <a:ext cx="7442289" cy="3600000"/>
          </a:xfrm>
        </p:spPr>
        <p:txBody>
          <a:bodyPr/>
          <a:lstStyle/>
          <a:p>
            <a:pPr marL="0" indent="0">
              <a:buNone/>
            </a:pPr>
            <a:r>
              <a:rPr lang="en-GB" sz="2000" dirty="0"/>
              <a:t>What strategies can you think of to reduce the amount of money you spend on food</a:t>
            </a:r>
            <a:r>
              <a:rPr lang="en-GB" sz="2000" dirty="0" smtClean="0"/>
              <a:t>?</a:t>
            </a:r>
          </a:p>
          <a:p>
            <a:pPr marL="0" indent="0">
              <a:buNone/>
            </a:pPr>
            <a:endParaRPr lang="en-GB" sz="2000" dirty="0"/>
          </a:p>
          <a:p>
            <a:pPr marL="0" indent="0">
              <a:buNone/>
            </a:pPr>
            <a:r>
              <a:rPr lang="en-GB" sz="2000" dirty="0" smtClean="0"/>
              <a:t>Discuss </a:t>
            </a:r>
            <a:r>
              <a:rPr lang="en-GB" sz="2000" dirty="0"/>
              <a:t>with the rest of the class. </a:t>
            </a:r>
            <a:endParaRPr lang="en-US" sz="2000" dirty="0"/>
          </a:p>
        </p:txBody>
      </p:sp>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446532" y="1923798"/>
            <a:ext cx="2220913"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144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Strategies</a:t>
            </a:r>
          </a:p>
        </p:txBody>
      </p:sp>
      <p:sp>
        <p:nvSpPr>
          <p:cNvPr id="3" name="Subtitle 2"/>
          <p:cNvSpPr>
            <a:spLocks noGrp="1"/>
          </p:cNvSpPr>
          <p:nvPr>
            <p:ph type="subTitle" idx="1"/>
          </p:nvPr>
        </p:nvSpPr>
        <p:spPr>
          <a:xfrm>
            <a:off x="1007231" y="2502857"/>
            <a:ext cx="10484008" cy="3600000"/>
          </a:xfrm>
        </p:spPr>
        <p:txBody>
          <a:bodyPr/>
          <a:lstStyle/>
          <a:p>
            <a:pPr marL="0" indent="0">
              <a:buNone/>
            </a:pPr>
            <a:r>
              <a:rPr lang="en-US" sz="2000" dirty="0" smtClean="0"/>
              <a:t>Consider the following ways to reduce the amount spent on food:</a:t>
            </a:r>
            <a:endParaRPr lang="en-GB" sz="2000" dirty="0" smtClean="0"/>
          </a:p>
          <a:p>
            <a:pPr>
              <a:buFont typeface="Arial" panose="020B0604020202020204" pitchFamily="34" charset="0"/>
              <a:buChar char="•"/>
            </a:pPr>
            <a:r>
              <a:rPr lang="en-GB" sz="2000" dirty="0"/>
              <a:t>r</a:t>
            </a:r>
            <a:r>
              <a:rPr lang="en-GB" sz="2000" dirty="0" smtClean="0"/>
              <a:t>eplace </a:t>
            </a:r>
            <a:r>
              <a:rPr lang="en-GB" sz="2000" dirty="0"/>
              <a:t>branded items with cheaper, non branded (e.g. supermarket own, economy) items;</a:t>
            </a:r>
          </a:p>
          <a:p>
            <a:pPr>
              <a:buFont typeface="Arial" panose="020B0604020202020204" pitchFamily="34" charset="0"/>
              <a:buChar char="•"/>
            </a:pPr>
            <a:r>
              <a:rPr lang="en-GB" sz="2000" dirty="0"/>
              <a:t>s</a:t>
            </a:r>
            <a:r>
              <a:rPr lang="en-GB" sz="2000" dirty="0" smtClean="0"/>
              <a:t>hop </a:t>
            </a:r>
            <a:r>
              <a:rPr lang="en-GB" sz="2000" dirty="0"/>
              <a:t>at different places (e.g. discount supermarkets, markets)</a:t>
            </a:r>
          </a:p>
          <a:p>
            <a:pPr>
              <a:buFont typeface="Arial" panose="020B0604020202020204" pitchFamily="34" charset="0"/>
              <a:buChar char="•"/>
            </a:pPr>
            <a:r>
              <a:rPr lang="en-GB" sz="2000" dirty="0"/>
              <a:t>c</a:t>
            </a:r>
            <a:r>
              <a:rPr lang="en-GB" sz="2000" dirty="0" smtClean="0"/>
              <a:t>ompare </a:t>
            </a:r>
            <a:r>
              <a:rPr lang="en-GB" sz="2000" dirty="0"/>
              <a:t>prices and shop around to find the cheapest items;</a:t>
            </a:r>
          </a:p>
          <a:p>
            <a:pPr>
              <a:buFont typeface="Arial" panose="020B0604020202020204" pitchFamily="34" charset="0"/>
              <a:buChar char="•"/>
            </a:pPr>
            <a:r>
              <a:rPr lang="en-GB" sz="2000" dirty="0"/>
              <a:t>s</a:t>
            </a:r>
            <a:r>
              <a:rPr lang="en-GB" sz="2000" dirty="0" smtClean="0"/>
              <a:t>top </a:t>
            </a:r>
            <a:r>
              <a:rPr lang="en-GB" sz="2000" dirty="0"/>
              <a:t>or reduce purchasing of certain items (e.g. luxury items such as steak);</a:t>
            </a:r>
          </a:p>
          <a:p>
            <a:pPr>
              <a:buFont typeface="Arial" panose="020B0604020202020204" pitchFamily="34" charset="0"/>
              <a:buChar char="•"/>
            </a:pPr>
            <a:r>
              <a:rPr lang="en-GB" sz="2000" dirty="0"/>
              <a:t>g</a:t>
            </a:r>
            <a:r>
              <a:rPr lang="en-GB" sz="2000" dirty="0" smtClean="0"/>
              <a:t>row </a:t>
            </a:r>
            <a:r>
              <a:rPr lang="en-GB" sz="2000" dirty="0"/>
              <a:t>own food (e.g. growing vegetables in the garden);</a:t>
            </a:r>
          </a:p>
          <a:p>
            <a:pPr>
              <a:buFont typeface="Arial" panose="020B0604020202020204" pitchFamily="34" charset="0"/>
              <a:buChar char="•"/>
            </a:pPr>
            <a:r>
              <a:rPr lang="en-GB" sz="2000" dirty="0"/>
              <a:t>b</a:t>
            </a:r>
            <a:r>
              <a:rPr lang="en-GB" sz="2000" dirty="0" smtClean="0"/>
              <a:t>uy </a:t>
            </a:r>
            <a:r>
              <a:rPr lang="en-GB" sz="2000" dirty="0"/>
              <a:t>items from reduced food aisles (e.g. wait until end of day when food is marked down, buy foods which are at/almost at their use by date);</a:t>
            </a:r>
          </a:p>
          <a:p>
            <a:pPr>
              <a:buFont typeface="Arial" panose="020B0604020202020204" pitchFamily="34" charset="0"/>
              <a:buChar char="•"/>
            </a:pPr>
            <a:r>
              <a:rPr lang="en-GB" sz="2000" dirty="0"/>
              <a:t>p</a:t>
            </a:r>
            <a:r>
              <a:rPr lang="en-GB" sz="2000" dirty="0" smtClean="0"/>
              <a:t>urchasing </a:t>
            </a:r>
            <a:r>
              <a:rPr lang="en-GB" sz="2000" dirty="0"/>
              <a:t>different types of food (e.g. canned vegetables instead of fresh </a:t>
            </a:r>
            <a:r>
              <a:rPr lang="en-GB" sz="2000" dirty="0" smtClean="0"/>
              <a:t>vegetables);</a:t>
            </a:r>
            <a:endParaRPr lang="en-GB" sz="2000" dirty="0"/>
          </a:p>
          <a:p>
            <a:pPr>
              <a:buFont typeface="Arial" panose="020B0604020202020204" pitchFamily="34" charset="0"/>
              <a:buChar char="•"/>
            </a:pPr>
            <a:r>
              <a:rPr lang="en-GB" sz="2000" dirty="0"/>
              <a:t>r</a:t>
            </a:r>
            <a:r>
              <a:rPr lang="en-GB" sz="2000" dirty="0" smtClean="0"/>
              <a:t>educing </a:t>
            </a:r>
            <a:r>
              <a:rPr lang="en-GB" sz="2000" dirty="0"/>
              <a:t>the total amount of food purchased.</a:t>
            </a:r>
          </a:p>
          <a:p>
            <a:pPr marL="0" indent="0">
              <a:buNone/>
            </a:pPr>
            <a:endParaRPr lang="en-US" sz="2000" dirty="0"/>
          </a:p>
        </p:txBody>
      </p:sp>
    </p:spTree>
    <p:extLst>
      <p:ext uri="{BB962C8B-B14F-4D97-AF65-F5344CB8AC3E}">
        <p14:creationId xmlns:p14="http://schemas.microsoft.com/office/powerpoint/2010/main" val="1073144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688</Words>
  <Application>Microsoft Office PowerPoint</Application>
  <PresentationFormat>Widescreen</PresentationFormat>
  <Paragraphs>120</Paragraphs>
  <Slides>11</Slides>
  <Notes>2</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11</vt:i4>
      </vt:variant>
    </vt:vector>
  </HeadingPairs>
  <TitlesOfParts>
    <vt:vector size="17" baseType="lpstr">
      <vt:lpstr>Arial</vt:lpstr>
      <vt:lpstr>Calibri</vt:lpstr>
      <vt:lpstr>Office Theme</vt:lpstr>
      <vt:lpstr>Custom Design</vt:lpstr>
      <vt:lpstr>1_Custom Design</vt:lpstr>
      <vt:lpstr>3_Custom Design</vt:lpstr>
      <vt:lpstr>Food price and food choice</vt:lpstr>
      <vt:lpstr>Global food prices</vt:lpstr>
      <vt:lpstr>What factors can cause food prices to rise?</vt:lpstr>
      <vt:lpstr>What factors can cause food prices to rise?</vt:lpstr>
      <vt:lpstr>What factors can cause food prices to rise?</vt:lpstr>
      <vt:lpstr>What factors can cause food prices to rise?</vt:lpstr>
      <vt:lpstr>What is the impact of rising food prices? </vt:lpstr>
      <vt:lpstr>Reducing the amount spent on food</vt:lpstr>
      <vt:lpstr>Strategies</vt:lpstr>
      <vt:lpstr>Food price and food choice</vt:lpstr>
      <vt:lpstr>Food price and food choice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32</cp:revision>
  <dcterms:created xsi:type="dcterms:W3CDTF">2018-10-10T09:22:08Z</dcterms:created>
  <dcterms:modified xsi:type="dcterms:W3CDTF">2019-06-03T13:15:22Z</dcterms:modified>
</cp:coreProperties>
</file>