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 id="2147483656" r:id="rId4"/>
  </p:sldMasterIdLst>
  <p:sldIdLst>
    <p:sldId id="256" r:id="rId5"/>
    <p:sldId id="259" r:id="rId6"/>
    <p:sldId id="262" r:id="rId7"/>
    <p:sldId id="263" r:id="rId8"/>
    <p:sldId id="264" r:id="rId9"/>
    <p:sldId id="265" r:id="rId10"/>
    <p:sldId id="266" r:id="rId11"/>
    <p:sldId id="267" r:id="rId12"/>
    <p:sldId id="268" r:id="rId13"/>
    <p:sldId id="269" r:id="rId14"/>
    <p:sldId id="270" r:id="rId15"/>
    <p:sldId id="271" r:id="rId16"/>
    <p:sldId id="272" r:id="rId17"/>
    <p:sldId id="26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C4D9"/>
    <a:srgbClr val="B8B8D1"/>
    <a:srgbClr val="263B83"/>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75"/>
    <p:restoredTop sz="94655"/>
  </p:normalViewPr>
  <p:slideViewPr>
    <p:cSldViewPr snapToGrid="0" snapToObjects="1">
      <p:cViewPr varScale="1">
        <p:scale>
          <a:sx n="115" d="100"/>
          <a:sy n="115" d="100"/>
        </p:scale>
        <p:origin x="492"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smtClean="0"/>
              <a:t>Title</a:t>
            </a:r>
            <a:endParaRPr lang="en-US" dirty="0"/>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263B83"/>
                </a:solidFill>
                <a:latin typeface="Arial" charset="0"/>
                <a:ea typeface="Arial" charset="0"/>
                <a:cs typeface="Arial" charset="0"/>
              </a:defRPr>
            </a:lvl1pPr>
          </a:lstStyle>
          <a:p>
            <a:r>
              <a:rPr lang="en-US" dirty="0" smtClean="0"/>
              <a:t>Section Title</a:t>
            </a:r>
            <a:endParaRPr lang="en-US" dirty="0"/>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Text</a:t>
            </a:r>
            <a:endParaRPr lang="en-US" dirty="0"/>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263B83"/>
                </a:solidFill>
                <a:latin typeface="Arial" charset="0"/>
                <a:ea typeface="Arial" charset="0"/>
                <a:cs typeface="Arial" charset="0"/>
              </a:defRPr>
            </a:lvl1pPr>
          </a:lstStyle>
          <a:p>
            <a:r>
              <a:rPr lang="en-US" dirty="0" smtClean="0"/>
              <a:t>Heading</a:t>
            </a:r>
            <a:endParaRPr lang="en-US" dirty="0"/>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Text here</a:t>
            </a:r>
            <a:endParaRPr lang="en-US" dirty="0"/>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3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263B83"/>
                </a:solidFill>
                <a:latin typeface="Arial" charset="0"/>
                <a:ea typeface="Arial" charset="0"/>
                <a:cs typeface="Arial" charset="0"/>
              </a:defRPr>
            </a:lvl1pPr>
          </a:lstStyle>
          <a:p>
            <a:r>
              <a:rPr lang="en-US" dirty="0" smtClean="0"/>
              <a:t>Heading</a:t>
            </a:r>
            <a:endParaRPr lang="en-US" dirty="0"/>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smtClean="0">
                <a:solidFill>
                  <a:schemeClr val="tx1"/>
                </a:solidFill>
                <a:latin typeface="Arial" charset="0"/>
                <a:ea typeface="Arial" charset="0"/>
                <a:cs typeface="Arial" charset="0"/>
                <a:hlinkClick r:id="rId5"/>
              </a:rPr>
              <a:t>www.foodafactoflife.org.uk</a:t>
            </a:r>
            <a:r>
              <a:rPr lang="en-US" sz="900" b="0" i="0" baseline="0" dirty="0" smtClean="0">
                <a:solidFill>
                  <a:schemeClr val="tx1"/>
                </a:solidFill>
                <a:latin typeface="Arial" charset="0"/>
                <a:ea typeface="Arial" charset="0"/>
                <a:cs typeface="Arial" charset="0"/>
              </a:rPr>
              <a:t>    </a:t>
            </a:r>
            <a:r>
              <a:rPr lang="en-US" sz="900" b="0" i="0" dirty="0" smtClean="0">
                <a:solidFill>
                  <a:schemeClr val="tx1"/>
                </a:solidFill>
                <a:latin typeface="Arial" charset="0"/>
                <a:ea typeface="Arial" charset="0"/>
                <a:cs typeface="Arial" charset="0"/>
              </a:rPr>
              <a:t>©</a:t>
            </a:r>
            <a:r>
              <a:rPr lang="en-US" sz="900" b="0" i="0" baseline="0" dirty="0" smtClean="0">
                <a:solidFill>
                  <a:schemeClr val="tx1"/>
                </a:solidFill>
                <a:latin typeface="Arial" charset="0"/>
                <a:ea typeface="Arial" charset="0"/>
                <a:cs typeface="Arial" charset="0"/>
              </a:rPr>
              <a:t> Food – </a:t>
            </a:r>
            <a:r>
              <a:rPr lang="en-US" sz="900" b="0" i="0" dirty="0" smtClean="0">
                <a:solidFill>
                  <a:schemeClr val="tx1"/>
                </a:solidFill>
                <a:latin typeface="Arial" charset="0"/>
                <a:ea typeface="Arial" charset="0"/>
                <a:cs typeface="Arial" charset="0"/>
              </a:rPr>
              <a:t>a fact of life 2019</a:t>
            </a:r>
            <a:endParaRPr lang="en-US" sz="900" b="0" i="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smtClean="0">
                <a:solidFill>
                  <a:schemeClr val="tx1"/>
                </a:solidFill>
                <a:latin typeface="Arial" charset="0"/>
                <a:ea typeface="Arial" charset="0"/>
                <a:cs typeface="Arial" charset="0"/>
                <a:hlinkClick r:id="rId4"/>
              </a:rPr>
              <a:t>www.foodafactoflife.org.uk</a:t>
            </a:r>
            <a:r>
              <a:rPr lang="en-US" sz="900" b="0" i="0" baseline="0" dirty="0" smtClean="0">
                <a:solidFill>
                  <a:schemeClr val="tx1"/>
                </a:solidFill>
                <a:latin typeface="Arial" charset="0"/>
                <a:ea typeface="Arial" charset="0"/>
                <a:cs typeface="Arial" charset="0"/>
              </a:rPr>
              <a:t>    </a:t>
            </a:r>
            <a:r>
              <a:rPr lang="en-US" sz="900" b="0" i="0" dirty="0" smtClean="0">
                <a:solidFill>
                  <a:schemeClr val="tx1"/>
                </a:solidFill>
                <a:latin typeface="Arial" charset="0"/>
                <a:ea typeface="Arial" charset="0"/>
                <a:cs typeface="Arial" charset="0"/>
              </a:rPr>
              <a:t>© Food – a fact of life 2019</a:t>
            </a:r>
            <a:endParaRPr lang="en-US" sz="900" b="0" i="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smtClean="0">
                <a:solidFill>
                  <a:schemeClr val="tx1"/>
                </a:solidFill>
                <a:latin typeface="Arial" charset="0"/>
                <a:ea typeface="Arial" charset="0"/>
                <a:cs typeface="Arial" charset="0"/>
                <a:hlinkClick r:id="rId4"/>
              </a:rPr>
              <a:t>www.foodafactoflife.org.uk</a:t>
            </a:r>
            <a:r>
              <a:rPr lang="en-US" sz="900" b="0" i="0" baseline="0" dirty="0" smtClean="0">
                <a:solidFill>
                  <a:schemeClr val="tx1"/>
                </a:solidFill>
                <a:latin typeface="Arial" charset="0"/>
                <a:ea typeface="Arial" charset="0"/>
                <a:cs typeface="Arial" charset="0"/>
              </a:rPr>
              <a:t>    </a:t>
            </a:r>
            <a:r>
              <a:rPr lang="en-US" sz="900" b="0" i="0" dirty="0" smtClean="0">
                <a:solidFill>
                  <a:schemeClr val="tx1"/>
                </a:solidFill>
                <a:latin typeface="Arial" charset="0"/>
                <a:ea typeface="Arial" charset="0"/>
                <a:cs typeface="Arial" charset="0"/>
              </a:rPr>
              <a:t>© Food – a fact of life 2019</a:t>
            </a:r>
            <a:endParaRPr lang="en-US" sz="900" b="0" i="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smtClean="0">
                <a:solidFill>
                  <a:schemeClr val="tx1"/>
                </a:solidFill>
                <a:latin typeface="Arial" charset="0"/>
                <a:ea typeface="Arial" charset="0"/>
                <a:cs typeface="Arial" charset="0"/>
                <a:hlinkClick r:id="rId4"/>
              </a:rPr>
              <a:t>www.foodafactoflife.org.uk</a:t>
            </a:r>
            <a:r>
              <a:rPr lang="en-US" sz="900" b="0" i="0" baseline="0" dirty="0" smtClean="0">
                <a:solidFill>
                  <a:schemeClr val="tx1"/>
                </a:solidFill>
                <a:latin typeface="Arial" charset="0"/>
                <a:ea typeface="Arial" charset="0"/>
                <a:cs typeface="Arial" charset="0"/>
              </a:rPr>
              <a:t>    </a:t>
            </a:r>
            <a:r>
              <a:rPr lang="en-US" sz="900" b="0" i="0" dirty="0" smtClean="0">
                <a:solidFill>
                  <a:schemeClr val="tx1"/>
                </a:solidFill>
                <a:latin typeface="Arial" charset="0"/>
                <a:ea typeface="Arial" charset="0"/>
                <a:cs typeface="Arial" charset="0"/>
              </a:rPr>
              <a:t>© Food – a fact of life 2019</a:t>
            </a:r>
            <a:endParaRPr lang="en-US" sz="900" b="0" i="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International food culture and tradition</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Festivals and food</a:t>
            </a:r>
          </a:p>
        </p:txBody>
      </p:sp>
      <p:sp>
        <p:nvSpPr>
          <p:cNvPr id="3" name="Subtitle 2"/>
          <p:cNvSpPr>
            <a:spLocks noGrp="1"/>
          </p:cNvSpPr>
          <p:nvPr>
            <p:ph type="subTitle" idx="1"/>
          </p:nvPr>
        </p:nvSpPr>
        <p:spPr>
          <a:xfrm>
            <a:off x="1169275" y="2571092"/>
            <a:ext cx="9719999" cy="3600000"/>
          </a:xfrm>
        </p:spPr>
        <p:txBody>
          <a:bodyPr/>
          <a:lstStyle/>
          <a:p>
            <a:pPr marL="0" indent="0">
              <a:buNone/>
            </a:pPr>
            <a:r>
              <a:rPr lang="en-GB" sz="2000" dirty="0"/>
              <a:t>Do you have any festivals in your local area celebrating a particular ingredient? </a:t>
            </a:r>
          </a:p>
          <a:p>
            <a:pPr marL="0" indent="0">
              <a:buNone/>
            </a:pPr>
            <a:r>
              <a:rPr lang="en-GB" sz="2000" dirty="0"/>
              <a:t>Have you celebrated any festivals by eating special foods? </a:t>
            </a:r>
          </a:p>
          <a:p>
            <a:pPr marL="0" indent="0">
              <a:buNone/>
            </a:pPr>
            <a:endParaRPr lang="en-US" sz="2000" dirty="0"/>
          </a:p>
        </p:txBody>
      </p:sp>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7621" y="3652838"/>
            <a:ext cx="2958522" cy="244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0483" y="3589338"/>
            <a:ext cx="3784024" cy="2518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334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Festivals and food</a:t>
            </a:r>
            <a:br>
              <a:rPr lang="en-US" dirty="0"/>
            </a:br>
            <a:endParaRPr lang="en-US" dirty="0"/>
          </a:p>
        </p:txBody>
      </p:sp>
      <p:sp>
        <p:nvSpPr>
          <p:cNvPr id="3" name="Subtitle 2"/>
          <p:cNvSpPr>
            <a:spLocks noGrp="1"/>
          </p:cNvSpPr>
          <p:nvPr>
            <p:ph type="subTitle" idx="1"/>
          </p:nvPr>
        </p:nvSpPr>
        <p:spPr>
          <a:xfrm>
            <a:off x="1169276" y="2571092"/>
            <a:ext cx="7226580" cy="3600000"/>
          </a:xfrm>
        </p:spPr>
        <p:txBody>
          <a:bodyPr/>
          <a:lstStyle/>
          <a:p>
            <a:pPr marL="0" indent="0">
              <a:buNone/>
            </a:pPr>
            <a:r>
              <a:rPr lang="en-GB" sz="2000" dirty="0"/>
              <a:t>Across Europe there are numerous festivals focused around a particular ingredient. </a:t>
            </a:r>
          </a:p>
          <a:p>
            <a:pPr marL="0" indent="0">
              <a:buNone/>
            </a:pPr>
            <a:endParaRPr lang="en-GB" sz="2000" dirty="0"/>
          </a:p>
          <a:p>
            <a:pPr marL="0" indent="0">
              <a:buNone/>
            </a:pPr>
            <a:r>
              <a:rPr lang="en-GB" sz="2000" b="1" dirty="0"/>
              <a:t>The </a:t>
            </a:r>
            <a:r>
              <a:rPr lang="en-GB" sz="2000" b="1" dirty="0" err="1"/>
              <a:t>Aritzo</a:t>
            </a:r>
            <a:r>
              <a:rPr lang="en-GB" sz="2000" b="1" dirty="0"/>
              <a:t> Chestnut and Walnut Festival, Sardinia, Italy  </a:t>
            </a:r>
            <a:endParaRPr lang="en-GB" sz="2000" b="1" dirty="0" smtClean="0"/>
          </a:p>
          <a:p>
            <a:pPr marL="0" indent="0">
              <a:buNone/>
            </a:pPr>
            <a:r>
              <a:rPr lang="en-GB" sz="2000" dirty="0" smtClean="0"/>
              <a:t>The </a:t>
            </a:r>
            <a:r>
              <a:rPr lang="en-GB" sz="2000" dirty="0"/>
              <a:t>mountain town of </a:t>
            </a:r>
            <a:r>
              <a:rPr lang="en-GB" sz="2000" dirty="0" err="1"/>
              <a:t>Aritzo</a:t>
            </a:r>
            <a:r>
              <a:rPr lang="en-GB" sz="2000" dirty="0"/>
              <a:t> is surrounded by chestnut and walnut groves. On the last weekend of October, the local people dedicate three days to the celebration of their harvests. Roasted chestnuts, walnuts, walnut cake and many more local specialities are on sale and songs and dances are performed by folk groups.</a:t>
            </a:r>
          </a:p>
          <a:p>
            <a:pPr marL="0" indent="0">
              <a:buNone/>
            </a:pPr>
            <a:endParaRPr lang="en-US" sz="2000" dirty="0"/>
          </a:p>
        </p:txBody>
      </p:sp>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81110" y="3650304"/>
            <a:ext cx="3494939" cy="233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334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Festivals and food</a:t>
            </a:r>
          </a:p>
        </p:txBody>
      </p:sp>
      <p:sp>
        <p:nvSpPr>
          <p:cNvPr id="3" name="Subtitle 2"/>
          <p:cNvSpPr>
            <a:spLocks noGrp="1"/>
          </p:cNvSpPr>
          <p:nvPr>
            <p:ph type="subTitle" idx="1"/>
          </p:nvPr>
        </p:nvSpPr>
        <p:spPr>
          <a:xfrm>
            <a:off x="1169276" y="2571092"/>
            <a:ext cx="7283608" cy="3600000"/>
          </a:xfrm>
        </p:spPr>
        <p:txBody>
          <a:bodyPr/>
          <a:lstStyle/>
          <a:p>
            <a:pPr marL="0" indent="0">
              <a:buNone/>
            </a:pPr>
            <a:r>
              <a:rPr lang="fr-FR" altLang="en-US" sz="2000" b="1" dirty="0"/>
              <a:t>Fête des </a:t>
            </a:r>
            <a:r>
              <a:rPr lang="fr-FR" altLang="en-US" sz="2000" b="1" dirty="0" err="1"/>
              <a:t>Legumes</a:t>
            </a:r>
            <a:r>
              <a:rPr lang="fr-FR" altLang="en-US" sz="2000" b="1" dirty="0"/>
              <a:t> Oubliés (Festival of </a:t>
            </a:r>
            <a:r>
              <a:rPr lang="fr-FR" altLang="en-US" sz="2000" b="1" dirty="0" err="1"/>
              <a:t>Forgotten</a:t>
            </a:r>
            <a:r>
              <a:rPr lang="fr-FR" altLang="en-US" sz="2000" b="1" dirty="0"/>
              <a:t> </a:t>
            </a:r>
            <a:r>
              <a:rPr lang="fr-FR" altLang="en-US" sz="2000" b="1" dirty="0" err="1"/>
              <a:t>Vegetables</a:t>
            </a:r>
            <a:r>
              <a:rPr lang="fr-FR" altLang="en-US" sz="2000" b="1" dirty="0"/>
              <a:t>), La Haye-de-Routot, France – </a:t>
            </a:r>
            <a:r>
              <a:rPr lang="fr-FR" altLang="en-US" sz="2000" dirty="0"/>
              <a:t>a </a:t>
            </a:r>
            <a:r>
              <a:rPr lang="fr-FR" altLang="en-US" sz="2000" dirty="0" err="1"/>
              <a:t>food</a:t>
            </a:r>
            <a:r>
              <a:rPr lang="fr-FR" altLang="en-US" sz="2000" dirty="0"/>
              <a:t> festival </a:t>
            </a:r>
            <a:r>
              <a:rPr lang="fr-FR" altLang="en-US" sz="2000" dirty="0" err="1"/>
              <a:t>dedicated</a:t>
            </a:r>
            <a:r>
              <a:rPr lang="fr-FR" altLang="en-US" sz="2000" dirty="0"/>
              <a:t> to </a:t>
            </a:r>
            <a:r>
              <a:rPr lang="fr-FR" altLang="en-US" sz="2000" dirty="0" err="1"/>
              <a:t>vegetables</a:t>
            </a:r>
            <a:r>
              <a:rPr lang="fr-FR" altLang="en-US" sz="2000" dirty="0"/>
              <a:t> </a:t>
            </a:r>
            <a:r>
              <a:rPr lang="fr-FR" altLang="en-US" sz="2000" dirty="0" err="1"/>
              <a:t>that</a:t>
            </a:r>
            <a:r>
              <a:rPr lang="fr-FR" altLang="en-US" sz="2000" dirty="0"/>
              <a:t> </a:t>
            </a:r>
            <a:r>
              <a:rPr lang="fr-FR" altLang="en-US" sz="2000" dirty="0" err="1"/>
              <a:t>were</a:t>
            </a:r>
            <a:r>
              <a:rPr lang="fr-FR" altLang="en-US" sz="2000" dirty="0"/>
              <a:t> </a:t>
            </a:r>
            <a:r>
              <a:rPr lang="fr-FR" altLang="en-US" sz="2000" dirty="0" err="1"/>
              <a:t>used</a:t>
            </a:r>
            <a:r>
              <a:rPr lang="fr-FR" altLang="en-US" sz="2000" dirty="0"/>
              <a:t> in the </a:t>
            </a:r>
            <a:r>
              <a:rPr lang="fr-FR" altLang="en-US" sz="2000" dirty="0" err="1"/>
              <a:t>past</a:t>
            </a:r>
            <a:r>
              <a:rPr lang="fr-FR" altLang="en-US" sz="2000" dirty="0"/>
              <a:t> but are </a:t>
            </a:r>
            <a:r>
              <a:rPr lang="fr-FR" altLang="en-US" sz="2000" dirty="0" err="1"/>
              <a:t>now</a:t>
            </a:r>
            <a:r>
              <a:rPr lang="fr-FR" altLang="en-US" sz="2000" dirty="0"/>
              <a:t> </a:t>
            </a:r>
            <a:r>
              <a:rPr lang="fr-FR" altLang="en-US" sz="2000" dirty="0" err="1"/>
              <a:t>forgotten</a:t>
            </a:r>
            <a:r>
              <a:rPr lang="fr-FR" altLang="en-US" sz="2000" dirty="0"/>
              <a:t> </a:t>
            </a:r>
            <a:r>
              <a:rPr lang="fr-FR" altLang="en-US" sz="2000" dirty="0" err="1"/>
              <a:t>such</a:t>
            </a:r>
            <a:r>
              <a:rPr lang="fr-FR" altLang="en-US" sz="2000" dirty="0"/>
              <a:t> as </a:t>
            </a:r>
            <a:r>
              <a:rPr lang="fr-FR" altLang="en-US" sz="2000" dirty="0" err="1"/>
              <a:t>unusual</a:t>
            </a:r>
            <a:r>
              <a:rPr lang="fr-FR" altLang="en-US" sz="2000" dirty="0"/>
              <a:t> </a:t>
            </a:r>
            <a:r>
              <a:rPr lang="fr-FR" altLang="en-US" sz="2000" dirty="0" err="1"/>
              <a:t>varieties</a:t>
            </a:r>
            <a:r>
              <a:rPr lang="fr-FR" altLang="en-US" sz="2000" dirty="0"/>
              <a:t> of squash, </a:t>
            </a:r>
            <a:r>
              <a:rPr lang="fr-FR" altLang="en-US" sz="2000" dirty="0" err="1"/>
              <a:t>leeks</a:t>
            </a:r>
            <a:r>
              <a:rPr lang="fr-FR" altLang="en-US" sz="2000" dirty="0"/>
              <a:t> and </a:t>
            </a:r>
            <a:r>
              <a:rPr lang="fr-FR" altLang="en-US" sz="2000" dirty="0" err="1"/>
              <a:t>parsnips</a:t>
            </a:r>
            <a:r>
              <a:rPr lang="fr-FR" altLang="en-US" sz="2000" dirty="0"/>
              <a:t>. </a:t>
            </a:r>
          </a:p>
          <a:p>
            <a:pPr marL="0" indent="0">
              <a:buNone/>
            </a:pPr>
            <a:endParaRPr lang="en-US" sz="2000" dirty="0"/>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07221" y="4440053"/>
            <a:ext cx="2112963"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67518" y="3766547"/>
            <a:ext cx="1725613"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67941" y="2151930"/>
            <a:ext cx="2656998" cy="429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334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Festivals and food</a:t>
            </a:r>
          </a:p>
        </p:txBody>
      </p:sp>
      <p:sp>
        <p:nvSpPr>
          <p:cNvPr id="3" name="Subtitle 2"/>
          <p:cNvSpPr>
            <a:spLocks noGrp="1"/>
          </p:cNvSpPr>
          <p:nvPr>
            <p:ph type="subTitle" idx="1"/>
          </p:nvPr>
        </p:nvSpPr>
        <p:spPr>
          <a:xfrm>
            <a:off x="1169276" y="2571092"/>
            <a:ext cx="7588482" cy="3600000"/>
          </a:xfrm>
        </p:spPr>
        <p:txBody>
          <a:bodyPr/>
          <a:lstStyle/>
          <a:p>
            <a:pPr marL="0" indent="0">
              <a:buNone/>
            </a:pPr>
            <a:r>
              <a:rPr lang="en-GB" sz="2000" b="1" dirty="0"/>
              <a:t>Weimar Onion Market, Weimar, </a:t>
            </a:r>
            <a:r>
              <a:rPr lang="en-GB" sz="2000" b="1" dirty="0" smtClean="0"/>
              <a:t>Germany</a:t>
            </a:r>
          </a:p>
          <a:p>
            <a:pPr marL="0" indent="0">
              <a:buNone/>
            </a:pPr>
            <a:r>
              <a:rPr lang="en-GB" sz="2000" dirty="0" smtClean="0"/>
              <a:t>Weimer </a:t>
            </a:r>
            <a:r>
              <a:rPr lang="en-GB" sz="2000" dirty="0"/>
              <a:t>holds an annual onion market in October each year. It was first recorded in 1653 as a one day market. The market is now a three day event and the number of visitors is given as 350,000 annually.  </a:t>
            </a:r>
          </a:p>
          <a:p>
            <a:pPr marL="0" indent="0">
              <a:buNone/>
            </a:pPr>
            <a:endParaRPr lang="en-GB" sz="2000" dirty="0"/>
          </a:p>
          <a:p>
            <a:pPr marL="0" indent="0">
              <a:buNone/>
            </a:pPr>
            <a:r>
              <a:rPr lang="en-GB" sz="2000" dirty="0"/>
              <a:t>Traditions include the first slice of Onion cake with the queen of the Onion Market and farmers selling braids of plaited together onions decorated with dried flowers of yellow, white or lilac. Foods on sale include onion soups, stews, breads and tarts.</a:t>
            </a:r>
          </a:p>
          <a:p>
            <a:pPr marL="0" indent="0">
              <a:buNone/>
            </a:pPr>
            <a:endParaRPr lang="en-GB" sz="2000" dirty="0"/>
          </a:p>
        </p:txBody>
      </p:sp>
      <p:pic>
        <p:nvPicPr>
          <p:cNvPr id="4" name="Picture 2" descr="\\BNF01\Home\Eschneider\My Documents\education news\on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7758" y="2926972"/>
            <a:ext cx="3253488" cy="2335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46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International food culture and tradition</a:t>
            </a:r>
            <a:endParaRPr lang="en-GB" dirty="0"/>
          </a:p>
        </p:txBody>
      </p:sp>
      <p:sp>
        <p:nvSpPr>
          <p:cNvPr id="3" name="Subtitle 2"/>
          <p:cNvSpPr>
            <a:spLocks noGrp="1"/>
          </p:cNvSpPr>
          <p:nvPr>
            <p:ph type="subTitle" idx="1"/>
          </p:nvPr>
        </p:nvSpPr>
        <p:spPr/>
        <p:txBody>
          <a:bodyPr/>
          <a:lstStyle/>
          <a:p>
            <a:pPr marL="0" indent="0" algn="ctr">
              <a:buNone/>
            </a:pPr>
            <a:r>
              <a:rPr lang="en-GB" sz="3600" dirty="0" smtClean="0"/>
              <a:t>For further information, go to:</a:t>
            </a:r>
          </a:p>
          <a:p>
            <a:pPr marL="0" indent="0" algn="ctr">
              <a:buNone/>
            </a:pPr>
            <a:r>
              <a:rPr lang="en-GB" sz="3600" dirty="0" smtClean="0"/>
              <a:t>www.foodafactoflife.org.uk</a:t>
            </a:r>
            <a:endParaRPr lang="en-GB" sz="3600" dirty="0"/>
          </a:p>
        </p:txBody>
      </p:sp>
    </p:spTree>
    <p:extLst>
      <p:ext uri="{BB962C8B-B14F-4D97-AF65-F5344CB8AC3E}">
        <p14:creationId xmlns:p14="http://schemas.microsoft.com/office/powerpoint/2010/main" val="1219004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International food culture and tradition</a:t>
            </a:r>
            <a:br>
              <a:rPr lang="en-GB" dirty="0"/>
            </a:br>
            <a:endParaRPr lang="en-US" dirty="0"/>
          </a:p>
        </p:txBody>
      </p:sp>
      <p:sp>
        <p:nvSpPr>
          <p:cNvPr id="3" name="Subtitle 2"/>
          <p:cNvSpPr>
            <a:spLocks noGrp="1"/>
          </p:cNvSpPr>
          <p:nvPr>
            <p:ph type="subTitle" idx="1"/>
          </p:nvPr>
        </p:nvSpPr>
        <p:spPr>
          <a:xfrm>
            <a:off x="1169274" y="2113892"/>
            <a:ext cx="7901574" cy="3600000"/>
          </a:xfrm>
        </p:spPr>
        <p:txBody>
          <a:bodyPr/>
          <a:lstStyle/>
          <a:p>
            <a:pPr marL="0" indent="0">
              <a:buNone/>
            </a:pPr>
            <a:r>
              <a:rPr lang="en-GB" sz="2000" dirty="0"/>
              <a:t>When considering international food culture and tradition, factors that may affect </a:t>
            </a:r>
            <a:r>
              <a:rPr lang="en-GB" sz="2000" dirty="0" smtClean="0"/>
              <a:t>the food eaten around </a:t>
            </a:r>
            <a:r>
              <a:rPr lang="en-GB" sz="2000" dirty="0"/>
              <a:t>the world include:</a:t>
            </a:r>
          </a:p>
          <a:p>
            <a:r>
              <a:rPr lang="en-GB" sz="2000" dirty="0"/>
              <a:t>food availability;</a:t>
            </a:r>
          </a:p>
          <a:p>
            <a:r>
              <a:rPr lang="en-US" sz="2000" dirty="0" smtClean="0"/>
              <a:t>cooking </a:t>
            </a:r>
            <a:r>
              <a:rPr lang="en-US" sz="2000" dirty="0"/>
              <a:t>equipment, methods and </a:t>
            </a:r>
            <a:r>
              <a:rPr lang="en-US" sz="2000" dirty="0" smtClean="0"/>
              <a:t>skills</a:t>
            </a:r>
            <a:r>
              <a:rPr lang="en-US" sz="2000" dirty="0"/>
              <a:t>;</a:t>
            </a:r>
            <a:endParaRPr lang="en-GB" sz="2000" dirty="0" smtClean="0"/>
          </a:p>
          <a:p>
            <a:r>
              <a:rPr lang="en-GB" sz="2000" dirty="0" smtClean="0"/>
              <a:t>religion</a:t>
            </a:r>
            <a:r>
              <a:rPr lang="en-GB" sz="2000" dirty="0"/>
              <a:t>;</a:t>
            </a:r>
          </a:p>
          <a:p>
            <a:r>
              <a:rPr lang="en-GB" sz="2000" dirty="0"/>
              <a:t>s</a:t>
            </a:r>
            <a:r>
              <a:rPr lang="en-GB" sz="2000" dirty="0" smtClean="0"/>
              <a:t>pecial </a:t>
            </a:r>
            <a:r>
              <a:rPr lang="en-GB" sz="2000" dirty="0"/>
              <a:t>occasions;</a:t>
            </a:r>
          </a:p>
          <a:p>
            <a:r>
              <a:rPr lang="en-GB" sz="2000" dirty="0"/>
              <a:t>b</a:t>
            </a:r>
            <a:r>
              <a:rPr lang="en-GB" sz="2000" dirty="0" smtClean="0"/>
              <a:t>eliefs </a:t>
            </a:r>
            <a:r>
              <a:rPr lang="en-GB" sz="2000" dirty="0"/>
              <a:t>e.g. vegetarianism; </a:t>
            </a:r>
          </a:p>
          <a:p>
            <a:r>
              <a:rPr lang="en-GB" sz="2000" dirty="0"/>
              <a:t>c</a:t>
            </a:r>
            <a:r>
              <a:rPr lang="en-GB" sz="2000" dirty="0" smtClean="0"/>
              <a:t>ulinary </a:t>
            </a:r>
            <a:r>
              <a:rPr lang="en-GB" sz="2000" dirty="0"/>
              <a:t>practices;</a:t>
            </a:r>
          </a:p>
          <a:p>
            <a:r>
              <a:rPr lang="en-GB" sz="2000" dirty="0"/>
              <a:t>t</a:t>
            </a:r>
            <a:r>
              <a:rPr lang="en-GB" sz="2000" dirty="0" smtClean="0"/>
              <a:t>raditions</a:t>
            </a:r>
            <a:r>
              <a:rPr lang="en-GB" sz="2000" dirty="0"/>
              <a:t>;</a:t>
            </a:r>
          </a:p>
          <a:p>
            <a:r>
              <a:rPr lang="en-GB" sz="2000" dirty="0" smtClean="0"/>
              <a:t>festivals.</a:t>
            </a:r>
            <a:endParaRPr lang="en-GB" sz="2000" dirty="0"/>
          </a:p>
          <a:p>
            <a:pPr marL="0" indent="0">
              <a:buNone/>
            </a:pPr>
            <a:r>
              <a:rPr lang="en-GB" sz="2000" dirty="0"/>
              <a:t>The following slides show some examples of international food culture and tradition. </a:t>
            </a:r>
          </a:p>
        </p:txBody>
      </p:sp>
    </p:spTree>
    <p:extLst>
      <p:ext uri="{BB962C8B-B14F-4D97-AF65-F5344CB8AC3E}">
        <p14:creationId xmlns:p14="http://schemas.microsoft.com/office/powerpoint/2010/main" val="1740713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Diwali</a:t>
            </a:r>
            <a:br>
              <a:rPr lang="en-US" dirty="0"/>
            </a:br>
            <a:endParaRPr lang="en-US" dirty="0"/>
          </a:p>
        </p:txBody>
      </p:sp>
      <p:sp>
        <p:nvSpPr>
          <p:cNvPr id="3" name="Subtitle 2"/>
          <p:cNvSpPr>
            <a:spLocks noGrp="1"/>
          </p:cNvSpPr>
          <p:nvPr>
            <p:ph type="subTitle" idx="1"/>
          </p:nvPr>
        </p:nvSpPr>
        <p:spPr>
          <a:xfrm>
            <a:off x="1169276" y="2571092"/>
            <a:ext cx="8215793" cy="3600000"/>
          </a:xfrm>
        </p:spPr>
        <p:txBody>
          <a:bodyPr/>
          <a:lstStyle/>
          <a:p>
            <a:pPr marL="0" indent="0">
              <a:buNone/>
            </a:pPr>
            <a:r>
              <a:rPr lang="en-GB" sz="2000" dirty="0"/>
              <a:t>What do you know about Diwali? What foods are consumed on Diwali? How else is Diwali celebrated? </a:t>
            </a:r>
          </a:p>
          <a:p>
            <a:pPr marL="0" indent="0">
              <a:buNone/>
            </a:pPr>
            <a:r>
              <a:rPr lang="en-GB" sz="2000" dirty="0"/>
              <a:t>Diwali is a five day Hindu religious festival, which is celebrated in October/November. Diwali is a major holiday in India but it is also celebrated by people in other countries where Hinduism is practised. Other religious groups such as Jains and Sikhs celebrate their own versions of the holiday. </a:t>
            </a:r>
          </a:p>
          <a:p>
            <a:pPr marL="0" indent="0">
              <a:buNone/>
            </a:pPr>
            <a:endParaRPr lang="en-GB" sz="2000" dirty="0"/>
          </a:p>
          <a:p>
            <a:pPr marL="0" indent="0">
              <a:buNone/>
            </a:pPr>
            <a:r>
              <a:rPr lang="en-GB" sz="2000" dirty="0"/>
              <a:t>The word Diwali means “row of lights” and Diwali is often referred to as the “festival of lights”.</a:t>
            </a:r>
          </a:p>
          <a:p>
            <a:pPr marL="0" indent="0">
              <a:buNone/>
            </a:pPr>
            <a:endParaRPr lang="en-US" sz="2000" dirty="0"/>
          </a:p>
        </p:txBody>
      </p:sp>
      <p:pic>
        <p:nvPicPr>
          <p:cNvPr id="4" name="Picture 4" descr="C:\Documents and Settings\Eschneider\Local Settings\Temporary Internet Files\Content.IE5\3B6NF91D\MP90044101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4402" y="3008666"/>
            <a:ext cx="2136543" cy="319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334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How is Diwali celebrated?</a:t>
            </a:r>
            <a:br>
              <a:rPr lang="en-US" dirty="0"/>
            </a:br>
            <a:endParaRPr lang="en-US" dirty="0"/>
          </a:p>
        </p:txBody>
      </p:sp>
      <p:sp>
        <p:nvSpPr>
          <p:cNvPr id="3" name="Subtitle 2"/>
          <p:cNvSpPr>
            <a:spLocks noGrp="1"/>
          </p:cNvSpPr>
          <p:nvPr>
            <p:ph type="subTitle" idx="1"/>
          </p:nvPr>
        </p:nvSpPr>
        <p:spPr>
          <a:xfrm>
            <a:off x="1169276" y="2571092"/>
            <a:ext cx="6977197" cy="3600000"/>
          </a:xfrm>
        </p:spPr>
        <p:txBody>
          <a:bodyPr/>
          <a:lstStyle/>
          <a:p>
            <a:pPr marL="0" indent="0" fontAlgn="auto">
              <a:spcBef>
                <a:spcPts val="0"/>
              </a:spcBef>
              <a:spcAft>
                <a:spcPts val="0"/>
              </a:spcAft>
              <a:buNone/>
              <a:defRPr/>
            </a:pPr>
            <a:r>
              <a:rPr lang="en-GB" sz="2000" dirty="0"/>
              <a:t>Diwali is celebrated by:</a:t>
            </a:r>
          </a:p>
          <a:p>
            <a:pPr>
              <a:spcBef>
                <a:spcPts val="0"/>
              </a:spcBef>
              <a:buFont typeface="Arial" panose="020B0604020202020204" pitchFamily="34" charset="0"/>
              <a:buChar char="•"/>
              <a:defRPr/>
            </a:pPr>
            <a:r>
              <a:rPr lang="en-GB" sz="2000" dirty="0" smtClean="0"/>
              <a:t>brightly </a:t>
            </a:r>
            <a:r>
              <a:rPr lang="en-GB" sz="2000" dirty="0"/>
              <a:t>decorating houses and temples;</a:t>
            </a:r>
          </a:p>
          <a:p>
            <a:pPr>
              <a:spcBef>
                <a:spcPts val="0"/>
              </a:spcBef>
              <a:buFont typeface="Arial" panose="020B0604020202020204" pitchFamily="34" charset="0"/>
              <a:buChar char="•"/>
              <a:defRPr/>
            </a:pPr>
            <a:r>
              <a:rPr lang="en-GB" sz="2000" dirty="0"/>
              <a:t>s</a:t>
            </a:r>
            <a:r>
              <a:rPr lang="en-GB" sz="2000" dirty="0" smtClean="0"/>
              <a:t>etting </a:t>
            </a:r>
            <a:r>
              <a:rPr lang="en-GB" sz="2000" dirty="0"/>
              <a:t>off fireworks;</a:t>
            </a:r>
          </a:p>
          <a:p>
            <a:pPr>
              <a:spcBef>
                <a:spcPts val="0"/>
              </a:spcBef>
              <a:buFont typeface="Arial" panose="020B0604020202020204" pitchFamily="34" charset="0"/>
              <a:buChar char="•"/>
              <a:defRPr/>
            </a:pPr>
            <a:r>
              <a:rPr lang="en-GB" sz="2000" dirty="0"/>
              <a:t>s</a:t>
            </a:r>
            <a:r>
              <a:rPr lang="en-GB" sz="2000" dirty="0" smtClean="0"/>
              <a:t>pecial </a:t>
            </a:r>
            <a:r>
              <a:rPr lang="en-GB" sz="2000" dirty="0"/>
              <a:t>religious ceremonies;</a:t>
            </a:r>
          </a:p>
          <a:p>
            <a:pPr>
              <a:spcBef>
                <a:spcPts val="0"/>
              </a:spcBef>
              <a:buFont typeface="Arial" panose="020B0604020202020204" pitchFamily="34" charset="0"/>
              <a:buChar char="•"/>
              <a:defRPr/>
            </a:pPr>
            <a:r>
              <a:rPr lang="en-GB" sz="2000" dirty="0"/>
              <a:t>v</a:t>
            </a:r>
            <a:r>
              <a:rPr lang="en-GB" sz="2000" dirty="0" smtClean="0"/>
              <a:t>isiting </a:t>
            </a:r>
            <a:r>
              <a:rPr lang="en-GB" sz="2000" dirty="0"/>
              <a:t>friends and family to exchange gifts and food (such as </a:t>
            </a:r>
            <a:r>
              <a:rPr lang="en-GB" sz="2000" dirty="0" err="1"/>
              <a:t>mithai</a:t>
            </a:r>
            <a:r>
              <a:rPr lang="en-GB" sz="2000" dirty="0"/>
              <a:t>, dried fruit, nuts or silver serving dishes);</a:t>
            </a:r>
          </a:p>
          <a:p>
            <a:pPr>
              <a:spcBef>
                <a:spcPts val="0"/>
              </a:spcBef>
              <a:buFont typeface="Arial" panose="020B0604020202020204" pitchFamily="34" charset="0"/>
              <a:buChar char="•"/>
              <a:defRPr/>
            </a:pPr>
            <a:r>
              <a:rPr lang="en-GB" sz="2000" dirty="0"/>
              <a:t>w</a:t>
            </a:r>
            <a:r>
              <a:rPr lang="en-GB" sz="2000" dirty="0" smtClean="0"/>
              <a:t>earing </a:t>
            </a:r>
            <a:r>
              <a:rPr lang="en-GB" sz="2000" dirty="0"/>
              <a:t>new clothes;</a:t>
            </a:r>
          </a:p>
          <a:p>
            <a:pPr>
              <a:spcBef>
                <a:spcPts val="0"/>
              </a:spcBef>
              <a:buFont typeface="Arial" panose="020B0604020202020204" pitchFamily="34" charset="0"/>
              <a:buChar char="•"/>
              <a:defRPr/>
            </a:pPr>
            <a:r>
              <a:rPr lang="en-GB" sz="2000" dirty="0"/>
              <a:t>g</a:t>
            </a:r>
            <a:r>
              <a:rPr lang="en-GB" sz="2000" dirty="0" smtClean="0"/>
              <a:t>ambling</a:t>
            </a:r>
            <a:r>
              <a:rPr lang="en-GB" sz="2000" dirty="0"/>
              <a:t>;</a:t>
            </a:r>
          </a:p>
          <a:p>
            <a:pPr>
              <a:spcBef>
                <a:spcPts val="0"/>
              </a:spcBef>
              <a:buFont typeface="Arial" panose="020B0604020202020204" pitchFamily="34" charset="0"/>
              <a:buChar char="•"/>
              <a:defRPr/>
            </a:pPr>
            <a:r>
              <a:rPr lang="en-GB" sz="2000" dirty="0"/>
              <a:t>s</a:t>
            </a:r>
            <a:r>
              <a:rPr lang="en-GB" sz="2000" dirty="0" smtClean="0"/>
              <a:t>ending </a:t>
            </a:r>
            <a:r>
              <a:rPr lang="en-GB" sz="2000" dirty="0"/>
              <a:t>Diwali cards;</a:t>
            </a:r>
          </a:p>
          <a:p>
            <a:pPr>
              <a:spcBef>
                <a:spcPts val="0"/>
              </a:spcBef>
              <a:buFont typeface="Arial" panose="020B0604020202020204" pitchFamily="34" charset="0"/>
              <a:buChar char="•"/>
              <a:defRPr/>
            </a:pPr>
            <a:r>
              <a:rPr lang="en-GB" sz="2000" dirty="0"/>
              <a:t>s</a:t>
            </a:r>
            <a:r>
              <a:rPr lang="en-GB" sz="2000" dirty="0" smtClean="0"/>
              <a:t>pring </a:t>
            </a:r>
            <a:r>
              <a:rPr lang="en-GB" sz="2000" dirty="0"/>
              <a:t>cleaning the home.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6522" y="3700826"/>
            <a:ext cx="3538727" cy="2359151"/>
          </a:xfrm>
          <a:prstGeom prst="rect">
            <a:avLst/>
          </a:prstGeom>
        </p:spPr>
      </p:pic>
    </p:spTree>
    <p:extLst>
      <p:ext uri="{BB962C8B-B14F-4D97-AF65-F5344CB8AC3E}">
        <p14:creationId xmlns:p14="http://schemas.microsoft.com/office/powerpoint/2010/main" val="1571334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What food is eaten during Diwali?</a:t>
            </a:r>
            <a:br>
              <a:rPr lang="en-GB" dirty="0"/>
            </a:br>
            <a:endParaRPr lang="en-US" dirty="0"/>
          </a:p>
        </p:txBody>
      </p:sp>
      <p:sp>
        <p:nvSpPr>
          <p:cNvPr id="3" name="Subtitle 2"/>
          <p:cNvSpPr>
            <a:spLocks noGrp="1"/>
          </p:cNvSpPr>
          <p:nvPr>
            <p:ph type="subTitle" idx="1"/>
          </p:nvPr>
        </p:nvSpPr>
        <p:spPr>
          <a:xfrm>
            <a:off x="1169276" y="2571092"/>
            <a:ext cx="8229905" cy="3600000"/>
          </a:xfrm>
        </p:spPr>
        <p:txBody>
          <a:bodyPr/>
          <a:lstStyle/>
          <a:p>
            <a:pPr>
              <a:spcBef>
                <a:spcPts val="0"/>
              </a:spcBef>
              <a:buFont typeface="Arial" panose="020B0604020202020204" pitchFamily="34" charset="0"/>
              <a:buChar char="•"/>
              <a:defRPr/>
            </a:pPr>
            <a:r>
              <a:rPr lang="en-GB" sz="2000" b="1" dirty="0" err="1"/>
              <a:t>Mithai</a:t>
            </a:r>
            <a:r>
              <a:rPr lang="en-GB" sz="2000" dirty="0"/>
              <a:t> – are a cross between snacks, dessert and confectionary. </a:t>
            </a:r>
            <a:r>
              <a:rPr lang="en-GB" sz="2000" dirty="0" err="1"/>
              <a:t>Mithai</a:t>
            </a:r>
            <a:r>
              <a:rPr lang="en-GB" sz="2000" dirty="0"/>
              <a:t> can be made from chickpea flour, rice flour, semolina, thickened condensed milk and yogurt. Sweet spices, nuts, raisins, saffron, rose water and </a:t>
            </a:r>
            <a:r>
              <a:rPr lang="en-GB" sz="2000" dirty="0" smtClean="0"/>
              <a:t>silver/gold </a:t>
            </a:r>
            <a:r>
              <a:rPr lang="en-GB" sz="2000" dirty="0"/>
              <a:t>leaf can be added. Some </a:t>
            </a:r>
            <a:r>
              <a:rPr lang="en-GB" sz="2000" dirty="0" err="1"/>
              <a:t>mithai</a:t>
            </a:r>
            <a:r>
              <a:rPr lang="en-GB" sz="2000" dirty="0"/>
              <a:t> are eaten universally e.g. </a:t>
            </a:r>
            <a:r>
              <a:rPr lang="en-GB" sz="2000" dirty="0" err="1"/>
              <a:t>barfis</a:t>
            </a:r>
            <a:r>
              <a:rPr lang="en-GB" sz="2000" dirty="0"/>
              <a:t>, whereas some are more regional specialities e.g. </a:t>
            </a:r>
            <a:r>
              <a:rPr lang="en-GB" sz="2000" dirty="0" err="1"/>
              <a:t>moti</a:t>
            </a:r>
            <a:r>
              <a:rPr lang="en-GB" sz="2000" dirty="0"/>
              <a:t> </a:t>
            </a:r>
            <a:r>
              <a:rPr lang="en-GB" sz="2000" dirty="0" err="1"/>
              <a:t>pak.</a:t>
            </a:r>
            <a:endParaRPr lang="en-GB" sz="2000" dirty="0"/>
          </a:p>
          <a:p>
            <a:pPr>
              <a:spcBef>
                <a:spcPts val="0"/>
              </a:spcBef>
              <a:buFont typeface="Arial" panose="020B0604020202020204" pitchFamily="34" charset="0"/>
              <a:buChar char="•"/>
              <a:defRPr/>
            </a:pPr>
            <a:r>
              <a:rPr lang="en-GB" sz="2000" b="1" dirty="0"/>
              <a:t>Diwali snacks </a:t>
            </a:r>
            <a:r>
              <a:rPr lang="en-GB" sz="2000" dirty="0"/>
              <a:t>– are savoury snacks which can be made from chickpeas, rice, lentil and several other varieties of flours. They are then seasoned (e.g. with spices, sesame seeds, coconut), shaped and usually deep-fried. </a:t>
            </a:r>
          </a:p>
          <a:p>
            <a:pPr>
              <a:spcBef>
                <a:spcPts val="0"/>
              </a:spcBef>
              <a:buFont typeface="Arial" panose="020B0604020202020204" pitchFamily="34" charset="0"/>
              <a:buChar char="•"/>
              <a:defRPr/>
            </a:pPr>
            <a:r>
              <a:rPr lang="en-GB" sz="2000" b="1" dirty="0"/>
              <a:t>Different</a:t>
            </a:r>
            <a:r>
              <a:rPr lang="en-GB" sz="2000" dirty="0"/>
              <a:t> </a:t>
            </a:r>
            <a:r>
              <a:rPr lang="en-GB" sz="2000" b="1" dirty="0"/>
              <a:t>speciality meals </a:t>
            </a:r>
            <a:r>
              <a:rPr lang="en-GB" sz="2000" dirty="0"/>
              <a:t>–</a:t>
            </a:r>
            <a:r>
              <a:rPr lang="en-GB" sz="2000" b="1" dirty="0"/>
              <a:t> </a:t>
            </a:r>
            <a:r>
              <a:rPr lang="en-GB" sz="2000" dirty="0"/>
              <a:t>are traditionally cooked on different days of the festival, and these vary further depending on region. In general, </a:t>
            </a:r>
            <a:r>
              <a:rPr lang="en-GB" sz="2000" dirty="0" err="1"/>
              <a:t>puris</a:t>
            </a:r>
            <a:r>
              <a:rPr lang="en-GB" sz="2000" dirty="0"/>
              <a:t> are accompanied by a different dal, vegetable curry, fried foods such as </a:t>
            </a:r>
            <a:r>
              <a:rPr lang="en-GB" sz="2000" dirty="0" err="1"/>
              <a:t>pakoras</a:t>
            </a:r>
            <a:r>
              <a:rPr lang="en-GB" sz="2000" dirty="0"/>
              <a:t> and a pudding on each day of the festival.</a:t>
            </a:r>
          </a:p>
          <a:p>
            <a:pPr marL="0" indent="0">
              <a:buNone/>
            </a:pPr>
            <a:endParaRPr lang="en-US" sz="2000" dirty="0"/>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64823" y="3318284"/>
            <a:ext cx="2476079" cy="210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334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Japanese food culture</a:t>
            </a:r>
            <a:br>
              <a:rPr lang="en-US" dirty="0"/>
            </a:br>
            <a:endParaRPr lang="en-US" dirty="0"/>
          </a:p>
        </p:txBody>
      </p:sp>
      <p:sp>
        <p:nvSpPr>
          <p:cNvPr id="3" name="Subtitle 2"/>
          <p:cNvSpPr>
            <a:spLocks noGrp="1"/>
          </p:cNvSpPr>
          <p:nvPr>
            <p:ph type="subTitle" idx="1"/>
          </p:nvPr>
        </p:nvSpPr>
        <p:spPr>
          <a:xfrm>
            <a:off x="1169276" y="2571092"/>
            <a:ext cx="10186296" cy="3600000"/>
          </a:xfrm>
        </p:spPr>
        <p:txBody>
          <a:bodyPr/>
          <a:lstStyle/>
          <a:p>
            <a:pPr marL="0" indent="0">
              <a:buNone/>
            </a:pPr>
            <a:r>
              <a:rPr lang="en-GB" sz="2000" dirty="0"/>
              <a:t>What do you know about Japanese food culture? What traditional Japanese foods can you think of? Have you tried any traditional Japanese foods?</a:t>
            </a:r>
          </a:p>
          <a:p>
            <a:pPr marL="0" indent="0">
              <a:buNone/>
            </a:pPr>
            <a:endParaRPr lang="en-US" sz="2000" dirty="0"/>
          </a:p>
        </p:txBody>
      </p:sp>
      <p:pic>
        <p:nvPicPr>
          <p:cNvPr id="4" name="Picture 2" descr="C:\Documents and Settings\Eschneider\Local Settings\Temporary Internet Files\Content.IE5\1GWJETSB\MP90036271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0303" y="3285977"/>
            <a:ext cx="4832460" cy="33747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334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What are bento and sushi? </a:t>
            </a:r>
            <a:br>
              <a:rPr lang="en-GB" dirty="0"/>
            </a:br>
            <a:endParaRPr lang="en-US" dirty="0"/>
          </a:p>
        </p:txBody>
      </p:sp>
      <p:sp>
        <p:nvSpPr>
          <p:cNvPr id="3" name="Subtitle 2"/>
          <p:cNvSpPr>
            <a:spLocks noGrp="1"/>
          </p:cNvSpPr>
          <p:nvPr>
            <p:ph type="subTitle" idx="1"/>
          </p:nvPr>
        </p:nvSpPr>
        <p:spPr>
          <a:xfrm>
            <a:off x="1169276" y="2571092"/>
            <a:ext cx="8155700" cy="3600000"/>
          </a:xfrm>
        </p:spPr>
        <p:txBody>
          <a:bodyPr/>
          <a:lstStyle/>
          <a:p>
            <a:pPr marL="0" indent="0">
              <a:buNone/>
            </a:pPr>
            <a:r>
              <a:rPr lang="en-GB" sz="2000" dirty="0"/>
              <a:t>Japanese box lunches are known as bento. Shops sell a variety of bento which are eaten for both lunch and dinner. Many shops are take away only but some also have tables available. </a:t>
            </a:r>
          </a:p>
          <a:p>
            <a:pPr marL="0" indent="0">
              <a:buNone/>
            </a:pPr>
            <a:endParaRPr lang="en-GB" sz="2000" dirty="0"/>
          </a:p>
          <a:p>
            <a:pPr marL="0" indent="0">
              <a:buNone/>
            </a:pPr>
            <a:r>
              <a:rPr lang="en-GB" sz="2000" dirty="0"/>
              <a:t>Traditional sushi is a small piece of raw seafood placed on a ball of </a:t>
            </a:r>
            <a:r>
              <a:rPr lang="en-GB" sz="2000" dirty="0" err="1"/>
              <a:t>vinegared</a:t>
            </a:r>
            <a:r>
              <a:rPr lang="en-GB" sz="2000" dirty="0"/>
              <a:t> rice. Sushi is generally eaten in Japan at sushi restaurants where customers sit at the counter and call out their orders item by item to a sushi chef. There are also popular chains of ‘conveyor belt’ sushi restaurants where you grab small plates of sushi off the conveyor belt. </a:t>
            </a:r>
          </a:p>
          <a:p>
            <a:pPr marL="0" indent="0">
              <a:buNone/>
            </a:pPr>
            <a:endParaRPr lang="en-US" sz="2000" dirty="0"/>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33535" y="4252013"/>
            <a:ext cx="28670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91775" y="2382874"/>
            <a:ext cx="2008188"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334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What is the eating etiquette in Japan?</a:t>
            </a:r>
          </a:p>
        </p:txBody>
      </p:sp>
      <p:sp>
        <p:nvSpPr>
          <p:cNvPr id="3" name="Subtitle 2"/>
          <p:cNvSpPr>
            <a:spLocks noGrp="1"/>
          </p:cNvSpPr>
          <p:nvPr>
            <p:ph type="subTitle" idx="1"/>
          </p:nvPr>
        </p:nvSpPr>
        <p:spPr>
          <a:xfrm>
            <a:off x="894955" y="2123036"/>
            <a:ext cx="8605661" cy="3600000"/>
          </a:xfrm>
        </p:spPr>
        <p:txBody>
          <a:bodyPr/>
          <a:lstStyle/>
          <a:p>
            <a:pPr marL="0" indent="0">
              <a:buNone/>
            </a:pPr>
            <a:r>
              <a:rPr lang="en-GB" sz="2000" dirty="0"/>
              <a:t>In Japan food is eaten with chopsticks rather than a knife and fork. There are some rules to take into consideration when using chopsticks in Japan, for example, it is impolite to spear food with the chopsticks or wave chopsticks around above food dishes. </a:t>
            </a:r>
          </a:p>
          <a:p>
            <a:pPr marL="0" indent="0">
              <a:buNone/>
            </a:pPr>
            <a:endParaRPr lang="en-GB" sz="2000" dirty="0"/>
          </a:p>
          <a:p>
            <a:pPr marL="0" indent="0">
              <a:buNone/>
            </a:pPr>
            <a:r>
              <a:rPr lang="en-GB" sz="2000" dirty="0"/>
              <a:t>Soup is eaten by picking up the bowl with one hand and sipping from the edge of the bowl. Chopsticks can be used to pick up more solid ingredients from the soup (e.g. bean curd). </a:t>
            </a:r>
          </a:p>
          <a:p>
            <a:pPr marL="0" indent="0">
              <a:buNone/>
            </a:pPr>
            <a:endParaRPr lang="en-GB" sz="2000" dirty="0"/>
          </a:p>
          <a:p>
            <a:pPr marL="0" indent="0">
              <a:buNone/>
            </a:pPr>
            <a:r>
              <a:rPr lang="en-GB" sz="2000" dirty="0"/>
              <a:t>Noodles served on a wooden tray are picked up in bite-size portions. If noodles are served in a hot broth, picking up the noodles and lifting the bowl to sip the broth is alternated. </a:t>
            </a:r>
          </a:p>
          <a:p>
            <a:pPr marL="0" indent="0">
              <a:buNone/>
            </a:pPr>
            <a:r>
              <a:rPr lang="en-GB" sz="2000" dirty="0"/>
              <a:t>In Japan, slurping is a sign of a good appetite and eating with pleasure.</a:t>
            </a:r>
          </a:p>
          <a:p>
            <a:pPr marL="0" indent="0">
              <a:buNone/>
            </a:pP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2912" y="2029220"/>
            <a:ext cx="2441448" cy="162763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2912" y="4122273"/>
            <a:ext cx="2441448" cy="1630888"/>
          </a:xfrm>
          <a:prstGeom prst="rect">
            <a:avLst/>
          </a:prstGeom>
        </p:spPr>
      </p:pic>
    </p:spTree>
    <p:extLst>
      <p:ext uri="{BB962C8B-B14F-4D97-AF65-F5344CB8AC3E}">
        <p14:creationId xmlns:p14="http://schemas.microsoft.com/office/powerpoint/2010/main" val="1571334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What is a traditional Japanese breakfast?</a:t>
            </a:r>
          </a:p>
        </p:txBody>
      </p:sp>
      <p:sp>
        <p:nvSpPr>
          <p:cNvPr id="3" name="Subtitle 2"/>
          <p:cNvSpPr>
            <a:spLocks noGrp="1"/>
          </p:cNvSpPr>
          <p:nvPr>
            <p:ph type="subTitle" idx="1"/>
          </p:nvPr>
        </p:nvSpPr>
        <p:spPr>
          <a:xfrm>
            <a:off x="1044585" y="2512903"/>
            <a:ext cx="7262343" cy="3600000"/>
          </a:xfrm>
        </p:spPr>
        <p:txBody>
          <a:bodyPr/>
          <a:lstStyle/>
          <a:p>
            <a:pPr marL="0" indent="0">
              <a:buNone/>
            </a:pPr>
            <a:r>
              <a:rPr lang="en-GB" sz="2000" dirty="0"/>
              <a:t>In Europe, we tend to eat foods such as breakfast cereal, bread accompanied by different spreads, cheeses and meats, yogurt and fruit for breakfast. </a:t>
            </a:r>
          </a:p>
          <a:p>
            <a:pPr marL="0" indent="0">
              <a:buNone/>
            </a:pPr>
            <a:endParaRPr lang="en-GB" sz="2000" dirty="0"/>
          </a:p>
          <a:p>
            <a:pPr marL="0" indent="0">
              <a:buNone/>
            </a:pPr>
            <a:r>
              <a:rPr lang="en-GB" sz="2000" dirty="0"/>
              <a:t>A traditional Japanese breakfast can include dishes such as steamed rice, miso soup, broiled or grilled fish, tamagoyaki (rolled omelette), nori (dried seaweed) and </a:t>
            </a:r>
            <a:r>
              <a:rPr lang="en-GB" sz="2000" dirty="0" err="1"/>
              <a:t>natto</a:t>
            </a:r>
            <a:r>
              <a:rPr lang="en-GB" sz="2000" dirty="0"/>
              <a:t> (fermented soy beans).</a:t>
            </a:r>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40905" y="2644591"/>
            <a:ext cx="3395662"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3341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1026</Words>
  <Application>Microsoft Office PowerPoint</Application>
  <PresentationFormat>Widescreen</PresentationFormat>
  <Paragraphs>66</Paragraphs>
  <Slides>14</Slides>
  <Notes>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14</vt:i4>
      </vt:variant>
    </vt:vector>
  </HeadingPairs>
  <TitlesOfParts>
    <vt:vector size="20" baseType="lpstr">
      <vt:lpstr>Arial</vt:lpstr>
      <vt:lpstr>Calibri</vt:lpstr>
      <vt:lpstr>Office Theme</vt:lpstr>
      <vt:lpstr>Custom Design</vt:lpstr>
      <vt:lpstr>1_Custom Design</vt:lpstr>
      <vt:lpstr>3_Custom Design</vt:lpstr>
      <vt:lpstr>International food culture and tradition</vt:lpstr>
      <vt:lpstr>International food culture and tradition </vt:lpstr>
      <vt:lpstr>Diwali </vt:lpstr>
      <vt:lpstr>How is Diwali celebrated? </vt:lpstr>
      <vt:lpstr>What food is eaten during Diwali? </vt:lpstr>
      <vt:lpstr>Japanese food culture </vt:lpstr>
      <vt:lpstr>What are bento and sushi?  </vt:lpstr>
      <vt:lpstr>What is the eating etiquette in Japan?</vt:lpstr>
      <vt:lpstr>What is a traditional Japanese breakfast?</vt:lpstr>
      <vt:lpstr>Festivals and food</vt:lpstr>
      <vt:lpstr>Festivals and food </vt:lpstr>
      <vt:lpstr>Festivals and food</vt:lpstr>
      <vt:lpstr>Festivals and food</vt:lpstr>
      <vt:lpstr>International food culture and tradition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Alex White</cp:lastModifiedBy>
  <cp:revision>34</cp:revision>
  <dcterms:created xsi:type="dcterms:W3CDTF">2018-10-10T09:22:08Z</dcterms:created>
  <dcterms:modified xsi:type="dcterms:W3CDTF">2019-06-28T14:24:34Z</dcterms:modified>
</cp:coreProperties>
</file>