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handoutMasterIdLst>
    <p:handoutMasterId r:id="rId14"/>
  </p:handoutMasterIdLst>
  <p:sldIdLst>
    <p:sldId id="256" r:id="rId5"/>
    <p:sldId id="262" r:id="rId6"/>
    <p:sldId id="263" r:id="rId7"/>
    <p:sldId id="264" r:id="rId8"/>
    <p:sldId id="265" r:id="rId9"/>
    <p:sldId id="266" r:id="rId10"/>
    <p:sldId id="267" r:id="rId11"/>
    <p:sldId id="268" r:id="rId12"/>
    <p:sldId id="261"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84" d="100"/>
          <a:sy n="84" d="100"/>
        </p:scale>
        <p:origin x="634"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0542787-60E7-4599-A407-E0FABCA16C3E}" type="datetimeFigureOut">
              <a:rPr lang="en-GB" smtClean="0"/>
              <a:t>10/06/2019</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A2E4963-A09F-4AFF-B876-FB41323F1450}" type="slidenum">
              <a:rPr lang="en-GB" smtClean="0"/>
              <a:t>‹#›</a:t>
            </a:fld>
            <a:endParaRPr lang="en-GB"/>
          </a:p>
        </p:txBody>
      </p:sp>
    </p:spTree>
    <p:extLst>
      <p:ext uri="{BB962C8B-B14F-4D97-AF65-F5344CB8AC3E}">
        <p14:creationId xmlns:p14="http://schemas.microsoft.com/office/powerpoint/2010/main" val="18184258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publications.parliament.uk/pa/cm201617/cmselect/cmenvfru/429/429.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3.xml"/><Relationship Id="rId6" Type="http://schemas.openxmlformats.org/officeDocument/2006/relationships/image" Target="../media/image12.jpeg"/><Relationship Id="rId11" Type="http://schemas.openxmlformats.org/officeDocument/2006/relationships/image" Target="../media/image17.jpeg"/><Relationship Id="rId5" Type="http://schemas.openxmlformats.org/officeDocument/2006/relationships/image" Target="../media/image11.jpeg"/><Relationship Id="rId10" Type="http://schemas.openxmlformats.org/officeDocument/2006/relationships/image" Target="../media/image16.jpeg"/><Relationship Id="rId4" Type="http://schemas.openxmlformats.org/officeDocument/2006/relationships/image" Target="../media/image10.jpeg"/><Relationship Id="rId9" Type="http://schemas.openxmlformats.org/officeDocument/2006/relationships/image" Target="../media/image15.jpeg"/></Relationships>
</file>

<file path=ppt/slides/_rels/slide6.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image" Target="../media/image19.jpeg"/><Relationship Id="rId7" Type="http://schemas.openxmlformats.org/officeDocument/2006/relationships/image" Target="../media/image23.jpeg"/><Relationship Id="rId2" Type="http://schemas.openxmlformats.org/officeDocument/2006/relationships/image" Target="../media/image18.jpeg"/><Relationship Id="rId1" Type="http://schemas.openxmlformats.org/officeDocument/2006/relationships/slideLayout" Target="../slideLayouts/slideLayout3.xml"/><Relationship Id="rId6" Type="http://schemas.openxmlformats.org/officeDocument/2006/relationships/image" Target="../media/image22.jpeg"/><Relationship Id="rId5" Type="http://schemas.openxmlformats.org/officeDocument/2006/relationships/image" Target="../media/image21.jpeg"/><Relationship Id="rId10" Type="http://schemas.openxmlformats.org/officeDocument/2006/relationships/image" Target="../media/image26.jpeg"/><Relationship Id="rId4" Type="http://schemas.openxmlformats.org/officeDocument/2006/relationships/image" Target="../media/image20.jpeg"/><Relationship Id="rId9" Type="http://schemas.openxmlformats.org/officeDocument/2006/relationships/image" Target="../media/image25.jpeg"/></Relationships>
</file>

<file path=ppt/slides/_rels/slide7.xml.rels><?xml version="1.0" encoding="UTF-8" standalone="yes"?>
<Relationships xmlns="http://schemas.openxmlformats.org/package/2006/relationships"><Relationship Id="rId8" Type="http://schemas.openxmlformats.org/officeDocument/2006/relationships/image" Target="../media/image33.jpeg"/><Relationship Id="rId3" Type="http://schemas.openxmlformats.org/officeDocument/2006/relationships/image" Target="../media/image28.jpeg"/><Relationship Id="rId7" Type="http://schemas.openxmlformats.org/officeDocument/2006/relationships/image" Target="../media/image32.jpeg"/><Relationship Id="rId2" Type="http://schemas.openxmlformats.org/officeDocument/2006/relationships/image" Target="../media/image27.png"/><Relationship Id="rId1" Type="http://schemas.openxmlformats.org/officeDocument/2006/relationships/slideLayout" Target="../slideLayouts/slideLayout3.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png"/></Relationships>
</file>

<file path=ppt/slides/_rels/slide8.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3.xml"/><Relationship Id="rId4" Type="http://schemas.openxmlformats.org/officeDocument/2006/relationships/image" Target="../media/image3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Using leftovers</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Using leftovers</a:t>
            </a:r>
            <a:endParaRPr lang="en-GB" dirty="0"/>
          </a:p>
        </p:txBody>
      </p:sp>
      <p:sp>
        <p:nvSpPr>
          <p:cNvPr id="3" name="Subtitle 2"/>
          <p:cNvSpPr>
            <a:spLocks noGrp="1"/>
          </p:cNvSpPr>
          <p:nvPr>
            <p:ph type="subTitle" idx="1"/>
          </p:nvPr>
        </p:nvSpPr>
        <p:spPr>
          <a:xfrm>
            <a:off x="1169274" y="2303316"/>
            <a:ext cx="6641226" cy="3600000"/>
          </a:xfrm>
        </p:spPr>
        <p:txBody>
          <a:bodyPr/>
          <a:lstStyle/>
          <a:p>
            <a:pPr marL="0" indent="0">
              <a:buNone/>
            </a:pPr>
            <a:r>
              <a:rPr lang="en-US" sz="2000" dirty="0">
                <a:latin typeface="Arial" panose="020B0604020202020204" pitchFamily="34" charset="0"/>
                <a:cs typeface="Arial" panose="020B0604020202020204" pitchFamily="34" charset="0"/>
              </a:rPr>
              <a:t>For many reasons, </a:t>
            </a:r>
            <a:r>
              <a:rPr lang="en-US" sz="2000" dirty="0" smtClean="0">
                <a:latin typeface="Arial" panose="020B0604020202020204" pitchFamily="34" charset="0"/>
                <a:cs typeface="Arial" panose="020B0604020202020204" pitchFamily="34" charset="0"/>
              </a:rPr>
              <a:t>such as </a:t>
            </a:r>
            <a:r>
              <a:rPr lang="en-US" sz="2000" dirty="0">
                <a:latin typeface="Arial" panose="020B0604020202020204" pitchFamily="34" charset="0"/>
                <a:cs typeface="Arial" panose="020B0604020202020204" pitchFamily="34" charset="0"/>
              </a:rPr>
              <a:t>social, financial and environmental, it makes sense to make the most of the food we grow, buy and cook.</a:t>
            </a:r>
          </a:p>
          <a:p>
            <a:pPr marL="0" indent="0">
              <a:buNone/>
            </a:pPr>
            <a:r>
              <a:rPr lang="en-US" sz="2000" dirty="0" smtClean="0">
                <a:latin typeface="Arial" panose="020B0604020202020204" pitchFamily="34" charset="0"/>
                <a:cs typeface="Arial" panose="020B0604020202020204" pitchFamily="34" charset="0"/>
              </a:rPr>
              <a:t>This </a:t>
            </a:r>
            <a:r>
              <a:rPr lang="en-US" sz="2000" dirty="0">
                <a:latin typeface="Arial" panose="020B0604020202020204" pitchFamily="34" charset="0"/>
                <a:cs typeface="Arial" panose="020B0604020202020204" pitchFamily="34" charset="0"/>
              </a:rPr>
              <a:t>includes using leftovers smartly.</a:t>
            </a:r>
          </a:p>
          <a:p>
            <a:pPr marL="0" indent="0">
              <a:buNone/>
            </a:pPr>
            <a:r>
              <a:rPr lang="en-US" sz="2000" dirty="0" smtClean="0">
                <a:latin typeface="Arial" panose="020B0604020202020204" pitchFamily="34" charset="0"/>
                <a:cs typeface="Arial" panose="020B0604020202020204" pitchFamily="34" charset="0"/>
              </a:rPr>
              <a:t>Leftover </a:t>
            </a:r>
            <a:r>
              <a:rPr lang="en-US" sz="2000" dirty="0">
                <a:latin typeface="Arial" panose="020B0604020202020204" pitchFamily="34" charset="0"/>
                <a:cs typeface="Arial" panose="020B0604020202020204" pitchFamily="34" charset="0"/>
              </a:rPr>
              <a:t>ingredients can be used to create an exciting range of dishes and not just sandwiches with the cold meat left over from </a:t>
            </a:r>
            <a:r>
              <a:rPr lang="en-US" sz="2000" dirty="0" smtClean="0">
                <a:latin typeface="Arial" panose="020B0604020202020204" pitchFamily="34" charset="0"/>
                <a:cs typeface="Arial" panose="020B0604020202020204" pitchFamily="34" charset="0"/>
              </a:rPr>
              <a:t>a </a:t>
            </a:r>
            <a:r>
              <a:rPr lang="en-US" sz="2000" dirty="0">
                <a:latin typeface="Arial" panose="020B0604020202020204" pitchFamily="34" charset="0"/>
                <a:cs typeface="Arial" panose="020B0604020202020204" pitchFamily="34" charset="0"/>
              </a:rPr>
              <a:t>Sunday roast!</a:t>
            </a:r>
          </a:p>
          <a:p>
            <a:pPr marL="0" indent="0">
              <a:buNone/>
            </a:pPr>
            <a:r>
              <a:rPr lang="en-US" sz="2000" dirty="0" smtClean="0">
                <a:latin typeface="Arial" panose="020B0604020202020204" pitchFamily="34" charset="0"/>
                <a:cs typeface="Arial" panose="020B0604020202020204" pitchFamily="34" charset="0"/>
              </a:rPr>
              <a:t>However</a:t>
            </a:r>
            <a:r>
              <a:rPr lang="en-US" sz="2000" dirty="0">
                <a:latin typeface="Arial" panose="020B0604020202020204" pitchFamily="34" charset="0"/>
                <a:cs typeface="Arial" panose="020B0604020202020204" pitchFamily="34" charset="0"/>
              </a:rPr>
              <a:t>, it is important to remember that leftovers should be stored correctly and, unless they have been frozen, used within 48 hours of when they were made. Rice dishes should be eaten within 24 hours.</a:t>
            </a:r>
            <a:endParaRPr lang="en-GB" sz="2000" dirty="0"/>
          </a:p>
        </p:txBody>
      </p:sp>
      <p:sp>
        <p:nvSpPr>
          <p:cNvPr id="5" name="TextBox 4"/>
          <p:cNvSpPr txBox="1"/>
          <p:nvPr/>
        </p:nvSpPr>
        <p:spPr>
          <a:xfrm>
            <a:off x="8505369" y="1931165"/>
            <a:ext cx="3350462" cy="2308324"/>
          </a:xfrm>
          <a:prstGeom prst="rect">
            <a:avLst/>
          </a:prstGeom>
          <a:noFill/>
          <a:ln>
            <a:solidFill>
              <a:srgbClr val="263B83"/>
            </a:solidFill>
          </a:ln>
        </p:spPr>
        <p:txBody>
          <a:bodyPr wrap="square" rtlCol="0">
            <a:spAutoFit/>
          </a:bodyPr>
          <a:lstStyle/>
          <a:p>
            <a:pPr algn="just"/>
            <a:r>
              <a:rPr lang="en-GB" dirty="0">
                <a:latin typeface="Arial" panose="020B0604020202020204" pitchFamily="34" charset="0"/>
                <a:cs typeface="Arial" panose="020B0604020202020204" pitchFamily="34" charset="0"/>
              </a:rPr>
              <a:t>In the UK, it is estimated that 10 million tonnes of food and drink waste arises post-</a:t>
            </a:r>
            <a:r>
              <a:rPr lang="en-GB" dirty="0" err="1">
                <a:latin typeface="Arial" panose="020B0604020202020204" pitchFamily="34" charset="0"/>
                <a:cs typeface="Arial" panose="020B0604020202020204" pitchFamily="34" charset="0"/>
              </a:rPr>
              <a:t>farmgate</a:t>
            </a:r>
            <a:r>
              <a:rPr lang="en-GB" dirty="0">
                <a:latin typeface="Arial" panose="020B0604020202020204" pitchFamily="34" charset="0"/>
                <a:cs typeface="Arial" panose="020B0604020202020204" pitchFamily="34" charset="0"/>
              </a:rPr>
              <a:t> each year, 60% of which </a:t>
            </a:r>
            <a:r>
              <a:rPr lang="en-GB" dirty="0" smtClean="0">
                <a:latin typeface="Arial" panose="020B0604020202020204" pitchFamily="34" charset="0"/>
                <a:cs typeface="Arial" panose="020B0604020202020204" pitchFamily="34" charset="0"/>
              </a:rPr>
              <a:t>was edible. </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hlinkClick r:id="rId2"/>
              </a:rPr>
              <a:t>Food waste in England April 2017</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3426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Top tips</a:t>
            </a:r>
            <a:endParaRPr lang="en-US" dirty="0"/>
          </a:p>
        </p:txBody>
      </p:sp>
      <p:sp>
        <p:nvSpPr>
          <p:cNvPr id="3" name="Subtitle 2"/>
          <p:cNvSpPr>
            <a:spLocks noGrp="1"/>
          </p:cNvSpPr>
          <p:nvPr>
            <p:ph type="subTitle" idx="1"/>
          </p:nvPr>
        </p:nvSpPr>
        <p:spPr>
          <a:xfrm>
            <a:off x="1169274" y="2321240"/>
            <a:ext cx="9720000" cy="3600000"/>
          </a:xfrm>
        </p:spPr>
        <p:txBody>
          <a:bodyPr/>
          <a:lstStyle/>
          <a:p>
            <a:r>
              <a:rPr lang="en-US" sz="2000" dirty="0">
                <a:latin typeface="Arial" panose="020B0604020202020204" pitchFamily="34" charset="0"/>
                <a:cs typeface="Arial" panose="020B0604020202020204" pitchFamily="34" charset="0"/>
              </a:rPr>
              <a:t>Deliberately create leftovers – cook extra vegetables and make a soup for lunch later in the week.</a:t>
            </a:r>
          </a:p>
          <a:p>
            <a:r>
              <a:rPr lang="en-US" sz="2000" dirty="0">
                <a:latin typeface="Arial" panose="020B0604020202020204" pitchFamily="34" charset="0"/>
                <a:cs typeface="Arial" panose="020B0604020202020204" pitchFamily="34" charset="0"/>
              </a:rPr>
              <a:t>Make double the quantity of your evening meal and take the rest for lunch the next day.</a:t>
            </a:r>
          </a:p>
          <a:p>
            <a:r>
              <a:rPr lang="en-US" sz="2000" dirty="0">
                <a:latin typeface="Arial" panose="020B0604020202020204" pitchFamily="34" charset="0"/>
                <a:cs typeface="Arial" panose="020B0604020202020204" pitchFamily="34" charset="0"/>
              </a:rPr>
              <a:t>Don’t throw away stale bread – whizz in a food processor to make breadcrumbs and freeze; make a summer pudding with seasonal soft fruit; spray with oil, rub with garlic, cover with tin foil and bake for delicious homemade garlic bread.</a:t>
            </a:r>
          </a:p>
          <a:p>
            <a:r>
              <a:rPr lang="en-US" sz="2000" dirty="0">
                <a:latin typeface="Arial" panose="020B0604020202020204" pitchFamily="34" charset="0"/>
                <a:cs typeface="Arial" panose="020B0604020202020204" pitchFamily="34" charset="0"/>
              </a:rPr>
              <a:t>Make extra rice or pasta and make a salad for your lunchbox.</a:t>
            </a:r>
          </a:p>
          <a:p>
            <a:r>
              <a:rPr lang="en-US" sz="2000" dirty="0">
                <a:latin typeface="Arial" panose="020B0604020202020204" pitchFamily="34" charset="0"/>
                <a:cs typeface="Arial" panose="020B0604020202020204" pitchFamily="34" charset="0"/>
              </a:rPr>
              <a:t>Freeze unused wraps, pitta and sliced </a:t>
            </a:r>
            <a:r>
              <a:rPr lang="en-US" sz="2000" dirty="0" smtClean="0">
                <a:latin typeface="Arial" panose="020B0604020202020204" pitchFamily="34" charset="0"/>
                <a:cs typeface="Arial" panose="020B0604020202020204" pitchFamily="34" charset="0"/>
              </a:rPr>
              <a:t>bread.</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If eggs are nearing their date, separate and freeze. </a:t>
            </a:r>
          </a:p>
          <a:p>
            <a:r>
              <a:rPr lang="en-US" sz="2000" dirty="0">
                <a:latin typeface="Arial" panose="020B0604020202020204" pitchFamily="34" charset="0"/>
                <a:cs typeface="Arial" panose="020B0604020202020204" pitchFamily="34" charset="0"/>
              </a:rPr>
              <a:t>Freeze tubs of baking fat to prevent it going off before you next want to bake.</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980102" y="4517905"/>
            <a:ext cx="1818343" cy="1212835"/>
          </a:xfrm>
          <a:prstGeom prst="rect">
            <a:avLst/>
          </a:prstGeom>
        </p:spPr>
      </p:pic>
    </p:spTree>
    <p:extLst>
      <p:ext uri="{BB962C8B-B14F-4D97-AF65-F5344CB8AC3E}">
        <p14:creationId xmlns:p14="http://schemas.microsoft.com/office/powerpoint/2010/main" val="107245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Think ingredients, not leftovers</a:t>
            </a:r>
            <a:endParaRPr lang="en-GB" dirty="0"/>
          </a:p>
        </p:txBody>
      </p:sp>
      <p:sp>
        <p:nvSpPr>
          <p:cNvPr id="3" name="Subtitle 2"/>
          <p:cNvSpPr>
            <a:spLocks noGrp="1"/>
          </p:cNvSpPr>
          <p:nvPr>
            <p:ph type="subTitle" idx="1"/>
          </p:nvPr>
        </p:nvSpPr>
        <p:spPr>
          <a:xfrm>
            <a:off x="1169276" y="2571092"/>
            <a:ext cx="7936624" cy="3600000"/>
          </a:xfrm>
        </p:spPr>
        <p:txBody>
          <a:bodyPr/>
          <a:lstStyle/>
          <a:p>
            <a:pPr marL="0" indent="0">
              <a:buNone/>
            </a:pPr>
            <a:r>
              <a:rPr lang="en-US" sz="2000" dirty="0" err="1">
                <a:latin typeface="Arial" panose="020B0604020202020204" pitchFamily="34" charset="0"/>
                <a:cs typeface="Arial" panose="020B0604020202020204" pitchFamily="34" charset="0"/>
              </a:rPr>
              <a:t>Burittos</a:t>
            </a:r>
            <a:r>
              <a:rPr lang="en-US" sz="2000" dirty="0">
                <a:latin typeface="Arial" panose="020B0604020202020204" pitchFamily="34" charset="0"/>
                <a:cs typeface="Arial" panose="020B0604020202020204" pitchFamily="34" charset="0"/>
              </a:rPr>
              <a:t> can be created with leftover cooked rice, meat and vegetables. Top off with sour cream and salsa.</a:t>
            </a:r>
          </a:p>
          <a:p>
            <a:pPr marL="0" indent="0">
              <a:buNone/>
            </a:pPr>
            <a:r>
              <a:rPr lang="en-US" sz="2000" dirty="0" smtClean="0">
                <a:latin typeface="Arial" panose="020B0604020202020204" pitchFamily="34" charset="0"/>
                <a:cs typeface="Arial" panose="020B0604020202020204" pitchFamily="34" charset="0"/>
              </a:rPr>
              <a:t>Turn </a:t>
            </a:r>
            <a:r>
              <a:rPr lang="en-US" sz="2000" dirty="0">
                <a:latin typeface="Arial" panose="020B0604020202020204" pitchFamily="34" charset="0"/>
                <a:cs typeface="Arial" panose="020B0604020202020204" pitchFamily="34" charset="0"/>
              </a:rPr>
              <a:t>pasta or cooked vegetables into a frittata.</a:t>
            </a:r>
          </a:p>
          <a:p>
            <a:pPr marL="0" indent="0">
              <a:buNone/>
            </a:pPr>
            <a:r>
              <a:rPr lang="en-US" sz="2000" dirty="0" smtClean="0">
                <a:latin typeface="Arial" panose="020B0604020202020204" pitchFamily="34" charset="0"/>
                <a:cs typeface="Arial" panose="020B0604020202020204" pitchFamily="34" charset="0"/>
              </a:rPr>
              <a:t>Blend </a:t>
            </a:r>
            <a:r>
              <a:rPr lang="en-US" sz="2000" dirty="0">
                <a:latin typeface="Arial" panose="020B0604020202020204" pitchFamily="34" charset="0"/>
                <a:cs typeface="Arial" panose="020B0604020202020204" pitchFamily="34" charset="0"/>
              </a:rPr>
              <a:t>cooked vegetables with a can of whole tomatoes and create a delicious sauce for pasta.</a:t>
            </a:r>
          </a:p>
          <a:p>
            <a:pPr marL="0" indent="0">
              <a:buNone/>
            </a:pPr>
            <a:endParaRPr lang="en-US" sz="2000" b="1"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Name two other ways you could use leftovers. </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99804" y="1859807"/>
            <a:ext cx="2415714" cy="1692794"/>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753600" y="3609101"/>
            <a:ext cx="1961918" cy="2246983"/>
          </a:xfrm>
          <a:prstGeom prst="rect">
            <a:avLst/>
          </a:prstGeom>
        </p:spPr>
      </p:pic>
    </p:spTree>
    <p:extLst>
      <p:ext uri="{BB962C8B-B14F-4D97-AF65-F5344CB8AC3E}">
        <p14:creationId xmlns:p14="http://schemas.microsoft.com/office/powerpoint/2010/main" val="40129639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What could you make with the following leftover nine ingredients? </a:t>
            </a:r>
            <a:endParaRPr lang="en-GB" dirty="0"/>
          </a:p>
        </p:txBody>
      </p:sp>
      <p:sp>
        <p:nvSpPr>
          <p:cNvPr id="5" name="TextBox 4"/>
          <p:cNvSpPr txBox="1"/>
          <p:nvPr/>
        </p:nvSpPr>
        <p:spPr>
          <a:xfrm>
            <a:off x="9810750" y="1699773"/>
            <a:ext cx="1942620" cy="830997"/>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Tip: Press the space bar to see all the ingredients!</a:t>
            </a:r>
          </a:p>
        </p:txBody>
      </p:sp>
      <p:pic>
        <p:nvPicPr>
          <p:cNvPr id="6" name="Picture 6" descr="S:\Shared\BNF Photographs\iStock Photo Images\Foods and drinks\Fruit veg and pulses\Peppers.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292104" y="2583417"/>
            <a:ext cx="1773684" cy="11741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S:\Shared\BNF Photographs\iStock Photo Images\Foods and drinks\Fruit veg and pulses\Mushrooms.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766712" y="2828668"/>
            <a:ext cx="1399485" cy="92887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3" descr="S:\Shared\BNF Photographs\iStock Photo Images\Foods and drinks\Fruit veg and pulses\Tomato_cut.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66198" y="2829230"/>
            <a:ext cx="1292906" cy="86220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S:\Shared\BNF Photographs\iStock Photo Images\Foods and drinks\Fruit veg and pulses\white onion.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571144" y="3962831"/>
            <a:ext cx="607802" cy="90795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descr="S:\Shared\BNF Photographs\iStock Photo Images\Foods and drinks\Fruit veg and pulses\Pulses.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552131" y="3900176"/>
            <a:ext cx="1097225" cy="72718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S:\Shared\BNF Photographs\iStock Photo Images\Foods and drinks\Bread, pasta, grains etc\Wholewheat pasta.jpg"/>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523723" y="4012257"/>
            <a:ext cx="1288928" cy="85852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687830" y="5240740"/>
            <a:ext cx="1298933" cy="862136"/>
          </a:xfrm>
          <a:prstGeom prst="rect">
            <a:avLst/>
          </a:prstGeom>
        </p:spPr>
      </p:pic>
      <p:pic>
        <p:nvPicPr>
          <p:cNvPr id="14" name="Picture 11" descr="C:\Users\fmeek\AppData\Local\Microsoft\Windows\Temporary Internet Files\Content.IE5\O16YCR6B\spices_autoimmune_disease[1].jpg"/>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3307964" y="5100262"/>
            <a:ext cx="1256448" cy="94233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9" descr="S:\Shared\BNF Photographs\iStock Photo Images\Foods and drinks\Fruit veg and pulses\Dark green leafy veg.jpg"/>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1553"/>
          <a:stretch/>
        </p:blipFill>
        <p:spPr bwMode="auto">
          <a:xfrm>
            <a:off x="4812651" y="4012257"/>
            <a:ext cx="1169046" cy="86981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1108003" y="2618578"/>
            <a:ext cx="5248192" cy="3941393"/>
          </a:xfrm>
          <a:prstGeom prst="rect">
            <a:avLst/>
          </a:prstGeom>
        </p:spPr>
      </p:pic>
    </p:spTree>
    <p:extLst>
      <p:ext uri="{BB962C8B-B14F-4D97-AF65-F5344CB8AC3E}">
        <p14:creationId xmlns:p14="http://schemas.microsoft.com/office/powerpoint/2010/main" val="3476234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nodeType="clickEffect">
                                  <p:stCondLst>
                                    <p:cond delay="0"/>
                                  </p:stCondLst>
                                  <p:childTnLst>
                                    <p:animMotion origin="layout" path="M 4.35587E-6 -8.88067E-7 L 0.37605 -8.88067E-7 C 0.54448 -8.88067E-7 0.75172 -0.00301 0.75172 -0.00532 L 0.75172 -0.01041 " pathEditMode="relative" rAng="0" ptsTypes="FfFF">
                                      <p:cBhvr>
                                        <p:cTn id="6" dur="2000" fill="hold"/>
                                        <p:tgtEl>
                                          <p:spTgt spid="6"/>
                                        </p:tgtEl>
                                        <p:attrNameLst>
                                          <p:attrName>ppt_x</p:attrName>
                                          <p:attrName>ppt_y</p:attrName>
                                        </p:attrNameLst>
                                      </p:cBhvr>
                                      <p:rCtr x="37593" y="-532"/>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nodeType="clickEffect">
                                  <p:stCondLst>
                                    <p:cond delay="0"/>
                                  </p:stCondLst>
                                  <p:childTnLst>
                                    <p:animMotion origin="layout" path="M -2.60779E-6 -9.71323E-7 L 0.28696 -9.71323E-7 C 0.4154 -9.71323E-7 0.57353 0.03377 0.57353 0.06152 L 0.57353 0.12304 " pathEditMode="relative" rAng="0" ptsTypes="FfFF">
                                      <p:cBhvr>
                                        <p:cTn id="10" dur="2000" fill="hold"/>
                                        <p:tgtEl>
                                          <p:spTgt spid="7"/>
                                        </p:tgtEl>
                                        <p:attrNameLst>
                                          <p:attrName>ppt_x</p:attrName>
                                          <p:attrName>ppt_y</p:attrName>
                                        </p:attrNameLst>
                                      </p:cBhvr>
                                      <p:rCtr x="28683" y="6152"/>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nodeType="clickEffect">
                                  <p:stCondLst>
                                    <p:cond delay="0"/>
                                  </p:stCondLst>
                                  <p:childTnLst>
                                    <p:animMotion origin="layout" path="M 4.31679E-6 1.52636E-6 L 0.2088 1.52636E-6 C 0.30233 1.52636E-6 0.41748 0.07262 0.41748 0.13205 L 0.41748 0.26457 " pathEditMode="relative" rAng="0" ptsTypes="FfFF">
                                      <p:cBhvr>
                                        <p:cTn id="14" dur="2000" fill="hold"/>
                                        <p:tgtEl>
                                          <p:spTgt spid="8"/>
                                        </p:tgtEl>
                                        <p:attrNameLst>
                                          <p:attrName>ppt_x</p:attrName>
                                          <p:attrName>ppt_y</p:attrName>
                                        </p:attrNameLst>
                                      </p:cBhvr>
                                      <p:rCtr x="20868" y="13228"/>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nodeType="clickEffect">
                                  <p:stCondLst>
                                    <p:cond delay="0"/>
                                  </p:stCondLst>
                                  <p:childTnLst>
                                    <p:animMotion origin="layout" path="M 1.38335E-6 2.12766E-6 L 0.39039 2.12766E-6 C 0.56532 2.12766E-6 0.78038 0.04995 0.78038 0.09112 L 0.78038 0.18247 " pathEditMode="relative" rAng="0" ptsTypes="FfFF">
                                      <p:cBhvr>
                                        <p:cTn id="18" dur="2000" fill="hold"/>
                                        <p:tgtEl>
                                          <p:spTgt spid="9"/>
                                        </p:tgtEl>
                                        <p:attrNameLst>
                                          <p:attrName>ppt_x</p:attrName>
                                          <p:attrName>ppt_y</p:attrName>
                                        </p:attrNameLst>
                                      </p:cBhvr>
                                      <p:rCtr x="39013" y="9112"/>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nodeType="clickEffect">
                                  <p:stCondLst>
                                    <p:cond delay="0"/>
                                  </p:stCondLst>
                                  <p:childTnLst>
                                    <p:animMotion origin="layout" path="M -0.04025 0.02221 L 0.26846 0.02221 C 0.40667 0.02221 0.57678 0.08419 0.57678 0.13483 L 0.57678 0.24746 " pathEditMode="relative" rAng="0" ptsTypes="FfFF">
                                      <p:cBhvr>
                                        <p:cTn id="22" dur="2000" fill="hold"/>
                                        <p:tgtEl>
                                          <p:spTgt spid="10"/>
                                        </p:tgtEl>
                                        <p:attrNameLst>
                                          <p:attrName>ppt_x</p:attrName>
                                          <p:attrName>ppt_y</p:attrName>
                                        </p:attrNameLst>
                                      </p:cBhvr>
                                      <p:rCtr x="30845" y="11263"/>
                                    </p:animMotion>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nodeType="clickEffect">
                                  <p:stCondLst>
                                    <p:cond delay="0"/>
                                  </p:stCondLst>
                                  <p:childTnLst>
                                    <p:animMotion origin="layout" path="M 0.05276 0.00532 L 0.1778 0.00532 C 0.23382 0.00532 0.30272 0.07424 0.30272 0.13044 L 0.30272 0.25532 " pathEditMode="relative" rAng="0" ptsTypes="FfFF">
                                      <p:cBhvr>
                                        <p:cTn id="26" dur="2000" fill="hold"/>
                                        <p:tgtEl>
                                          <p:spTgt spid="11"/>
                                        </p:tgtEl>
                                        <p:attrNameLst>
                                          <p:attrName>ppt_x</p:attrName>
                                          <p:attrName>ppt_y</p:attrName>
                                        </p:attrNameLst>
                                      </p:cBhvr>
                                      <p:rCtr x="12492" y="12488"/>
                                    </p:animMotion>
                                  </p:childTnLst>
                                </p:cTn>
                              </p:par>
                            </p:childTnLst>
                          </p:cTn>
                        </p:par>
                      </p:childTnLst>
                    </p:cTn>
                  </p:par>
                  <p:par>
                    <p:cTn id="27" fill="hold">
                      <p:stCondLst>
                        <p:cond delay="indefinite"/>
                      </p:stCondLst>
                      <p:childTnLst>
                        <p:par>
                          <p:cTn id="28" fill="hold">
                            <p:stCondLst>
                              <p:cond delay="0"/>
                            </p:stCondLst>
                            <p:childTnLst>
                              <p:par>
                                <p:cTn id="29" presetID="50" presetClass="path" presetSubtype="0" accel="50000" decel="50000" fill="hold" nodeType="clickEffect">
                                  <p:stCondLst>
                                    <p:cond delay="0"/>
                                  </p:stCondLst>
                                  <p:childTnLst>
                                    <p:animMotion origin="layout" path="M 0.04924 -0.00439 L 0.17429 -0.00439 C 0.2303 -0.00439 0.29921 0.06452 0.29921 0.12072 L 0.29921 0.24561 " pathEditMode="relative" rAng="0" ptsTypes="FfFF">
                                      <p:cBhvr>
                                        <p:cTn id="30" dur="2000" fill="hold"/>
                                        <p:tgtEl>
                                          <p:spTgt spid="12"/>
                                        </p:tgtEl>
                                        <p:attrNameLst>
                                          <p:attrName>ppt_x</p:attrName>
                                          <p:attrName>ppt_y</p:attrName>
                                        </p:attrNameLst>
                                      </p:cBhvr>
                                      <p:rCtr x="12492" y="12488"/>
                                    </p:animMotion>
                                  </p:childTnLst>
                                </p:cTn>
                              </p:par>
                            </p:childTnLst>
                          </p:cTn>
                        </p:par>
                      </p:childTnLst>
                    </p:cTn>
                  </p:par>
                  <p:par>
                    <p:cTn id="31" fill="hold">
                      <p:stCondLst>
                        <p:cond delay="indefinite"/>
                      </p:stCondLst>
                      <p:childTnLst>
                        <p:par>
                          <p:cTn id="32" fill="hold">
                            <p:stCondLst>
                              <p:cond delay="0"/>
                            </p:stCondLst>
                            <p:childTnLst>
                              <p:par>
                                <p:cTn id="33" presetID="50" presetClass="path" presetSubtype="0" accel="50000" decel="50000" fill="hold" nodeType="clickEffect">
                                  <p:stCondLst>
                                    <p:cond delay="0"/>
                                  </p:stCondLst>
                                  <p:childTnLst>
                                    <p:animMotion origin="layout" path="M 0.1399 -0.1043 L 0.30038 -0.1043 C 0.37242 -0.1043 0.46086 -0.08927 0.46086 -0.07678 L 0.46086 -0.0488 " pathEditMode="relative" rAng="0" ptsTypes="FfFF">
                                      <p:cBhvr>
                                        <p:cTn id="34" dur="2000" fill="hold"/>
                                        <p:tgtEl>
                                          <p:spTgt spid="13"/>
                                        </p:tgtEl>
                                        <p:attrNameLst>
                                          <p:attrName>ppt_x</p:attrName>
                                          <p:attrName>ppt_y</p:attrName>
                                        </p:attrNameLst>
                                      </p:cBhvr>
                                      <p:rCtr x="16048" y="2775"/>
                                    </p:animMotion>
                                  </p:childTnLst>
                                </p:cTn>
                              </p:par>
                            </p:childTnLst>
                          </p:cTn>
                        </p:par>
                      </p:childTnLst>
                    </p:cTn>
                  </p:par>
                  <p:par>
                    <p:cTn id="35" fill="hold">
                      <p:stCondLst>
                        <p:cond delay="indefinite"/>
                      </p:stCondLst>
                      <p:childTnLst>
                        <p:par>
                          <p:cTn id="36" fill="hold">
                            <p:stCondLst>
                              <p:cond delay="0"/>
                            </p:stCondLst>
                            <p:childTnLst>
                              <p:par>
                                <p:cTn id="37" presetID="50" presetClass="path" presetSubtype="0" accel="50000" decel="50000" fill="hold" nodeType="clickEffect">
                                  <p:stCondLst>
                                    <p:cond delay="0"/>
                                  </p:stCondLst>
                                  <p:childTnLst>
                                    <p:animMotion origin="layout" path="M 0.00873 0.00647 L 0.19565 0.00647 C 0.27941 0.00647 0.38244 -0.04672 0.38244 -0.08997 L 0.38244 -0.18617 " pathEditMode="relative" rAng="0" ptsTypes="FfFF">
                                      <p:cBhvr>
                                        <p:cTn id="38" dur="2000" fill="hold"/>
                                        <p:tgtEl>
                                          <p:spTgt spid="14"/>
                                        </p:tgtEl>
                                        <p:attrNameLst>
                                          <p:attrName>ppt_x</p:attrName>
                                          <p:attrName>ppt_y</p:attrName>
                                        </p:attrNameLst>
                                      </p:cBhvr>
                                      <p:rCtr x="18679" y="-96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could you make with the following leftover </a:t>
            </a:r>
            <a:r>
              <a:rPr lang="en-GB" dirty="0" smtClean="0"/>
              <a:t>eight ingredients</a:t>
            </a:r>
            <a:r>
              <a:rPr lang="en-GB" dirty="0"/>
              <a:t>? </a:t>
            </a:r>
          </a:p>
        </p:txBody>
      </p:sp>
      <p:pic>
        <p:nvPicPr>
          <p:cNvPr id="4" name="Picture 4" descr="S:\Shared\BNF Photographs\iStock Photo Images\Foods and drinks\Fruit veg and pulses\beetroot[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822726" y="4860990"/>
            <a:ext cx="836637" cy="111551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descr="S:\Shared\BNF Photographs\iStock Photo Images\Foods and drinks\Fruit veg and pulses\Fruit_Avocado.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792075" y="5013552"/>
            <a:ext cx="783654" cy="96295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S:\Shared\BNF Photographs\iStock Photo Images\Foods and drinks\Fruit veg and pulses\Dried apricots_small.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441701" y="5084059"/>
            <a:ext cx="1341037" cy="89244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S:\Shared\BNF Photographs\iStock Photo Images\Foods and drinks\Fruit veg and pulses\Canned sweetcorn_small.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790733" y="3971924"/>
            <a:ext cx="778009" cy="115879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S:\Shared\BNF Photographs\iStock Photo Images\Foods and drinks\Fruit veg and pulses\white onion.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919470" y="4106251"/>
            <a:ext cx="541645" cy="80912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C:\Users\fmeek\AppData\Local\Microsoft\Windows\Temporary Internet Files\Content.IE5\9WKH6L8W\red-chilli-pepper[1].jpg"/>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1790733" y="3107033"/>
            <a:ext cx="1128737" cy="74698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3209092" y="3150915"/>
            <a:ext cx="1227268" cy="816352"/>
          </a:xfrm>
          <a:prstGeom prst="rect">
            <a:avLst/>
          </a:prstGeom>
        </p:spPr>
      </p:pic>
      <p:pic>
        <p:nvPicPr>
          <p:cNvPr id="3" name="Picture 2"/>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3834037" y="3926853"/>
            <a:ext cx="1356548" cy="907531"/>
          </a:xfrm>
          <a:prstGeom prst="rect">
            <a:avLst/>
          </a:prstGeom>
        </p:spPr>
      </p:pic>
      <p:pic>
        <p:nvPicPr>
          <p:cNvPr id="8" name="Picture 7"/>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359819" y="2598178"/>
            <a:ext cx="4751591" cy="3568445"/>
          </a:xfrm>
          <a:prstGeom prst="rect">
            <a:avLst/>
          </a:prstGeom>
        </p:spPr>
      </p:pic>
      <p:sp>
        <p:nvSpPr>
          <p:cNvPr id="12" name="Rectangle 11"/>
          <p:cNvSpPr/>
          <p:nvPr/>
        </p:nvSpPr>
        <p:spPr>
          <a:xfrm>
            <a:off x="10351008" y="1673587"/>
            <a:ext cx="1543369" cy="1077218"/>
          </a:xfrm>
          <a:prstGeom prst="rect">
            <a:avLst/>
          </a:prstGeom>
        </p:spPr>
        <p:txBody>
          <a:bodyPr wrap="square">
            <a:spAutoFit/>
          </a:bodyPr>
          <a:lstStyle/>
          <a:p>
            <a:r>
              <a:rPr lang="en-GB" sz="1600" dirty="0">
                <a:latin typeface="Arial" panose="020B0604020202020204" pitchFamily="34" charset="0"/>
                <a:cs typeface="Arial" panose="020B0604020202020204" pitchFamily="34" charset="0"/>
              </a:rPr>
              <a:t>Tip: Press the space bar to see all the ingredients!</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133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nodeType="clickEffect">
                                  <p:stCondLst>
                                    <p:cond delay="0"/>
                                  </p:stCondLst>
                                  <p:childTnLst>
                                    <p:animMotion origin="layout" path="M -4.19174E-6 -1.48148E-6 L 0.16465 -1.48148E-6 C 0.23812 -1.48148E-6 0.3293 0.07477 0.3293 0.13542 L 0.3293 0.27107 " pathEditMode="relative" rAng="0" ptsTypes="FfFF">
                                      <p:cBhvr>
                                        <p:cTn id="6" dur="2000" fill="hold"/>
                                        <p:tgtEl>
                                          <p:spTgt spid="11"/>
                                        </p:tgtEl>
                                        <p:attrNameLst>
                                          <p:attrName>ppt_x</p:attrName>
                                          <p:attrName>ppt_y</p:attrName>
                                        </p:attrNameLst>
                                      </p:cBhvr>
                                      <p:rCtr x="16465" y="13542"/>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nodeType="clickEffect">
                                  <p:stCondLst>
                                    <p:cond delay="0"/>
                                  </p:stCondLst>
                                  <p:childTnLst>
                                    <p:animMotion origin="layout" path="M 4.09665E-6 2.59259E-6 L 0.2837 2.59259E-6 C 0.41083 2.59259E-6 0.56754 0.04838 0.56754 0.08796 L 0.56754 0.17639 " pathEditMode="relative" rAng="0" ptsTypes="FfFF">
                                      <p:cBhvr>
                                        <p:cTn id="10" dur="2000" fill="hold"/>
                                        <p:tgtEl>
                                          <p:spTgt spid="7"/>
                                        </p:tgtEl>
                                        <p:attrNameLst>
                                          <p:attrName>ppt_x</p:attrName>
                                          <p:attrName>ppt_y</p:attrName>
                                        </p:attrNameLst>
                                      </p:cBhvr>
                                      <p:rCtr x="28370" y="8819"/>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nodeType="clickEffect">
                                  <p:stCondLst>
                                    <p:cond delay="0"/>
                                  </p:stCondLst>
                                  <p:childTnLst>
                                    <p:animMotion origin="layout" path="M -4.41709E-6 2.59259E-6 L 0.29908 2.59259E-6 C 0.43299 2.59259E-6 0.59815 0.04305 0.59815 0.07801 L 0.59815 0.15625 " pathEditMode="relative" rAng="0" ptsTypes="FfFF">
                                      <p:cBhvr>
                                        <p:cTn id="14" dur="2000" fill="hold"/>
                                        <p:tgtEl>
                                          <p:spTgt spid="10"/>
                                        </p:tgtEl>
                                        <p:attrNameLst>
                                          <p:attrName>ppt_x</p:attrName>
                                          <p:attrName>ppt_y</p:attrName>
                                        </p:attrNameLst>
                                      </p:cBhvr>
                                      <p:rCtr x="29908" y="7801"/>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nodeType="clickEffect">
                                  <p:stCondLst>
                                    <p:cond delay="0"/>
                                  </p:stCondLst>
                                  <p:childTnLst>
                                    <p:animMotion origin="layout" path="M 2.72242E-7 2.59259E-6 L 0.24254 2.59259E-6 C 0.35118 2.59259E-6 0.48522 -0.10278 0.48522 -0.18588 L 0.48522 -0.3713 " pathEditMode="relative" rAng="0" ptsTypes="FfFF">
                                      <p:cBhvr>
                                        <p:cTn id="18" dur="2000" fill="hold"/>
                                        <p:tgtEl>
                                          <p:spTgt spid="5"/>
                                        </p:tgtEl>
                                        <p:attrNameLst>
                                          <p:attrName>ppt_x</p:attrName>
                                          <p:attrName>ppt_y</p:attrName>
                                        </p:attrNameLst>
                                      </p:cBhvr>
                                      <p:rCtr x="24254" y="-18565"/>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nodeType="clickEffect">
                                  <p:stCondLst>
                                    <p:cond delay="0"/>
                                  </p:stCondLst>
                                  <p:childTnLst>
                                    <p:animMotion origin="layout" path="M -4.75707E-6 -1.48148E-6 L 0.2445 -1.48148E-6 C 0.35405 -1.48148E-6 0.48913 -0.07986 0.48913 -0.14398 L 0.48913 -0.2875 " pathEditMode="relative" rAng="0" ptsTypes="FfFF">
                                      <p:cBhvr>
                                        <p:cTn id="22" dur="2000" fill="hold"/>
                                        <p:tgtEl>
                                          <p:spTgt spid="6"/>
                                        </p:tgtEl>
                                        <p:attrNameLst>
                                          <p:attrName>ppt_x</p:attrName>
                                          <p:attrName>ppt_y</p:attrName>
                                        </p:attrNameLst>
                                      </p:cBhvr>
                                      <p:rCtr x="24450" y="-14375"/>
                                    </p:animMotion>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nodeType="clickEffect">
                                  <p:stCondLst>
                                    <p:cond delay="0"/>
                                  </p:stCondLst>
                                  <p:childTnLst>
                                    <p:animMotion origin="layout" path="M -7.64622E-7 1.11111E-6 L 0.29361 1.11111E-6 C 0.42504 1.11111E-6 0.58682 0.05023 0.58682 0.0912 L 0.58682 0.18241 " pathEditMode="relative" rAng="0" ptsTypes="FfFF">
                                      <p:cBhvr>
                                        <p:cTn id="26" dur="2000" fill="hold"/>
                                        <p:tgtEl>
                                          <p:spTgt spid="9"/>
                                        </p:tgtEl>
                                        <p:attrNameLst>
                                          <p:attrName>ppt_x</p:attrName>
                                          <p:attrName>ppt_y</p:attrName>
                                        </p:attrNameLst>
                                      </p:cBhvr>
                                      <p:rCtr x="29347" y="9120"/>
                                    </p:animMotion>
                                  </p:childTnLst>
                                </p:cTn>
                              </p:par>
                            </p:childTnLst>
                          </p:cTn>
                        </p:par>
                      </p:childTnLst>
                    </p:cTn>
                  </p:par>
                  <p:par>
                    <p:cTn id="27" fill="hold">
                      <p:stCondLst>
                        <p:cond delay="indefinite"/>
                      </p:stCondLst>
                      <p:childTnLst>
                        <p:par>
                          <p:cTn id="28" fill="hold">
                            <p:stCondLst>
                              <p:cond delay="0"/>
                            </p:stCondLst>
                            <p:childTnLst>
                              <p:par>
                                <p:cTn id="29" presetID="50" presetClass="path" presetSubtype="0" accel="50000" decel="50000" fill="hold" nodeType="clickEffect">
                                  <p:stCondLst>
                                    <p:cond delay="0"/>
                                  </p:stCondLst>
                                  <p:childTnLst>
                                    <p:animMotion origin="layout" path="M -2.36551E-6 3.7037E-6 L 0.24385 3.7037E-6 C 0.35327 3.7037E-6 0.48782 -0.11875 0.48782 -0.21459 L 0.48782 -0.42917 " pathEditMode="relative" rAng="0" ptsTypes="FfFF">
                                      <p:cBhvr>
                                        <p:cTn id="30" dur="2000" fill="hold"/>
                                        <p:tgtEl>
                                          <p:spTgt spid="4"/>
                                        </p:tgtEl>
                                        <p:attrNameLst>
                                          <p:attrName>ppt_x</p:attrName>
                                          <p:attrName>ppt_y</p:attrName>
                                        </p:attrNameLst>
                                      </p:cBhvr>
                                      <p:rCtr x="24385" y="-21458"/>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nodeType="clickEffect">
                                  <p:stCondLst>
                                    <p:cond delay="0"/>
                                  </p:stCondLst>
                                  <p:childTnLst>
                                    <p:animMotion origin="layout" path="M -2.08333E-6 2.59259E-6 L 0.56693 -0.17523 " pathEditMode="relative" rAng="0" ptsTypes="AA">
                                      <p:cBhvr>
                                        <p:cTn id="34" dur="2000" fill="hold"/>
                                        <p:tgtEl>
                                          <p:spTgt spid="3"/>
                                        </p:tgtEl>
                                        <p:attrNameLst>
                                          <p:attrName>ppt_x</p:attrName>
                                          <p:attrName>ppt_y</p:attrName>
                                        </p:attrNameLst>
                                      </p:cBhvr>
                                      <p:rCtr x="28346" y="-877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0402" y="1368581"/>
            <a:ext cx="9720000" cy="720000"/>
          </a:xfrm>
        </p:spPr>
        <p:txBody>
          <a:bodyPr/>
          <a:lstStyle/>
          <a:p>
            <a:r>
              <a:rPr lang="en-GB" dirty="0"/>
              <a:t>What could you make with the following </a:t>
            </a:r>
            <a:r>
              <a:rPr lang="en-GB" dirty="0" smtClean="0"/>
              <a:t>leftover six </a:t>
            </a:r>
            <a:r>
              <a:rPr lang="en-GB" dirty="0"/>
              <a:t>ingredients? </a:t>
            </a:r>
          </a:p>
        </p:txBody>
      </p:sp>
      <p:pic>
        <p:nvPicPr>
          <p:cNvPr id="5" name="Picture 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37974" y="4970781"/>
            <a:ext cx="610444" cy="8175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4" descr="C:\Users\fmeek\AppData\Local\Microsoft\Windows\Temporary Internet Files\Content.IE5\9WKH6L8W\red-chilli-pepper[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46367" y="4970781"/>
            <a:ext cx="1321454" cy="87452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802293" y="3492684"/>
            <a:ext cx="654303" cy="1243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028509" y="3542343"/>
            <a:ext cx="1716741" cy="1145066"/>
          </a:xfrm>
          <a:prstGeom prst="rect">
            <a:avLst/>
          </a:prstGeom>
        </p:spPr>
      </p:pic>
      <p:pic>
        <p:nvPicPr>
          <p:cNvPr id="9" name="Picture 8"/>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806684" y="4735859"/>
            <a:ext cx="1447704" cy="1052481"/>
          </a:xfrm>
          <a:prstGeom prst="rect">
            <a:avLst/>
          </a:prstGeom>
        </p:spPr>
      </p:pic>
      <p:pic>
        <p:nvPicPr>
          <p:cNvPr id="10" name="Picture 9"/>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864260" y="3237489"/>
            <a:ext cx="1326776" cy="884960"/>
          </a:xfrm>
          <a:prstGeom prst="rect">
            <a:avLst/>
          </a:prstGeom>
        </p:spPr>
      </p:pic>
      <p:pic>
        <p:nvPicPr>
          <p:cNvPr id="3" name="Picture 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169273" y="2556615"/>
            <a:ext cx="5133601" cy="3855335"/>
          </a:xfrm>
          <a:prstGeom prst="rect">
            <a:avLst/>
          </a:prstGeom>
        </p:spPr>
      </p:pic>
      <p:sp>
        <p:nvSpPr>
          <p:cNvPr id="4" name="Rectangle 3"/>
          <p:cNvSpPr/>
          <p:nvPr/>
        </p:nvSpPr>
        <p:spPr>
          <a:xfrm>
            <a:off x="10411491" y="1758799"/>
            <a:ext cx="1281718" cy="1323439"/>
          </a:xfrm>
          <a:prstGeom prst="rect">
            <a:avLst/>
          </a:prstGeom>
        </p:spPr>
        <p:txBody>
          <a:bodyPr wrap="square">
            <a:spAutoFit/>
          </a:bodyPr>
          <a:lstStyle/>
          <a:p>
            <a:r>
              <a:rPr lang="en-GB" sz="1600" dirty="0">
                <a:latin typeface="Arial" panose="020B0604020202020204" pitchFamily="34" charset="0"/>
                <a:cs typeface="Arial" panose="020B0604020202020204" pitchFamily="34" charset="0"/>
              </a:rPr>
              <a:t>Tip: Press the space bar to see all the ingredients!</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753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nodeType="clickEffect">
                                  <p:stCondLst>
                                    <p:cond delay="0"/>
                                  </p:stCondLst>
                                  <p:childTnLst>
                                    <p:animMotion origin="layout" path="M -1.63996E-6 -2.37743E-6 L 0.30507 -2.37743E-6 C 0.44184 -2.37743E-6 0.60988 0.04926 0.60988 0.08973 L 0.60988 0.17947 " pathEditMode="relative" rAng="0" ptsTypes="FfFF">
                                      <p:cBhvr>
                                        <p:cTn id="6" dur="2000" fill="hold"/>
                                        <p:tgtEl>
                                          <p:spTgt spid="10"/>
                                        </p:tgtEl>
                                        <p:attrNameLst>
                                          <p:attrName>ppt_x</p:attrName>
                                          <p:attrName>ppt_y</p:attrName>
                                        </p:attrNameLst>
                                      </p:cBhvr>
                                      <p:rCtr x="30494" y="8973"/>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nodeType="clickEffect">
                                  <p:stCondLst>
                                    <p:cond delay="0"/>
                                  </p:stCondLst>
                                  <p:childTnLst>
                                    <p:animMotion origin="layout" path="M -4.60597E-6 4.46809E-6 L 0.15749 4.46809E-6 C 0.22809 4.46809E-6 0.31497 0.06891 0.31497 0.12511 L 0.31497 0.25 " pathEditMode="relative" rAng="0" ptsTypes="FfFF">
                                      <p:cBhvr>
                                        <p:cTn id="10" dur="2000" fill="hold"/>
                                        <p:tgtEl>
                                          <p:spTgt spid="8"/>
                                        </p:tgtEl>
                                        <p:attrNameLst>
                                          <p:attrName>ppt_x</p:attrName>
                                          <p:attrName>ppt_y</p:attrName>
                                        </p:attrNameLst>
                                      </p:cBhvr>
                                      <p:rCtr x="15748" y="12488"/>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nodeType="clickEffect">
                                  <p:stCondLst>
                                    <p:cond delay="0"/>
                                  </p:stCondLst>
                                  <p:childTnLst>
                                    <p:animMotion origin="layout" path="M -3.10017E-7 -0.03192 L 0.36955 -0.03192 C 0.53524 -0.03192 0.73883 -0.10176 0.73883 -0.15888 L 0.73883 -0.28516 " pathEditMode="relative" rAng="0" ptsTypes="FfFF">
                                      <p:cBhvr>
                                        <p:cTn id="14" dur="2000" fill="hold"/>
                                        <p:tgtEl>
                                          <p:spTgt spid="6"/>
                                        </p:tgtEl>
                                        <p:attrNameLst>
                                          <p:attrName>ppt_x</p:attrName>
                                          <p:attrName>ppt_y</p:attrName>
                                        </p:attrNameLst>
                                      </p:cBhvr>
                                      <p:rCtr x="36942" y="-12673"/>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nodeType="clickEffect">
                                  <p:stCondLst>
                                    <p:cond delay="0"/>
                                  </p:stCondLst>
                                  <p:childTnLst>
                                    <p:animMotion origin="layout" path="M 0.32474 -0.15286 L 0.44978 -0.15286 C 0.5058 -0.15286 0.5747 -0.08395 0.5747 -0.02775 L 0.5747 0.09714 " pathEditMode="relative" rAng="0" ptsTypes="FfFF">
                                      <p:cBhvr>
                                        <p:cTn id="18" dur="2000" fill="hold"/>
                                        <p:tgtEl>
                                          <p:spTgt spid="5"/>
                                        </p:tgtEl>
                                        <p:attrNameLst>
                                          <p:attrName>ppt_x</p:attrName>
                                          <p:attrName>ppt_y</p:attrName>
                                        </p:attrNameLst>
                                      </p:cBhvr>
                                      <p:rCtr x="12492" y="12488"/>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nodeType="clickEffect">
                                  <p:stCondLst>
                                    <p:cond delay="0"/>
                                  </p:stCondLst>
                                  <p:childTnLst>
                                    <p:animMotion origin="layout" path="M 3.63684E-6 -1.16559E-6 L 0.19591 -1.16559E-6 C 0.2837 -1.16559E-6 0.39169 -0.04001 0.39169 -0.07239 L 0.39169 -0.14454 " pathEditMode="relative" rAng="0" ptsTypes="FfFF">
                                      <p:cBhvr>
                                        <p:cTn id="22" dur="2000" fill="hold"/>
                                        <p:tgtEl>
                                          <p:spTgt spid="9"/>
                                        </p:tgtEl>
                                        <p:attrNameLst>
                                          <p:attrName>ppt_x</p:attrName>
                                          <p:attrName>ppt_y</p:attrName>
                                        </p:attrNameLst>
                                      </p:cBhvr>
                                      <p:rCtr x="19578" y="-7239"/>
                                    </p:animMotion>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nodeType="clickEffect">
                                  <p:stCondLst>
                                    <p:cond delay="0"/>
                                  </p:stCondLst>
                                  <p:childTnLst>
                                    <p:animMotion origin="layout" path="M -0.06487 0.00023 L 0.27511 0.00023 C 0.42738 0.00023 0.61482 -0.04209 0.61482 -0.07655 L 0.61482 -0.15194 " pathEditMode="relative" rAng="0" ptsTypes="FfFF">
                                      <p:cBhvr>
                                        <p:cTn id="26" dur="2000" fill="hold"/>
                                        <p:tgtEl>
                                          <p:spTgt spid="7"/>
                                        </p:tgtEl>
                                        <p:attrNameLst>
                                          <p:attrName>ppt_x</p:attrName>
                                          <p:attrName>ppt_y</p:attrName>
                                        </p:attrNameLst>
                                      </p:cBhvr>
                                      <p:rCtr x="33985" y="-760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Using leftovers</a:t>
            </a:r>
            <a:endParaRPr lang="en-GB" dirty="0"/>
          </a:p>
        </p:txBody>
      </p:sp>
      <p:sp>
        <p:nvSpPr>
          <p:cNvPr id="3" name="Subtitle 2"/>
          <p:cNvSpPr>
            <a:spLocks noGrp="1"/>
          </p:cNvSpPr>
          <p:nvPr>
            <p:ph type="subTitle" idx="1"/>
          </p:nvPr>
        </p:nvSpPr>
        <p:spPr>
          <a:xfrm>
            <a:off x="1169276" y="2571092"/>
            <a:ext cx="7237745" cy="3600000"/>
          </a:xfrm>
        </p:spPr>
        <p:txBody>
          <a:bodyPr/>
          <a:lstStyle/>
          <a:p>
            <a:pPr marL="0" indent="0">
              <a:buNone/>
            </a:pPr>
            <a:r>
              <a:rPr lang="en-US" sz="2000" dirty="0">
                <a:latin typeface="Arial" panose="020B0604020202020204" pitchFamily="34" charset="0"/>
                <a:cs typeface="Arial" panose="020B0604020202020204" pitchFamily="34" charset="0"/>
              </a:rPr>
              <a:t>Why not have a look in your fridge and freezer at home and have an ‘eat the fridge night’?</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Take a photograph of what you have made and show your class next lesson.</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Would you make it again?  Often meals using leftover ingredients become family favourites!</a:t>
            </a:r>
            <a:endParaRPr lang="en-GB" sz="2000" dirty="0">
              <a:latin typeface="Arial" panose="020B0604020202020204" pitchFamily="34" charset="0"/>
              <a:cs typeface="Arial" panose="020B0604020202020204" pitchFamily="34" charset="0"/>
            </a:endParaRPr>
          </a:p>
          <a:p>
            <a:pPr marL="0" indent="0">
              <a:buNone/>
            </a:pPr>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135055" y="1631089"/>
            <a:ext cx="1660893" cy="1393963"/>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64161" y="4530330"/>
            <a:ext cx="1731787" cy="1298841"/>
          </a:xfrm>
          <a:prstGeom prst="rect">
            <a:avLst/>
          </a:prstGeom>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828159" y="2920619"/>
            <a:ext cx="2296123" cy="1623359"/>
          </a:xfrm>
          <a:prstGeom prst="rect">
            <a:avLst/>
          </a:prstGeom>
        </p:spPr>
      </p:pic>
    </p:spTree>
    <p:extLst>
      <p:ext uri="{BB962C8B-B14F-4D97-AF65-F5344CB8AC3E}">
        <p14:creationId xmlns:p14="http://schemas.microsoft.com/office/powerpoint/2010/main" val="838295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Using leftovers</a:t>
            </a:r>
            <a:endParaRPr lang="en-GB" dirty="0"/>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1219004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467</Words>
  <Application>Microsoft Office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9</vt:i4>
      </vt:variant>
    </vt:vector>
  </HeadingPairs>
  <TitlesOfParts>
    <vt:vector size="15" baseType="lpstr">
      <vt:lpstr>Arial</vt:lpstr>
      <vt:lpstr>Calibri</vt:lpstr>
      <vt:lpstr>Office Theme</vt:lpstr>
      <vt:lpstr>Custom Design</vt:lpstr>
      <vt:lpstr>1_Custom Design</vt:lpstr>
      <vt:lpstr>3_Custom Design</vt:lpstr>
      <vt:lpstr>Using leftovers</vt:lpstr>
      <vt:lpstr>Using leftovers</vt:lpstr>
      <vt:lpstr>Top tips</vt:lpstr>
      <vt:lpstr>Think ingredients, not leftovers</vt:lpstr>
      <vt:lpstr>What could you make with the following leftover nine ingredients? </vt:lpstr>
      <vt:lpstr>What could you make with the following leftover eight ingredients? </vt:lpstr>
      <vt:lpstr>What could you make with the following leftover six ingredients? </vt:lpstr>
      <vt:lpstr>Using leftovers</vt:lpstr>
      <vt:lpstr>Using leftovers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26</cp:revision>
  <cp:lastPrinted>2019-05-17T10:56:44Z</cp:lastPrinted>
  <dcterms:created xsi:type="dcterms:W3CDTF">2018-10-10T09:22:08Z</dcterms:created>
  <dcterms:modified xsi:type="dcterms:W3CDTF">2019-06-10T11:20:52Z</dcterms:modified>
</cp:coreProperties>
</file>