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75"/>
    <p:restoredTop sz="94655"/>
  </p:normalViewPr>
  <p:slideViewPr>
    <p:cSldViewPr snapToGrid="0" snapToObjects="1">
      <p:cViewPr varScale="1">
        <p:scale>
          <a:sx n="84" d="100"/>
          <a:sy n="84" d="100"/>
        </p:scale>
        <p:origin x="107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ovefoodhatewaste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F313-627B-4049-8F79-7AE58AEB7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Reasons for food waste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D741D-E1FC-4B2F-B540-7128B2DF5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78335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are many reasons why food is wasted, some of the most common items that are wasted:</a:t>
            </a:r>
          </a:p>
          <a:p>
            <a:pPr marL="0" indent="0">
              <a:buNone/>
            </a:pPr>
            <a:r>
              <a:rPr lang="en-GB" b="1" dirty="0"/>
              <a:t>Bread and bread products</a:t>
            </a:r>
            <a:r>
              <a:rPr lang="en-GB" dirty="0"/>
              <a:t>:</a:t>
            </a:r>
          </a:p>
          <a:p>
            <a:r>
              <a:rPr lang="en-GB" dirty="0"/>
              <a:t>c</a:t>
            </a:r>
            <a:r>
              <a:rPr lang="en-GB" dirty="0" smtClean="0"/>
              <a:t>onsumers </a:t>
            </a:r>
            <a:r>
              <a:rPr lang="en-GB" dirty="0"/>
              <a:t>do not understand ‘best before’ dates and bread is thrown away while still edible;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bread has been stored incorrectly and has dried out and gone hard;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bread has been stored too long (beyond ‘best before’ date) and has gone mouldy.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40663-ABBD-4B1B-BE0C-3270A2EC50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556" y="3457058"/>
            <a:ext cx="3391444" cy="25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7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9CAB-F69A-4108-94A6-D5E628212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Reasons for food waste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74A26-3E08-47C6-AF84-4CF0F6334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310" y="2571092"/>
            <a:ext cx="7518204" cy="360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Fruit and vegetables</a:t>
            </a:r>
            <a:r>
              <a:rPr lang="en-GB" dirty="0"/>
              <a:t>:</a:t>
            </a:r>
          </a:p>
          <a:p>
            <a:r>
              <a:rPr lang="en-GB" dirty="0"/>
              <a:t>c</a:t>
            </a:r>
            <a:r>
              <a:rPr lang="en-GB" dirty="0" smtClean="0"/>
              <a:t>onsumers </a:t>
            </a:r>
            <a:r>
              <a:rPr lang="en-GB" dirty="0"/>
              <a:t>do not store the produce correctly;</a:t>
            </a:r>
          </a:p>
          <a:p>
            <a:r>
              <a:rPr lang="en-GB" dirty="0"/>
              <a:t>l</a:t>
            </a:r>
            <a:r>
              <a:rPr lang="en-GB" dirty="0" smtClean="0"/>
              <a:t>arge </a:t>
            </a:r>
            <a:r>
              <a:rPr lang="en-GB" dirty="0"/>
              <a:t>pack size or multi-buys encourage consumers to buy more than they need;</a:t>
            </a:r>
          </a:p>
          <a:p>
            <a:r>
              <a:rPr lang="en-GB" dirty="0"/>
              <a:t>c</a:t>
            </a:r>
            <a:r>
              <a:rPr lang="en-GB" dirty="0" smtClean="0"/>
              <a:t>onsumers </a:t>
            </a:r>
            <a:r>
              <a:rPr lang="en-GB" dirty="0"/>
              <a:t>are not aware of the benefits of some packaging extending the shelf life of the product.</a:t>
            </a:r>
          </a:p>
          <a:p>
            <a:pPr marL="0" indent="0">
              <a:buNone/>
            </a:pPr>
            <a:r>
              <a:rPr lang="en-GB" b="1" dirty="0"/>
              <a:t>Starchy foods</a:t>
            </a:r>
            <a:r>
              <a:rPr lang="en-GB" dirty="0"/>
              <a:t>:</a:t>
            </a:r>
          </a:p>
          <a:p>
            <a:r>
              <a:rPr lang="en-GB" dirty="0"/>
              <a:t>c</a:t>
            </a:r>
            <a:r>
              <a:rPr lang="en-GB" dirty="0" smtClean="0"/>
              <a:t>onsumers </a:t>
            </a:r>
            <a:r>
              <a:rPr lang="en-GB" dirty="0"/>
              <a:t>cook too </a:t>
            </a:r>
            <a:r>
              <a:rPr lang="en-GB" dirty="0" smtClean="0"/>
              <a:t>much, </a:t>
            </a:r>
            <a:r>
              <a:rPr lang="en-GB" dirty="0"/>
              <a:t>e.g. pasta/rice – portion size too big;</a:t>
            </a:r>
          </a:p>
          <a:p>
            <a:r>
              <a:rPr lang="en-GB" dirty="0" smtClean="0"/>
              <a:t>Leftovers are thrown </a:t>
            </a:r>
            <a:r>
              <a:rPr lang="en-GB" dirty="0"/>
              <a:t>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F8560-E802-4AA0-AA33-BCBA42CBA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514" y="2752452"/>
            <a:ext cx="3192496" cy="26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C2BB-0614-4BE1-B243-A32AD7EC8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Reasons for food waste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1D163-177A-4EC7-A426-ED4F02280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Meat, chicken, fish</a:t>
            </a:r>
            <a:r>
              <a:rPr lang="en-GB" dirty="0"/>
              <a:t>:</a:t>
            </a:r>
          </a:p>
          <a:p>
            <a:r>
              <a:rPr lang="en-GB" dirty="0"/>
              <a:t>c</a:t>
            </a:r>
            <a:r>
              <a:rPr lang="en-GB" dirty="0" smtClean="0"/>
              <a:t>onsumers </a:t>
            </a:r>
            <a:r>
              <a:rPr lang="en-GB" dirty="0"/>
              <a:t>buy too much in advance; </a:t>
            </a:r>
          </a:p>
          <a:p>
            <a:r>
              <a:rPr lang="en-GB" dirty="0"/>
              <a:t>f</a:t>
            </a:r>
            <a:r>
              <a:rPr lang="en-GB" dirty="0" smtClean="0"/>
              <a:t>ood </a:t>
            </a:r>
            <a:r>
              <a:rPr lang="en-GB" dirty="0"/>
              <a:t>‘goes off’ before cooking due to incorrect storage.</a:t>
            </a:r>
          </a:p>
          <a:p>
            <a:pPr marL="0" indent="0">
              <a:buNone/>
            </a:pPr>
            <a:r>
              <a:rPr lang="en-GB" b="1" dirty="0"/>
              <a:t>Fizzy drinks</a:t>
            </a:r>
            <a:r>
              <a:rPr lang="en-GB" dirty="0"/>
              <a:t>: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‘fizz’ is lost when bottles are opened a few times;</a:t>
            </a:r>
          </a:p>
          <a:p>
            <a:r>
              <a:rPr lang="en-GB" dirty="0"/>
              <a:t>l</a:t>
            </a:r>
            <a:r>
              <a:rPr lang="en-GB" dirty="0" smtClean="0"/>
              <a:t>arger </a:t>
            </a:r>
            <a:r>
              <a:rPr lang="en-GB" dirty="0"/>
              <a:t>bottles can be cheaper than small.</a:t>
            </a:r>
          </a:p>
          <a:p>
            <a:pPr marL="0" indent="0">
              <a:buNone/>
            </a:pPr>
            <a:r>
              <a:rPr lang="en-GB" b="1" dirty="0"/>
              <a:t>Milk</a:t>
            </a:r>
            <a:r>
              <a:rPr lang="en-GB" dirty="0"/>
              <a:t>:</a:t>
            </a:r>
          </a:p>
          <a:p>
            <a:r>
              <a:rPr lang="en-GB" dirty="0"/>
              <a:t>m</a:t>
            </a:r>
            <a:r>
              <a:rPr lang="en-GB" dirty="0" smtClean="0"/>
              <a:t>ilk </a:t>
            </a:r>
            <a:r>
              <a:rPr lang="en-GB" dirty="0"/>
              <a:t>can go ‘off’ if stored incorrectly;</a:t>
            </a:r>
          </a:p>
          <a:p>
            <a:r>
              <a:rPr lang="en-GB" dirty="0"/>
              <a:t>t</a:t>
            </a:r>
            <a:r>
              <a:rPr lang="en-GB" dirty="0" smtClean="0"/>
              <a:t>oo </a:t>
            </a:r>
            <a:r>
              <a:rPr lang="en-GB" dirty="0"/>
              <a:t>much milk is poured with cereals or in drinks.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7D428-17C3-4E4C-BE8B-7283D2A48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871" y="3429000"/>
            <a:ext cx="3492636" cy="23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0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25A5-5312-4812-A461-95E7F499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/>
              <a:t>Reducing food waste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A6F58-DF9E-4794-8809-66EF5F82D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78335" cy="36000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Reducing the amount of food consumers waste not only has financial benefits but also environmental benefits. </a:t>
            </a:r>
          </a:p>
          <a:p>
            <a:pPr marL="0" indent="0">
              <a:buNone/>
            </a:pPr>
            <a:r>
              <a:rPr lang="en-GB"/>
              <a:t>When food waste goes to landfill, it rots and during the process methane gas is produced. Methane is a greenhouse gas and contributes to global warming. </a:t>
            </a:r>
          </a:p>
          <a:p>
            <a:pPr marL="0" indent="0">
              <a:buNone/>
            </a:pPr>
            <a:r>
              <a:rPr lang="en-GB"/>
              <a:t>Consumers should use food waste bins wherever possible. </a:t>
            </a:r>
          </a:p>
          <a:p>
            <a:pPr marL="0" indent="0">
              <a:buNone/>
            </a:pPr>
            <a:r>
              <a:rPr lang="en-GB"/>
              <a:t>Reducing waste is a priority for both the economy and the environment. The UK is making progress but still has a long way to go.</a:t>
            </a:r>
          </a:p>
          <a:p>
            <a:pPr marL="0" indent="0">
              <a:buNone/>
            </a:pPr>
            <a:r>
              <a:rPr lang="en-GB"/>
              <a:t>Ethically it is challenging too – despite the amount of food wasted there are an increasing number of people who are in food poverty and rely on food banks.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1AC87-E32B-4844-BBC1-E0963A01E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169" y="2571092"/>
            <a:ext cx="2374437" cy="35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2432-EA5D-43B9-B8E9-CD233EDC3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 smtClean="0"/>
              <a:t>Reducing food waste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73B40-0B5F-43B2-85B1-41EB292CD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11148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are many ways in which consumers can help reduce food waste when buying food, eating out and eating at home.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Common causes of food waste when shopping include:</a:t>
            </a:r>
          </a:p>
          <a:p>
            <a:r>
              <a:rPr lang="en-GB" dirty="0"/>
              <a:t>b</a:t>
            </a:r>
            <a:r>
              <a:rPr lang="en-GB" dirty="0" smtClean="0"/>
              <a:t>uying </a:t>
            </a:r>
            <a:r>
              <a:rPr lang="en-GB" dirty="0"/>
              <a:t>multi-pack items that may not get used – share the cost and goods with a friend/family; </a:t>
            </a:r>
          </a:p>
          <a:p>
            <a:r>
              <a:rPr lang="en-GB" dirty="0"/>
              <a:t>i</a:t>
            </a:r>
            <a:r>
              <a:rPr lang="en-GB" dirty="0" smtClean="0"/>
              <a:t>mpulse </a:t>
            </a:r>
            <a:r>
              <a:rPr lang="en-GB" dirty="0"/>
              <a:t>shopping – write a list and stick to it;</a:t>
            </a:r>
          </a:p>
          <a:p>
            <a:r>
              <a:rPr lang="en-GB" dirty="0"/>
              <a:t>t</a:t>
            </a:r>
            <a:r>
              <a:rPr lang="en-GB" dirty="0" smtClean="0"/>
              <a:t>empting </a:t>
            </a:r>
            <a:r>
              <a:rPr lang="en-GB" dirty="0"/>
              <a:t>offers – work out if they really are a good deal e.g. BOGOF;</a:t>
            </a:r>
          </a:p>
          <a:p>
            <a:r>
              <a:rPr lang="en-GB" dirty="0"/>
              <a:t>c</a:t>
            </a:r>
            <a:r>
              <a:rPr lang="en-GB" dirty="0" smtClean="0"/>
              <a:t>onfusion </a:t>
            </a:r>
            <a:r>
              <a:rPr lang="en-GB" dirty="0"/>
              <a:t>over date labels – be familiar with what they mean. Chose the food with the longest date.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780DD-C258-4B3A-8941-1BF7520B27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756" y="4351817"/>
            <a:ext cx="2723465" cy="181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24CF9-7C25-495E-8C98-883B542965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756" y="2283798"/>
            <a:ext cx="272346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1A2D-F596-4AD8-AAA4-3EC7EA2F9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 smtClean="0"/>
              <a:t>Common causes of food </a:t>
            </a:r>
            <a:r>
              <a:rPr lang="en-GB" dirty="0"/>
              <a:t>waste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C36CD-175A-45D9-9EC0-FC43BB60F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29830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Common causes of food waste when preparing and cooking food </a:t>
            </a:r>
            <a:r>
              <a:rPr lang="en-GB" dirty="0" smtClean="0"/>
              <a:t>at</a:t>
            </a:r>
          </a:p>
          <a:p>
            <a:pPr marL="0" indent="0">
              <a:buNone/>
            </a:pPr>
            <a:r>
              <a:rPr lang="en-GB" dirty="0" smtClean="0"/>
              <a:t>home </a:t>
            </a:r>
            <a:r>
              <a:rPr lang="en-GB" dirty="0"/>
              <a:t>include:</a:t>
            </a:r>
          </a:p>
          <a:p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forward planning – plan meals in advance and make a list;</a:t>
            </a:r>
          </a:p>
          <a:p>
            <a:r>
              <a:rPr lang="en-GB" dirty="0"/>
              <a:t>c</a:t>
            </a:r>
            <a:r>
              <a:rPr lang="en-GB" dirty="0" smtClean="0"/>
              <a:t>ooking </a:t>
            </a:r>
            <a:r>
              <a:rPr lang="en-GB" dirty="0"/>
              <a:t>too much – use portion guides and calculators when cooking; </a:t>
            </a:r>
          </a:p>
          <a:p>
            <a:r>
              <a:rPr lang="en-GB" dirty="0"/>
              <a:t>l</a:t>
            </a:r>
            <a:r>
              <a:rPr lang="en-GB" dirty="0" smtClean="0"/>
              <a:t>imited </a:t>
            </a:r>
            <a:r>
              <a:rPr lang="en-GB" dirty="0"/>
              <a:t>cooking skills – get to know recipes that can be modified to use foods that you have available;</a:t>
            </a:r>
          </a:p>
          <a:p>
            <a:r>
              <a:rPr lang="en-GB" dirty="0"/>
              <a:t>l</a:t>
            </a:r>
            <a:r>
              <a:rPr lang="en-GB" dirty="0" smtClean="0"/>
              <a:t>eft-over </a:t>
            </a:r>
            <a:r>
              <a:rPr lang="en-GB" dirty="0"/>
              <a:t>food is not used – be creative with leftover food to save waste and money;</a:t>
            </a:r>
          </a:p>
          <a:p>
            <a:r>
              <a:rPr lang="en-GB" dirty="0"/>
              <a:t>f</a:t>
            </a:r>
            <a:r>
              <a:rPr lang="en-GB" dirty="0" smtClean="0"/>
              <a:t>ood </a:t>
            </a:r>
            <a:r>
              <a:rPr lang="en-GB" dirty="0"/>
              <a:t>is stored incorrectly – make sure perishable food is stored at the correct temperature. Make good use of the freezer.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50EFF-F932-46ED-8CB6-4DB4DC2C3B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76" y="2571092"/>
            <a:ext cx="2355670" cy="35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5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41EA-1F4E-4FB0-B0C3-EF00328F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Methods of paying for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AB5C2-9391-4BDA-AA21-ACBE6C39E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123" y="2150468"/>
            <a:ext cx="8357191" cy="390286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Cash</a:t>
            </a:r>
            <a:r>
              <a:rPr lang="en-GB" dirty="0"/>
              <a:t>:</a:t>
            </a:r>
          </a:p>
          <a:p>
            <a:r>
              <a:rPr lang="en-GB" dirty="0"/>
              <a:t>q</a:t>
            </a:r>
            <a:r>
              <a:rPr lang="en-GB" dirty="0" smtClean="0"/>
              <a:t>uick </a:t>
            </a:r>
            <a:r>
              <a:rPr lang="en-GB" dirty="0"/>
              <a:t>and efficient, no interest is charged;</a:t>
            </a:r>
          </a:p>
          <a:p>
            <a:r>
              <a:rPr lang="en-GB" dirty="0"/>
              <a:t>m</a:t>
            </a:r>
            <a:r>
              <a:rPr lang="en-GB" dirty="0" smtClean="0"/>
              <a:t>ay </a:t>
            </a:r>
            <a:r>
              <a:rPr lang="en-GB" dirty="0"/>
              <a:t>be safety concerns about carrying large quantities of cash;</a:t>
            </a:r>
          </a:p>
          <a:p>
            <a:r>
              <a:rPr lang="en-GB" dirty="0"/>
              <a:t>c</a:t>
            </a:r>
            <a:r>
              <a:rPr lang="en-GB" dirty="0" smtClean="0"/>
              <a:t>onsumers </a:t>
            </a:r>
            <a:r>
              <a:rPr lang="en-GB" dirty="0"/>
              <a:t>cannot pay for online purchases with cash.</a:t>
            </a:r>
          </a:p>
          <a:p>
            <a:pPr marL="0" indent="0">
              <a:buNone/>
            </a:pPr>
            <a:r>
              <a:rPr lang="en-GB" b="1" dirty="0"/>
              <a:t>Debit card</a:t>
            </a:r>
            <a:r>
              <a:rPr lang="en-GB" dirty="0"/>
              <a:t>:</a:t>
            </a:r>
          </a:p>
          <a:p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interest charged (providing the account is not overdrawn);</a:t>
            </a:r>
          </a:p>
          <a:p>
            <a:r>
              <a:rPr lang="en-GB" dirty="0"/>
              <a:t>m</a:t>
            </a:r>
            <a:r>
              <a:rPr lang="en-GB" dirty="0" smtClean="0"/>
              <a:t>oney </a:t>
            </a:r>
            <a:r>
              <a:rPr lang="en-GB" dirty="0"/>
              <a:t>is taken straight from consumers account</a:t>
            </a:r>
            <a:r>
              <a:rPr lang="en-GB" dirty="0" smtClean="0"/>
              <a:t>;</a:t>
            </a:r>
          </a:p>
          <a:p>
            <a:r>
              <a:rPr lang="en-GB" dirty="0"/>
              <a:t>no limit on payment, can be easy for consumers to overspend</a:t>
            </a:r>
            <a:r>
              <a:rPr lang="en-GB" dirty="0" smtClean="0"/>
              <a:t>;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ontactless </a:t>
            </a:r>
            <a:r>
              <a:rPr lang="en-GB" dirty="0"/>
              <a:t>cards use an embedded chip for payments up to £30, they are quick to process but may not be enough for a food shop;</a:t>
            </a:r>
          </a:p>
          <a:p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consumers may have security concerns.</a:t>
            </a:r>
          </a:p>
          <a:p>
            <a:endParaRPr lang="en-GB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64C3C-4341-4E0F-A0C0-1C412D5D4A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467" y="2976865"/>
            <a:ext cx="2201919" cy="1470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C4DE8-9E03-4395-9BE1-DC6A83B64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468" y="4658470"/>
            <a:ext cx="2201919" cy="15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596E-858D-4199-8774-A9606EFAB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Methods of paying for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93A4F-2EFD-4697-84DA-9161FBA83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039112"/>
            <a:ext cx="8148895" cy="413198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Credit cards:</a:t>
            </a:r>
          </a:p>
          <a:p>
            <a:r>
              <a:rPr lang="en-GB" dirty="0"/>
              <a:t>m</a:t>
            </a:r>
            <a:r>
              <a:rPr lang="en-GB" dirty="0" smtClean="0"/>
              <a:t>oney </a:t>
            </a:r>
            <a:r>
              <a:rPr lang="en-GB" dirty="0"/>
              <a:t>is borrowed from the provider allowing payments to be spread over a period of time giving flexibility to the consumer;</a:t>
            </a:r>
          </a:p>
          <a:p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/>
              <a:t>rates of interest are charged if not fully paid off;</a:t>
            </a:r>
          </a:p>
          <a:p>
            <a:r>
              <a:rPr lang="en-GB" dirty="0"/>
              <a:t>no limit on payment, can be easy for consumers to </a:t>
            </a:r>
            <a:r>
              <a:rPr lang="en-GB" dirty="0" smtClean="0"/>
              <a:t>overspend</a:t>
            </a:r>
            <a:r>
              <a:rPr lang="en-GB" dirty="0"/>
              <a:t>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Phone/watch payment system:</a:t>
            </a:r>
          </a:p>
          <a:p>
            <a:r>
              <a:rPr lang="en-GB" dirty="0"/>
              <a:t>c</a:t>
            </a:r>
            <a:r>
              <a:rPr lang="en-GB" dirty="0" smtClean="0"/>
              <a:t>ontactless </a:t>
            </a:r>
            <a:r>
              <a:rPr lang="en-GB" dirty="0"/>
              <a:t>payments can be set up on certain mobile phones and watches, quick and easy to process;</a:t>
            </a:r>
          </a:p>
          <a:p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limit on payment, can be easy for consumers to overspend;</a:t>
            </a:r>
          </a:p>
          <a:p>
            <a:r>
              <a:rPr lang="en-GB" dirty="0"/>
              <a:t>m</a:t>
            </a:r>
            <a:r>
              <a:rPr lang="en-GB" dirty="0" smtClean="0"/>
              <a:t>ay </a:t>
            </a:r>
            <a:r>
              <a:rPr lang="en-GB" dirty="0"/>
              <a:t>not be accepted in all </a:t>
            </a:r>
            <a:r>
              <a:rPr lang="en-GB" dirty="0" smtClean="0"/>
              <a:t>locations;</a:t>
            </a:r>
          </a:p>
          <a:p>
            <a:r>
              <a:rPr lang="en-GB" dirty="0"/>
              <a:t>some consumers may have security concerns.</a:t>
            </a:r>
          </a:p>
          <a:p>
            <a:endParaRPr lang="en-GB" u="sng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B2BB6-1C63-4427-9549-2D5950401D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659" y="2987857"/>
            <a:ext cx="2475767" cy="1653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B1E0F-B3B0-49A6-96D3-67D86DEC0B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659" y="4764405"/>
            <a:ext cx="2475766" cy="16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2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Managing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96453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It is important that consumers know how to manage their resources effectively when choosing, shopping for, preparing and storing food. </a:t>
            </a:r>
          </a:p>
          <a:p>
            <a:pPr marL="0" indent="0">
              <a:buNone/>
            </a:pPr>
            <a:r>
              <a:rPr lang="en-GB" dirty="0"/>
              <a:t>The resources include:</a:t>
            </a:r>
          </a:p>
          <a:p>
            <a:r>
              <a:rPr lang="en-GB" sz="2000" dirty="0"/>
              <a:t>time;</a:t>
            </a:r>
            <a:endParaRPr lang="en-GB" dirty="0"/>
          </a:p>
          <a:p>
            <a:r>
              <a:rPr lang="en-GB" dirty="0"/>
              <a:t>energy;</a:t>
            </a:r>
          </a:p>
          <a:p>
            <a:r>
              <a:rPr lang="en-GB" dirty="0"/>
              <a:t>m</a:t>
            </a:r>
            <a:r>
              <a:rPr lang="en-GB" sz="2000" dirty="0"/>
              <a:t>oney.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4DB75-A30A-4B87-BBD0-0C09B13E2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026" y="2571092"/>
            <a:ext cx="3321291" cy="22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2638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 make good use of time, energy, and money when choosing food consider the following:</a:t>
            </a:r>
          </a:p>
          <a:p>
            <a:r>
              <a:rPr lang="en-US" dirty="0"/>
              <a:t>Meal planning – thinking ahead will reduce the number and amount of time needed for shopping;</a:t>
            </a:r>
          </a:p>
          <a:p>
            <a:r>
              <a:rPr lang="en-US" sz="2000" dirty="0"/>
              <a:t>Ingredients – try and choose ingredients that will save time and money;</a:t>
            </a:r>
          </a:p>
          <a:p>
            <a:r>
              <a:rPr lang="en-US" dirty="0"/>
              <a:t>Seasonality – choose seasonal and local foods;</a:t>
            </a:r>
          </a:p>
          <a:p>
            <a:r>
              <a:rPr lang="en-US" sz="2000" dirty="0"/>
              <a:t>Value for money – compare the cost of fresh and pre-prepared </a:t>
            </a:r>
            <a:r>
              <a:rPr lang="en-US" dirty="0" smtClean="0"/>
              <a:t>ingredients/foods, </a:t>
            </a:r>
            <a:r>
              <a:rPr lang="en-US" dirty="0"/>
              <a:t>e.g. sliced, chilled pineapple verses a whole fruit or a jar of pasta sauce verses fresh.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020DC-359A-40BB-A9CB-D73B6E08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27" t="11434" b="7394"/>
          <a:stretch/>
        </p:blipFill>
        <p:spPr>
          <a:xfrm>
            <a:off x="9274629" y="2571092"/>
            <a:ext cx="2478676" cy="1777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54775-14A3-46B8-A027-7100BBD7DA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629" y="4492591"/>
            <a:ext cx="2478676" cy="16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626E-366F-4CD9-875C-3BF230EE5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Shopping for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BB4F9-C398-4A24-AFC4-0898F806E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52507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make good use of time, energy, and money when shopping for food consider the following:</a:t>
            </a:r>
          </a:p>
          <a:p>
            <a:r>
              <a:rPr lang="en-US" dirty="0"/>
              <a:t>c</a:t>
            </a:r>
            <a:r>
              <a:rPr lang="en-US" dirty="0" smtClean="0"/>
              <a:t>ompare </a:t>
            </a:r>
            <a:r>
              <a:rPr lang="en-US" dirty="0"/>
              <a:t>prices – use a price comparison </a:t>
            </a:r>
            <a:r>
              <a:rPr lang="en-US" dirty="0" smtClean="0"/>
              <a:t>website, compare the same or a very similar product from different companies or </a:t>
            </a:r>
            <a:r>
              <a:rPr lang="en-US" dirty="0"/>
              <a:t>visit different </a:t>
            </a:r>
            <a:r>
              <a:rPr lang="en-US" dirty="0" smtClean="0"/>
              <a:t>shops </a:t>
            </a:r>
            <a:r>
              <a:rPr lang="en-US" dirty="0"/>
              <a:t>to compare prices; </a:t>
            </a:r>
          </a:p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use of special offers on foods that you buy regularly;</a:t>
            </a:r>
          </a:p>
          <a:p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/>
              <a:t>a shopping list or use an app and keep to it;</a:t>
            </a:r>
          </a:p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a comparison between buying in bulk (large quantities) against single unit price;</a:t>
            </a:r>
          </a:p>
          <a:p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out ‘special offers’ carefully – do they really save money? 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4B9A0-E9AA-4EDF-AB36-9F10E6BD4B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789" y="3346059"/>
            <a:ext cx="2816677" cy="20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7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F17F-ED98-411A-B148-2AE44B9A3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32DDF-2F4B-4B48-8C0A-E4D6C5F64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87341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make good use of time, energy, and money when preparing food consider the following:</a:t>
            </a:r>
          </a:p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good use of leftover food, e.g. mashed potatoes can be used to make fish cakes the next day;</a:t>
            </a:r>
          </a:p>
          <a:p>
            <a:r>
              <a:rPr lang="en-US" dirty="0"/>
              <a:t>r</a:t>
            </a:r>
            <a:r>
              <a:rPr lang="en-US" dirty="0" smtClean="0"/>
              <a:t>eady </a:t>
            </a:r>
            <a:r>
              <a:rPr lang="en-US" dirty="0"/>
              <a:t>meals and convenience foods may be useful occasionally but can be expensive, cook from scratch;</a:t>
            </a:r>
          </a:p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good use of fuel – use energy efficient appliances and make good use of oven space;</a:t>
            </a:r>
          </a:p>
          <a:p>
            <a:r>
              <a:rPr lang="en-US" dirty="0"/>
              <a:t>t</a:t>
            </a:r>
            <a:r>
              <a:rPr lang="en-US" dirty="0" smtClean="0"/>
              <a:t>ry </a:t>
            </a:r>
            <a:r>
              <a:rPr lang="en-US" dirty="0"/>
              <a:t>and use energy efficient methods of cooking.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40102-3EF6-4BDB-9B15-43FDF61C9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577" y="2364649"/>
            <a:ext cx="3049062" cy="1719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F20A4-3E1D-46D6-A57F-AD48BE8134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586" y="4186252"/>
            <a:ext cx="2477044" cy="16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8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351E91-262A-4ED1-929D-157281B1C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980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Discuss how to manage these resources effectively for people on low income: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E9AD2-4FA8-4775-8C3F-1284AB016E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68" y="3205146"/>
            <a:ext cx="2834096" cy="1904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28027-75DF-4183-B48B-780A7C079FCD}"/>
              </a:ext>
            </a:extLst>
          </p:cNvPr>
          <p:cNvSpPr txBox="1"/>
          <p:nvPr/>
        </p:nvSpPr>
        <p:spPr>
          <a:xfrm>
            <a:off x="7724503" y="3213465"/>
            <a:ext cx="3164774" cy="181588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Population groups that may be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retired, older adults;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unemployed.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groups can you think of?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1A519-4DE4-43A2-8E75-3A7BA9A21BF0}"/>
              </a:ext>
            </a:extLst>
          </p:cNvPr>
          <p:cNvSpPr txBox="1"/>
          <p:nvPr/>
        </p:nvSpPr>
        <p:spPr>
          <a:xfrm>
            <a:off x="1254034" y="3213465"/>
            <a:ext cx="2834096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are some of the key considerations for managing: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energy;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money?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CAFC8-375E-4CEC-991C-CFF3B45888F8}"/>
              </a:ext>
            </a:extLst>
          </p:cNvPr>
          <p:cNvSpPr txBox="1"/>
          <p:nvPr/>
        </p:nvSpPr>
        <p:spPr>
          <a:xfrm>
            <a:off x="3953691" y="5174925"/>
            <a:ext cx="4040775" cy="10772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practical ideas can you think of that might help one or more of the groups to plan, shop and prepare food on a limited budget?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BCF17F-ED98-411A-B148-2AE44B9A3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 smtClean="0"/>
              <a:t>Resource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2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68A3B5-0FFA-4A14-A3CD-C4AC54B3E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Discuss how to manage these resources effectively for people living on their own: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6403C-8B4D-4BDA-A44F-C63B0BD4ED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915" y="3170737"/>
            <a:ext cx="3330484" cy="2224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360CA-8CB2-45F9-B33C-D48F003C016A}"/>
              </a:ext>
            </a:extLst>
          </p:cNvPr>
          <p:cNvSpPr txBox="1"/>
          <p:nvPr/>
        </p:nvSpPr>
        <p:spPr>
          <a:xfrm>
            <a:off x="7724503" y="3170737"/>
            <a:ext cx="3164774" cy="181588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Population groups that may be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young single person;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widow/widower;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retired, elderly person.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other groups can you think of?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40898-A107-4460-8655-C386F1FE9C7F}"/>
              </a:ext>
            </a:extLst>
          </p:cNvPr>
          <p:cNvSpPr txBox="1"/>
          <p:nvPr/>
        </p:nvSpPr>
        <p:spPr>
          <a:xfrm>
            <a:off x="3953691" y="5579646"/>
            <a:ext cx="4040775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practical ideas can you think of that might help one or more of the groups to plan, shop and prepare food?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5FC6B-6E25-4438-8150-56AA94CFDBCF}"/>
              </a:ext>
            </a:extLst>
          </p:cNvPr>
          <p:cNvSpPr txBox="1"/>
          <p:nvPr/>
        </p:nvSpPr>
        <p:spPr>
          <a:xfrm>
            <a:off x="1254034" y="3213465"/>
            <a:ext cx="2834096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are some of the key considerations for managing: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energy;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money?</a:t>
            </a:r>
          </a:p>
        </p:txBody>
      </p:sp>
    </p:spTree>
    <p:extLst>
      <p:ext uri="{BB962C8B-B14F-4D97-AF65-F5344CB8AC3E}">
        <p14:creationId xmlns:p14="http://schemas.microsoft.com/office/powerpoint/2010/main" val="397025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274FA8-2072-451E-8C40-BC6743E20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Discuss how to manage these resources effectively for families with children: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FDFE7-73B2-4EB7-A514-834790CB1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597" y="3101068"/>
            <a:ext cx="3095353" cy="2067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04946-A293-45A2-A372-EB3D56E004A4}"/>
              </a:ext>
            </a:extLst>
          </p:cNvPr>
          <p:cNvSpPr txBox="1"/>
          <p:nvPr/>
        </p:nvSpPr>
        <p:spPr>
          <a:xfrm>
            <a:off x="4040777" y="5294202"/>
            <a:ext cx="4502332" cy="83099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practical ideas can you think of that might help families with children to plan, shop and prepare food?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53CA4-B15D-42D1-8065-FA61E5D8B412}"/>
              </a:ext>
            </a:extLst>
          </p:cNvPr>
          <p:cNvSpPr txBox="1"/>
          <p:nvPr/>
        </p:nvSpPr>
        <p:spPr>
          <a:xfrm>
            <a:off x="1254034" y="3100806"/>
            <a:ext cx="2834096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are some of the key considerations for managing: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energy;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money?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2C173-5442-4C83-BB1F-B72EEBE7FCE8}"/>
              </a:ext>
            </a:extLst>
          </p:cNvPr>
          <p:cNvSpPr txBox="1"/>
          <p:nvPr/>
        </p:nvSpPr>
        <p:spPr>
          <a:xfrm>
            <a:off x="7985760" y="3100806"/>
            <a:ext cx="2903511" cy="10772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Make a list of factors that might have to be taken into account, e.g. after school activities, working patterns.</a:t>
            </a:r>
          </a:p>
        </p:txBody>
      </p:sp>
    </p:spTree>
    <p:extLst>
      <p:ext uri="{BB962C8B-B14F-4D97-AF65-F5344CB8AC3E}">
        <p14:creationId xmlns:p14="http://schemas.microsoft.com/office/powerpoint/2010/main" val="291495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3CE0-6520-4AFB-A82A-5CEF2384F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Reduce food waste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D74A9-5C95-4D17-AD0F-CD9CFEEF7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55227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Every year in the UK, seven to ten million tons of food are wasted. </a:t>
            </a:r>
          </a:p>
          <a:p>
            <a:pPr marL="0" indent="0">
              <a:buNone/>
            </a:pPr>
            <a:r>
              <a:rPr lang="en-GB" dirty="0"/>
              <a:t>It is thought that approximately 50% of the food wasted </a:t>
            </a:r>
            <a:r>
              <a:rPr lang="en-GB" dirty="0" smtClean="0"/>
              <a:t>is </a:t>
            </a:r>
            <a:r>
              <a:rPr lang="en-GB" dirty="0"/>
              <a:t>still edible.   </a:t>
            </a:r>
          </a:p>
          <a:p>
            <a:pPr marL="0" indent="0">
              <a:buNone/>
            </a:pPr>
            <a:r>
              <a:rPr lang="en-GB" dirty="0"/>
              <a:t>The cost of food waste is significant – estimates show that it costs an average family £700 per year.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200" dirty="0"/>
              <a:t>Source: </a:t>
            </a:r>
            <a:r>
              <a:rPr lang="en-GB" sz="1200" dirty="0">
                <a:hlinkClick r:id="rId2"/>
              </a:rPr>
              <a:t>Love Food Hate Waste</a:t>
            </a:r>
            <a:endParaRPr lang="en-GB" sz="1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19FF6-40CD-4057-BFFB-572E8E370D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606" y="2571092"/>
            <a:ext cx="3349231" cy="22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8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1384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Custom Design</vt:lpstr>
      <vt:lpstr>1_Custom Design</vt:lpstr>
      <vt:lpstr>3_Custom Design</vt:lpstr>
      <vt:lpstr>Resource management</vt:lpstr>
      <vt:lpstr>Managing resources </vt:lpstr>
      <vt:lpstr>Choosing food</vt:lpstr>
      <vt:lpstr>Shopping for food</vt:lpstr>
      <vt:lpstr>Food preparation</vt:lpstr>
      <vt:lpstr>Resource management</vt:lpstr>
      <vt:lpstr>PowerPoint Presentation</vt:lpstr>
      <vt:lpstr>PowerPoint Presentation</vt:lpstr>
      <vt:lpstr>Reduce food waste</vt:lpstr>
      <vt:lpstr>Reasons for food waste</vt:lpstr>
      <vt:lpstr>Reasons for food waste</vt:lpstr>
      <vt:lpstr>Reasons for food waste</vt:lpstr>
      <vt:lpstr>Reducing food waste</vt:lpstr>
      <vt:lpstr>Reducing food waste</vt:lpstr>
      <vt:lpstr>Common causes of food waste</vt:lpstr>
      <vt:lpstr>Methods of paying for food</vt:lpstr>
      <vt:lpstr>Methods of paying for food</vt:lpstr>
      <vt:lpstr>Resource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62</cp:revision>
  <dcterms:created xsi:type="dcterms:W3CDTF">2018-10-10T09:22:08Z</dcterms:created>
  <dcterms:modified xsi:type="dcterms:W3CDTF">2019-06-24T13:49:01Z</dcterms:modified>
</cp:coreProperties>
</file>