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63" r:id="rId6"/>
    <p:sldId id="265" r:id="rId7"/>
    <p:sldId id="266" r:id="rId8"/>
    <p:sldId id="267" r:id="rId9"/>
    <p:sldId id="268" r:id="rId10"/>
    <p:sldId id="269" r:id="rId11"/>
    <p:sldId id="270" r:id="rId12"/>
    <p:sldId id="264" r:id="rId13"/>
    <p:sldId id="259" r:id="rId14"/>
    <p:sldId id="271" r:id="rId15"/>
    <p:sldId id="272" r:id="rId16"/>
    <p:sldId id="273" r:id="rId17"/>
    <p:sldId id="274" r:id="rId18"/>
    <p:sldId id="275" r:id="rId19"/>
    <p:sldId id="276" r:id="rId20"/>
    <p:sldId id="277" r:id="rId21"/>
    <p:sldId id="278" r:id="rId22"/>
    <p:sldId id="279" r:id="rId23"/>
    <p:sldId id="280" r:id="rId24"/>
    <p:sldId id="26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3875"/>
    <p:restoredTop sz="94655"/>
  </p:normalViewPr>
  <p:slideViewPr>
    <p:cSldViewPr snapToGrid="0" snapToObjects="1">
      <p:cViewPr varScale="1">
        <p:scale>
          <a:sx n="84" d="100"/>
          <a:sy n="84" d="100"/>
        </p:scale>
        <p:origin x="1075"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20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2019</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2019</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www.economy-ni.gov.uk/topics/consumer-affairs/trading-standards-service"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Being an effective consumer</a:t>
            </a:r>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Supermarket</a:t>
            </a:r>
          </a:p>
        </p:txBody>
      </p:sp>
      <p:sp>
        <p:nvSpPr>
          <p:cNvPr id="3" name="Subtitle 2"/>
          <p:cNvSpPr>
            <a:spLocks noGrp="1"/>
          </p:cNvSpPr>
          <p:nvPr>
            <p:ph type="subTitle" idx="1"/>
          </p:nvPr>
        </p:nvSpPr>
        <p:spPr>
          <a:xfrm>
            <a:off x="1169276" y="2571092"/>
            <a:ext cx="6267844" cy="3600000"/>
          </a:xfrm>
        </p:spPr>
        <p:txBody>
          <a:bodyPr/>
          <a:lstStyle/>
          <a:p>
            <a:pPr marL="0" indent="0">
              <a:buNone/>
            </a:pPr>
            <a:r>
              <a:rPr lang="en-US" sz="2000" b="1" dirty="0"/>
              <a:t>Advantages</a:t>
            </a:r>
            <a:r>
              <a:rPr lang="en-US" sz="2000" dirty="0"/>
              <a:t>:</a:t>
            </a:r>
          </a:p>
          <a:p>
            <a:r>
              <a:rPr lang="en-US" dirty="0"/>
              <a:t>w</a:t>
            </a:r>
            <a:r>
              <a:rPr lang="en-US" sz="2000" dirty="0" smtClean="0"/>
              <a:t>ide </a:t>
            </a:r>
            <a:r>
              <a:rPr lang="en-US" sz="2000" dirty="0"/>
              <a:t>range of brands/products </a:t>
            </a:r>
            <a:r>
              <a:rPr lang="en-US" sz="2000" dirty="0" smtClean="0"/>
              <a:t>available;</a:t>
            </a:r>
            <a:endParaRPr lang="en-US" sz="2000" dirty="0"/>
          </a:p>
          <a:p>
            <a:r>
              <a:rPr lang="en-US" dirty="0"/>
              <a:t>o</a:t>
            </a:r>
            <a:r>
              <a:rPr lang="en-US" dirty="0" smtClean="0"/>
              <a:t>wn </a:t>
            </a:r>
            <a:r>
              <a:rPr lang="en-US" dirty="0"/>
              <a:t>brand/’value’ brands can be less </a:t>
            </a:r>
            <a:r>
              <a:rPr lang="en-US" dirty="0" smtClean="0"/>
              <a:t>expensive;</a:t>
            </a:r>
            <a:endParaRPr lang="en-US" sz="2000" dirty="0"/>
          </a:p>
          <a:p>
            <a:r>
              <a:rPr lang="en-US" dirty="0"/>
              <a:t>m</a:t>
            </a:r>
            <a:r>
              <a:rPr lang="en-US" sz="2000" dirty="0" smtClean="0"/>
              <a:t>oney </a:t>
            </a:r>
            <a:r>
              <a:rPr lang="en-US" sz="2000" dirty="0"/>
              <a:t>saving offers and </a:t>
            </a:r>
            <a:r>
              <a:rPr lang="en-US" sz="2000" dirty="0" smtClean="0"/>
              <a:t>promotions;</a:t>
            </a:r>
            <a:endParaRPr lang="en-US" sz="2000" dirty="0"/>
          </a:p>
          <a:p>
            <a:r>
              <a:rPr lang="en-US" dirty="0"/>
              <a:t>l</a:t>
            </a:r>
            <a:r>
              <a:rPr lang="en-US" dirty="0" smtClean="0"/>
              <a:t>onger </a:t>
            </a:r>
            <a:r>
              <a:rPr lang="en-US" dirty="0"/>
              <a:t>opening hours – some 24 </a:t>
            </a:r>
            <a:r>
              <a:rPr lang="en-US" dirty="0" smtClean="0"/>
              <a:t>hours;</a:t>
            </a:r>
            <a:endParaRPr lang="en-US" dirty="0"/>
          </a:p>
          <a:p>
            <a:r>
              <a:rPr lang="en-US" dirty="0"/>
              <a:t>w</a:t>
            </a:r>
            <a:r>
              <a:rPr lang="en-US" sz="2000" dirty="0" smtClean="0"/>
              <a:t>ide </a:t>
            </a:r>
            <a:r>
              <a:rPr lang="en-US" sz="2000" dirty="0"/>
              <a:t>range of services/facilities e.g. dry </a:t>
            </a:r>
            <a:r>
              <a:rPr lang="en-US" sz="2000" dirty="0" smtClean="0"/>
              <a:t>cleaning;</a:t>
            </a:r>
            <a:endParaRPr lang="en-US" sz="2000" dirty="0"/>
          </a:p>
          <a:p>
            <a:r>
              <a:rPr lang="en-US" dirty="0"/>
              <a:t>e</a:t>
            </a:r>
            <a:r>
              <a:rPr lang="en-US" sz="2000" dirty="0" smtClean="0"/>
              <a:t>conomy </a:t>
            </a:r>
            <a:r>
              <a:rPr lang="en-US" sz="2000" dirty="0"/>
              <a:t>of scale – sell more products for </a:t>
            </a:r>
            <a:r>
              <a:rPr lang="en-US" sz="2000" dirty="0" smtClean="0"/>
              <a:t>less;</a:t>
            </a:r>
            <a:endParaRPr lang="en-US" sz="2000" dirty="0"/>
          </a:p>
          <a:p>
            <a:r>
              <a:rPr lang="en-US" dirty="0"/>
              <a:t>u</a:t>
            </a:r>
            <a:r>
              <a:rPr lang="en-US" dirty="0" smtClean="0"/>
              <a:t>sually </a:t>
            </a:r>
            <a:r>
              <a:rPr lang="en-US" dirty="0"/>
              <a:t>easy access and </a:t>
            </a:r>
            <a:r>
              <a:rPr lang="en-US" dirty="0" smtClean="0"/>
              <a:t>parking.</a:t>
            </a:r>
            <a:endParaRPr lang="en-US" sz="2000" dirty="0"/>
          </a:p>
        </p:txBody>
      </p:sp>
      <p:pic>
        <p:nvPicPr>
          <p:cNvPr id="5" name="Picture 4">
            <a:extLst>
              <a:ext uri="{FF2B5EF4-FFF2-40B4-BE49-F238E27FC236}">
                <a16:creationId xmlns:a16="http://schemas.microsoft.com/office/drawing/2014/main" id="{5685C57E-D162-4388-BCAA-3FF56378C1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97309" y="3006659"/>
            <a:ext cx="3559361" cy="2375238"/>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058DA-A726-4A91-9295-11ACD2E760B0}"/>
              </a:ext>
            </a:extLst>
          </p:cNvPr>
          <p:cNvSpPr>
            <a:spLocks noGrp="1"/>
          </p:cNvSpPr>
          <p:nvPr>
            <p:ph type="ctrTitle"/>
          </p:nvPr>
        </p:nvSpPr>
        <p:spPr/>
        <p:txBody>
          <a:bodyPr/>
          <a:lstStyle/>
          <a:p>
            <a:r>
              <a:rPr lang="en-US" dirty="0"/>
              <a:t>Supermarket</a:t>
            </a:r>
            <a:endParaRPr lang="en-GB" dirty="0"/>
          </a:p>
        </p:txBody>
      </p:sp>
      <p:sp>
        <p:nvSpPr>
          <p:cNvPr id="3" name="Subtitle 2">
            <a:extLst>
              <a:ext uri="{FF2B5EF4-FFF2-40B4-BE49-F238E27FC236}">
                <a16:creationId xmlns:a16="http://schemas.microsoft.com/office/drawing/2014/main" id="{ECDCF11C-90EC-4AEB-BF48-F79D6D0798AE}"/>
              </a:ext>
            </a:extLst>
          </p:cNvPr>
          <p:cNvSpPr>
            <a:spLocks noGrp="1"/>
          </p:cNvSpPr>
          <p:nvPr>
            <p:ph type="subTitle" idx="1"/>
          </p:nvPr>
        </p:nvSpPr>
        <p:spPr>
          <a:xfrm>
            <a:off x="1169276" y="2571092"/>
            <a:ext cx="7304164" cy="3600000"/>
          </a:xfrm>
        </p:spPr>
        <p:txBody>
          <a:bodyPr/>
          <a:lstStyle/>
          <a:p>
            <a:pPr marL="0" indent="0">
              <a:buNone/>
            </a:pPr>
            <a:r>
              <a:rPr lang="en-GB" b="1" dirty="0"/>
              <a:t>Disadvantages</a:t>
            </a:r>
            <a:r>
              <a:rPr lang="en-GB" dirty="0"/>
              <a:t>:</a:t>
            </a:r>
          </a:p>
          <a:p>
            <a:r>
              <a:rPr lang="en-GB" dirty="0"/>
              <a:t>c</a:t>
            </a:r>
            <a:r>
              <a:rPr lang="en-GB" dirty="0" smtClean="0"/>
              <a:t>onsumers </a:t>
            </a:r>
            <a:r>
              <a:rPr lang="en-GB" dirty="0"/>
              <a:t>may overspend, make impulse purchases;</a:t>
            </a:r>
          </a:p>
          <a:p>
            <a:r>
              <a:rPr lang="en-GB" dirty="0"/>
              <a:t>p</a:t>
            </a:r>
            <a:r>
              <a:rPr lang="en-GB" dirty="0" smtClean="0"/>
              <a:t>urchase </a:t>
            </a:r>
            <a:r>
              <a:rPr lang="en-GB" dirty="0"/>
              <a:t>‘special offers’ when not really needed;</a:t>
            </a:r>
          </a:p>
          <a:p>
            <a:r>
              <a:rPr lang="en-GB" dirty="0"/>
              <a:t>l</a:t>
            </a:r>
            <a:r>
              <a:rPr lang="en-GB" dirty="0" smtClean="0"/>
              <a:t>ess </a:t>
            </a:r>
            <a:r>
              <a:rPr lang="en-GB" dirty="0"/>
              <a:t>local/regional produce;</a:t>
            </a:r>
          </a:p>
          <a:p>
            <a:r>
              <a:rPr lang="en-GB" dirty="0"/>
              <a:t>c</a:t>
            </a:r>
            <a:r>
              <a:rPr lang="en-GB" dirty="0" smtClean="0"/>
              <a:t>an </a:t>
            </a:r>
            <a:r>
              <a:rPr lang="en-GB" dirty="0"/>
              <a:t>be very busy and noisy;</a:t>
            </a:r>
          </a:p>
          <a:p>
            <a:r>
              <a:rPr lang="en-GB" dirty="0"/>
              <a:t>i</a:t>
            </a:r>
            <a:r>
              <a:rPr lang="en-GB" dirty="0" smtClean="0"/>
              <a:t>f </a:t>
            </a:r>
            <a:r>
              <a:rPr lang="en-GB" dirty="0"/>
              <a:t>situated ‘out of town’ can be difficult to access without a car;</a:t>
            </a:r>
          </a:p>
          <a:p>
            <a:r>
              <a:rPr lang="en-GB" dirty="0"/>
              <a:t>m</a:t>
            </a:r>
            <a:r>
              <a:rPr lang="en-GB" dirty="0" smtClean="0"/>
              <a:t>ore </a:t>
            </a:r>
            <a:r>
              <a:rPr lang="en-GB" dirty="0"/>
              <a:t>impersonal.</a:t>
            </a:r>
          </a:p>
          <a:p>
            <a:endParaRPr lang="en-GB" dirty="0"/>
          </a:p>
        </p:txBody>
      </p:sp>
      <p:pic>
        <p:nvPicPr>
          <p:cNvPr id="4" name="Picture 3">
            <a:extLst>
              <a:ext uri="{FF2B5EF4-FFF2-40B4-BE49-F238E27FC236}">
                <a16:creationId xmlns:a16="http://schemas.microsoft.com/office/drawing/2014/main" id="{EFD8AAE2-0987-4627-A73F-6E2EF957AC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5360" y="2970439"/>
            <a:ext cx="3043101" cy="2032791"/>
          </a:xfrm>
          <a:prstGeom prst="rect">
            <a:avLst/>
          </a:prstGeom>
        </p:spPr>
      </p:pic>
    </p:spTree>
    <p:extLst>
      <p:ext uri="{BB962C8B-B14F-4D97-AF65-F5344CB8AC3E}">
        <p14:creationId xmlns:p14="http://schemas.microsoft.com/office/powerpoint/2010/main" val="17460986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DF09F-3771-4991-8324-35AB2FD91B66}"/>
              </a:ext>
            </a:extLst>
          </p:cNvPr>
          <p:cNvSpPr>
            <a:spLocks noGrp="1"/>
          </p:cNvSpPr>
          <p:nvPr>
            <p:ph type="ctrTitle"/>
          </p:nvPr>
        </p:nvSpPr>
        <p:spPr/>
        <p:txBody>
          <a:bodyPr/>
          <a:lstStyle/>
          <a:p>
            <a:r>
              <a:rPr lang="en-GB" dirty="0"/>
              <a:t>Markets</a:t>
            </a:r>
          </a:p>
        </p:txBody>
      </p:sp>
      <p:sp>
        <p:nvSpPr>
          <p:cNvPr id="3" name="Subtitle 2">
            <a:extLst>
              <a:ext uri="{FF2B5EF4-FFF2-40B4-BE49-F238E27FC236}">
                <a16:creationId xmlns:a16="http://schemas.microsoft.com/office/drawing/2014/main" id="{B88F4EB4-98BB-4FE3-921B-D75E7EB38089}"/>
              </a:ext>
            </a:extLst>
          </p:cNvPr>
          <p:cNvSpPr>
            <a:spLocks noGrp="1"/>
          </p:cNvSpPr>
          <p:nvPr>
            <p:ph type="subTitle" idx="1"/>
          </p:nvPr>
        </p:nvSpPr>
        <p:spPr>
          <a:xfrm>
            <a:off x="1169277" y="2571092"/>
            <a:ext cx="7487044" cy="3600000"/>
          </a:xfrm>
        </p:spPr>
        <p:txBody>
          <a:bodyPr/>
          <a:lstStyle/>
          <a:p>
            <a:pPr marL="0" indent="0">
              <a:buNone/>
            </a:pPr>
            <a:r>
              <a:rPr lang="en-GB" b="1" dirty="0"/>
              <a:t>Advantages:</a:t>
            </a:r>
          </a:p>
          <a:p>
            <a:r>
              <a:rPr lang="en-GB" dirty="0"/>
              <a:t>l</a:t>
            </a:r>
            <a:r>
              <a:rPr lang="en-GB" dirty="0" smtClean="0"/>
              <a:t>ocal </a:t>
            </a:r>
            <a:r>
              <a:rPr lang="en-GB" dirty="0"/>
              <a:t>produce available, including specialities to the area;</a:t>
            </a:r>
          </a:p>
          <a:p>
            <a:r>
              <a:rPr lang="en-GB" dirty="0"/>
              <a:t>m</a:t>
            </a:r>
            <a:r>
              <a:rPr lang="en-GB" dirty="0" smtClean="0"/>
              <a:t>ay </a:t>
            </a:r>
            <a:r>
              <a:rPr lang="en-GB" dirty="0"/>
              <a:t>be less expensive than shops; </a:t>
            </a:r>
          </a:p>
          <a:p>
            <a:r>
              <a:rPr lang="en-GB" dirty="0"/>
              <a:t>m</a:t>
            </a:r>
            <a:r>
              <a:rPr lang="en-GB" dirty="0" smtClean="0"/>
              <a:t>ore </a:t>
            </a:r>
            <a:r>
              <a:rPr lang="en-GB" dirty="0"/>
              <a:t>interaction with people, more sociable.</a:t>
            </a:r>
          </a:p>
          <a:p>
            <a:pPr marL="0" indent="0">
              <a:buNone/>
            </a:pPr>
            <a:r>
              <a:rPr lang="en-GB" b="1" dirty="0"/>
              <a:t>Disadvantages</a:t>
            </a:r>
            <a:r>
              <a:rPr lang="en-GB" dirty="0"/>
              <a:t>:</a:t>
            </a:r>
          </a:p>
          <a:p>
            <a:r>
              <a:rPr lang="en-GB" dirty="0"/>
              <a:t>o</a:t>
            </a:r>
            <a:r>
              <a:rPr lang="en-GB" dirty="0" smtClean="0"/>
              <a:t>ften </a:t>
            </a:r>
            <a:r>
              <a:rPr lang="en-GB" dirty="0"/>
              <a:t>only open on specific days; </a:t>
            </a:r>
          </a:p>
          <a:p>
            <a:r>
              <a:rPr lang="en-GB" dirty="0"/>
              <a:t>c</a:t>
            </a:r>
            <a:r>
              <a:rPr lang="en-GB" dirty="0" smtClean="0"/>
              <a:t>an </a:t>
            </a:r>
            <a:r>
              <a:rPr lang="en-GB" dirty="0"/>
              <a:t>be dependent on the weather conditions;</a:t>
            </a:r>
          </a:p>
          <a:p>
            <a:r>
              <a:rPr lang="en-GB" dirty="0"/>
              <a:t>i</a:t>
            </a:r>
            <a:r>
              <a:rPr lang="en-GB" dirty="0" smtClean="0"/>
              <a:t>nformation </a:t>
            </a:r>
            <a:r>
              <a:rPr lang="en-GB" dirty="0"/>
              <a:t>such as labelling, may not be available;</a:t>
            </a:r>
          </a:p>
          <a:p>
            <a:r>
              <a:rPr lang="en-GB" dirty="0"/>
              <a:t>m</a:t>
            </a:r>
            <a:r>
              <a:rPr lang="en-GB" dirty="0" smtClean="0"/>
              <a:t>ay </a:t>
            </a:r>
            <a:r>
              <a:rPr lang="en-GB" dirty="0"/>
              <a:t>be more limited in the range of services/products available. </a:t>
            </a:r>
          </a:p>
          <a:p>
            <a:endParaRPr lang="en-GB" dirty="0"/>
          </a:p>
        </p:txBody>
      </p:sp>
      <p:pic>
        <p:nvPicPr>
          <p:cNvPr id="4" name="Picture 3">
            <a:extLst>
              <a:ext uri="{FF2B5EF4-FFF2-40B4-BE49-F238E27FC236}">
                <a16:creationId xmlns:a16="http://schemas.microsoft.com/office/drawing/2014/main" id="{B1F6B09F-558F-4A3C-8790-84F4E72CC88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46019" y="2995956"/>
            <a:ext cx="3440488" cy="2298246"/>
          </a:xfrm>
          <a:prstGeom prst="rect">
            <a:avLst/>
          </a:prstGeom>
        </p:spPr>
      </p:pic>
    </p:spTree>
    <p:extLst>
      <p:ext uri="{BB962C8B-B14F-4D97-AF65-F5344CB8AC3E}">
        <p14:creationId xmlns:p14="http://schemas.microsoft.com/office/powerpoint/2010/main" val="13434604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E21A5-9BFE-4816-B70D-0A56FEB69E78}"/>
              </a:ext>
            </a:extLst>
          </p:cNvPr>
          <p:cNvSpPr>
            <a:spLocks noGrp="1"/>
          </p:cNvSpPr>
          <p:nvPr>
            <p:ph type="ctrTitle"/>
          </p:nvPr>
        </p:nvSpPr>
        <p:spPr/>
        <p:txBody>
          <a:bodyPr/>
          <a:lstStyle/>
          <a:p>
            <a:r>
              <a:rPr lang="en-GB" dirty="0"/>
              <a:t>Farm shops/markets</a:t>
            </a:r>
          </a:p>
        </p:txBody>
      </p:sp>
      <p:sp>
        <p:nvSpPr>
          <p:cNvPr id="3" name="Subtitle 2">
            <a:extLst>
              <a:ext uri="{FF2B5EF4-FFF2-40B4-BE49-F238E27FC236}">
                <a16:creationId xmlns:a16="http://schemas.microsoft.com/office/drawing/2014/main" id="{C176EF07-1A94-4A1C-9ADD-000376A5D94A}"/>
              </a:ext>
            </a:extLst>
          </p:cNvPr>
          <p:cNvSpPr>
            <a:spLocks noGrp="1"/>
          </p:cNvSpPr>
          <p:nvPr>
            <p:ph type="subTitle" idx="1"/>
          </p:nvPr>
        </p:nvSpPr>
        <p:spPr>
          <a:xfrm>
            <a:off x="1169276" y="2571092"/>
            <a:ext cx="7173535" cy="3600000"/>
          </a:xfrm>
        </p:spPr>
        <p:txBody>
          <a:bodyPr/>
          <a:lstStyle/>
          <a:p>
            <a:pPr marL="0" indent="0">
              <a:buNone/>
            </a:pPr>
            <a:r>
              <a:rPr lang="en-GB" b="1" dirty="0"/>
              <a:t>Advantages</a:t>
            </a:r>
            <a:r>
              <a:rPr lang="en-GB" dirty="0"/>
              <a:t>:</a:t>
            </a:r>
          </a:p>
          <a:p>
            <a:r>
              <a:rPr lang="en-GB" dirty="0"/>
              <a:t>s</a:t>
            </a:r>
            <a:r>
              <a:rPr lang="en-GB" dirty="0" smtClean="0"/>
              <a:t>ell </a:t>
            </a:r>
            <a:r>
              <a:rPr lang="en-GB" dirty="0"/>
              <a:t>local produce direct to the consumer</a:t>
            </a:r>
            <a:r>
              <a:rPr lang="en-GB" dirty="0" smtClean="0"/>
              <a:t>;</a:t>
            </a:r>
            <a:endParaRPr lang="en-GB" dirty="0"/>
          </a:p>
          <a:p>
            <a:r>
              <a:rPr lang="en-GB" dirty="0"/>
              <a:t>m</a:t>
            </a:r>
            <a:r>
              <a:rPr lang="en-GB" dirty="0" smtClean="0"/>
              <a:t>ay support </a:t>
            </a:r>
            <a:r>
              <a:rPr lang="en-GB" dirty="0"/>
              <a:t>local growers/producers.</a:t>
            </a:r>
          </a:p>
          <a:p>
            <a:pPr marL="0" indent="0">
              <a:buNone/>
            </a:pPr>
            <a:r>
              <a:rPr lang="en-GB" b="1" dirty="0"/>
              <a:t>Disadvantages</a:t>
            </a:r>
            <a:r>
              <a:rPr lang="en-GB" dirty="0"/>
              <a:t>:</a:t>
            </a:r>
          </a:p>
          <a:p>
            <a:r>
              <a:rPr lang="en-GB" dirty="0"/>
              <a:t>c</a:t>
            </a:r>
            <a:r>
              <a:rPr lang="en-GB" dirty="0" smtClean="0"/>
              <a:t>an </a:t>
            </a:r>
            <a:r>
              <a:rPr lang="en-GB" dirty="0"/>
              <a:t>be more expensive than supermarkets;</a:t>
            </a:r>
          </a:p>
          <a:p>
            <a:r>
              <a:rPr lang="en-GB" dirty="0"/>
              <a:t>m</a:t>
            </a:r>
            <a:r>
              <a:rPr lang="en-GB" dirty="0" smtClean="0"/>
              <a:t>ay </a:t>
            </a:r>
            <a:r>
              <a:rPr lang="en-GB" dirty="0"/>
              <a:t>not have as a wide a range as larger shops; </a:t>
            </a:r>
          </a:p>
          <a:p>
            <a:r>
              <a:rPr lang="en-GB" dirty="0"/>
              <a:t>l</a:t>
            </a:r>
            <a:r>
              <a:rPr lang="en-GB" dirty="0" smtClean="0"/>
              <a:t>imited </a:t>
            </a:r>
            <a:r>
              <a:rPr lang="en-GB" dirty="0"/>
              <a:t>opening times/hours;</a:t>
            </a:r>
          </a:p>
          <a:p>
            <a:r>
              <a:rPr lang="en-GB" dirty="0"/>
              <a:t>m</a:t>
            </a:r>
            <a:r>
              <a:rPr lang="en-GB" dirty="0" smtClean="0"/>
              <a:t>ay </a:t>
            </a:r>
            <a:r>
              <a:rPr lang="en-GB" dirty="0"/>
              <a:t>be less accessible, rural locations. </a:t>
            </a:r>
          </a:p>
          <a:p>
            <a:endParaRPr lang="en-GB" dirty="0"/>
          </a:p>
        </p:txBody>
      </p:sp>
      <p:pic>
        <p:nvPicPr>
          <p:cNvPr id="4" name="Picture 3">
            <a:extLst>
              <a:ext uri="{FF2B5EF4-FFF2-40B4-BE49-F238E27FC236}">
                <a16:creationId xmlns:a16="http://schemas.microsoft.com/office/drawing/2014/main" id="{BB651AC5-7542-4015-AABA-7EDC35B6E1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0628" y="2978331"/>
            <a:ext cx="4130017" cy="2568023"/>
          </a:xfrm>
          <a:prstGeom prst="rect">
            <a:avLst/>
          </a:prstGeom>
        </p:spPr>
      </p:pic>
    </p:spTree>
    <p:extLst>
      <p:ext uri="{BB962C8B-B14F-4D97-AF65-F5344CB8AC3E}">
        <p14:creationId xmlns:p14="http://schemas.microsoft.com/office/powerpoint/2010/main" val="2224506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1C0D8-AEC9-4D3F-853A-CE726065EFEB}"/>
              </a:ext>
            </a:extLst>
          </p:cNvPr>
          <p:cNvSpPr>
            <a:spLocks noGrp="1"/>
          </p:cNvSpPr>
          <p:nvPr>
            <p:ph type="ctrTitle"/>
          </p:nvPr>
        </p:nvSpPr>
        <p:spPr/>
        <p:txBody>
          <a:bodyPr/>
          <a:lstStyle/>
          <a:p>
            <a:r>
              <a:rPr lang="en-GB" dirty="0"/>
              <a:t>Online shopping</a:t>
            </a:r>
          </a:p>
        </p:txBody>
      </p:sp>
      <p:sp>
        <p:nvSpPr>
          <p:cNvPr id="3" name="Subtitle 2">
            <a:extLst>
              <a:ext uri="{FF2B5EF4-FFF2-40B4-BE49-F238E27FC236}">
                <a16:creationId xmlns:a16="http://schemas.microsoft.com/office/drawing/2014/main" id="{EB64E048-66FC-4D9F-95B5-01062F3A7288}"/>
              </a:ext>
            </a:extLst>
          </p:cNvPr>
          <p:cNvSpPr>
            <a:spLocks noGrp="1"/>
          </p:cNvSpPr>
          <p:nvPr>
            <p:ph type="subTitle" idx="1"/>
          </p:nvPr>
        </p:nvSpPr>
        <p:spPr>
          <a:xfrm>
            <a:off x="1169276" y="2571092"/>
            <a:ext cx="7809261" cy="3600000"/>
          </a:xfrm>
        </p:spPr>
        <p:txBody>
          <a:bodyPr/>
          <a:lstStyle/>
          <a:p>
            <a:pPr marL="0" indent="0">
              <a:buNone/>
            </a:pPr>
            <a:r>
              <a:rPr lang="en-GB" b="1" dirty="0"/>
              <a:t>Advantages</a:t>
            </a:r>
            <a:r>
              <a:rPr lang="en-GB" dirty="0"/>
              <a:t>:</a:t>
            </a:r>
          </a:p>
          <a:p>
            <a:r>
              <a:rPr lang="en-GB" dirty="0"/>
              <a:t>w</a:t>
            </a:r>
            <a:r>
              <a:rPr lang="en-GB" dirty="0" smtClean="0"/>
              <a:t>ide </a:t>
            </a:r>
            <a:r>
              <a:rPr lang="en-GB" dirty="0"/>
              <a:t>range of products available;</a:t>
            </a:r>
          </a:p>
          <a:p>
            <a:r>
              <a:rPr lang="en-GB" dirty="0"/>
              <a:t>c</a:t>
            </a:r>
            <a:r>
              <a:rPr lang="en-GB" dirty="0" smtClean="0"/>
              <a:t>an </a:t>
            </a:r>
            <a:r>
              <a:rPr lang="en-GB" dirty="0"/>
              <a:t>be accessed at all times;</a:t>
            </a:r>
          </a:p>
          <a:p>
            <a:r>
              <a:rPr lang="en-GB" dirty="0"/>
              <a:t>s</a:t>
            </a:r>
            <a:r>
              <a:rPr lang="en-GB" dirty="0" smtClean="0"/>
              <a:t>hopping </a:t>
            </a:r>
            <a:r>
              <a:rPr lang="en-GB" dirty="0"/>
              <a:t>process can be done at home and delivered.</a:t>
            </a:r>
          </a:p>
          <a:p>
            <a:pPr marL="0" indent="0">
              <a:buNone/>
            </a:pPr>
            <a:r>
              <a:rPr lang="en-GB" b="1" dirty="0"/>
              <a:t>Disadvantages</a:t>
            </a:r>
            <a:r>
              <a:rPr lang="en-GB" dirty="0"/>
              <a:t>:</a:t>
            </a:r>
          </a:p>
          <a:p>
            <a:r>
              <a:rPr lang="en-GB" dirty="0"/>
              <a:t>c</a:t>
            </a:r>
            <a:r>
              <a:rPr lang="en-GB" dirty="0" smtClean="0"/>
              <a:t>onsumer </a:t>
            </a:r>
            <a:r>
              <a:rPr lang="en-GB" dirty="0"/>
              <a:t>cannot see/handle the items before they buy;</a:t>
            </a:r>
          </a:p>
          <a:p>
            <a:r>
              <a:rPr lang="en-GB" dirty="0"/>
              <a:t>t</a:t>
            </a:r>
            <a:r>
              <a:rPr lang="en-GB" dirty="0" smtClean="0"/>
              <a:t>he </a:t>
            </a:r>
            <a:r>
              <a:rPr lang="en-GB" dirty="0"/>
              <a:t>sell-by dates may be short; </a:t>
            </a:r>
          </a:p>
          <a:p>
            <a:r>
              <a:rPr lang="en-GB" dirty="0"/>
              <a:t>t</a:t>
            </a:r>
            <a:r>
              <a:rPr lang="en-GB" dirty="0" smtClean="0"/>
              <a:t>here </a:t>
            </a:r>
            <a:r>
              <a:rPr lang="en-GB" dirty="0"/>
              <a:t>may be a delivery charge;</a:t>
            </a:r>
          </a:p>
          <a:p>
            <a:r>
              <a:rPr lang="en-GB" dirty="0"/>
              <a:t>l</a:t>
            </a:r>
            <a:r>
              <a:rPr lang="en-GB" dirty="0" smtClean="0"/>
              <a:t>ess </a:t>
            </a:r>
            <a:r>
              <a:rPr lang="en-GB" dirty="0"/>
              <a:t>sociable, consumer has no contact with producer/seller;</a:t>
            </a:r>
          </a:p>
          <a:p>
            <a:r>
              <a:rPr lang="en-GB" dirty="0"/>
              <a:t>s</a:t>
            </a:r>
            <a:r>
              <a:rPr lang="en-GB" dirty="0" smtClean="0"/>
              <a:t>ecurity </a:t>
            </a:r>
            <a:r>
              <a:rPr lang="en-GB" dirty="0"/>
              <a:t>concerns with online payment.</a:t>
            </a:r>
          </a:p>
          <a:p>
            <a:endParaRPr lang="en-GB" dirty="0"/>
          </a:p>
          <a:p>
            <a:endParaRPr lang="en-GB" dirty="0"/>
          </a:p>
        </p:txBody>
      </p:sp>
      <p:pic>
        <p:nvPicPr>
          <p:cNvPr id="4" name="Picture 3">
            <a:extLst>
              <a:ext uri="{FF2B5EF4-FFF2-40B4-BE49-F238E27FC236}">
                <a16:creationId xmlns:a16="http://schemas.microsoft.com/office/drawing/2014/main" id="{2A074D48-F0D1-4CD8-AC08-21A63CAD47E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6354" y="3113296"/>
            <a:ext cx="3374027" cy="2253850"/>
          </a:xfrm>
          <a:prstGeom prst="rect">
            <a:avLst/>
          </a:prstGeom>
        </p:spPr>
      </p:pic>
    </p:spTree>
    <p:extLst>
      <p:ext uri="{BB962C8B-B14F-4D97-AF65-F5344CB8AC3E}">
        <p14:creationId xmlns:p14="http://schemas.microsoft.com/office/powerpoint/2010/main" val="101237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B58F2-FD56-4679-AE7C-DA69DDD6207D}"/>
              </a:ext>
            </a:extLst>
          </p:cNvPr>
          <p:cNvSpPr>
            <a:spLocks noGrp="1"/>
          </p:cNvSpPr>
          <p:nvPr>
            <p:ph type="ctrTitle"/>
          </p:nvPr>
        </p:nvSpPr>
        <p:spPr/>
        <p:txBody>
          <a:bodyPr/>
          <a:lstStyle/>
          <a:p>
            <a:r>
              <a:rPr lang="en-GB" dirty="0"/>
              <a:t>Shopping apps.</a:t>
            </a:r>
          </a:p>
        </p:txBody>
      </p:sp>
      <p:sp>
        <p:nvSpPr>
          <p:cNvPr id="3" name="Subtitle 2">
            <a:extLst>
              <a:ext uri="{FF2B5EF4-FFF2-40B4-BE49-F238E27FC236}">
                <a16:creationId xmlns:a16="http://schemas.microsoft.com/office/drawing/2014/main" id="{A6B41F89-B151-4D2F-BFA0-04124BE3D460}"/>
              </a:ext>
            </a:extLst>
          </p:cNvPr>
          <p:cNvSpPr>
            <a:spLocks noGrp="1"/>
          </p:cNvSpPr>
          <p:nvPr>
            <p:ph type="subTitle" idx="1"/>
          </p:nvPr>
        </p:nvSpPr>
        <p:spPr>
          <a:xfrm>
            <a:off x="1169276" y="2150468"/>
            <a:ext cx="7304164" cy="3600000"/>
          </a:xfrm>
        </p:spPr>
        <p:txBody>
          <a:bodyPr/>
          <a:lstStyle/>
          <a:p>
            <a:pPr marL="0" indent="0">
              <a:buNone/>
            </a:pPr>
            <a:r>
              <a:rPr lang="en-GB" b="1" dirty="0"/>
              <a:t>Advantages</a:t>
            </a:r>
            <a:r>
              <a:rPr lang="en-GB" dirty="0"/>
              <a:t>:</a:t>
            </a:r>
          </a:p>
          <a:p>
            <a:r>
              <a:rPr lang="en-GB" dirty="0"/>
              <a:t>e</a:t>
            </a:r>
            <a:r>
              <a:rPr lang="en-GB" dirty="0" smtClean="0"/>
              <a:t>asy </a:t>
            </a:r>
            <a:r>
              <a:rPr lang="en-GB" dirty="0"/>
              <a:t>to find products using search or scanner;</a:t>
            </a:r>
          </a:p>
          <a:p>
            <a:r>
              <a:rPr lang="en-GB" dirty="0"/>
              <a:t>s</a:t>
            </a:r>
            <a:r>
              <a:rPr lang="en-GB" dirty="0" smtClean="0"/>
              <a:t>hopping </a:t>
            </a:r>
            <a:r>
              <a:rPr lang="en-GB" dirty="0"/>
              <a:t>list can be created and managed flexibly;</a:t>
            </a:r>
          </a:p>
          <a:p>
            <a:r>
              <a:rPr lang="en-GB" dirty="0"/>
              <a:t>c</a:t>
            </a:r>
            <a:r>
              <a:rPr lang="en-GB" dirty="0" smtClean="0"/>
              <a:t>onsumers </a:t>
            </a:r>
            <a:r>
              <a:rPr lang="en-GB" dirty="0"/>
              <a:t>can make cost comparisons across shops;</a:t>
            </a:r>
          </a:p>
          <a:p>
            <a:r>
              <a:rPr lang="en-GB" dirty="0"/>
              <a:t>a</a:t>
            </a:r>
            <a:r>
              <a:rPr lang="en-GB" dirty="0" smtClean="0"/>
              <a:t>pp </a:t>
            </a:r>
            <a:r>
              <a:rPr lang="en-GB" dirty="0"/>
              <a:t>allows consumers to set price alerts, find the best offers;</a:t>
            </a:r>
          </a:p>
          <a:p>
            <a:r>
              <a:rPr lang="en-GB" dirty="0"/>
              <a:t>s</a:t>
            </a:r>
            <a:r>
              <a:rPr lang="en-GB" dirty="0" smtClean="0"/>
              <a:t>aving </a:t>
            </a:r>
            <a:r>
              <a:rPr lang="en-GB" dirty="0"/>
              <a:t>suggestions and cash back vouchers;</a:t>
            </a:r>
          </a:p>
          <a:p>
            <a:r>
              <a:rPr lang="en-GB" dirty="0"/>
              <a:t>s</a:t>
            </a:r>
            <a:r>
              <a:rPr lang="en-GB" dirty="0" smtClean="0"/>
              <a:t>ynchs </a:t>
            </a:r>
            <a:r>
              <a:rPr lang="en-GB" dirty="0"/>
              <a:t>the shopping list to the consumers account.</a:t>
            </a:r>
          </a:p>
          <a:p>
            <a:pPr marL="0" indent="0">
              <a:buNone/>
            </a:pPr>
            <a:r>
              <a:rPr lang="en-GB" b="1" dirty="0"/>
              <a:t>Disadvantages</a:t>
            </a:r>
            <a:r>
              <a:rPr lang="en-GB" dirty="0"/>
              <a:t>:</a:t>
            </a:r>
          </a:p>
          <a:p>
            <a:r>
              <a:rPr lang="en-GB" dirty="0"/>
              <a:t>c</a:t>
            </a:r>
            <a:r>
              <a:rPr lang="en-GB" dirty="0" smtClean="0"/>
              <a:t>onsumers </a:t>
            </a:r>
            <a:r>
              <a:rPr lang="en-GB" dirty="0"/>
              <a:t>do not experience the food e.g. smell, texture;</a:t>
            </a:r>
          </a:p>
          <a:p>
            <a:r>
              <a:rPr lang="en-GB" dirty="0"/>
              <a:t>d</a:t>
            </a:r>
            <a:r>
              <a:rPr lang="en-GB" dirty="0" smtClean="0"/>
              <a:t>ifficult </a:t>
            </a:r>
            <a:r>
              <a:rPr lang="en-GB" dirty="0"/>
              <a:t>to check dates/freshness of the food. </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03994520-D579-4344-8F1A-ECD1279551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58987" y="2996565"/>
            <a:ext cx="3244937" cy="2167618"/>
          </a:xfrm>
          <a:prstGeom prst="rect">
            <a:avLst/>
          </a:prstGeom>
        </p:spPr>
      </p:pic>
    </p:spTree>
    <p:extLst>
      <p:ext uri="{BB962C8B-B14F-4D97-AF65-F5344CB8AC3E}">
        <p14:creationId xmlns:p14="http://schemas.microsoft.com/office/powerpoint/2010/main" val="410813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CFE5-51A5-48FF-92D1-EC83C48C7779}"/>
              </a:ext>
            </a:extLst>
          </p:cNvPr>
          <p:cNvSpPr>
            <a:spLocks noGrp="1"/>
          </p:cNvSpPr>
          <p:nvPr>
            <p:ph type="ctrTitle"/>
          </p:nvPr>
        </p:nvSpPr>
        <p:spPr/>
        <p:txBody>
          <a:bodyPr/>
          <a:lstStyle/>
          <a:p>
            <a:r>
              <a:rPr lang="en-GB" dirty="0"/>
              <a:t>Consumer </a:t>
            </a:r>
            <a:r>
              <a:rPr lang="en-GB" dirty="0" smtClean="0"/>
              <a:t>protection – Northern Ireland</a:t>
            </a:r>
            <a:endParaRPr lang="en-GB" dirty="0"/>
          </a:p>
        </p:txBody>
      </p:sp>
      <p:sp>
        <p:nvSpPr>
          <p:cNvPr id="3" name="Subtitle 2">
            <a:extLst>
              <a:ext uri="{FF2B5EF4-FFF2-40B4-BE49-F238E27FC236}">
                <a16:creationId xmlns:a16="http://schemas.microsoft.com/office/drawing/2014/main" id="{A5F87F1A-4B5C-4503-AC7F-7D6B6EDCA24D}"/>
              </a:ext>
            </a:extLst>
          </p:cNvPr>
          <p:cNvSpPr>
            <a:spLocks noGrp="1"/>
          </p:cNvSpPr>
          <p:nvPr>
            <p:ph type="subTitle" idx="1"/>
          </p:nvPr>
        </p:nvSpPr>
        <p:spPr>
          <a:xfrm>
            <a:off x="1169274" y="2187044"/>
            <a:ext cx="9720000" cy="3600000"/>
          </a:xfrm>
        </p:spPr>
        <p:txBody>
          <a:bodyPr/>
          <a:lstStyle/>
          <a:p>
            <a:pPr marL="0" indent="0">
              <a:buNone/>
            </a:pPr>
            <a:r>
              <a:rPr lang="en-US" dirty="0"/>
              <a:t>The role of the Northern Ireland Trading Standards Service (TSS) is “promoting and maintaining fair trading, protecting consumers and enabling reputable businesses to thrive”. The TTS is responsible for:</a:t>
            </a:r>
          </a:p>
          <a:p>
            <a:r>
              <a:rPr lang="en-US" dirty="0"/>
              <a:t>e</a:t>
            </a:r>
            <a:r>
              <a:rPr lang="en-US" dirty="0" smtClean="0"/>
              <a:t>nforcing </a:t>
            </a:r>
            <a:r>
              <a:rPr lang="en-US" dirty="0"/>
              <a:t>consumer protection laws;</a:t>
            </a:r>
          </a:p>
          <a:p>
            <a:r>
              <a:rPr lang="en-US" dirty="0"/>
              <a:t>p</a:t>
            </a:r>
            <a:r>
              <a:rPr lang="en-US" dirty="0" smtClean="0"/>
              <a:t>roviding </a:t>
            </a:r>
            <a:r>
              <a:rPr lang="en-US" dirty="0"/>
              <a:t>advice;</a:t>
            </a:r>
          </a:p>
          <a:p>
            <a:r>
              <a:rPr lang="en-US" dirty="0"/>
              <a:t>i</a:t>
            </a:r>
            <a:r>
              <a:rPr lang="en-US" dirty="0" smtClean="0"/>
              <a:t>nvestigating </a:t>
            </a:r>
            <a:r>
              <a:rPr lang="en-US" dirty="0"/>
              <a:t>complaints. </a:t>
            </a:r>
          </a:p>
          <a:p>
            <a:pPr marL="0" indent="0">
              <a:buNone/>
            </a:pPr>
            <a:r>
              <a:rPr lang="en-US" dirty="0"/>
              <a:t>There are three areas that are related to consumers and food:</a:t>
            </a:r>
          </a:p>
          <a:p>
            <a:r>
              <a:rPr lang="en-US" dirty="0"/>
              <a:t>w</a:t>
            </a:r>
            <a:r>
              <a:rPr lang="en-US" dirty="0" smtClean="0"/>
              <a:t>eights </a:t>
            </a:r>
            <a:r>
              <a:rPr lang="en-US" dirty="0"/>
              <a:t>and measures;</a:t>
            </a:r>
          </a:p>
          <a:p>
            <a:r>
              <a:rPr lang="en-US" dirty="0"/>
              <a:t>p</a:t>
            </a:r>
            <a:r>
              <a:rPr lang="en-US" dirty="0" smtClean="0"/>
              <a:t>ricing</a:t>
            </a:r>
            <a:r>
              <a:rPr lang="en-US" dirty="0"/>
              <a:t>;</a:t>
            </a:r>
          </a:p>
          <a:p>
            <a:r>
              <a:rPr lang="en-US" dirty="0"/>
              <a:t>f</a:t>
            </a:r>
            <a:r>
              <a:rPr lang="en-US" dirty="0" smtClean="0"/>
              <a:t>alse </a:t>
            </a:r>
            <a:r>
              <a:rPr lang="en-US" dirty="0"/>
              <a:t>or misleading descriptions.</a:t>
            </a:r>
          </a:p>
          <a:p>
            <a:pPr marL="0" indent="0">
              <a:buNone/>
            </a:pPr>
            <a:r>
              <a:rPr lang="en-US" sz="1200" dirty="0"/>
              <a:t>More information: </a:t>
            </a:r>
            <a:r>
              <a:rPr lang="en-US" sz="1200" dirty="0">
                <a:hlinkClick r:id="rId2"/>
              </a:rPr>
              <a:t>Northern Ireland Trading Standards Service</a:t>
            </a:r>
            <a:r>
              <a:rPr lang="en-US" dirty="0">
                <a:hlinkClick r:id="rId2"/>
              </a:rPr>
              <a:t> </a:t>
            </a:r>
            <a:endParaRPr lang="en-US" dirty="0"/>
          </a:p>
          <a:p>
            <a:pPr marL="0" indent="0">
              <a:buNone/>
            </a:pPr>
            <a:endParaRPr lang="en-US" dirty="0"/>
          </a:p>
          <a:p>
            <a:pPr marL="0" indent="0">
              <a:buNone/>
            </a:pPr>
            <a:endParaRPr lang="en-GB" dirty="0"/>
          </a:p>
        </p:txBody>
      </p:sp>
    </p:spTree>
    <p:extLst>
      <p:ext uri="{BB962C8B-B14F-4D97-AF65-F5344CB8AC3E}">
        <p14:creationId xmlns:p14="http://schemas.microsoft.com/office/powerpoint/2010/main" val="358289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FF2E-9004-4876-8BC0-57C14BD13523}"/>
              </a:ext>
            </a:extLst>
          </p:cNvPr>
          <p:cNvSpPr>
            <a:spLocks noGrp="1"/>
          </p:cNvSpPr>
          <p:nvPr>
            <p:ph type="ctrTitle"/>
          </p:nvPr>
        </p:nvSpPr>
        <p:spPr/>
        <p:txBody>
          <a:bodyPr/>
          <a:lstStyle/>
          <a:p>
            <a:r>
              <a:rPr lang="en-GB" dirty="0"/>
              <a:t>Consumer protection – Northern Ireland</a:t>
            </a:r>
          </a:p>
        </p:txBody>
      </p:sp>
      <p:sp>
        <p:nvSpPr>
          <p:cNvPr id="3" name="Subtitle 2">
            <a:extLst>
              <a:ext uri="{FF2B5EF4-FFF2-40B4-BE49-F238E27FC236}">
                <a16:creationId xmlns:a16="http://schemas.microsoft.com/office/drawing/2014/main" id="{EFD9F2BD-3314-4A44-8609-4F1DC173F8B7}"/>
              </a:ext>
            </a:extLst>
          </p:cNvPr>
          <p:cNvSpPr>
            <a:spLocks noGrp="1"/>
          </p:cNvSpPr>
          <p:nvPr>
            <p:ph type="subTitle" idx="1"/>
          </p:nvPr>
        </p:nvSpPr>
        <p:spPr>
          <a:xfrm>
            <a:off x="1169276" y="2571092"/>
            <a:ext cx="7922473" cy="3600000"/>
          </a:xfrm>
        </p:spPr>
        <p:txBody>
          <a:bodyPr/>
          <a:lstStyle/>
          <a:p>
            <a:pPr marL="0" indent="0">
              <a:buNone/>
            </a:pPr>
            <a:r>
              <a:rPr lang="en-GB" b="1" dirty="0"/>
              <a:t>Weights and </a:t>
            </a:r>
            <a:r>
              <a:rPr lang="en-GB" b="1" dirty="0" smtClean="0"/>
              <a:t>measures</a:t>
            </a:r>
            <a:endParaRPr lang="en-GB" dirty="0"/>
          </a:p>
          <a:p>
            <a:r>
              <a:rPr lang="en-GB" dirty="0"/>
              <a:t>Inspectors check to make sure food measured by weight or volume is being accurately measured. The weight of the </a:t>
            </a:r>
            <a:r>
              <a:rPr lang="en-US" dirty="0"/>
              <a:t>food product written on the label must match the weight of the food.</a:t>
            </a:r>
          </a:p>
          <a:p>
            <a:r>
              <a:rPr lang="en-US" dirty="0"/>
              <a:t>Claims or complaints around issues of weight or volume measurements are investigated. </a:t>
            </a:r>
          </a:p>
          <a:p>
            <a:r>
              <a:rPr lang="en-US" dirty="0"/>
              <a:t>TSS are responsible for checking the calibration and accuracy of equipment used in food production premises to weigh and measure food and drink. </a:t>
            </a:r>
          </a:p>
          <a:p>
            <a:r>
              <a:rPr lang="en-US" dirty="0"/>
              <a:t>Any business found selling inaccurate quantities can be prosecuted in a criminal court.</a:t>
            </a:r>
            <a:endParaRPr lang="en-GB" dirty="0"/>
          </a:p>
        </p:txBody>
      </p:sp>
      <p:pic>
        <p:nvPicPr>
          <p:cNvPr id="4" name="Picture 3">
            <a:extLst>
              <a:ext uri="{FF2B5EF4-FFF2-40B4-BE49-F238E27FC236}">
                <a16:creationId xmlns:a16="http://schemas.microsoft.com/office/drawing/2014/main" id="{507F040C-2BFE-453A-8877-998F257AF2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48164" y="2969622"/>
            <a:ext cx="2510485" cy="2988673"/>
          </a:xfrm>
          <a:prstGeom prst="rect">
            <a:avLst/>
          </a:prstGeom>
        </p:spPr>
      </p:pic>
    </p:spTree>
    <p:extLst>
      <p:ext uri="{BB962C8B-B14F-4D97-AF65-F5344CB8AC3E}">
        <p14:creationId xmlns:p14="http://schemas.microsoft.com/office/powerpoint/2010/main" val="941374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9D1C9-1866-49CE-83E9-979B4E4EBBD6}"/>
              </a:ext>
            </a:extLst>
          </p:cNvPr>
          <p:cNvSpPr>
            <a:spLocks noGrp="1"/>
          </p:cNvSpPr>
          <p:nvPr>
            <p:ph type="ctrTitle"/>
          </p:nvPr>
        </p:nvSpPr>
        <p:spPr/>
        <p:txBody>
          <a:bodyPr/>
          <a:lstStyle/>
          <a:p>
            <a:r>
              <a:rPr lang="en-GB" dirty="0"/>
              <a:t>Consumer protection – Northern Ireland</a:t>
            </a:r>
          </a:p>
        </p:txBody>
      </p:sp>
      <p:sp>
        <p:nvSpPr>
          <p:cNvPr id="3" name="Subtitle 2">
            <a:extLst>
              <a:ext uri="{FF2B5EF4-FFF2-40B4-BE49-F238E27FC236}">
                <a16:creationId xmlns:a16="http://schemas.microsoft.com/office/drawing/2014/main" id="{9AA41EE7-E0E8-427A-9859-B8C922D631DF}"/>
              </a:ext>
            </a:extLst>
          </p:cNvPr>
          <p:cNvSpPr>
            <a:spLocks noGrp="1"/>
          </p:cNvSpPr>
          <p:nvPr>
            <p:ph type="subTitle" idx="1"/>
          </p:nvPr>
        </p:nvSpPr>
        <p:spPr>
          <a:xfrm>
            <a:off x="1169276" y="2571092"/>
            <a:ext cx="7426084" cy="3600000"/>
          </a:xfrm>
        </p:spPr>
        <p:txBody>
          <a:bodyPr/>
          <a:lstStyle/>
          <a:p>
            <a:pPr marL="0" indent="0">
              <a:buNone/>
            </a:pPr>
            <a:r>
              <a:rPr lang="en-GB" b="1" dirty="0"/>
              <a:t>Pricing and false misleading </a:t>
            </a:r>
            <a:r>
              <a:rPr lang="en-GB" b="1" dirty="0" smtClean="0"/>
              <a:t>instructions</a:t>
            </a:r>
            <a:endParaRPr lang="en-GB" dirty="0"/>
          </a:p>
          <a:p>
            <a:r>
              <a:rPr lang="en-US" dirty="0"/>
              <a:t>TSS have the responsibility of checking pricing in shops selling food and investigating any disputes or problems.</a:t>
            </a:r>
          </a:p>
          <a:p>
            <a:r>
              <a:rPr lang="en-US" dirty="0"/>
              <a:t>TTS can offer advice and guidance on pricing labels.</a:t>
            </a:r>
          </a:p>
          <a:p>
            <a:r>
              <a:rPr lang="en-US" dirty="0"/>
              <a:t>Shops must show the price per unit on a food product label, this makes it much easier for consumers to compare prices.</a:t>
            </a:r>
          </a:p>
          <a:p>
            <a:r>
              <a:rPr lang="en-US" dirty="0"/>
              <a:t>Shops must give genuine and fair prices and must not mislead the consumer.</a:t>
            </a:r>
          </a:p>
          <a:p>
            <a:r>
              <a:rPr lang="en-US" dirty="0"/>
              <a:t>All products that are sold must be labelled and described accurately.</a:t>
            </a:r>
            <a:endParaRPr lang="en-GB" dirty="0"/>
          </a:p>
          <a:p>
            <a:pPr marL="0" indent="0">
              <a:buNone/>
            </a:pPr>
            <a:endParaRPr lang="en-GB" dirty="0"/>
          </a:p>
        </p:txBody>
      </p:sp>
      <p:pic>
        <p:nvPicPr>
          <p:cNvPr id="4" name="Picture 3">
            <a:extLst>
              <a:ext uri="{FF2B5EF4-FFF2-40B4-BE49-F238E27FC236}">
                <a16:creationId xmlns:a16="http://schemas.microsoft.com/office/drawing/2014/main" id="{3E20CBCA-B592-4DD3-B5C4-1A1875AB733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96091" y="3336199"/>
            <a:ext cx="3388341" cy="2263412"/>
          </a:xfrm>
          <a:prstGeom prst="rect">
            <a:avLst/>
          </a:prstGeom>
        </p:spPr>
      </p:pic>
    </p:spTree>
    <p:extLst>
      <p:ext uri="{BB962C8B-B14F-4D97-AF65-F5344CB8AC3E}">
        <p14:creationId xmlns:p14="http://schemas.microsoft.com/office/powerpoint/2010/main" val="899483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B845E-0C3E-4CC1-9956-9076C03C4342}"/>
              </a:ext>
            </a:extLst>
          </p:cNvPr>
          <p:cNvSpPr>
            <a:spLocks noGrp="1"/>
          </p:cNvSpPr>
          <p:nvPr>
            <p:ph type="ctrTitle"/>
          </p:nvPr>
        </p:nvSpPr>
        <p:spPr/>
        <p:txBody>
          <a:bodyPr/>
          <a:lstStyle/>
          <a:p>
            <a:r>
              <a:rPr lang="en-GB" dirty="0"/>
              <a:t>Consumer protection – Northern Ireland</a:t>
            </a:r>
          </a:p>
        </p:txBody>
      </p:sp>
      <p:sp>
        <p:nvSpPr>
          <p:cNvPr id="3" name="Subtitle 2">
            <a:extLst>
              <a:ext uri="{FF2B5EF4-FFF2-40B4-BE49-F238E27FC236}">
                <a16:creationId xmlns:a16="http://schemas.microsoft.com/office/drawing/2014/main" id="{9AFAD65F-5D2A-407F-8DFA-E64B27C81D0E}"/>
              </a:ext>
            </a:extLst>
          </p:cNvPr>
          <p:cNvSpPr>
            <a:spLocks noGrp="1"/>
          </p:cNvSpPr>
          <p:nvPr>
            <p:ph type="subTitle" idx="1"/>
          </p:nvPr>
        </p:nvSpPr>
        <p:spPr/>
        <p:txBody>
          <a:bodyPr/>
          <a:lstStyle/>
          <a:p>
            <a:pPr marL="0" indent="0">
              <a:buNone/>
            </a:pPr>
            <a:r>
              <a:rPr lang="en-US" dirty="0"/>
              <a:t>TSS protects consumers by:</a:t>
            </a:r>
          </a:p>
          <a:p>
            <a:r>
              <a:rPr lang="en-US" dirty="0"/>
              <a:t>Investigating complaints and handling disputes;</a:t>
            </a:r>
          </a:p>
          <a:p>
            <a:r>
              <a:rPr lang="en-US" dirty="0"/>
              <a:t>Inspecting food retailers, checking calibration, record keeping and labelling;</a:t>
            </a:r>
          </a:p>
          <a:p>
            <a:r>
              <a:rPr lang="en-US" dirty="0"/>
              <a:t>Educating retailers and consumers on legislation;</a:t>
            </a:r>
          </a:p>
          <a:p>
            <a:r>
              <a:rPr lang="en-US" dirty="0"/>
              <a:t>Seizing counterfeit goods from rogue traders;</a:t>
            </a:r>
          </a:p>
          <a:p>
            <a:r>
              <a:rPr lang="en-US" dirty="0"/>
              <a:t>Collecting evidence to use in prosecution.</a:t>
            </a:r>
          </a:p>
          <a:p>
            <a:pPr marL="0" indent="0">
              <a:buNone/>
            </a:pPr>
            <a:endParaRPr lang="en-GB" dirty="0"/>
          </a:p>
        </p:txBody>
      </p:sp>
    </p:spTree>
    <p:extLst>
      <p:ext uri="{BB962C8B-B14F-4D97-AF65-F5344CB8AC3E}">
        <p14:creationId xmlns:p14="http://schemas.microsoft.com/office/powerpoint/2010/main" val="4027660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a consumer?</a:t>
            </a:r>
          </a:p>
        </p:txBody>
      </p:sp>
      <p:sp>
        <p:nvSpPr>
          <p:cNvPr id="3" name="Subtitle 2"/>
          <p:cNvSpPr>
            <a:spLocks noGrp="1"/>
          </p:cNvSpPr>
          <p:nvPr>
            <p:ph type="subTitle" idx="1"/>
          </p:nvPr>
        </p:nvSpPr>
        <p:spPr>
          <a:xfrm>
            <a:off x="1169276" y="2571092"/>
            <a:ext cx="7896347" cy="3600000"/>
          </a:xfrm>
        </p:spPr>
        <p:txBody>
          <a:bodyPr/>
          <a:lstStyle/>
          <a:p>
            <a:pPr marL="0" indent="0">
              <a:buNone/>
            </a:pPr>
            <a:r>
              <a:rPr lang="en-GB" dirty="0"/>
              <a:t>Consumers can be defined as “</a:t>
            </a:r>
            <a:r>
              <a:rPr lang="en-US" dirty="0"/>
              <a:t>a person who purchases goods and services for personal use”. </a:t>
            </a:r>
          </a:p>
          <a:p>
            <a:pPr marL="0" indent="0">
              <a:buNone/>
            </a:pPr>
            <a:r>
              <a:rPr lang="en-US" sz="2000" dirty="0"/>
              <a:t>It is therefore likely that many people are consumers on a daily basis.</a:t>
            </a:r>
          </a:p>
          <a:p>
            <a:pPr marL="0" indent="0">
              <a:buNone/>
            </a:pPr>
            <a:r>
              <a:rPr lang="en-US" sz="2000" dirty="0"/>
              <a:t>On your way to school you may use the bus and then buy a snack at break time – you are a consumer.  </a:t>
            </a:r>
          </a:p>
          <a:p>
            <a:pPr marL="0" indent="0">
              <a:buNone/>
            </a:pPr>
            <a:r>
              <a:rPr lang="en-US" dirty="0"/>
              <a:t>To be an </a:t>
            </a:r>
            <a:r>
              <a:rPr lang="en-US" i="1" dirty="0"/>
              <a:t>effective</a:t>
            </a:r>
            <a:r>
              <a:rPr lang="en-US" dirty="0"/>
              <a:t> consumer the person will:</a:t>
            </a:r>
          </a:p>
          <a:p>
            <a:r>
              <a:rPr lang="en-US" dirty="0"/>
              <a:t>know their rights and responsibilities;</a:t>
            </a:r>
          </a:p>
          <a:p>
            <a:r>
              <a:rPr lang="en-US" dirty="0"/>
              <a:t>know how to get advice on issues;</a:t>
            </a:r>
          </a:p>
          <a:p>
            <a:r>
              <a:rPr lang="en-US" dirty="0"/>
              <a:t>know how to complain effectively.  </a:t>
            </a:r>
          </a:p>
          <a:p>
            <a:pPr marL="0" indent="0">
              <a:buNone/>
            </a:pPr>
            <a:endParaRPr lang="en-US" sz="2000" dirty="0"/>
          </a:p>
        </p:txBody>
      </p:sp>
      <p:pic>
        <p:nvPicPr>
          <p:cNvPr id="4" name="Picture 3">
            <a:extLst>
              <a:ext uri="{FF2B5EF4-FFF2-40B4-BE49-F238E27FC236}">
                <a16:creationId xmlns:a16="http://schemas.microsoft.com/office/drawing/2014/main" id="{60155172-5AA5-4097-916F-8179A69A32E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0204" y="2597308"/>
            <a:ext cx="2261122" cy="3384913"/>
          </a:xfrm>
          <a:prstGeom prst="rect">
            <a:avLst/>
          </a:prstGeom>
        </p:spPr>
      </p:pic>
    </p:spTree>
    <p:extLst>
      <p:ext uri="{BB962C8B-B14F-4D97-AF65-F5344CB8AC3E}">
        <p14:creationId xmlns:p14="http://schemas.microsoft.com/office/powerpoint/2010/main" val="14501620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FF3C-0682-4434-86D6-461FF3D36FAE}"/>
              </a:ext>
            </a:extLst>
          </p:cNvPr>
          <p:cNvSpPr>
            <a:spLocks noGrp="1"/>
          </p:cNvSpPr>
          <p:nvPr>
            <p:ph type="ctrTitle"/>
          </p:nvPr>
        </p:nvSpPr>
        <p:spPr/>
        <p:txBody>
          <a:bodyPr/>
          <a:lstStyle/>
          <a:p>
            <a:r>
              <a:rPr lang="en-GB" dirty="0"/>
              <a:t>Shopping choice</a:t>
            </a:r>
          </a:p>
        </p:txBody>
      </p:sp>
      <p:sp>
        <p:nvSpPr>
          <p:cNvPr id="3" name="Subtitle 2">
            <a:extLst>
              <a:ext uri="{FF2B5EF4-FFF2-40B4-BE49-F238E27FC236}">
                <a16:creationId xmlns:a16="http://schemas.microsoft.com/office/drawing/2014/main" id="{D5A25715-69AE-45DE-86D6-42FCC314F401}"/>
              </a:ext>
            </a:extLst>
          </p:cNvPr>
          <p:cNvSpPr>
            <a:spLocks noGrp="1"/>
          </p:cNvSpPr>
          <p:nvPr>
            <p:ph type="subTitle" idx="1"/>
          </p:nvPr>
        </p:nvSpPr>
        <p:spPr>
          <a:xfrm>
            <a:off x="1169276" y="2571092"/>
            <a:ext cx="7600255" cy="3600000"/>
          </a:xfrm>
        </p:spPr>
        <p:txBody>
          <a:bodyPr/>
          <a:lstStyle/>
          <a:p>
            <a:pPr marL="0" indent="0">
              <a:buNone/>
            </a:pPr>
            <a:r>
              <a:rPr lang="en-GB" dirty="0"/>
              <a:t>Discuss the shopping choices that could be made by the following people:</a:t>
            </a:r>
          </a:p>
          <a:p>
            <a:r>
              <a:rPr lang="en-GB" dirty="0" smtClean="0"/>
              <a:t>A university </a:t>
            </a:r>
            <a:r>
              <a:rPr lang="en-GB" dirty="0"/>
              <a:t>student living in shared accommodation with a limited income and access to public transport. </a:t>
            </a:r>
          </a:p>
          <a:p>
            <a:r>
              <a:rPr lang="en-GB" dirty="0"/>
              <a:t>A young working adult, working long hours in a city office; uses public transport only.</a:t>
            </a:r>
          </a:p>
          <a:p>
            <a:r>
              <a:rPr lang="en-GB" dirty="0"/>
              <a:t>A family of three children, both parents working full time, busy after school/work; living in a rural area with car but no public transport.</a:t>
            </a:r>
          </a:p>
          <a:p>
            <a:r>
              <a:rPr lang="en-GB" dirty="0"/>
              <a:t>An older adult living alone with weekly domestic help; limited access to transport. </a:t>
            </a:r>
          </a:p>
          <a:p>
            <a:pPr marL="0" indent="0">
              <a:buNone/>
            </a:pPr>
            <a:endParaRPr lang="en-GB" dirty="0"/>
          </a:p>
        </p:txBody>
      </p:sp>
      <p:pic>
        <p:nvPicPr>
          <p:cNvPr id="4" name="Picture 3">
            <a:extLst>
              <a:ext uri="{FF2B5EF4-FFF2-40B4-BE49-F238E27FC236}">
                <a16:creationId xmlns:a16="http://schemas.microsoft.com/office/drawing/2014/main" id="{FC6E6BDD-2BA1-4D9D-8BAB-BBBA379E817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9531" y="3429000"/>
            <a:ext cx="3096225" cy="2063957"/>
          </a:xfrm>
          <a:prstGeom prst="rect">
            <a:avLst/>
          </a:prstGeom>
        </p:spPr>
      </p:pic>
    </p:spTree>
    <p:extLst>
      <p:ext uri="{BB962C8B-B14F-4D97-AF65-F5344CB8AC3E}">
        <p14:creationId xmlns:p14="http://schemas.microsoft.com/office/powerpoint/2010/main" val="38079791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Being an effective consumer</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Tree>
    <p:extLst>
      <p:ext uri="{BB962C8B-B14F-4D97-AF65-F5344CB8AC3E}">
        <p14:creationId xmlns:p14="http://schemas.microsoft.com/office/powerpoint/2010/main" val="1219004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26E4-574A-4DC8-A217-8D92F9D1B576}"/>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68BF651E-D316-4305-BC18-604B65D85276}"/>
              </a:ext>
            </a:extLst>
          </p:cNvPr>
          <p:cNvSpPr>
            <a:spLocks noGrp="1"/>
          </p:cNvSpPr>
          <p:nvPr>
            <p:ph type="subTitle" idx="1"/>
          </p:nvPr>
        </p:nvSpPr>
        <p:spPr>
          <a:xfrm>
            <a:off x="1169276" y="2571092"/>
            <a:ext cx="7696050" cy="3600000"/>
          </a:xfrm>
        </p:spPr>
        <p:txBody>
          <a:bodyPr/>
          <a:lstStyle/>
          <a:p>
            <a:pPr marL="0" indent="0">
              <a:buNone/>
            </a:pPr>
            <a:r>
              <a:rPr lang="en-GB" b="1" dirty="0"/>
              <a:t>Access</a:t>
            </a:r>
            <a:r>
              <a:rPr lang="en-GB" dirty="0"/>
              <a:t>: consumers may have physical barriers that affect their access as a consumer. For example:</a:t>
            </a:r>
          </a:p>
          <a:p>
            <a:r>
              <a:rPr lang="en-GB" dirty="0"/>
              <a:t>c</a:t>
            </a:r>
            <a:r>
              <a:rPr lang="en-GB" dirty="0" smtClean="0"/>
              <a:t>onsumers </a:t>
            </a:r>
            <a:r>
              <a:rPr lang="en-GB" dirty="0"/>
              <a:t>with hearing or sight impairment, </a:t>
            </a:r>
            <a:r>
              <a:rPr lang="en-GB" dirty="0" smtClean="0"/>
              <a:t>learning </a:t>
            </a:r>
            <a:r>
              <a:rPr lang="en-GB" dirty="0"/>
              <a:t>difficulties or mobility issues may find access difficult in some environments;</a:t>
            </a:r>
          </a:p>
          <a:p>
            <a:r>
              <a:rPr lang="en-GB" dirty="0"/>
              <a:t>l</a:t>
            </a:r>
            <a:r>
              <a:rPr lang="en-GB" dirty="0" smtClean="0"/>
              <a:t>ack </a:t>
            </a:r>
            <a:r>
              <a:rPr lang="en-GB" dirty="0"/>
              <a:t>of accessible parking spaces or public transport can restrict access to services and shops;</a:t>
            </a:r>
          </a:p>
          <a:p>
            <a:r>
              <a:rPr lang="en-GB" dirty="0"/>
              <a:t>l</a:t>
            </a:r>
            <a:r>
              <a:rPr lang="en-GB" dirty="0" smtClean="0"/>
              <a:t>oud </a:t>
            </a:r>
            <a:r>
              <a:rPr lang="en-GB" dirty="0"/>
              <a:t>noise or dim lighting can make it difficult for consumers to find the information they need e.g. reading labels;</a:t>
            </a:r>
          </a:p>
          <a:p>
            <a:r>
              <a:rPr lang="en-GB" dirty="0"/>
              <a:t>i</a:t>
            </a:r>
            <a:r>
              <a:rPr lang="en-GB" dirty="0" smtClean="0"/>
              <a:t>t </a:t>
            </a:r>
            <a:r>
              <a:rPr lang="en-GB" dirty="0"/>
              <a:t>may be difficult for a consumer in a wheelchair to access high shelves in a supermarket.</a:t>
            </a:r>
          </a:p>
        </p:txBody>
      </p:sp>
      <p:pic>
        <p:nvPicPr>
          <p:cNvPr id="4" name="Picture 3">
            <a:extLst>
              <a:ext uri="{FF2B5EF4-FFF2-40B4-BE49-F238E27FC236}">
                <a16:creationId xmlns:a16="http://schemas.microsoft.com/office/drawing/2014/main" id="{96A0A369-3418-4681-9F13-01C823DBF4A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511443" y="2542789"/>
            <a:ext cx="2163758" cy="3239158"/>
          </a:xfrm>
          <a:prstGeom prst="rect">
            <a:avLst/>
          </a:prstGeom>
        </p:spPr>
      </p:pic>
    </p:spTree>
    <p:extLst>
      <p:ext uri="{BB962C8B-B14F-4D97-AF65-F5344CB8AC3E}">
        <p14:creationId xmlns:p14="http://schemas.microsoft.com/office/powerpoint/2010/main" val="3340682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8545-E9EE-4D21-805A-D810F96BE153}"/>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B36A065C-BDA2-4365-B98A-EF707684E8AF}"/>
              </a:ext>
            </a:extLst>
          </p:cNvPr>
          <p:cNvSpPr>
            <a:spLocks noGrp="1"/>
          </p:cNvSpPr>
          <p:nvPr>
            <p:ph type="subTitle" idx="1"/>
          </p:nvPr>
        </p:nvSpPr>
        <p:spPr>
          <a:xfrm>
            <a:off x="1169276" y="2845412"/>
            <a:ext cx="7757010" cy="3600000"/>
          </a:xfrm>
        </p:spPr>
        <p:txBody>
          <a:bodyPr/>
          <a:lstStyle/>
          <a:p>
            <a:pPr marL="0" indent="0">
              <a:buNone/>
            </a:pPr>
            <a:r>
              <a:rPr lang="en-GB" b="1" dirty="0"/>
              <a:t>Age</a:t>
            </a:r>
            <a:r>
              <a:rPr lang="en-GB" dirty="0"/>
              <a:t>: there are three main challenges depending on the age of the consumer. For example:</a:t>
            </a:r>
          </a:p>
          <a:p>
            <a:r>
              <a:rPr lang="en-GB" dirty="0"/>
              <a:t>f</a:t>
            </a:r>
            <a:r>
              <a:rPr lang="en-GB" dirty="0" smtClean="0"/>
              <a:t>inancial </a:t>
            </a:r>
            <a:r>
              <a:rPr lang="en-GB" dirty="0"/>
              <a:t>access: not having enough money to buy food and transport (low income) can affect many different age groups for different reasons, e.g. a young unemployed person, or an elderly person living alone;</a:t>
            </a:r>
          </a:p>
          <a:p>
            <a:r>
              <a:rPr lang="en-GB" dirty="0"/>
              <a:t>p</a:t>
            </a:r>
            <a:r>
              <a:rPr lang="en-GB" dirty="0" smtClean="0"/>
              <a:t>hysical </a:t>
            </a:r>
            <a:r>
              <a:rPr lang="en-GB" dirty="0"/>
              <a:t>access: for some consumers not being able to access shops easily is a problem, e.g. not having suitable transport to get to shops; </a:t>
            </a:r>
          </a:p>
          <a:p>
            <a:r>
              <a:rPr lang="en-GB" dirty="0"/>
              <a:t>a</a:t>
            </a:r>
            <a:r>
              <a:rPr lang="en-GB" dirty="0" smtClean="0"/>
              <a:t>ccess </a:t>
            </a:r>
            <a:r>
              <a:rPr lang="en-GB" dirty="0"/>
              <a:t>to information: the lack of ability to understand product information/labels or how to access help or complain e.g. younger consumers are less likely to complain about poor service/goods.</a:t>
            </a:r>
          </a:p>
        </p:txBody>
      </p:sp>
      <p:pic>
        <p:nvPicPr>
          <p:cNvPr id="4" name="Picture 3">
            <a:extLst>
              <a:ext uri="{FF2B5EF4-FFF2-40B4-BE49-F238E27FC236}">
                <a16:creationId xmlns:a16="http://schemas.microsoft.com/office/drawing/2014/main" id="{62CA15BA-D18C-4145-A421-7FFB795B99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6553" y="2632052"/>
            <a:ext cx="2247013" cy="3394279"/>
          </a:xfrm>
          <a:prstGeom prst="rect">
            <a:avLst/>
          </a:prstGeom>
        </p:spPr>
      </p:pic>
    </p:spTree>
    <p:extLst>
      <p:ext uri="{BB962C8B-B14F-4D97-AF65-F5344CB8AC3E}">
        <p14:creationId xmlns:p14="http://schemas.microsoft.com/office/powerpoint/2010/main" val="1072420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3E7FC-5EB3-4A24-B2A7-62E0223207FB}"/>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8F10BCB6-0A4F-4538-A836-B7681BA335F3}"/>
              </a:ext>
            </a:extLst>
          </p:cNvPr>
          <p:cNvSpPr>
            <a:spLocks noGrp="1"/>
          </p:cNvSpPr>
          <p:nvPr>
            <p:ph type="subTitle" idx="1"/>
          </p:nvPr>
        </p:nvSpPr>
        <p:spPr>
          <a:xfrm>
            <a:off x="1169276" y="2964284"/>
            <a:ext cx="7774427" cy="3600000"/>
          </a:xfrm>
        </p:spPr>
        <p:txBody>
          <a:bodyPr/>
          <a:lstStyle/>
          <a:p>
            <a:pPr marL="0" indent="0">
              <a:buNone/>
            </a:pPr>
            <a:r>
              <a:rPr lang="en-GB" b="1" dirty="0"/>
              <a:t>Ethnicity</a:t>
            </a:r>
            <a:r>
              <a:rPr lang="en-GB" dirty="0"/>
              <a:t>: cultural differences and language may affect consumers ability to access and understand information and their rights and responsibilities. For example:</a:t>
            </a:r>
          </a:p>
          <a:p>
            <a:r>
              <a:rPr lang="en-GB" dirty="0"/>
              <a:t>c</a:t>
            </a:r>
            <a:r>
              <a:rPr lang="en-GB" dirty="0" smtClean="0"/>
              <a:t>onsumers </a:t>
            </a:r>
            <a:r>
              <a:rPr lang="en-GB" dirty="0"/>
              <a:t>from other countries may not be aware of or understand consumer legislation that is there to protect them;</a:t>
            </a:r>
          </a:p>
          <a:p>
            <a:r>
              <a:rPr lang="en-GB" dirty="0"/>
              <a:t>n</a:t>
            </a:r>
            <a:r>
              <a:rPr lang="en-GB" dirty="0" smtClean="0"/>
              <a:t>ot </a:t>
            </a:r>
            <a:r>
              <a:rPr lang="en-GB" dirty="0"/>
              <a:t>having access to familiar foods and products can be challenging for consumers;</a:t>
            </a:r>
          </a:p>
          <a:p>
            <a:r>
              <a:rPr lang="en-GB" dirty="0"/>
              <a:t>c</a:t>
            </a:r>
            <a:r>
              <a:rPr lang="en-GB" dirty="0" smtClean="0"/>
              <a:t>onsumers </a:t>
            </a:r>
            <a:r>
              <a:rPr lang="en-GB" dirty="0"/>
              <a:t>may feel socially isolated when shopping or accessing services.</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D0F17486-42BA-47B6-9B5C-B7F16109522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174168" y="3446214"/>
            <a:ext cx="2769094" cy="1849755"/>
          </a:xfrm>
          <a:prstGeom prst="rect">
            <a:avLst/>
          </a:prstGeom>
        </p:spPr>
      </p:pic>
    </p:spTree>
    <p:extLst>
      <p:ext uri="{BB962C8B-B14F-4D97-AF65-F5344CB8AC3E}">
        <p14:creationId xmlns:p14="http://schemas.microsoft.com/office/powerpoint/2010/main" val="38839427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A5F4CA-AA48-46B0-8DFE-64CC6945C13D}"/>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A501B3AD-D09B-4897-8605-8138447DE1AD}"/>
              </a:ext>
            </a:extLst>
          </p:cNvPr>
          <p:cNvSpPr>
            <a:spLocks noGrp="1"/>
          </p:cNvSpPr>
          <p:nvPr>
            <p:ph type="subTitle" idx="1"/>
          </p:nvPr>
        </p:nvSpPr>
        <p:spPr>
          <a:xfrm>
            <a:off x="1169274" y="2845615"/>
            <a:ext cx="7234495" cy="3600000"/>
          </a:xfrm>
        </p:spPr>
        <p:txBody>
          <a:bodyPr/>
          <a:lstStyle/>
          <a:p>
            <a:pPr marL="0" indent="0">
              <a:buNone/>
            </a:pPr>
            <a:r>
              <a:rPr lang="en-GB" b="1" dirty="0"/>
              <a:t>Knowledge: </a:t>
            </a:r>
            <a:r>
              <a:rPr lang="en-GB" dirty="0"/>
              <a:t>the laws that are there to support consumers can be complex and some may find them difficult to understand. </a:t>
            </a:r>
            <a:r>
              <a:rPr lang="en-GB" b="1" dirty="0"/>
              <a:t> </a:t>
            </a:r>
            <a:r>
              <a:rPr lang="en-GB" dirty="0"/>
              <a:t>For example:</a:t>
            </a:r>
          </a:p>
          <a:p>
            <a:r>
              <a:rPr lang="en-GB" dirty="0"/>
              <a:t>c</a:t>
            </a:r>
            <a:r>
              <a:rPr lang="en-GB" dirty="0" smtClean="0"/>
              <a:t>onsumer </a:t>
            </a:r>
            <a:r>
              <a:rPr lang="en-GB" dirty="0"/>
              <a:t>rights are complicated so it may be challenging for people with learning difficulties or limited numeracy/literacy skills to access;</a:t>
            </a:r>
          </a:p>
          <a:p>
            <a:r>
              <a:rPr lang="en-GB" dirty="0"/>
              <a:t>t</a:t>
            </a:r>
            <a:r>
              <a:rPr lang="en-GB" dirty="0" smtClean="0"/>
              <a:t>he </a:t>
            </a:r>
            <a:r>
              <a:rPr lang="en-GB" dirty="0"/>
              <a:t>age of the consumer can also be a factor; younger and older (55+) consumers may be less well informed; </a:t>
            </a:r>
          </a:p>
          <a:p>
            <a:r>
              <a:rPr lang="en-GB" dirty="0"/>
              <a:t>c</a:t>
            </a:r>
            <a:r>
              <a:rPr lang="en-GB" dirty="0" smtClean="0"/>
              <a:t>onsumers </a:t>
            </a:r>
            <a:r>
              <a:rPr lang="en-GB" dirty="0"/>
              <a:t>living on a low income may also find it more difficult to access appropriate information.</a:t>
            </a:r>
          </a:p>
          <a:p>
            <a:pPr marL="0" indent="0">
              <a:buNone/>
            </a:pPr>
            <a:endParaRPr lang="en-GB" dirty="0"/>
          </a:p>
        </p:txBody>
      </p:sp>
      <p:pic>
        <p:nvPicPr>
          <p:cNvPr id="4" name="Picture 3">
            <a:extLst>
              <a:ext uri="{FF2B5EF4-FFF2-40B4-BE49-F238E27FC236}">
                <a16:creationId xmlns:a16="http://schemas.microsoft.com/office/drawing/2014/main" id="{8397A7DC-4734-4A0C-BF4D-7B0CAD2221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7250" y="3552281"/>
            <a:ext cx="3234716" cy="2186668"/>
          </a:xfrm>
          <a:prstGeom prst="rect">
            <a:avLst/>
          </a:prstGeom>
        </p:spPr>
      </p:pic>
    </p:spTree>
    <p:extLst>
      <p:ext uri="{BB962C8B-B14F-4D97-AF65-F5344CB8AC3E}">
        <p14:creationId xmlns:p14="http://schemas.microsoft.com/office/powerpoint/2010/main" val="229558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1B44F5-A681-436C-B17D-EE35BF54CE24}"/>
              </a:ext>
            </a:extLst>
          </p:cNvPr>
          <p:cNvSpPr>
            <a:spLocks noGrp="1"/>
          </p:cNvSpPr>
          <p:nvPr>
            <p:ph type="ctrTitle"/>
          </p:nvPr>
        </p:nvSpPr>
        <p:spPr/>
        <p:txBody>
          <a:bodyPr/>
          <a:lstStyle/>
          <a:p>
            <a:r>
              <a:rPr lang="en-GB" dirty="0"/>
              <a:t>What are the barriers to being an effective consumer?</a:t>
            </a:r>
          </a:p>
        </p:txBody>
      </p:sp>
      <p:sp>
        <p:nvSpPr>
          <p:cNvPr id="3" name="Subtitle 2">
            <a:extLst>
              <a:ext uri="{FF2B5EF4-FFF2-40B4-BE49-F238E27FC236}">
                <a16:creationId xmlns:a16="http://schemas.microsoft.com/office/drawing/2014/main" id="{607A5B08-B39A-4EE2-8A1C-02EA1633D295}"/>
              </a:ext>
            </a:extLst>
          </p:cNvPr>
          <p:cNvSpPr>
            <a:spLocks noGrp="1"/>
          </p:cNvSpPr>
          <p:nvPr>
            <p:ph type="subTitle" idx="1"/>
          </p:nvPr>
        </p:nvSpPr>
        <p:spPr>
          <a:xfrm>
            <a:off x="1169276" y="2881988"/>
            <a:ext cx="7565421" cy="3600000"/>
          </a:xfrm>
        </p:spPr>
        <p:txBody>
          <a:bodyPr/>
          <a:lstStyle/>
          <a:p>
            <a:pPr marL="0" indent="0">
              <a:buNone/>
            </a:pPr>
            <a:r>
              <a:rPr lang="en-GB" b="1" dirty="0"/>
              <a:t>Resources</a:t>
            </a:r>
            <a:r>
              <a:rPr lang="en-GB" dirty="0"/>
              <a:t>: consumers may be affected by lack of resources such as money, time and location. For example:</a:t>
            </a:r>
          </a:p>
          <a:p>
            <a:r>
              <a:rPr lang="en-GB" dirty="0"/>
              <a:t>l</a:t>
            </a:r>
            <a:r>
              <a:rPr lang="en-GB" dirty="0" smtClean="0"/>
              <a:t>ow </a:t>
            </a:r>
            <a:r>
              <a:rPr lang="en-GB" dirty="0"/>
              <a:t>income or lack of access to money or credit will affect how consumers shop or access services for the products they need;</a:t>
            </a:r>
          </a:p>
          <a:p>
            <a:r>
              <a:rPr lang="en-GB" dirty="0"/>
              <a:t>c</a:t>
            </a:r>
            <a:r>
              <a:rPr lang="en-GB" dirty="0" smtClean="0"/>
              <a:t>onsumers </a:t>
            </a:r>
            <a:r>
              <a:rPr lang="en-GB" dirty="0"/>
              <a:t>may have limited time to research or find </a:t>
            </a:r>
            <a:r>
              <a:rPr lang="en-GB" dirty="0" smtClean="0"/>
              <a:t>information, </a:t>
            </a:r>
            <a:r>
              <a:rPr lang="en-GB" dirty="0"/>
              <a:t>e.g. they may be carers, work long hours or work away from home;</a:t>
            </a:r>
          </a:p>
          <a:p>
            <a:r>
              <a:rPr lang="en-GB" dirty="0"/>
              <a:t>t</a:t>
            </a:r>
            <a:r>
              <a:rPr lang="en-GB" dirty="0" smtClean="0"/>
              <a:t>heir </a:t>
            </a:r>
            <a:r>
              <a:rPr lang="en-GB" dirty="0"/>
              <a:t>location (where they live) may make it difficult for consumers to shop e.g. there may be little or no public transport in rural areas.</a:t>
            </a:r>
          </a:p>
        </p:txBody>
      </p:sp>
      <p:pic>
        <p:nvPicPr>
          <p:cNvPr id="4" name="Picture 3">
            <a:extLst>
              <a:ext uri="{FF2B5EF4-FFF2-40B4-BE49-F238E27FC236}">
                <a16:creationId xmlns:a16="http://schemas.microsoft.com/office/drawing/2014/main" id="{C1ECCABB-7998-40C4-B1EF-4A5A4E64EA3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3225" y="3289663"/>
            <a:ext cx="2888116" cy="1848394"/>
          </a:xfrm>
          <a:prstGeom prst="rect">
            <a:avLst/>
          </a:prstGeom>
        </p:spPr>
      </p:pic>
    </p:spTree>
    <p:extLst>
      <p:ext uri="{BB962C8B-B14F-4D97-AF65-F5344CB8AC3E}">
        <p14:creationId xmlns:p14="http://schemas.microsoft.com/office/powerpoint/2010/main" val="53687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8B91B-7A13-42F4-88FE-515215385E88}"/>
              </a:ext>
            </a:extLst>
          </p:cNvPr>
          <p:cNvSpPr>
            <a:spLocks noGrp="1"/>
          </p:cNvSpPr>
          <p:nvPr>
            <p:ph type="ctrTitle"/>
          </p:nvPr>
        </p:nvSpPr>
        <p:spPr/>
        <p:txBody>
          <a:bodyPr/>
          <a:lstStyle/>
          <a:p>
            <a:r>
              <a:rPr lang="en-GB" dirty="0"/>
              <a:t>Shopping options for consumers</a:t>
            </a:r>
          </a:p>
        </p:txBody>
      </p:sp>
      <p:sp>
        <p:nvSpPr>
          <p:cNvPr id="3" name="Subtitle 2">
            <a:extLst>
              <a:ext uri="{FF2B5EF4-FFF2-40B4-BE49-F238E27FC236}">
                <a16:creationId xmlns:a16="http://schemas.microsoft.com/office/drawing/2014/main" id="{03BB9FC6-C76A-47D9-B217-2DB6A306DEEC}"/>
              </a:ext>
            </a:extLst>
          </p:cNvPr>
          <p:cNvSpPr>
            <a:spLocks noGrp="1"/>
          </p:cNvSpPr>
          <p:nvPr>
            <p:ph type="subTitle" idx="1"/>
          </p:nvPr>
        </p:nvSpPr>
        <p:spPr>
          <a:xfrm>
            <a:off x="1169276" y="2571092"/>
            <a:ext cx="7495753" cy="3600000"/>
          </a:xfrm>
        </p:spPr>
        <p:txBody>
          <a:bodyPr/>
          <a:lstStyle/>
          <a:p>
            <a:pPr marL="0" indent="0">
              <a:buNone/>
            </a:pPr>
            <a:r>
              <a:rPr lang="en-GB" dirty="0"/>
              <a:t>Consumers have a wide range of options when shopping for food. There are advantages and disadvantages for them all, it is therefore important for consumers to decide which is the most suitable for them.</a:t>
            </a:r>
          </a:p>
          <a:p>
            <a:pPr marL="0" indent="0">
              <a:buNone/>
            </a:pPr>
            <a:r>
              <a:rPr lang="en-GB" dirty="0"/>
              <a:t>Shopping options include:</a:t>
            </a:r>
          </a:p>
          <a:p>
            <a:r>
              <a:rPr lang="en-GB" dirty="0" smtClean="0"/>
              <a:t>independent </a:t>
            </a:r>
            <a:r>
              <a:rPr lang="en-GB" dirty="0"/>
              <a:t>grocery shops;</a:t>
            </a:r>
          </a:p>
          <a:p>
            <a:r>
              <a:rPr lang="en-GB" dirty="0"/>
              <a:t>s</a:t>
            </a:r>
            <a:r>
              <a:rPr lang="en-GB" dirty="0" smtClean="0"/>
              <a:t>upermarkets</a:t>
            </a:r>
            <a:r>
              <a:rPr lang="en-GB" dirty="0"/>
              <a:t>;</a:t>
            </a:r>
          </a:p>
          <a:p>
            <a:r>
              <a:rPr lang="en-GB" dirty="0"/>
              <a:t>m</a:t>
            </a:r>
            <a:r>
              <a:rPr lang="en-GB" dirty="0" smtClean="0"/>
              <a:t>arkets</a:t>
            </a:r>
            <a:r>
              <a:rPr lang="en-GB" dirty="0"/>
              <a:t>;</a:t>
            </a:r>
          </a:p>
          <a:p>
            <a:r>
              <a:rPr lang="en-GB" dirty="0"/>
              <a:t>f</a:t>
            </a:r>
            <a:r>
              <a:rPr lang="en-GB" dirty="0" smtClean="0"/>
              <a:t>arm </a:t>
            </a:r>
            <a:r>
              <a:rPr lang="en-GB" dirty="0"/>
              <a:t>shops;</a:t>
            </a:r>
          </a:p>
          <a:p>
            <a:r>
              <a:rPr lang="en-GB" dirty="0"/>
              <a:t>o</a:t>
            </a:r>
            <a:r>
              <a:rPr lang="en-GB" dirty="0" smtClean="0"/>
              <a:t>nline </a:t>
            </a:r>
            <a:r>
              <a:rPr lang="en-GB" dirty="0"/>
              <a:t>shopping;</a:t>
            </a:r>
          </a:p>
          <a:p>
            <a:r>
              <a:rPr lang="en-GB" dirty="0"/>
              <a:t>s</a:t>
            </a:r>
            <a:r>
              <a:rPr lang="en-GB" dirty="0" smtClean="0"/>
              <a:t>hopping </a:t>
            </a:r>
            <a:r>
              <a:rPr lang="en-GB" dirty="0"/>
              <a:t>apps. </a:t>
            </a:r>
          </a:p>
          <a:p>
            <a:pPr marL="0" indent="0">
              <a:buNone/>
            </a:pPr>
            <a:endParaRPr lang="en-GB" dirty="0"/>
          </a:p>
        </p:txBody>
      </p:sp>
      <p:pic>
        <p:nvPicPr>
          <p:cNvPr id="4" name="Picture 3">
            <a:extLst>
              <a:ext uri="{FF2B5EF4-FFF2-40B4-BE49-F238E27FC236}">
                <a16:creationId xmlns:a16="http://schemas.microsoft.com/office/drawing/2014/main" id="{1D073FE8-133F-4B20-9CF4-B140E933DF4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31793" y="3729332"/>
            <a:ext cx="3115673" cy="2336755"/>
          </a:xfrm>
          <a:prstGeom prst="rect">
            <a:avLst/>
          </a:prstGeom>
        </p:spPr>
      </p:pic>
    </p:spTree>
    <p:extLst>
      <p:ext uri="{BB962C8B-B14F-4D97-AF65-F5344CB8AC3E}">
        <p14:creationId xmlns:p14="http://schemas.microsoft.com/office/powerpoint/2010/main" val="211388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1E5CE-3A54-4046-8A8A-393B3DB86805}"/>
              </a:ext>
            </a:extLst>
          </p:cNvPr>
          <p:cNvSpPr>
            <a:spLocks noGrp="1"/>
          </p:cNvSpPr>
          <p:nvPr>
            <p:ph type="ctrTitle"/>
          </p:nvPr>
        </p:nvSpPr>
        <p:spPr/>
        <p:txBody>
          <a:bodyPr/>
          <a:lstStyle/>
          <a:p>
            <a:r>
              <a:rPr lang="en-GB" dirty="0"/>
              <a:t>Independent grocery shop</a:t>
            </a:r>
            <a:br>
              <a:rPr lang="en-GB" dirty="0"/>
            </a:br>
            <a:endParaRPr lang="en-GB" dirty="0"/>
          </a:p>
        </p:txBody>
      </p:sp>
      <p:sp>
        <p:nvSpPr>
          <p:cNvPr id="3" name="Subtitle 2">
            <a:extLst>
              <a:ext uri="{FF2B5EF4-FFF2-40B4-BE49-F238E27FC236}">
                <a16:creationId xmlns:a16="http://schemas.microsoft.com/office/drawing/2014/main" id="{C744D4DE-C32E-4FFC-B5A3-C4C735F0B42B}"/>
              </a:ext>
            </a:extLst>
          </p:cNvPr>
          <p:cNvSpPr>
            <a:spLocks noGrp="1"/>
          </p:cNvSpPr>
          <p:nvPr>
            <p:ph type="subTitle" idx="1"/>
          </p:nvPr>
        </p:nvSpPr>
        <p:spPr>
          <a:xfrm>
            <a:off x="1169276" y="2571092"/>
            <a:ext cx="7373833" cy="3600000"/>
          </a:xfrm>
        </p:spPr>
        <p:txBody>
          <a:bodyPr/>
          <a:lstStyle/>
          <a:p>
            <a:pPr marL="0" indent="0">
              <a:buNone/>
            </a:pPr>
            <a:r>
              <a:rPr lang="en-GB" b="1" dirty="0"/>
              <a:t>Advantages</a:t>
            </a:r>
            <a:r>
              <a:rPr lang="en-GB" dirty="0"/>
              <a:t>:</a:t>
            </a:r>
          </a:p>
          <a:p>
            <a:r>
              <a:rPr lang="en-GB" dirty="0"/>
              <a:t>c</a:t>
            </a:r>
            <a:r>
              <a:rPr lang="en-GB" dirty="0" smtClean="0"/>
              <a:t>loser </a:t>
            </a:r>
            <a:r>
              <a:rPr lang="en-GB" dirty="0"/>
              <a:t>to home – often in residential areas;</a:t>
            </a:r>
          </a:p>
          <a:p>
            <a:r>
              <a:rPr lang="en-GB" dirty="0"/>
              <a:t>m</a:t>
            </a:r>
            <a:r>
              <a:rPr lang="en-GB" dirty="0" smtClean="0"/>
              <a:t>ore </a:t>
            </a:r>
            <a:r>
              <a:rPr lang="en-GB" dirty="0"/>
              <a:t>personal service;</a:t>
            </a:r>
          </a:p>
          <a:p>
            <a:r>
              <a:rPr lang="en-GB" dirty="0"/>
              <a:t>s</a:t>
            </a:r>
            <a:r>
              <a:rPr lang="en-GB" dirty="0" smtClean="0"/>
              <a:t>tock </a:t>
            </a:r>
            <a:r>
              <a:rPr lang="en-GB" dirty="0"/>
              <a:t>more local food products;</a:t>
            </a:r>
          </a:p>
          <a:p>
            <a:r>
              <a:rPr lang="en-GB" dirty="0"/>
              <a:t>o</a:t>
            </a:r>
            <a:r>
              <a:rPr lang="en-GB" dirty="0" smtClean="0"/>
              <a:t>ffer </a:t>
            </a:r>
            <a:r>
              <a:rPr lang="en-GB" dirty="0"/>
              <a:t>smaller quantities, reducing waste;</a:t>
            </a:r>
          </a:p>
          <a:p>
            <a:pPr marL="0" indent="0">
              <a:buNone/>
            </a:pPr>
            <a:r>
              <a:rPr lang="en-GB" b="1" dirty="0"/>
              <a:t>Disadvantages</a:t>
            </a:r>
            <a:r>
              <a:rPr lang="en-GB" dirty="0"/>
              <a:t>:</a:t>
            </a:r>
          </a:p>
          <a:p>
            <a:r>
              <a:rPr lang="en-GB" dirty="0"/>
              <a:t>m</a:t>
            </a:r>
            <a:r>
              <a:rPr lang="en-GB" dirty="0" smtClean="0"/>
              <a:t>ay </a:t>
            </a:r>
            <a:r>
              <a:rPr lang="en-GB" dirty="0"/>
              <a:t>be more expensive;</a:t>
            </a:r>
          </a:p>
          <a:p>
            <a:r>
              <a:rPr lang="en-GB" dirty="0"/>
              <a:t>m</a:t>
            </a:r>
            <a:r>
              <a:rPr lang="en-GB" dirty="0" smtClean="0"/>
              <a:t>ore </a:t>
            </a:r>
            <a:r>
              <a:rPr lang="en-GB" dirty="0"/>
              <a:t>limited choice/range of products;</a:t>
            </a:r>
          </a:p>
          <a:p>
            <a:r>
              <a:rPr lang="en-GB" dirty="0"/>
              <a:t>l</a:t>
            </a:r>
            <a:r>
              <a:rPr lang="en-GB" dirty="0" smtClean="0"/>
              <a:t>ess </a:t>
            </a:r>
            <a:r>
              <a:rPr lang="en-GB" dirty="0"/>
              <a:t>turnover of stock;</a:t>
            </a:r>
          </a:p>
          <a:p>
            <a:r>
              <a:rPr lang="en-GB" dirty="0"/>
              <a:t>a</a:t>
            </a:r>
            <a:r>
              <a:rPr lang="en-GB" dirty="0" smtClean="0"/>
              <a:t>ccess/parking </a:t>
            </a:r>
            <a:r>
              <a:rPr lang="en-GB" dirty="0"/>
              <a:t>may be limited.</a:t>
            </a:r>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9217D53A-9417-41B3-BA62-EC064C44BE8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873233" y="2571092"/>
            <a:ext cx="2400229" cy="3600000"/>
          </a:xfrm>
          <a:prstGeom prst="rect">
            <a:avLst/>
          </a:prstGeom>
        </p:spPr>
      </p:pic>
    </p:spTree>
    <p:extLst>
      <p:ext uri="{BB962C8B-B14F-4D97-AF65-F5344CB8AC3E}">
        <p14:creationId xmlns:p14="http://schemas.microsoft.com/office/powerpoint/2010/main" val="68189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1521</Words>
  <Application>Microsoft Office PowerPoint</Application>
  <PresentationFormat>Widescreen</PresentationFormat>
  <Paragraphs>152</Paragraphs>
  <Slides>21</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21</vt:i4>
      </vt:variant>
    </vt:vector>
  </HeadingPairs>
  <TitlesOfParts>
    <vt:vector size="27" baseType="lpstr">
      <vt:lpstr>Arial</vt:lpstr>
      <vt:lpstr>Calibri</vt:lpstr>
      <vt:lpstr>Office Theme</vt:lpstr>
      <vt:lpstr>Custom Design</vt:lpstr>
      <vt:lpstr>1_Custom Design</vt:lpstr>
      <vt:lpstr>3_Custom Design</vt:lpstr>
      <vt:lpstr>Being an effective consumer</vt:lpstr>
      <vt:lpstr>What is a consumer?</vt:lpstr>
      <vt:lpstr>What are the barriers to being an effective consumer?</vt:lpstr>
      <vt:lpstr>What are the barriers to being an effective consumer?</vt:lpstr>
      <vt:lpstr>What are the barriers to being an effective consumer?</vt:lpstr>
      <vt:lpstr>What are the barriers to being an effective consumer?</vt:lpstr>
      <vt:lpstr>What are the barriers to being an effective consumer?</vt:lpstr>
      <vt:lpstr>Shopping options for consumers</vt:lpstr>
      <vt:lpstr>Independent grocery shop </vt:lpstr>
      <vt:lpstr>Supermarket</vt:lpstr>
      <vt:lpstr>Supermarket</vt:lpstr>
      <vt:lpstr>Markets</vt:lpstr>
      <vt:lpstr>Farm shops/markets</vt:lpstr>
      <vt:lpstr>Online shopping</vt:lpstr>
      <vt:lpstr>Shopping apps.</vt:lpstr>
      <vt:lpstr>Consumer protection – Northern Ireland</vt:lpstr>
      <vt:lpstr>Consumer protection – Northern Ireland</vt:lpstr>
      <vt:lpstr>Consumer protection – Northern Ireland</vt:lpstr>
      <vt:lpstr>Consumer protection – Northern Ireland</vt:lpstr>
      <vt:lpstr>Shopping choice</vt:lpstr>
      <vt:lpstr>Being an effective consumer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67</cp:revision>
  <dcterms:created xsi:type="dcterms:W3CDTF">2018-10-10T09:22:08Z</dcterms:created>
  <dcterms:modified xsi:type="dcterms:W3CDTF">2019-06-24T13:25:50Z</dcterms:modified>
</cp:coreProperties>
</file>