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3685" r:id="rId2"/>
    <p:sldMasterId id="2147483687" r:id="rId3"/>
  </p:sldMasterIdLst>
  <p:notesMasterIdLst>
    <p:notesMasterId r:id="rId23"/>
  </p:notesMasterIdLst>
  <p:handoutMasterIdLst>
    <p:handoutMasterId r:id="rId24"/>
  </p:handoutMasterIdLst>
  <p:sldIdLst>
    <p:sldId id="355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60" r:id="rId21"/>
    <p:sldId id="359" r:id="rId2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Theobald" initials="CT" lastIdx="0" clrIdx="0">
    <p:extLst>
      <p:ext uri="{19B8F6BF-5375-455C-9EA6-DF929625EA0E}">
        <p15:presenceInfo xmlns:p15="http://schemas.microsoft.com/office/powerpoint/2012/main" userId="S-1-5-21-1974762338-2042246095-630515929-11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30E"/>
    <a:srgbClr val="6E6C72"/>
    <a:srgbClr val="C63010"/>
    <a:srgbClr val="646464"/>
    <a:srgbClr val="CF3A1D"/>
    <a:srgbClr val="7B7B7B"/>
    <a:srgbClr val="888888"/>
    <a:srgbClr val="E6E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4" d="100"/>
          <a:sy n="84" d="100"/>
        </p:scale>
        <p:origin x="133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5DA280-7497-43F8-911D-A6260D1EFA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74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7ECE7-7203-4109-970C-8636B08D8407}" type="datetimeFigureOut">
              <a:rPr lang="en-GB" smtClean="0"/>
              <a:t>08/07/2019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A3BE1-7646-454F-B8D9-6B0541DF5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1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509A42-B342-4291-9777-AEC1643664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D8259-2C64-45C7-889D-3DD62BC40D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Inclusive classroom practice 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• Strategies and approaches 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• Materials and resources 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• Understanding and managing behaviour 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• Sensory issues 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• Transition </a:t>
            </a:r>
          </a:p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8456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E69C6B-C74C-40D3-BBA2-D49F8341ADC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2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6B16E2-9A05-4658-BE05-5594CABE99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04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B4F9E-5979-4E0F-B5A1-B323A4AAEA1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en-GB" altLang="en-US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Provides proprioceptive input which is calming or organising.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altLang="en-US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Rocking and rhythmic motions are movements that are calming or organising for the child.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en-GB" altLang="en-US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Allows the child to screen out irritating or unexpected noises.</a:t>
            </a:r>
          </a:p>
        </p:txBody>
      </p:sp>
    </p:spTree>
    <p:extLst>
      <p:ext uri="{BB962C8B-B14F-4D97-AF65-F5344CB8AC3E}">
        <p14:creationId xmlns:p14="http://schemas.microsoft.com/office/powerpoint/2010/main" val="2302421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E3919B-8CDB-4BC2-98A5-B45895AA3AB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endParaRPr lang="en-GB" altLang="en-US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8451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6F3A7F-FD34-4CF7-8EBF-1CEB61E0AD7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724400"/>
            <a:ext cx="5029200" cy="4475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025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D43B28-0602-4267-BBDA-F66244266D6E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04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4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E380F-28B2-41DE-9318-73313B26D63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615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CABB03-23D2-439B-B94D-A94419367F3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What does ‘good for me’ mean? </a:t>
            </a:r>
          </a:p>
        </p:txBody>
      </p:sp>
    </p:spTree>
    <p:extLst>
      <p:ext uri="{BB962C8B-B14F-4D97-AF65-F5344CB8AC3E}">
        <p14:creationId xmlns:p14="http://schemas.microsoft.com/office/powerpoint/2010/main" val="3311460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A69E6B-A23B-4C2D-93B3-0194D3CF796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39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BFC0AC-8B10-45AE-A124-6BA972D643F5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5988"/>
            <a:ext cx="5486400" cy="447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990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98162A-C9C4-4287-8058-5E677E8D854D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634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0DA731-C940-4276-AB77-D23E3EF942C9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78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6F2B9-F4D2-47EB-B4A1-638592B97B2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542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1CED9-33E5-4989-A4E9-9A7669BCB4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332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8F023-0313-4F2E-ACBD-FEE39F25B2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58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FA465-3AC7-404D-AB0B-97FCEC4030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432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6956" y="1563798"/>
            <a:ext cx="729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55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76957" y="2571092"/>
            <a:ext cx="729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14313" indent="-214313" algn="l">
              <a:buSzPct val="90000"/>
              <a:buFont typeface="Arial" charset="0"/>
              <a:buChar char="•"/>
              <a:defRPr sz="135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60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5134" y="587760"/>
            <a:ext cx="6858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5134" y="3065489"/>
            <a:ext cx="6858000" cy="3087973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>
              <a:buFont typeface="Arial" charset="0"/>
              <a:buChar char="•"/>
              <a:defRPr sz="1350">
                <a:latin typeface="Arial" charset="0"/>
                <a:ea typeface="Arial" charset="0"/>
                <a:cs typeface="Arial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7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71ED6-B70A-4022-B030-D5D48E839B2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637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36D7B-B7B5-4E50-BEE7-A0061BEAF9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11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6CB87-8BD9-45D1-9B7D-04E48070FD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0876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096E3-C2B7-49B7-A0B5-73C209A40C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7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F5DBB-3562-47C9-90AB-6B0BA5692C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288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053D5-33E8-4487-A036-C7243B1D21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0939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CAD81-DC46-4B1B-B641-D02998AFB7F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7789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/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58868-9141-42F1-92F1-F1BE3B7A86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820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31428" name="Rectangle 4">
            <a:extLst/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29" name="Rectangle 5">
            <a:extLst/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1430" name="Rectangle 6">
            <a:extLst/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63C8464-57D6-46CE-956E-9DF8409751A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029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67335" y="6539529"/>
            <a:ext cx="8041341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675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5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67335" y="6539529"/>
            <a:ext cx="8041341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675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675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675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foodafactoflife.org.uk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imray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6955" y="2030098"/>
            <a:ext cx="7799501" cy="736634"/>
          </a:xfrm>
        </p:spPr>
        <p:txBody>
          <a:bodyPr/>
          <a:lstStyle/>
          <a:p>
            <a:r>
              <a:rPr lang="en-GB" sz="2800" dirty="0"/>
              <a:t>Overcoming challenges with engaging children on the autistic spectrum in food lessons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6955" y="5949280"/>
            <a:ext cx="4487133" cy="36004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7 May 2019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34" y="3259104"/>
            <a:ext cx="3045222" cy="2004588"/>
          </a:xfrm>
          <a:prstGeom prst="rect">
            <a:avLst/>
          </a:prstGeom>
          <a:ln w="28575">
            <a:solidFill>
              <a:srgbClr val="C33D86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234" y="3246528"/>
            <a:ext cx="2915057" cy="19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5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9196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Autistic Spectrum Disorders occur in early childhood as a result of a neurological disorder which affects development in the following areas:</a:t>
            </a:r>
            <a:br>
              <a:rPr lang="en-GB" altLang="en-US" sz="2400" dirty="0" smtClean="0">
                <a:ea typeface="ＭＳ Ｐゴシック" panose="020B0600070205080204" pitchFamily="34" charset="-128"/>
              </a:rPr>
            </a:b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Social Communication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Social Interaction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Flexibility of Thought</a:t>
            </a:r>
          </a:p>
          <a:p>
            <a:pPr lvl="1"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Sensory Processing</a:t>
            </a:r>
          </a:p>
          <a:p>
            <a:pPr marL="457200" lvl="1" indent="0"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n-GB" altLang="en-US" sz="20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There is no known cure.</a:t>
            </a:r>
          </a:p>
        </p:txBody>
      </p:sp>
    </p:spTree>
    <p:extLst>
      <p:ext uri="{BB962C8B-B14F-4D97-AF65-F5344CB8AC3E}">
        <p14:creationId xmlns:p14="http://schemas.microsoft.com/office/powerpoint/2010/main" val="2518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Sensory processing</a:t>
            </a:r>
          </a:p>
        </p:txBody>
      </p:sp>
      <p:sp>
        <p:nvSpPr>
          <p:cNvPr id="130051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127670"/>
            <a:ext cx="7704856" cy="4605586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dirty="0">
                <a:ea typeface="ＭＳ Ｐゴシック" panose="020B0600070205080204" pitchFamily="34" charset="-128"/>
              </a:rPr>
              <a:t>Difficulties processing and integrating the seven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senses.</a:t>
            </a:r>
          </a:p>
          <a:p>
            <a:pPr eaLnBrk="1" hangingPunct="1">
              <a:defRPr/>
            </a:pPr>
            <a:endParaRPr lang="en-GB" altLang="en-US" sz="2400" dirty="0">
              <a:solidFill>
                <a:srgbClr val="646464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en-US" sz="2400" dirty="0">
                <a:ea typeface="ＭＳ Ｐゴシック" panose="020B0600070205080204" pitchFamily="34" charset="-128"/>
              </a:rPr>
              <a:t>Most of those on the spectrum will suffer from </a:t>
            </a:r>
            <a:r>
              <a:rPr lang="en-GB" altLang="en-US" sz="2400" b="1" dirty="0" smtClean="0">
                <a:solidFill>
                  <a:srgbClr val="C63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hyper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sensitivity - being </a:t>
            </a:r>
            <a:r>
              <a:rPr lang="en-GB" altLang="en-US" sz="2400" b="1" dirty="0" smtClean="0">
                <a:solidFill>
                  <a:srgbClr val="C63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over</a:t>
            </a:r>
            <a:r>
              <a:rPr lang="en-GB" altLang="en-US" sz="2400" dirty="0" smtClean="0">
                <a:solidFill>
                  <a:srgbClr val="646464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>
                <a:ea typeface="ＭＳ Ｐゴシック" panose="020B0600070205080204" pitchFamily="34" charset="-128"/>
              </a:rPr>
              <a:t>sensitive or intolerant to a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sensory experience.</a:t>
            </a:r>
          </a:p>
          <a:p>
            <a:pPr marL="0" indent="0" eaLnBrk="1" hangingPunct="1">
              <a:buNone/>
              <a:defRPr/>
            </a:pPr>
            <a:endParaRPr lang="en-GB" altLang="en-US" sz="2400" dirty="0">
              <a:solidFill>
                <a:srgbClr val="646464"/>
              </a:solidFill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en-GB" altLang="en-US" sz="2400" dirty="0">
                <a:ea typeface="ＭＳ Ｐゴシック" panose="020B0600070205080204" pitchFamily="34" charset="-128"/>
              </a:rPr>
              <a:t>Some may suffer from </a:t>
            </a:r>
            <a:r>
              <a:rPr lang="en-GB" altLang="en-US" sz="2400" b="1" dirty="0" smtClean="0">
                <a:solidFill>
                  <a:srgbClr val="C63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hypo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sensitivity - being </a:t>
            </a:r>
            <a:r>
              <a:rPr lang="en-GB" altLang="en-US" sz="2400" b="1" dirty="0" smtClean="0">
                <a:solidFill>
                  <a:srgbClr val="C630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under</a:t>
            </a:r>
            <a:r>
              <a:rPr lang="en-GB" altLang="en-US" sz="2400" dirty="0" smtClean="0">
                <a:solidFill>
                  <a:srgbClr val="646464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>
                <a:ea typeface="ＭＳ Ｐゴシック" panose="020B0600070205080204" pitchFamily="34" charset="-128"/>
              </a:rPr>
              <a:t>sensitive to, or unable to get enough of, a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sensory </a:t>
            </a:r>
            <a:r>
              <a:rPr lang="en-GB" altLang="en-US" sz="2400" dirty="0">
                <a:ea typeface="ＭＳ Ｐゴシック" panose="020B0600070205080204" pitchFamily="34" charset="-128"/>
              </a:rPr>
              <a:t>experience. Some people with autism report experiencing great pleasure as a result of their different sensitivities.</a:t>
            </a:r>
          </a:p>
          <a:p>
            <a:pPr eaLnBrk="1" hangingPunct="1">
              <a:defRPr/>
            </a:pPr>
            <a:endParaRPr lang="en-GB" altLang="en-US" sz="2800" i="1" dirty="0">
              <a:latin typeface="Arial Rounded MT Bold" panose="020F0704030504030204" pitchFamily="34" charset="77"/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endParaRPr lang="en-GB" altLang="en-US" sz="2800" dirty="0">
              <a:latin typeface="Arial Rounded MT Bold" panose="020F0704030504030204" pitchFamily="34" charset="77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6665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Tactile system</a:t>
            </a:r>
            <a:endParaRPr lang="en-US" altLang="en-US" sz="3600" b="1" dirty="0" smtClean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00200"/>
            <a:ext cx="7560840" cy="51419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Sense of touch.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Receptors in the skin all over the body and of course on the tongue and in the mouth. 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Degree of touch, pressure, vibration, temperature and pain.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Contributes to body awareness and motor planning.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dirty="0" smtClean="0">
              <a:solidFill>
                <a:srgbClr val="646464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400" dirty="0" smtClean="0">
                <a:ea typeface="ＭＳ Ｐゴシック" panose="020B0600070205080204" pitchFamily="34" charset="-128"/>
              </a:rPr>
              <a:t>It is both </a:t>
            </a:r>
            <a:r>
              <a:rPr lang="en-GB" altLang="en-US" sz="2400" b="1" dirty="0" smtClean="0">
                <a:solidFill>
                  <a:srgbClr val="C63010"/>
                </a:solidFill>
                <a:ea typeface="ＭＳ Ｐゴシック" panose="020B0600070205080204" pitchFamily="34" charset="-128"/>
              </a:rPr>
              <a:t>protective</a:t>
            </a:r>
            <a:r>
              <a:rPr lang="en-GB" altLang="en-US" sz="2400" dirty="0" smtClean="0">
                <a:solidFill>
                  <a:srgbClr val="646464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and</a:t>
            </a:r>
            <a:r>
              <a:rPr lang="en-GB" altLang="en-US" sz="2400" dirty="0" smtClean="0">
                <a:solidFill>
                  <a:srgbClr val="646464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b="1" dirty="0" smtClean="0">
                <a:solidFill>
                  <a:srgbClr val="C63010"/>
                </a:solidFill>
                <a:ea typeface="ＭＳ Ｐゴシック" panose="020B0600070205080204" pitchFamily="34" charset="-128"/>
              </a:rPr>
              <a:t>discriminatory</a:t>
            </a:r>
            <a:r>
              <a:rPr lang="en-GB" altLang="en-US" sz="2400" dirty="0" smtClean="0">
                <a:solidFill>
                  <a:srgbClr val="646464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with these two elements working closely together.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00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371600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Oversensitivity leads to low tolerance thresholds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97726"/>
            <a:ext cx="7488832" cy="5486400"/>
          </a:xfrm>
        </p:spPr>
        <p:txBody>
          <a:bodyPr/>
          <a:lstStyle/>
          <a:p>
            <a:pPr marL="609600" indent="-609600"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People who are oversensitive tend to operate under </a:t>
            </a:r>
            <a:r>
              <a:rPr lang="en-GB" altLang="en-US" sz="2400" b="1" dirty="0" smtClean="0">
                <a:solidFill>
                  <a:srgbClr val="C63010"/>
                </a:solidFill>
                <a:ea typeface="ＭＳ Ｐゴシック" panose="020B0600070205080204" pitchFamily="34" charset="-128"/>
              </a:rPr>
              <a:t>high levels of anxiety</a:t>
            </a:r>
            <a:r>
              <a:rPr lang="en-GB" altLang="en-US" sz="2400" b="1" dirty="0" smtClean="0">
                <a:ea typeface="ＭＳ Ｐゴシック" panose="020B0600070205080204" pitchFamily="34" charset="-128"/>
              </a:rPr>
              <a:t>.</a:t>
            </a:r>
          </a:p>
          <a:p>
            <a:pPr marL="609600" indent="-609600" eaLnBrk="1" hangingPunct="1"/>
            <a:endParaRPr lang="en-GB" altLang="en-US" sz="2400" b="1" dirty="0" smtClean="0">
              <a:solidFill>
                <a:srgbClr val="C63010"/>
              </a:solidFill>
              <a:ea typeface="ＭＳ Ｐゴシック" panose="020B0600070205080204" pitchFamily="34" charset="-128"/>
            </a:endParaRPr>
          </a:p>
          <a:p>
            <a:pPr marL="609600" indent="-609600"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They are often in a hyper aroused state with “fight, fright or flight” reactions.</a:t>
            </a:r>
          </a:p>
          <a:p>
            <a:pPr marL="609600" indent="-609600"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marL="609600" indent="-609600"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Some will seek out certain sensations as a coping strategy, for example: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altLang="en-US" dirty="0" smtClean="0">
                <a:ea typeface="ＭＳ Ｐゴシック" panose="020B0600070205080204" pitchFamily="34" charset="-128"/>
              </a:rPr>
              <a:t>Bumping into objects, bouncing, squeezing between pillows and furniture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altLang="en-US" dirty="0" smtClean="0">
                <a:ea typeface="ＭＳ Ｐゴシック" panose="020B0600070205080204" pitchFamily="34" charset="-128"/>
              </a:rPr>
              <a:t>Humming and making noises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en-GB" altLang="en-US" dirty="0" smtClean="0">
                <a:ea typeface="ＭＳ Ｐゴシック" panose="020B0600070205080204" pitchFamily="34" charset="-128"/>
              </a:rPr>
              <a:t>Rocking or rhythmic motions.</a:t>
            </a:r>
          </a:p>
        </p:txBody>
      </p:sp>
    </p:spTree>
    <p:extLst>
      <p:ext uri="{BB962C8B-B14F-4D97-AF65-F5344CB8AC3E}">
        <p14:creationId xmlns:p14="http://schemas.microsoft.com/office/powerpoint/2010/main" val="373792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eaLnBrk="1" hangingPunct="1"/>
            <a:r>
              <a:rPr lang="en-GB" altLang="en-US" sz="3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The oversensitive person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5538"/>
            <a:ext cx="7920880" cy="57324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venir LT Std 55 Roman (Body)"/>
                <a:ea typeface="ＭＳ Ｐゴシック" panose="020B0600070205080204" pitchFamily="34" charset="-128"/>
              </a:rPr>
              <a:t>Tactile – might avoid messy activities so that cooking could be a problem. May have difficulties being close to other people. 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>
              <a:latin typeface="Avenir LT Std 55 Roman (Body)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venir LT Std 55 Roman (Body)"/>
                <a:ea typeface="ＭＳ Ｐゴシック" panose="020B0600070205080204" pitchFamily="34" charset="-128"/>
              </a:rPr>
              <a:t>Auditory – might be distracted by noise, easily startled, covers ears, distressed with certain sounds.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>
              <a:latin typeface="Avenir LT Std 55 Roman (Body)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venir LT Std 55 Roman (Body)"/>
                <a:ea typeface="ＭＳ Ｐゴシック" panose="020B0600070205080204" pitchFamily="34" charset="-128"/>
              </a:rPr>
              <a:t>Visual – might dislike bright lights, especially strip lighting, sunny days. Might dislike foodstuffs touching each other on the plate.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>
              <a:latin typeface="Avenir LT Std 55 Roman (Body)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venir LT Std 55 Roman (Body)"/>
                <a:ea typeface="ＭＳ Ｐゴシック" panose="020B0600070205080204" pitchFamily="34" charset="-128"/>
              </a:rPr>
              <a:t>Oral – might not be able to tolerate certain food textures or putting things in the mouth like a toothbrush for example.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 smtClean="0">
              <a:latin typeface="Avenir LT Std 55 Roman (Body)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 smtClean="0">
                <a:latin typeface="Avenir LT Std 55 Roman (Body)"/>
                <a:ea typeface="ＭＳ Ｐゴシック" panose="020B0600070205080204" pitchFamily="34" charset="-128"/>
              </a:rPr>
              <a:t>Olfactory – might dislike some strong smells.</a:t>
            </a:r>
          </a:p>
        </p:txBody>
      </p:sp>
    </p:spTree>
    <p:extLst>
      <p:ext uri="{BB962C8B-B14F-4D97-AF65-F5344CB8AC3E}">
        <p14:creationId xmlns:p14="http://schemas.microsoft.com/office/powerpoint/2010/main" val="138339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35280" cy="1143000"/>
          </a:xfrm>
        </p:spPr>
        <p:txBody>
          <a:bodyPr/>
          <a:lstStyle/>
          <a:p>
            <a:pPr eaLnBrk="1" hangingPunct="1"/>
            <a:r>
              <a:rPr lang="en-GB" altLang="en-US" sz="36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How to help the oversensitive person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7848872" cy="4879975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Treat their difficulties as a real phobia. </a:t>
            </a:r>
            <a:r>
              <a:rPr lang="en-GB" altLang="en-US" sz="2400" b="1" dirty="0" smtClean="0">
                <a:solidFill>
                  <a:srgbClr val="C63010"/>
                </a:solidFill>
                <a:ea typeface="ＭＳ Ｐゴシック" panose="020B0600070205080204" pitchFamily="34" charset="-128"/>
              </a:rPr>
              <a:t>Ignore or downplay them at your peril!</a:t>
            </a:r>
          </a:p>
          <a:p>
            <a:pPr eaLnBrk="1" hangingPunct="1"/>
            <a:endParaRPr lang="en-GB" altLang="en-US" sz="2400" b="1" dirty="0" smtClean="0">
              <a:solidFill>
                <a:srgbClr val="C63010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Respect the person’s need to limit unfamiliar or uncomfortable input.</a:t>
            </a:r>
          </a:p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Pay attention to variables in our control such as people, the time of the day, the environment. </a:t>
            </a:r>
          </a:p>
          <a:p>
            <a:pPr marL="0" indent="0" eaLnBrk="1" hangingPunct="1">
              <a:buNone/>
            </a:pP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</a:rPr>
              <a:t>Operate a ‘less is more’ policy of change so that a small success is much better than a big failure.</a:t>
            </a:r>
          </a:p>
        </p:txBody>
      </p:sp>
    </p:spTree>
    <p:extLst>
      <p:ext uri="{BB962C8B-B14F-4D97-AF65-F5344CB8AC3E}">
        <p14:creationId xmlns:p14="http://schemas.microsoft.com/office/powerpoint/2010/main" val="26593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640960" cy="1209675"/>
          </a:xfrm>
        </p:spPr>
        <p:txBody>
          <a:bodyPr/>
          <a:lstStyle/>
          <a:p>
            <a:r>
              <a:rPr lang="en-GB" altLang="en-US" sz="3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How to help the oversensitive person</a:t>
            </a:r>
            <a:endParaRPr lang="en-US" altLang="en-US" sz="3200" dirty="0" smtClean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67544" y="1519444"/>
            <a:ext cx="7560840" cy="5041900"/>
          </a:xfrm>
        </p:spPr>
        <p:txBody>
          <a:bodyPr/>
          <a:lstStyle/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Use a basic and simple reward strategy - you can have A if you do a tiny bit of B.</a:t>
            </a:r>
          </a:p>
          <a:p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Gradually build up over a period of time and don’t rush things.</a:t>
            </a:r>
          </a:p>
          <a:p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Accept that the person may have bad days when they’re not able to tolerate change.</a:t>
            </a:r>
          </a:p>
          <a:p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r>
              <a:rPr lang="en-GB" altLang="en-US" sz="2400" dirty="0" smtClean="0">
                <a:ea typeface="ＭＳ Ｐゴシック" panose="020B0600070205080204" pitchFamily="34" charset="-128"/>
              </a:rPr>
              <a:t>Gradually broaden the sensory processing range by introducing </a:t>
            </a:r>
            <a:r>
              <a:rPr lang="en-GB" altLang="en-US" sz="2400" b="1" dirty="0" smtClean="0">
                <a:solidFill>
                  <a:srgbClr val="C63010"/>
                </a:solidFill>
                <a:ea typeface="ＭＳ Ｐゴシック" panose="020B0600070205080204" pitchFamily="34" charset="-128"/>
              </a:rPr>
              <a:t>acceptable</a:t>
            </a:r>
            <a:r>
              <a:rPr lang="en-GB" altLang="en-US" sz="2400" dirty="0" smtClean="0">
                <a:solidFill>
                  <a:srgbClr val="C63010"/>
                </a:solidFill>
                <a:ea typeface="ＭＳ Ｐゴシック" panose="020B0600070205080204" pitchFamily="34" charset="-128"/>
              </a:rPr>
              <a:t> 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rituals or routines. </a:t>
            </a: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19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 noChangeArrowheads="1"/>
          </p:cNvSpPr>
          <p:nvPr>
            <p:ph type="title"/>
          </p:nvPr>
        </p:nvSpPr>
        <p:spPr>
          <a:xfrm>
            <a:off x="457200" y="140351"/>
            <a:ext cx="8229600" cy="9906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References and Reading</a:t>
            </a:r>
          </a:p>
        </p:txBody>
      </p:sp>
      <p:sp>
        <p:nvSpPr>
          <p:cNvPr id="174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GB" altLang="en-US" sz="2000" dirty="0" smtClean="0">
                <a:ea typeface="ＭＳ Ｐゴシック" panose="020B0600070205080204" pitchFamily="34" charset="-128"/>
              </a:rPr>
              <a:t>Ayres A J, Erwin P and </a:t>
            </a:r>
            <a:r>
              <a:rPr lang="en-GB" altLang="en-US" sz="2000" dirty="0" err="1" smtClean="0">
                <a:ea typeface="ＭＳ Ｐゴシック" panose="020B0600070205080204" pitchFamily="34" charset="-128"/>
              </a:rPr>
              <a:t>Mailloux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 Z (2004). </a:t>
            </a:r>
            <a:r>
              <a:rPr lang="en-GB" altLang="en-US" sz="2000" b="1" dirty="0" smtClean="0">
                <a:ea typeface="ＭＳ Ｐゴシック" panose="020B0600070205080204" pitchFamily="34" charset="-128"/>
              </a:rPr>
              <a:t>Love Jean. Inspiration for Families Living with Dysfunction of Sensory Integration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. California. </a:t>
            </a:r>
            <a:r>
              <a:rPr lang="en-GB" altLang="en-US" sz="2000" dirty="0" err="1" smtClean="0">
                <a:ea typeface="ＭＳ Ｐゴシック" panose="020B0600070205080204" pitchFamily="34" charset="-128"/>
              </a:rPr>
              <a:t>Crestport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 Press. </a:t>
            </a:r>
          </a:p>
          <a:p>
            <a:r>
              <a:rPr lang="en-GB" altLang="en-US" sz="2000" dirty="0" err="1" smtClean="0">
                <a:ea typeface="ＭＳ Ｐゴシック" panose="020B0600070205080204" pitchFamily="34" charset="-128"/>
              </a:rPr>
              <a:t>Bogdashina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 O. (2003) </a:t>
            </a:r>
            <a:r>
              <a:rPr lang="en-GB" altLang="en-US" sz="2000" b="1" dirty="0" smtClean="0">
                <a:ea typeface="ＭＳ Ｐゴシック" panose="020B0600070205080204" pitchFamily="34" charset="-128"/>
              </a:rPr>
              <a:t>Sensory Perceptual Issues in Autism and Asperger Syndrome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. London. Jessica Kingsley. </a:t>
            </a:r>
          </a:p>
          <a:p>
            <a:r>
              <a:rPr lang="en-GB" altLang="en-US" sz="2000" dirty="0" smtClean="0">
                <a:ea typeface="ＭＳ Ｐゴシック" panose="020B0600070205080204" pitchFamily="34" charset="-128"/>
              </a:rPr>
              <a:t>Grandin T &amp; </a:t>
            </a:r>
            <a:r>
              <a:rPr lang="en-GB" altLang="en-US" sz="2000" dirty="0" err="1" smtClean="0">
                <a:ea typeface="ＭＳ Ｐゴシック" panose="020B0600070205080204" pitchFamily="34" charset="-128"/>
              </a:rPr>
              <a:t>Scariano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 M (1986)</a:t>
            </a:r>
            <a:r>
              <a:rPr lang="en-GB" altLang="en-US" sz="2000" b="1" i="1" dirty="0" smtClean="0">
                <a:ea typeface="ＭＳ Ｐゴシック" panose="020B0600070205080204" pitchFamily="34" charset="-128"/>
              </a:rPr>
              <a:t> </a:t>
            </a:r>
            <a:r>
              <a:rPr lang="en-GB" altLang="en-US" sz="2000" b="1" dirty="0" smtClean="0">
                <a:ea typeface="ＭＳ Ｐゴシック" panose="020B0600070205080204" pitchFamily="34" charset="-128"/>
              </a:rPr>
              <a:t>Emergence labelled autistic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. New York. Warner books.</a:t>
            </a:r>
          </a:p>
          <a:p>
            <a:r>
              <a:rPr lang="en-GB" altLang="en-US" sz="2000" dirty="0" smtClean="0">
                <a:ea typeface="ＭＳ Ｐゴシック" panose="020B0600070205080204" pitchFamily="34" charset="-128"/>
              </a:rPr>
              <a:t>Haddon M (2004). </a:t>
            </a:r>
            <a:r>
              <a:rPr lang="en-GB" altLang="en-US" sz="2000" b="1" dirty="0" smtClean="0">
                <a:ea typeface="ＭＳ Ｐゴシック" panose="020B0600070205080204" pitchFamily="34" charset="-128"/>
              </a:rPr>
              <a:t>The Curious Incident of the Dog in the Night-Time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. London. Vintage.</a:t>
            </a:r>
          </a:p>
          <a:p>
            <a:r>
              <a:rPr lang="en-GB" altLang="en-US" sz="2000" dirty="0" smtClean="0">
                <a:ea typeface="ＭＳ Ｐゴシック" panose="020B0600070205080204" pitchFamily="34" charset="-128"/>
              </a:rPr>
              <a:t>Smith Myles B, </a:t>
            </a:r>
            <a:r>
              <a:rPr lang="en-GB" altLang="en-US" sz="2000" dirty="0" err="1" smtClean="0">
                <a:ea typeface="ＭＳ Ｐゴシック" panose="020B0600070205080204" pitchFamily="34" charset="-128"/>
              </a:rPr>
              <a:t>Tapscott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 Cook K, Miller N, </a:t>
            </a:r>
            <a:r>
              <a:rPr lang="en-GB" altLang="en-US" sz="2000" dirty="0" err="1" smtClean="0">
                <a:ea typeface="ＭＳ Ｐゴシック" panose="020B0600070205080204" pitchFamily="34" charset="-128"/>
              </a:rPr>
              <a:t>Rinner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 L and Robbins L (2004) Asperger Syndrome and Sensory Issues: Practical Solutions for Making Sense of the World.  </a:t>
            </a:r>
            <a:r>
              <a:rPr lang="en-GB" altLang="en-US" sz="2000" b="1" dirty="0" smtClean="0">
                <a:ea typeface="ＭＳ Ｐゴシック" panose="020B0600070205080204" pitchFamily="34" charset="-128"/>
              </a:rPr>
              <a:t>Asperger Syndrome and Sensory Issues: Practical Solutions for Making Sense of the World. 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Autism Asperger Publishing Company. </a:t>
            </a:r>
          </a:p>
          <a:p>
            <a:r>
              <a:rPr lang="en-GB" altLang="en-US" sz="2000" dirty="0" smtClean="0">
                <a:ea typeface="ＭＳ Ｐゴシック" panose="020B0600070205080204" pitchFamily="34" charset="-128"/>
              </a:rPr>
              <a:t>Wing L and Gould J (1979) </a:t>
            </a:r>
            <a:r>
              <a:rPr lang="en-GB" altLang="en-US" sz="2000" b="1" dirty="0" smtClean="0">
                <a:ea typeface="ＭＳ Ｐゴシック" panose="020B0600070205080204" pitchFamily="34" charset="-128"/>
              </a:rPr>
              <a:t>Severe impairments of social interaction and associated abnormalities in children: epidemiology and classification</a:t>
            </a:r>
            <a:r>
              <a:rPr lang="en-GB" altLang="en-US" sz="2000" dirty="0" smtClean="0">
                <a:ea typeface="ＭＳ Ｐゴシック" panose="020B0600070205080204" pitchFamily="34" charset="-128"/>
              </a:rPr>
              <a:t>. Journal of Autism and Developmental Disorders. </a:t>
            </a:r>
          </a:p>
          <a:p>
            <a:endParaRPr lang="en-GB" altLang="en-US" sz="2000" dirty="0" smtClean="0">
              <a:ea typeface="ＭＳ Ｐゴシック" panose="020B0600070205080204" pitchFamily="34" charset="-128"/>
            </a:endParaRPr>
          </a:p>
          <a:p>
            <a:endParaRPr lang="en-GB" altLang="en-US" sz="2000" dirty="0" smtClean="0">
              <a:ea typeface="ＭＳ Ｐゴシック" panose="020B0600070205080204" pitchFamily="34" charset="-128"/>
            </a:endParaRPr>
          </a:p>
          <a:p>
            <a:endParaRPr lang="en-US" altLang="en-US" sz="20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74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Food – a fact of life </a:t>
            </a:r>
            <a:r>
              <a:rPr lang="en-US" dirty="0" smtClean="0"/>
              <a:t>resources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29000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variety of resources are available on the </a:t>
            </a:r>
            <a:r>
              <a:rPr lang="en-US" sz="2000" i="1" dirty="0" smtClean="0"/>
              <a:t>Food – a fact of life </a:t>
            </a:r>
            <a:r>
              <a:rPr lang="en-US" sz="2000" dirty="0" smtClean="0"/>
              <a:t>website to support pupils with special needs, including: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food cards;</a:t>
            </a:r>
          </a:p>
          <a:p>
            <a:r>
              <a:rPr lang="en-US" sz="2000" dirty="0"/>
              <a:t>e</a:t>
            </a:r>
            <a:r>
              <a:rPr lang="en-US" sz="2000" dirty="0" smtClean="0"/>
              <a:t>quipment cards; 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ood labels;</a:t>
            </a:r>
          </a:p>
          <a:p>
            <a:r>
              <a:rPr lang="en-US" sz="2000" dirty="0"/>
              <a:t>s</a:t>
            </a:r>
            <a:r>
              <a:rPr lang="en-US" sz="2000" dirty="0" smtClean="0"/>
              <a:t>tep-by-step picture </a:t>
            </a:r>
          </a:p>
          <a:p>
            <a:pPr marL="0" indent="0">
              <a:buNone/>
            </a:pPr>
            <a:r>
              <a:rPr lang="en-US" sz="2000" dirty="0" smtClean="0"/>
              <a:t>    recipes.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www.foodafactoflife.org.uk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91" y="2790960"/>
            <a:ext cx="2361574" cy="3341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118" y="2909085"/>
            <a:ext cx="2365597" cy="3407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838" y="2981269"/>
            <a:ext cx="2732101" cy="3243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1540" y="2955735"/>
            <a:ext cx="2304256" cy="3314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3087" y="4454268"/>
            <a:ext cx="2888662" cy="2034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1138" y="2981269"/>
            <a:ext cx="2360048" cy="344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4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700" dirty="0"/>
              <a:t>For further information, go to:</a:t>
            </a:r>
          </a:p>
          <a:p>
            <a:pPr marL="0" indent="0" algn="ctr">
              <a:buNone/>
            </a:pPr>
            <a:r>
              <a:rPr lang="en-GB" sz="27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9376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504" y="1019485"/>
            <a:ext cx="4464496" cy="488632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4000" b="1" dirty="0" smtClean="0">
                <a:ea typeface="ＭＳ Ｐゴシック" panose="020B0600070205080204" pitchFamily="34" charset="-128"/>
              </a:rPr>
              <a:t>Overcoming challenges with engaging children on the autistic spectrum in food lessons</a:t>
            </a:r>
            <a:endParaRPr lang="en-GB" altLang="en-US" sz="2800" dirty="0" smtClean="0"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b="1" dirty="0" smtClean="0">
              <a:solidFill>
                <a:srgbClr val="646464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b="1" dirty="0" smtClean="0">
                <a:ea typeface="ＭＳ Ｐゴシック" panose="020B0600070205080204" pitchFamily="34" charset="-128"/>
              </a:rPr>
              <a:t>Peter Imray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2400" dirty="0" smtClean="0">
              <a:solidFill>
                <a:srgbClr val="646464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000" dirty="0" smtClean="0">
                <a:solidFill>
                  <a:srgbClr val="646464"/>
                </a:solidFill>
                <a:ea typeface="ＭＳ Ｐゴシック" panose="020B0600070205080204" pitchFamily="34" charset="-128"/>
                <a:hlinkClick r:id="rId3"/>
              </a:rPr>
              <a:t>www.peterimray.co.uk</a:t>
            </a:r>
            <a:endParaRPr lang="en-GB" altLang="en-US" sz="2000" dirty="0" smtClean="0">
              <a:solidFill>
                <a:srgbClr val="646464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2000" dirty="0" smtClean="0">
              <a:solidFill>
                <a:srgbClr val="646464"/>
              </a:solidFill>
              <a:ea typeface="ＭＳ Ｐゴシック" panose="020B0600070205080204" pitchFamily="34" charset="-128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altLang="en-US" sz="2000" b="1" dirty="0" smtClean="0">
                <a:ea typeface="ＭＳ Ｐゴシック" panose="020B0600070205080204" pitchFamily="34" charset="-128"/>
              </a:rPr>
              <a:t>peter.imray@hotmail.co.uk</a:t>
            </a:r>
          </a:p>
        </p:txBody>
      </p:sp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3813"/>
            <a:ext cx="3303473" cy="37776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2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700808"/>
            <a:ext cx="8564563" cy="1431925"/>
          </a:xfrm>
        </p:spPr>
        <p:txBody>
          <a:bodyPr/>
          <a:lstStyle/>
          <a:p>
            <a:pPr eaLnBrk="1" hangingPunct="1"/>
            <a:r>
              <a:rPr lang="en-GB" altLang="en-US" sz="4800" b="1" dirty="0" smtClean="0">
                <a:solidFill>
                  <a:srgbClr val="C63010"/>
                </a:solidFill>
                <a:latin typeface="Hernandez (Headings)"/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en-GB" altLang="en-US" sz="4800" b="1" dirty="0" smtClean="0">
                <a:solidFill>
                  <a:srgbClr val="C63010"/>
                </a:solidFill>
                <a:latin typeface="Hernandez (Headings)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GB" altLang="en-US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Times New Roman" panose="02020603050405020304" pitchFamily="18" charset="0"/>
              </a:rPr>
              <a:t>Why do you think children, young people and adults with autism might have problems with food activities/food lessons?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7784" y="4653136"/>
            <a:ext cx="3528392" cy="461665"/>
          </a:xfrm>
          <a:prstGeom prst="rect">
            <a:avLst/>
          </a:prstGeom>
          <a:noFill/>
          <a:ln w="25400">
            <a:solidFill>
              <a:srgbClr val="CB330E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Answer in the chat box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40" y="107412"/>
            <a:ext cx="8071235" cy="1757636"/>
          </a:xfrm>
        </p:spPr>
        <p:txBody>
          <a:bodyPr/>
          <a:lstStyle/>
          <a:p>
            <a:pPr algn="l" eaLnBrk="1" hangingPunct="1"/>
            <a:r>
              <a:rPr lang="en-GB" altLang="en-US" sz="2000" b="1" dirty="0" smtClean="0">
                <a:solidFill>
                  <a:srgbClr val="C63010"/>
                </a:solidFill>
                <a:latin typeface="Hernandez (Headings)"/>
                <a:ea typeface="ＭＳ Ｐゴシック" panose="020B0600070205080204" pitchFamily="34" charset="-128"/>
              </a:rPr>
              <a:t/>
            </a:r>
            <a:br>
              <a:rPr lang="en-GB" altLang="en-US" sz="2000" b="1" dirty="0" smtClean="0">
                <a:solidFill>
                  <a:srgbClr val="C63010"/>
                </a:solidFill>
                <a:latin typeface="Hernandez (Headings)"/>
                <a:ea typeface="ＭＳ Ｐゴシック" panose="020B0600070205080204" pitchFamily="34" charset="-128"/>
              </a:rPr>
            </a:br>
            <a:r>
              <a:rPr lang="en-GB" altLang="en-US" sz="3200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The Triad of Impairments (Wing and Gould, 1979)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2209800"/>
            <a:ext cx="5328591" cy="3540125"/>
          </a:xfrm>
        </p:spPr>
        <p:txBody>
          <a:bodyPr/>
          <a:lstStyle/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Language and Communication.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Social Interaction</a:t>
            </a:r>
            <a:r>
              <a:rPr lang="en-GB" altLang="en-US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endParaRPr lang="en-GB" altLang="en-US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GB" altLang="en-US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Flexibility of thought and acceptance of change.</a:t>
            </a:r>
            <a:r>
              <a:rPr lang="en-GB" altLang="en-US" sz="2400" dirty="0" smtClean="0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endParaRPr lang="en-GB" altLang="en-US" dirty="0" smtClean="0">
              <a:latin typeface="Arial Rounded MT Bold" panose="020F07040305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100" name="Picture 4" descr="wing-attw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20888"/>
            <a:ext cx="2347108" cy="2773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7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Possible/probable difficulties with communication</a:t>
            </a:r>
            <a:endParaRPr kumimoji="0" lang="en-GB" alt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123" name="Picture 3" descr="pan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36912"/>
            <a:ext cx="2304256" cy="172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251520" y="1700808"/>
            <a:ext cx="6336704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The person may have a very concrete understanding of language.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‘What you say’ is what is understood.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No account is taken of nuance, context and alternative (commonly understood) meanings.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Autism may be the only condition where language and communication are developed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349023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23528" y="1828800"/>
            <a:ext cx="511256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A person with an ASD will have problems in understanding social behaviour and will have (sometimes extreme) difficulties in interacting effectively with others.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Some may not wish to engage with others at all.</a:t>
            </a:r>
          </a:p>
        </p:txBody>
      </p:sp>
      <p:pic>
        <p:nvPicPr>
          <p:cNvPr id="6147" name="Picture 3" descr="ign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61065"/>
            <a:ext cx="2808312" cy="344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0" y="404664"/>
            <a:ext cx="91424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Possible/probable difficulties with Social Interaction</a:t>
            </a:r>
            <a:endParaRPr kumimoji="0" lang="en-US" alt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8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31335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Possible/probable difficulties with Flexibility of Thought</a:t>
            </a:r>
            <a:endParaRPr kumimoji="0" lang="en-GB" altLang="en-U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7171" name="Picture 3" descr="thoma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1" y="2636912"/>
            <a:ext cx="223422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179512" y="1484784"/>
            <a:ext cx="6312729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LT Std 55 Roman (Body)"/>
                <a:ea typeface="ＭＳ Ｐゴシック" panose="020B0600070205080204" pitchFamily="34" charset="-128"/>
                <a:cs typeface="+mn-cs"/>
              </a:rPr>
              <a:t>Unlikely to cope well with changes to routine or timetables.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enir LT Std 55 Roman (Body)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LT Std 55 Roman (Body)"/>
                <a:ea typeface="ＭＳ Ｐゴシック" panose="020B0600070205080204" pitchFamily="34" charset="-128"/>
                <a:cs typeface="+mn-cs"/>
              </a:rPr>
              <a:t>May engage in very rigid rituals which prevent the development of relationship skills.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enir LT Std 55 Roman (Body)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LT Std 55 Roman (Body)"/>
                <a:ea typeface="ＭＳ Ｐゴシック" panose="020B0600070205080204" pitchFamily="34" charset="-128"/>
                <a:cs typeface="+mn-cs"/>
              </a:rPr>
              <a:t>May only be interested in own special interests.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enir LT Std 55 Roman (Body)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LT Std 55 Roman (Body)"/>
                <a:ea typeface="ＭＳ Ｐゴシック" panose="020B0600070205080204" pitchFamily="34" charset="-128"/>
                <a:cs typeface="+mn-cs"/>
              </a:rPr>
              <a:t>Limited or no appreciation of the feelings of others.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venir LT Std 55 Roman (Body)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venir LT Std 55 Roman (Body)"/>
                <a:ea typeface="ＭＳ Ｐゴシック" panose="020B0600070205080204" pitchFamily="34" charset="-128"/>
                <a:cs typeface="+mn-cs"/>
              </a:rPr>
              <a:t>Lack of awareness of the motives of other people.</a:t>
            </a:r>
          </a:p>
        </p:txBody>
      </p:sp>
    </p:spTree>
    <p:extLst>
      <p:ext uri="{BB962C8B-B14F-4D97-AF65-F5344CB8AC3E}">
        <p14:creationId xmlns:p14="http://schemas.microsoft.com/office/powerpoint/2010/main" val="154048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929481"/>
            <a:ext cx="7697787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Sensory processing difficulties.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+mn-cs"/>
              </a:rPr>
              <a:t>The fourth impairment?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85800" y="2362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196" name="Picture 4" descr="lou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25913"/>
            <a:ext cx="18288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u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8" y="4287838"/>
            <a:ext cx="1355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r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4125913"/>
            <a:ext cx="1376363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3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rPr>
              <a:t>A is for Autism</a:t>
            </a:r>
          </a:p>
        </p:txBody>
      </p:sp>
      <p:pic>
        <p:nvPicPr>
          <p:cNvPr id="9219" name="Picture 3" descr="A is for Au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3924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1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1545</TotalTime>
  <Words>995</Words>
  <Application>Microsoft Office PowerPoint</Application>
  <PresentationFormat>On-screen Show (4:3)</PresentationFormat>
  <Paragraphs>156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Arial</vt:lpstr>
      <vt:lpstr>Arial Rounded MT Bold</vt:lpstr>
      <vt:lpstr>Avenir LT Std 55 Roman (Body)</vt:lpstr>
      <vt:lpstr>Calibri</vt:lpstr>
      <vt:lpstr>Hernandez (Headings)</vt:lpstr>
      <vt:lpstr>Times New Roman</vt:lpstr>
      <vt:lpstr>Wingdings</vt:lpstr>
      <vt:lpstr>1_Default Design</vt:lpstr>
      <vt:lpstr>2_Custom Design</vt:lpstr>
      <vt:lpstr>Custom Design</vt:lpstr>
      <vt:lpstr>Overcoming challenges with engaging children on the autistic spectrum in food lessons</vt:lpstr>
      <vt:lpstr>PowerPoint Presentation</vt:lpstr>
      <vt:lpstr> Why do you think children, young people and adults with autism might have problems with food activities/food lessons?</vt:lpstr>
      <vt:lpstr> The Triad of Impairments (Wing and Gould, 1979)</vt:lpstr>
      <vt:lpstr>PowerPoint Presentation</vt:lpstr>
      <vt:lpstr>PowerPoint Presentation</vt:lpstr>
      <vt:lpstr>PowerPoint Presentation</vt:lpstr>
      <vt:lpstr>PowerPoint Presentation</vt:lpstr>
      <vt:lpstr>A is for Autism</vt:lpstr>
      <vt:lpstr>Summary</vt:lpstr>
      <vt:lpstr>Sensory processing</vt:lpstr>
      <vt:lpstr>Tactile system</vt:lpstr>
      <vt:lpstr>Oversensitivity leads to low tolerance thresholds </vt:lpstr>
      <vt:lpstr>The oversensitive person</vt:lpstr>
      <vt:lpstr>How to help the oversensitive person</vt:lpstr>
      <vt:lpstr>How to help the oversensitive person</vt:lpstr>
      <vt:lpstr>References and Reading</vt:lpstr>
      <vt:lpstr>Food – a fact of life resources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Update</dc:title>
  <dc:creator>Natalie Fitzpatrick</dc:creator>
  <cp:lastModifiedBy>Frances Meek</cp:lastModifiedBy>
  <cp:revision>241</cp:revision>
  <cp:lastPrinted>2019-04-30T08:52:10Z</cp:lastPrinted>
  <dcterms:created xsi:type="dcterms:W3CDTF">2018-08-08T10:30:19Z</dcterms:created>
  <dcterms:modified xsi:type="dcterms:W3CDTF">2019-07-08T14:15:10Z</dcterms:modified>
  <cp:version>2 - 161012</cp:version>
</cp:coreProperties>
</file>