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 id="2147483662" r:id="rId5"/>
  </p:sldMasterIdLst>
  <p:sldIdLst>
    <p:sldId id="286" r:id="rId6"/>
    <p:sldId id="256" r:id="rId7"/>
    <p:sldId id="257" r:id="rId8"/>
    <p:sldId id="259" r:id="rId9"/>
    <p:sldId id="262" r:id="rId10"/>
    <p:sldId id="290" r:id="rId11"/>
    <p:sldId id="263" r:id="rId12"/>
    <p:sldId id="291" r:id="rId13"/>
    <p:sldId id="265" r:id="rId14"/>
    <p:sldId id="264" r:id="rId15"/>
    <p:sldId id="266" r:id="rId16"/>
    <p:sldId id="275" r:id="rId17"/>
    <p:sldId id="267" r:id="rId18"/>
    <p:sldId id="268" r:id="rId19"/>
    <p:sldId id="271" r:id="rId20"/>
    <p:sldId id="295" r:id="rId21"/>
    <p:sldId id="272" r:id="rId22"/>
    <p:sldId id="273" r:id="rId23"/>
    <p:sldId id="274" r:id="rId24"/>
    <p:sldId id="276" r:id="rId25"/>
    <p:sldId id="277" r:id="rId26"/>
    <p:sldId id="294" r:id="rId27"/>
    <p:sldId id="293" r:id="rId28"/>
    <p:sldId id="280" r:id="rId29"/>
    <p:sldId id="281" r:id="rId30"/>
    <p:sldId id="282" r:id="rId31"/>
    <p:sldId id="283" r:id="rId32"/>
    <p:sldId id="278" r:id="rId33"/>
    <p:sldId id="279" r:id="rId34"/>
    <p:sldId id="292" r:id="rId35"/>
    <p:sldId id="284" r:id="rId36"/>
    <p:sldId id="2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3D86"/>
    <a:srgbClr val="F2E2E9"/>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84" d="100"/>
          <a:sy n="84" d="100"/>
        </p:scale>
        <p:origin x="63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C33D86"/>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2E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C33D86"/>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078220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dirty="0" smtClean="0">
                <a:solidFill>
                  <a:prstClr val="black"/>
                </a:solidFill>
                <a:latin typeface="Arial" charset="0"/>
                <a:ea typeface="Arial" charset="0"/>
                <a:cs typeface="Arial" charset="0"/>
                <a:hlinkClick r:id="rId4"/>
              </a:rPr>
              <a:t>www.foodafactoflife.org.uk</a:t>
            </a:r>
            <a:r>
              <a:rPr lang="en-US" sz="900" dirty="0" smtClean="0">
                <a:solidFill>
                  <a:prstClr val="black"/>
                </a:solidFill>
                <a:latin typeface="Arial" charset="0"/>
                <a:ea typeface="Arial" charset="0"/>
                <a:cs typeface="Arial" charset="0"/>
              </a:rPr>
              <a:t>    © Food – a fact of life 2019</a:t>
            </a:r>
            <a:endParaRPr lang="en-US" sz="90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88197209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www.data.org.uk/for-education/curriculum/dt-national-curriculum-for-england-2014/" TargetMode="External"/><Relationship Id="rId3" Type="http://schemas.openxmlformats.org/officeDocument/2006/relationships/hyperlink" Target="https://www.nutrition.org.uk/foodinschools/competences.html" TargetMode="External"/><Relationship Id="rId7" Type="http://schemas.openxmlformats.org/officeDocument/2006/relationships/hyperlink" Target="https://www.teachertoolkit.co.uk/5minplan/" TargetMode="External"/><Relationship Id="rId2" Type="http://schemas.openxmlformats.org/officeDocument/2006/relationships/hyperlink" Target="https://www.gov.uk/government/collections/national-curriculum" TargetMode="External"/><Relationship Id="rId1" Type="http://schemas.openxmlformats.org/officeDocument/2006/relationships/slideLayout" Target="../slideLayouts/slideLayout3.xml"/><Relationship Id="rId6" Type="http://schemas.openxmlformats.org/officeDocument/2006/relationships/hyperlink" Target="http://www.foodafactoflife.org.uk/11-14-years/cooking/licence-to-cook/" TargetMode="External"/><Relationship Id="rId5" Type="http://schemas.openxmlformats.org/officeDocument/2006/relationships/hyperlink" Target="http://www.foodafactoflife.org.uk/11-14-years/schemes-of-work/" TargetMode="External"/><Relationship Id="rId4" Type="http://schemas.openxmlformats.org/officeDocument/2006/relationships/hyperlink" Target="http://archive.foodafactoflife.org.uk/attachments/24aaa70d-ad1b-40d3df656705.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8681862" cy="982178"/>
          </a:xfrm>
        </p:spPr>
        <p:txBody>
          <a:bodyPr/>
          <a:lstStyle/>
          <a:p>
            <a:r>
              <a:rPr lang="en-GB" dirty="0" smtClean="0"/>
              <a:t>Schemes of Work and lesson planning</a:t>
            </a:r>
            <a:endParaRPr lang="en-US" dirty="0"/>
          </a:p>
        </p:txBody>
      </p:sp>
      <p:sp>
        <p:nvSpPr>
          <p:cNvPr id="3" name="Subtitle 2"/>
          <p:cNvSpPr>
            <a:spLocks noGrp="1"/>
          </p:cNvSpPr>
          <p:nvPr>
            <p:ph type="subTitle" idx="1"/>
          </p:nvPr>
        </p:nvSpPr>
        <p:spPr>
          <a:xfrm>
            <a:off x="1288146" y="5984005"/>
            <a:ext cx="5503033" cy="352788"/>
          </a:xfrm>
        </p:spPr>
        <p:txBody>
          <a:bodyPr/>
          <a:lstStyle/>
          <a:p>
            <a:pPr marL="0" indent="0">
              <a:buNone/>
            </a:pPr>
            <a:r>
              <a:rPr lang="en-US" sz="2400" b="1" dirty="0" smtClean="0"/>
              <a:t>5 February 2019</a:t>
            </a:r>
            <a:endParaRPr lang="en-US" sz="2400" b="1" dirty="0" smtClean="0"/>
          </a:p>
          <a:p>
            <a:pPr marL="0" indent="0">
              <a:buNone/>
            </a:pPr>
            <a:endParaRPr lang="en-US" sz="2400" dirty="0" smtClean="0"/>
          </a:p>
          <a:p>
            <a:pPr marL="0" indent="0">
              <a:buNone/>
            </a:pPr>
            <a:endParaRPr lang="en-US" sz="2400" dirty="0"/>
          </a:p>
        </p:txBody>
      </p:sp>
      <p:pic>
        <p:nvPicPr>
          <p:cNvPr id="1026" name="Picture 2" descr="C:\Users\rballam.BNF\Desktop\images\shutterstock_4152170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6739" y="2445276"/>
            <a:ext cx="4926358" cy="3288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01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Haven’t we done this before?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8464633"/>
              </p:ext>
            </p:extLst>
          </p:nvPr>
        </p:nvGraphicFramePr>
        <p:xfrm>
          <a:off x="1778876" y="2479328"/>
          <a:ext cx="2930374" cy="4062459"/>
        </p:xfrm>
        <a:graphic>
          <a:graphicData uri="http://schemas.openxmlformats.org/drawingml/2006/table">
            <a:tbl>
              <a:tblPr firstRow="1" bandRow="1"/>
              <a:tblGrid>
                <a:gridCol w="2930374">
                  <a:extLst>
                    <a:ext uri="{9D8B030D-6E8A-4147-A177-3AD203B41FA5}">
                      <a16:colId xmlns:a16="http://schemas.microsoft.com/office/drawing/2014/main" val="20000"/>
                    </a:ext>
                  </a:extLst>
                </a:gridCol>
              </a:tblGrid>
              <a:tr h="4616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400" b="1" dirty="0" smtClean="0">
                          <a:solidFill>
                            <a:schemeClr val="tx1"/>
                          </a:solidFill>
                          <a:latin typeface="Arial" panose="020B0604020202020204" pitchFamily="34" charset="0"/>
                          <a:cs typeface="Arial" panose="020B0604020202020204" pitchFamily="34" charset="0"/>
                        </a:rPr>
                        <a:t>Key stage 3</a:t>
                      </a:r>
                    </a:p>
                    <a:p>
                      <a:r>
                        <a:rPr lang="en-GB" sz="1400" b="1" dirty="0" smtClean="0">
                          <a:solidFill>
                            <a:schemeClr val="tx1"/>
                          </a:solidFill>
                          <a:latin typeface="Arial" panose="020B0604020202020204" pitchFamily="34" charset="0"/>
                          <a:cs typeface="Arial" panose="020B0604020202020204" pitchFamily="34" charset="0"/>
                        </a:rPr>
                        <a:t>Pupils should be taught to:</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20000"/>
                        <a:lumOff val="80000"/>
                      </a:sysClr>
                    </a:solidFill>
                  </a:tcPr>
                </a:tc>
                <a:extLst>
                  <a:ext uri="{0D108BD9-81ED-4DB2-BD59-A6C34878D82A}">
                    <a16:rowId xmlns:a16="http://schemas.microsoft.com/office/drawing/2014/main" val="10000"/>
                  </a:ext>
                </a:extLst>
              </a:tr>
              <a:tr h="841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400" b="0" dirty="0" smtClean="0">
                          <a:solidFill>
                            <a:schemeClr val="tx1"/>
                          </a:solidFill>
                          <a:latin typeface="Arial" panose="020B0604020202020204" pitchFamily="34" charset="0"/>
                          <a:cs typeface="Arial" panose="020B0604020202020204" pitchFamily="34" charset="0"/>
                        </a:rPr>
                        <a:t>understand and apply the principles of nutrition and health</a:t>
                      </a:r>
                      <a:r>
                        <a:rPr lang="en-US" sz="1400" b="0" dirty="0" smtClean="0">
                          <a:solidFill>
                            <a:schemeClr val="tx1"/>
                          </a:solidFill>
                          <a:latin typeface="Arial" panose="020B0604020202020204" pitchFamily="34" charset="0"/>
                          <a:cs typeface="Arial" panose="020B0604020202020204" pitchFamily="34" charset="0"/>
                        </a:rPr>
                        <a:t>.</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GB" sz="1400" b="0" dirty="0" smtClean="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20000"/>
                        <a:lumOff val="80000"/>
                      </a:sysClr>
                    </a:solidFill>
                  </a:tcPr>
                </a:tc>
                <a:extLst>
                  <a:ext uri="{0D108BD9-81ED-4DB2-BD59-A6C34878D82A}">
                    <a16:rowId xmlns:a16="http://schemas.microsoft.com/office/drawing/2014/main" val="10001"/>
                  </a:ext>
                </a:extLst>
              </a:tr>
              <a:tr h="149003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0" dirty="0" smtClean="0">
                          <a:solidFill>
                            <a:schemeClr val="tx1"/>
                          </a:solidFill>
                          <a:latin typeface="Arial" panose="020B0604020202020204" pitchFamily="34" charset="0"/>
                          <a:cs typeface="Arial" panose="020B0604020202020204" pitchFamily="34" charset="0"/>
                        </a:rPr>
                        <a:t>cook a repertoire of predominantly savoury dishes so that they are able to feed themselves and others a healthy and varied diet.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0" dirty="0" smtClean="0">
                          <a:solidFill>
                            <a:schemeClr val="tx1"/>
                          </a:solidFill>
                          <a:latin typeface="Arial" panose="020B0604020202020204" pitchFamily="34" charset="0"/>
                          <a:cs typeface="Arial" panose="020B0604020202020204" pitchFamily="34" charset="0"/>
                        </a:rPr>
                        <a:t>become competent in a range of cooking techniques.</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20000"/>
                        <a:lumOff val="80000"/>
                      </a:sysClr>
                    </a:solidFill>
                  </a:tcPr>
                </a:tc>
                <a:extLst>
                  <a:ext uri="{0D108BD9-81ED-4DB2-BD59-A6C34878D82A}">
                    <a16:rowId xmlns:a16="http://schemas.microsoft.com/office/drawing/2014/main" val="10002"/>
                  </a:ext>
                </a:extLst>
              </a:tr>
              <a:tr h="10144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400" b="0" dirty="0" smtClean="0">
                          <a:solidFill>
                            <a:schemeClr val="tx1"/>
                          </a:solidFill>
                          <a:latin typeface="Arial" panose="020B0604020202020204" pitchFamily="34" charset="0"/>
                          <a:cs typeface="Arial" panose="020B0604020202020204" pitchFamily="34" charset="0"/>
                        </a:rPr>
                        <a:t>understand the source, seasonality and characteristics of a broad range of ingredients.</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20000"/>
                        <a:lumOff val="80000"/>
                      </a:sysClr>
                    </a:solidFill>
                  </a:tcPr>
                </a:tc>
                <a:extLst>
                  <a:ext uri="{0D108BD9-81ED-4DB2-BD59-A6C34878D82A}">
                    <a16:rowId xmlns:a16="http://schemas.microsoft.com/office/drawing/2014/main" val="10003"/>
                  </a:ext>
                </a:extLst>
              </a:tr>
            </a:tbl>
          </a:graphicData>
        </a:graphic>
      </p:graphicFrame>
      <p:grpSp>
        <p:nvGrpSpPr>
          <p:cNvPr id="5" name="Group 4"/>
          <p:cNvGrpSpPr/>
          <p:nvPr/>
        </p:nvGrpSpPr>
        <p:grpSpPr>
          <a:xfrm>
            <a:off x="4779895" y="2556584"/>
            <a:ext cx="2504834" cy="3833062"/>
            <a:chOff x="3196128" y="2588916"/>
            <a:chExt cx="2504834" cy="3833062"/>
          </a:xfrm>
        </p:grpSpPr>
        <p:cxnSp>
          <p:nvCxnSpPr>
            <p:cNvPr id="6" name="Straight Arrow Connector 5"/>
            <p:cNvCxnSpPr/>
            <p:nvPr/>
          </p:nvCxnSpPr>
          <p:spPr>
            <a:xfrm flipV="1">
              <a:off x="3196129" y="2778228"/>
              <a:ext cx="1368425" cy="36004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3196129" y="3138268"/>
              <a:ext cx="1526795" cy="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196128" y="3195705"/>
              <a:ext cx="1368426" cy="216024"/>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558943" y="2588916"/>
              <a:ext cx="86409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Year 7</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4711343" y="2925982"/>
              <a:ext cx="86409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Year 8</a:t>
              </a:r>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4558943" y="3227063"/>
              <a:ext cx="86409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Year 9</a:t>
              </a:r>
              <a:endParaRPr lang="en-GB"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3242467" y="4155248"/>
              <a:ext cx="1368425" cy="36004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3242467" y="4515288"/>
              <a:ext cx="1526795" cy="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242466" y="4572725"/>
              <a:ext cx="1368426" cy="216024"/>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605281" y="3965936"/>
              <a:ext cx="86409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Year 7</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4757681" y="4303002"/>
              <a:ext cx="86409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Year 8</a:t>
              </a:r>
              <a:endParaRPr lang="en-GB" dirty="0">
                <a:latin typeface="Arial" panose="020B0604020202020204" pitchFamily="34" charset="0"/>
                <a:cs typeface="Arial" panose="020B0604020202020204" pitchFamily="34" charset="0"/>
              </a:endParaRPr>
            </a:p>
          </p:txBody>
        </p:sp>
        <p:sp>
          <p:nvSpPr>
            <p:cNvPr id="17" name="TextBox 16"/>
            <p:cNvSpPr txBox="1"/>
            <p:nvPr/>
          </p:nvSpPr>
          <p:spPr>
            <a:xfrm>
              <a:off x="4605281" y="4604083"/>
              <a:ext cx="86409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Year 9</a:t>
              </a:r>
              <a:endParaRPr lang="en-GB" dirty="0">
                <a:latin typeface="Arial" panose="020B0604020202020204" pitchFamily="34" charset="0"/>
                <a:cs typeface="Arial" panose="020B0604020202020204" pitchFamily="34" charset="0"/>
              </a:endParaRPr>
            </a:p>
          </p:txBody>
        </p:sp>
        <p:cxnSp>
          <p:nvCxnSpPr>
            <p:cNvPr id="18" name="Straight Arrow Connector 17"/>
            <p:cNvCxnSpPr/>
            <p:nvPr/>
          </p:nvCxnSpPr>
          <p:spPr>
            <a:xfrm flipV="1">
              <a:off x="3321652" y="5603811"/>
              <a:ext cx="1368425" cy="36004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3321652" y="5963851"/>
              <a:ext cx="1526795" cy="0"/>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3321651" y="6021288"/>
              <a:ext cx="1368426" cy="216024"/>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684466" y="5414499"/>
              <a:ext cx="86409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Year 7</a:t>
              </a:r>
              <a:endParaRPr lang="en-GB" dirty="0">
                <a:latin typeface="Arial" panose="020B0604020202020204" pitchFamily="34" charset="0"/>
                <a:cs typeface="Arial" panose="020B0604020202020204" pitchFamily="34" charset="0"/>
              </a:endParaRPr>
            </a:p>
          </p:txBody>
        </p:sp>
        <p:sp>
          <p:nvSpPr>
            <p:cNvPr id="22" name="TextBox 21"/>
            <p:cNvSpPr txBox="1"/>
            <p:nvPr/>
          </p:nvSpPr>
          <p:spPr>
            <a:xfrm>
              <a:off x="4836866" y="5751565"/>
              <a:ext cx="86409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Year 8</a:t>
              </a:r>
              <a:endParaRPr lang="en-GB" dirty="0">
                <a:latin typeface="Arial" panose="020B0604020202020204" pitchFamily="34" charset="0"/>
                <a:cs typeface="Arial" panose="020B0604020202020204" pitchFamily="34" charset="0"/>
              </a:endParaRPr>
            </a:p>
          </p:txBody>
        </p:sp>
        <p:sp>
          <p:nvSpPr>
            <p:cNvPr id="23" name="TextBox 22"/>
            <p:cNvSpPr txBox="1"/>
            <p:nvPr/>
          </p:nvSpPr>
          <p:spPr>
            <a:xfrm>
              <a:off x="4684466" y="6052646"/>
              <a:ext cx="86409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Year 9</a:t>
              </a:r>
              <a:endParaRPr lang="en-GB" dirty="0">
                <a:latin typeface="Arial" panose="020B0604020202020204" pitchFamily="34" charset="0"/>
                <a:cs typeface="Arial" panose="020B0604020202020204" pitchFamily="34" charset="0"/>
              </a:endParaRPr>
            </a:p>
          </p:txBody>
        </p:sp>
      </p:grpSp>
      <p:pic>
        <p:nvPicPr>
          <p:cNvPr id="2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329" y="2283798"/>
            <a:ext cx="3540384" cy="411134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0276764" y="5553023"/>
            <a:ext cx="1583141" cy="3324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Introduce</a:t>
            </a:r>
            <a:endParaRPr lang="en-GB" dirty="0">
              <a:latin typeface="Arial" panose="020B0604020202020204" pitchFamily="34" charset="0"/>
              <a:cs typeface="Arial" panose="020B0604020202020204" pitchFamily="34" charset="0"/>
            </a:endParaRPr>
          </a:p>
        </p:txBody>
      </p:sp>
      <p:sp>
        <p:nvSpPr>
          <p:cNvPr id="25" name="Rounded Rectangle 24"/>
          <p:cNvSpPr/>
          <p:nvPr/>
        </p:nvSpPr>
        <p:spPr>
          <a:xfrm>
            <a:off x="10276764" y="4405541"/>
            <a:ext cx="1583141" cy="3324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Consolidate</a:t>
            </a:r>
            <a:endParaRPr lang="en-GB" dirty="0">
              <a:latin typeface="Arial" panose="020B0604020202020204" pitchFamily="34" charset="0"/>
              <a:cs typeface="Arial" panose="020B0604020202020204" pitchFamily="34" charset="0"/>
            </a:endParaRPr>
          </a:p>
        </p:txBody>
      </p:sp>
      <p:sp>
        <p:nvSpPr>
          <p:cNvPr id="26" name="Rounded Rectangle 25"/>
          <p:cNvSpPr/>
          <p:nvPr/>
        </p:nvSpPr>
        <p:spPr>
          <a:xfrm>
            <a:off x="10276764" y="3144917"/>
            <a:ext cx="1583141" cy="33242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Extend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2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Scheme of Work </a:t>
            </a:r>
            <a:r>
              <a:rPr lang="en-GB" altLang="en-US" dirty="0" smtClean="0">
                <a:latin typeface="Arial" panose="020B0604020202020204" pitchFamily="34" charset="0"/>
                <a:cs typeface="Arial" panose="020B0604020202020204" pitchFamily="34" charset="0"/>
              </a:rPr>
              <a:t>(Key Stages ….)</a:t>
            </a:r>
            <a:r>
              <a:rPr lang="en-GB" altLang="en-US" dirty="0">
                <a:latin typeface="Arial" panose="020B0604020202020204" pitchFamily="34" charset="0"/>
                <a:cs typeface="Arial" panose="020B0604020202020204" pitchFamily="34" charset="0"/>
              </a:rPr>
              <a:t/>
            </a:r>
            <a:br>
              <a:rPr lang="en-GB" altLang="en-US" dirty="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169276" y="2571092"/>
            <a:ext cx="6603124" cy="3600000"/>
          </a:xfrm>
        </p:spPr>
        <p:txBody>
          <a:bodyPr/>
          <a:lstStyle/>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Consider the learning that must take place over each </a:t>
            </a:r>
            <a:r>
              <a:rPr lang="en-GB" altLang="en-US" sz="2000" dirty="0" smtClean="0">
                <a:latin typeface="Arial" panose="020B0604020202020204" pitchFamily="34" charset="0"/>
                <a:cs typeface="Arial" panose="020B0604020202020204" pitchFamily="34" charset="0"/>
              </a:rPr>
              <a:t> of </a:t>
            </a:r>
            <a:r>
              <a:rPr lang="en-GB" altLang="en-US" sz="2000" dirty="0">
                <a:latin typeface="Arial" panose="020B0604020202020204" pitchFamily="34" charset="0"/>
                <a:cs typeface="Arial" panose="020B0604020202020204" pitchFamily="34" charset="0"/>
              </a:rPr>
              <a:t>the </a:t>
            </a:r>
            <a:r>
              <a:rPr lang="en-GB" altLang="en-US" sz="2000" dirty="0" smtClean="0">
                <a:latin typeface="Arial" panose="020B0604020202020204" pitchFamily="34" charset="0"/>
                <a:cs typeface="Arial" panose="020B0604020202020204" pitchFamily="34" charset="0"/>
              </a:rPr>
              <a:t>Key Stages.</a:t>
            </a: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Are there other elements you need to include, e.g. competences, food safety and hygiene?</a:t>
            </a: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Can the learning be easily broken into </a:t>
            </a:r>
            <a:r>
              <a:rPr lang="en-GB" altLang="en-US" sz="2000" dirty="0" smtClean="0">
                <a:latin typeface="Arial" panose="020B0604020202020204" pitchFamily="34" charset="0"/>
                <a:cs typeface="Arial" panose="020B0604020202020204" pitchFamily="34" charset="0"/>
              </a:rPr>
              <a:t>the Years?</a:t>
            </a: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What differentiates each Year?</a:t>
            </a: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How can you build on previous relevant knowledge from Year to Year?</a:t>
            </a: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Consider the amount of practical work required.</a:t>
            </a: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Do you need to consider school formats/expectations?</a:t>
            </a: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How much detail do you need to provide</a:t>
            </a:r>
            <a:r>
              <a:rPr lang="en-GB" altLang="en-US" sz="2000" dirty="0" smtClean="0">
                <a:latin typeface="Arial" panose="020B0604020202020204" pitchFamily="34" charset="0"/>
                <a:cs typeface="Arial" panose="020B0604020202020204" pitchFamily="34" charset="0"/>
              </a:rPr>
              <a:t>?</a:t>
            </a:r>
          </a:p>
          <a:p>
            <a:pPr marL="342900" indent="-342900">
              <a:spcBef>
                <a:spcPct val="0"/>
              </a:spcBef>
              <a:buFont typeface="Arial" panose="020B0604020202020204" pitchFamily="34" charset="0"/>
              <a:buChar char="•"/>
              <a:defRPr/>
            </a:pPr>
            <a:r>
              <a:rPr lang="en-GB" altLang="en-US" sz="2000" dirty="0" smtClean="0">
                <a:latin typeface="Arial" panose="020B0604020202020204" pitchFamily="34" charset="0"/>
                <a:cs typeface="Arial" panose="020B0604020202020204" pitchFamily="34" charset="0"/>
              </a:rPr>
              <a:t>Is pupil voice considered?</a:t>
            </a:r>
          </a:p>
          <a:p>
            <a:pPr marL="342900" indent="-342900">
              <a:spcBef>
                <a:spcPct val="0"/>
              </a:spcBef>
              <a:buFont typeface="Arial" panose="020B0604020202020204" pitchFamily="34" charset="0"/>
              <a:buChar char="•"/>
              <a:defRPr/>
            </a:pPr>
            <a:r>
              <a:rPr lang="en-GB" altLang="en-US" sz="2000" dirty="0" smtClean="0">
                <a:latin typeface="Arial" panose="020B0604020202020204" pitchFamily="34" charset="0"/>
                <a:cs typeface="Arial" panose="020B0604020202020204" pitchFamily="34" charset="0"/>
              </a:rPr>
              <a:t>Have you considered your knowledge and skills?</a:t>
            </a:r>
            <a:endParaRPr lang="en-GB" altLang="en-US" sz="2000" dirty="0">
              <a:latin typeface="Arial" panose="020B0604020202020204" pitchFamily="34" charset="0"/>
              <a:cs typeface="Arial" panose="020B0604020202020204" pitchFamily="34" charset="0"/>
            </a:endParaRPr>
          </a:p>
          <a:p>
            <a:endParaRPr lang="en-US" sz="2000" dirty="0"/>
          </a:p>
        </p:txBody>
      </p:sp>
      <p:pic>
        <p:nvPicPr>
          <p:cNvPr id="6146" name="Picture 2" descr="C:\Users\rballam.BNF\Desktop\images\shutterstock_12349399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59198" y="2592864"/>
            <a:ext cx="3956072" cy="263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concepts: where food comes from</a:t>
            </a:r>
            <a:endParaRPr lang="en-US" dirty="0"/>
          </a:p>
        </p:txBody>
      </p:sp>
      <p:sp>
        <p:nvSpPr>
          <p:cNvPr id="3" name="Subtitle 2"/>
          <p:cNvSpPr>
            <a:spLocks noGrp="1"/>
          </p:cNvSpPr>
          <p:nvPr>
            <p:ph type="subTitle" idx="1"/>
          </p:nvPr>
        </p:nvSpPr>
        <p:spPr>
          <a:xfrm>
            <a:off x="1169276" y="2571092"/>
            <a:ext cx="8111202" cy="3600000"/>
          </a:xfrm>
        </p:spPr>
        <p:txBody>
          <a:bodyPr/>
          <a:lstStyle/>
          <a:p>
            <a:pPr marL="0" indent="0" fontAlgn="t">
              <a:buNone/>
            </a:pPr>
            <a:r>
              <a:rPr lang="en-GB" dirty="0" smtClean="0"/>
              <a:t>Pupils </a:t>
            </a:r>
            <a:r>
              <a:rPr lang="en-GB" dirty="0"/>
              <a:t>should be taught to:</a:t>
            </a:r>
          </a:p>
          <a:p>
            <a:r>
              <a:rPr lang="en-GB" dirty="0">
                <a:latin typeface="Arial" panose="020B0604020202020204" pitchFamily="34" charset="0"/>
                <a:cs typeface="Arial" panose="020B0604020202020204" pitchFamily="34" charset="0"/>
              </a:rPr>
              <a:t>understand where food </a:t>
            </a:r>
            <a:r>
              <a:rPr lang="en-GB" b="1" dirty="0">
                <a:latin typeface="Arial" panose="020B0604020202020204" pitchFamily="34" charset="0"/>
                <a:cs typeface="Arial" panose="020B0604020202020204" pitchFamily="34" charset="0"/>
              </a:rPr>
              <a:t>comes </a:t>
            </a:r>
            <a:r>
              <a:rPr lang="en-GB" b="1" dirty="0" smtClean="0">
                <a:latin typeface="Arial" panose="020B0604020202020204" pitchFamily="34" charset="0"/>
                <a:cs typeface="Arial" panose="020B0604020202020204" pitchFamily="34" charset="0"/>
              </a:rPr>
              <a:t>from</a:t>
            </a:r>
            <a:r>
              <a:rPr lang="en-GB" dirty="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understand </a:t>
            </a:r>
            <a:r>
              <a:rPr lang="en-GB" b="1" dirty="0">
                <a:latin typeface="Arial" panose="020B0604020202020204" pitchFamily="34" charset="0"/>
                <a:cs typeface="Arial" panose="020B0604020202020204" pitchFamily="34" charset="0"/>
              </a:rPr>
              <a:t>seasonality</a:t>
            </a:r>
            <a:r>
              <a:rPr lang="en-GB" dirty="0">
                <a:latin typeface="Arial" panose="020B0604020202020204" pitchFamily="34" charset="0"/>
                <a:cs typeface="Arial" panose="020B0604020202020204" pitchFamily="34" charset="0"/>
              </a:rPr>
              <a:t>, and know where and how a variety of ingredients are </a:t>
            </a:r>
            <a:r>
              <a:rPr lang="en-GB" b="1" dirty="0">
                <a:latin typeface="Arial" panose="020B0604020202020204" pitchFamily="34" charset="0"/>
                <a:cs typeface="Arial" panose="020B0604020202020204" pitchFamily="34" charset="0"/>
              </a:rPr>
              <a:t>grown</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reared</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caught</a:t>
            </a:r>
            <a:r>
              <a:rPr lang="en-GB" dirty="0">
                <a:latin typeface="Arial" panose="020B0604020202020204" pitchFamily="34" charset="0"/>
                <a:cs typeface="Arial" panose="020B0604020202020204" pitchFamily="34" charset="0"/>
              </a:rPr>
              <a:t> and </a:t>
            </a:r>
            <a:r>
              <a:rPr lang="en-GB" b="1" dirty="0" smtClean="0">
                <a:latin typeface="Arial" panose="020B0604020202020204" pitchFamily="34" charset="0"/>
                <a:cs typeface="Arial" panose="020B0604020202020204" pitchFamily="34" charset="0"/>
              </a:rPr>
              <a:t>processed</a:t>
            </a:r>
            <a:r>
              <a:rPr lang="en-GB" dirty="0" smtClean="0">
                <a:latin typeface="Arial" panose="020B0604020202020204" pitchFamily="34" charset="0"/>
                <a:cs typeface="Arial" panose="020B0604020202020204" pitchFamily="34" charset="0"/>
              </a:rPr>
              <a:t>;</a:t>
            </a:r>
            <a:endParaRPr lang="en-GB" dirty="0" smtClean="0"/>
          </a:p>
          <a:p>
            <a:r>
              <a:rPr lang="en-GB" dirty="0" smtClean="0"/>
              <a:t>understand the </a:t>
            </a:r>
            <a:r>
              <a:rPr lang="en-GB" b="1" dirty="0" smtClean="0"/>
              <a:t>source</a:t>
            </a:r>
            <a:r>
              <a:rPr lang="en-GB" dirty="0" smtClean="0"/>
              <a:t>, </a:t>
            </a:r>
            <a:r>
              <a:rPr lang="en-GB" b="1" dirty="0" smtClean="0"/>
              <a:t>seasonality</a:t>
            </a:r>
            <a:r>
              <a:rPr lang="en-GB" dirty="0" smtClean="0"/>
              <a:t> and characteristics of a broad range of ingredients.</a:t>
            </a:r>
          </a:p>
          <a:p>
            <a:endParaRPr lang="en-US" sz="2000" dirty="0"/>
          </a:p>
        </p:txBody>
      </p:sp>
      <p:sp>
        <p:nvSpPr>
          <p:cNvPr id="4" name="Text Placeholder 1"/>
          <p:cNvSpPr>
            <a:spLocks/>
          </p:cNvSpPr>
          <p:nvPr/>
        </p:nvSpPr>
        <p:spPr bwMode="auto">
          <a:xfrm>
            <a:off x="4959017" y="5196575"/>
            <a:ext cx="2232248" cy="1190625"/>
          </a:xfrm>
          <a:prstGeom prst="roundRect">
            <a:avLst>
              <a:gd name="adj" fmla="val 9366"/>
            </a:avLst>
          </a:prstGeom>
          <a:solidFill>
            <a:srgbClr val="C33D86"/>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600" b="1" dirty="0" smtClean="0">
                <a:solidFill>
                  <a:schemeClr val="bg1"/>
                </a:solidFill>
              </a:rPr>
              <a:t>Food production and processing (different food)</a:t>
            </a:r>
            <a:endParaRPr lang="en-GB" altLang="en-US" sz="1600" b="1" dirty="0">
              <a:solidFill>
                <a:schemeClr val="bg1"/>
              </a:solidFill>
            </a:endParaRPr>
          </a:p>
        </p:txBody>
      </p:sp>
      <p:sp>
        <p:nvSpPr>
          <p:cNvPr id="5" name="Text Placeholder 1"/>
          <p:cNvSpPr>
            <a:spLocks/>
          </p:cNvSpPr>
          <p:nvPr/>
        </p:nvSpPr>
        <p:spPr bwMode="auto">
          <a:xfrm>
            <a:off x="7453565" y="4763068"/>
            <a:ext cx="2232248" cy="1619695"/>
          </a:xfrm>
          <a:prstGeom prst="roundRect">
            <a:avLst>
              <a:gd name="adj" fmla="val 9366"/>
            </a:avLst>
          </a:prstGeom>
          <a:solidFill>
            <a:srgbClr val="C33D86"/>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600" b="1" dirty="0" smtClean="0">
                <a:solidFill>
                  <a:schemeClr val="bg1"/>
                </a:solidFill>
              </a:rPr>
              <a:t>Quality, standards and types of production </a:t>
            </a:r>
            <a:endParaRPr lang="en-GB" altLang="en-US" sz="1600" b="1" dirty="0">
              <a:solidFill>
                <a:schemeClr val="bg1"/>
              </a:solidFill>
            </a:endParaRPr>
          </a:p>
        </p:txBody>
      </p:sp>
      <p:sp>
        <p:nvSpPr>
          <p:cNvPr id="6" name="Text Placeholder 1"/>
          <p:cNvSpPr>
            <a:spLocks/>
          </p:cNvSpPr>
          <p:nvPr/>
        </p:nvSpPr>
        <p:spPr bwMode="auto">
          <a:xfrm>
            <a:off x="9870707" y="4312693"/>
            <a:ext cx="2191449" cy="2146597"/>
          </a:xfrm>
          <a:prstGeom prst="roundRect">
            <a:avLst>
              <a:gd name="adj" fmla="val 9366"/>
            </a:avLst>
          </a:prstGeom>
          <a:solidFill>
            <a:srgbClr val="C33D86"/>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600" b="1" dirty="0" smtClean="0">
                <a:solidFill>
                  <a:schemeClr val="bg1"/>
                </a:solidFill>
              </a:rPr>
              <a:t>Consequences of choice (seasons and source)</a:t>
            </a:r>
            <a:endParaRPr lang="en-GB" altLang="en-US" sz="1600" b="1" dirty="0">
              <a:solidFill>
                <a:schemeClr val="bg1"/>
              </a:solidFill>
            </a:endParaRPr>
          </a:p>
        </p:txBody>
      </p:sp>
      <p:sp>
        <p:nvSpPr>
          <p:cNvPr id="7" name="Text Placeholder 1"/>
          <p:cNvSpPr>
            <a:spLocks/>
          </p:cNvSpPr>
          <p:nvPr/>
        </p:nvSpPr>
        <p:spPr bwMode="auto">
          <a:xfrm>
            <a:off x="207034" y="5759095"/>
            <a:ext cx="2232248" cy="628105"/>
          </a:xfrm>
          <a:prstGeom prst="roundRect">
            <a:avLst>
              <a:gd name="adj" fmla="val 9366"/>
            </a:avLst>
          </a:prstGeom>
          <a:solidFill>
            <a:srgbClr val="C33D86"/>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600" b="1" dirty="0" smtClean="0">
                <a:solidFill>
                  <a:schemeClr val="bg1"/>
                </a:solidFill>
              </a:rPr>
              <a:t>Plants and animals</a:t>
            </a:r>
            <a:endParaRPr lang="en-GB" altLang="en-US" sz="1600" b="1" dirty="0">
              <a:solidFill>
                <a:schemeClr val="bg1"/>
              </a:solidFill>
            </a:endParaRPr>
          </a:p>
        </p:txBody>
      </p:sp>
      <p:sp>
        <p:nvSpPr>
          <p:cNvPr id="8" name="Text Placeholder 1"/>
          <p:cNvSpPr>
            <a:spLocks/>
          </p:cNvSpPr>
          <p:nvPr/>
        </p:nvSpPr>
        <p:spPr bwMode="auto">
          <a:xfrm>
            <a:off x="2570372" y="5520140"/>
            <a:ext cx="2232248" cy="867060"/>
          </a:xfrm>
          <a:prstGeom prst="roundRect">
            <a:avLst>
              <a:gd name="adj" fmla="val 9366"/>
            </a:avLst>
          </a:prstGeom>
          <a:solidFill>
            <a:srgbClr val="C33D86"/>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600" b="1" dirty="0" smtClean="0">
                <a:solidFill>
                  <a:schemeClr val="bg1"/>
                </a:solidFill>
              </a:rPr>
              <a:t>Food origins / The seasons </a:t>
            </a:r>
            <a:endParaRPr lang="en-GB" altLang="en-US" sz="1600" b="1" dirty="0">
              <a:solidFill>
                <a:schemeClr val="bg1"/>
              </a:solidFill>
            </a:endParaRPr>
          </a:p>
        </p:txBody>
      </p:sp>
    </p:spTree>
    <p:extLst>
      <p:ext uri="{BB962C8B-B14F-4D97-AF65-F5344CB8AC3E}">
        <p14:creationId xmlns:p14="http://schemas.microsoft.com/office/powerpoint/2010/main" val="388497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smtClean="0">
                <a:latin typeface="Arial" panose="020B0604020202020204" pitchFamily="34" charset="0"/>
                <a:cs typeface="Arial" panose="020B0604020202020204" pitchFamily="34" charset="0"/>
              </a:rPr>
              <a:t>Key concepts: healthy eating</a:t>
            </a:r>
            <a:endParaRPr lang="en-US" dirty="0"/>
          </a:p>
        </p:txBody>
      </p:sp>
      <p:sp>
        <p:nvSpPr>
          <p:cNvPr id="3" name="Subtitle 2"/>
          <p:cNvSpPr>
            <a:spLocks noGrp="1"/>
          </p:cNvSpPr>
          <p:nvPr>
            <p:ph type="subTitle" idx="1"/>
          </p:nvPr>
        </p:nvSpPr>
        <p:spPr/>
        <p:txBody>
          <a:bodyPr/>
          <a:lstStyle/>
          <a:p>
            <a:pPr marL="0" indent="0" fontAlgn="t">
              <a:buNone/>
            </a:pPr>
            <a:r>
              <a:rPr lang="en-GB" dirty="0" smtClean="0"/>
              <a:t>Pupils </a:t>
            </a:r>
            <a:r>
              <a:rPr lang="en-GB" dirty="0"/>
              <a:t>should be taught to:</a:t>
            </a:r>
          </a:p>
          <a:p>
            <a:r>
              <a:rPr lang="en-US" dirty="0">
                <a:latin typeface="Arial" panose="020B0604020202020204" pitchFamily="34" charset="0"/>
                <a:cs typeface="Arial" panose="020B0604020202020204" pitchFamily="34" charset="0"/>
              </a:rPr>
              <a:t>use the basic principles of a healthy and varied diet </a:t>
            </a:r>
            <a:r>
              <a:rPr lang="en-US" b="1" dirty="0">
                <a:latin typeface="Arial" panose="020B0604020202020204" pitchFamily="34" charset="0"/>
                <a:cs typeface="Arial" panose="020B0604020202020204" pitchFamily="34" charset="0"/>
              </a:rPr>
              <a:t>to prepare </a:t>
            </a:r>
            <a:r>
              <a:rPr lang="en-US" dirty="0">
                <a:latin typeface="Arial" panose="020B0604020202020204" pitchFamily="34" charset="0"/>
                <a:cs typeface="Arial" panose="020B0604020202020204" pitchFamily="34" charset="0"/>
              </a:rPr>
              <a:t>dishes.</a:t>
            </a:r>
          </a:p>
          <a:p>
            <a:r>
              <a:rPr lang="en-US" dirty="0">
                <a:latin typeface="Arial" panose="020B0604020202020204" pitchFamily="34" charset="0"/>
                <a:cs typeface="Arial" panose="020B0604020202020204" pitchFamily="34" charset="0"/>
              </a:rPr>
              <a:t>understand and </a:t>
            </a:r>
            <a:r>
              <a:rPr lang="en-US" b="1" dirty="0">
                <a:latin typeface="Arial" panose="020B0604020202020204" pitchFamily="34" charset="0"/>
                <a:cs typeface="Arial" panose="020B0604020202020204" pitchFamily="34" charset="0"/>
              </a:rPr>
              <a:t>apply</a:t>
            </a:r>
            <a:r>
              <a:rPr lang="en-US" dirty="0">
                <a:latin typeface="Arial" panose="020B0604020202020204" pitchFamily="34" charset="0"/>
                <a:cs typeface="Arial" panose="020B0604020202020204" pitchFamily="34" charset="0"/>
              </a:rPr>
              <a:t> the basic principles of a healthy and varied diet</a:t>
            </a:r>
            <a:r>
              <a:rPr lang="en-US" dirty="0" smtClean="0">
                <a:latin typeface="Arial" panose="020B0604020202020204" pitchFamily="34" charset="0"/>
                <a:cs typeface="Arial" panose="020B0604020202020204" pitchFamily="34" charset="0"/>
              </a:rPr>
              <a:t>.</a:t>
            </a:r>
            <a:endParaRPr lang="en-GB" dirty="0" smtClean="0"/>
          </a:p>
          <a:p>
            <a:r>
              <a:rPr lang="en-GB" dirty="0" smtClean="0"/>
              <a:t>understand </a:t>
            </a:r>
            <a:r>
              <a:rPr lang="en-GB" dirty="0"/>
              <a:t>and </a:t>
            </a:r>
            <a:r>
              <a:rPr lang="en-GB" b="1" dirty="0"/>
              <a:t>apply</a:t>
            </a:r>
            <a:r>
              <a:rPr lang="en-GB" dirty="0"/>
              <a:t> the principles of nutrition and health</a:t>
            </a:r>
            <a:r>
              <a:rPr lang="en-US" dirty="0"/>
              <a:t>.</a:t>
            </a:r>
            <a:endParaRPr lang="en-GB" dirty="0"/>
          </a:p>
          <a:p>
            <a:endParaRPr lang="en-US" sz="2000" dirty="0"/>
          </a:p>
        </p:txBody>
      </p:sp>
      <p:sp>
        <p:nvSpPr>
          <p:cNvPr id="4" name="Text Placeholder 1"/>
          <p:cNvSpPr>
            <a:spLocks/>
          </p:cNvSpPr>
          <p:nvPr/>
        </p:nvSpPr>
        <p:spPr bwMode="auto">
          <a:xfrm>
            <a:off x="5242724" y="4930704"/>
            <a:ext cx="2086124" cy="1451980"/>
          </a:xfrm>
          <a:prstGeom prst="roundRect">
            <a:avLst>
              <a:gd name="adj" fmla="val 9366"/>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b="1" dirty="0">
                <a:solidFill>
                  <a:schemeClr val="bg2"/>
                </a:solidFill>
              </a:rPr>
              <a:t>The </a:t>
            </a:r>
            <a:r>
              <a:rPr lang="en-GB" altLang="en-US" b="1" dirty="0" err="1">
                <a:solidFill>
                  <a:schemeClr val="bg2"/>
                </a:solidFill>
              </a:rPr>
              <a:t>eatwell</a:t>
            </a:r>
            <a:r>
              <a:rPr lang="en-GB" altLang="en-US" b="1" dirty="0">
                <a:solidFill>
                  <a:schemeClr val="bg2"/>
                </a:solidFill>
              </a:rPr>
              <a:t> </a:t>
            </a:r>
            <a:r>
              <a:rPr lang="en-GB" altLang="en-US" b="1" dirty="0" smtClean="0">
                <a:solidFill>
                  <a:schemeClr val="bg2"/>
                </a:solidFill>
              </a:rPr>
              <a:t>guide and </a:t>
            </a:r>
            <a:r>
              <a:rPr lang="en-GB" altLang="en-US" b="1" dirty="0">
                <a:solidFill>
                  <a:schemeClr val="bg2"/>
                </a:solidFill>
              </a:rPr>
              <a:t>8 top tips for healthy </a:t>
            </a:r>
            <a:r>
              <a:rPr lang="en-GB" altLang="en-US" b="1" dirty="0" smtClean="0">
                <a:solidFill>
                  <a:schemeClr val="bg2"/>
                </a:solidFill>
              </a:rPr>
              <a:t>eating</a:t>
            </a:r>
            <a:endParaRPr lang="en-GB" altLang="en-US" b="1" dirty="0">
              <a:solidFill>
                <a:schemeClr val="bg2"/>
              </a:solidFill>
            </a:endParaRPr>
          </a:p>
          <a:p>
            <a:pPr algn="ctr">
              <a:buFont typeface="Arial" pitchFamily="34" charset="0"/>
              <a:buNone/>
            </a:pPr>
            <a:endParaRPr lang="en-GB" altLang="en-US" b="1" dirty="0">
              <a:solidFill>
                <a:schemeClr val="bg1"/>
              </a:solidFill>
            </a:endParaRPr>
          </a:p>
        </p:txBody>
      </p:sp>
      <p:sp>
        <p:nvSpPr>
          <p:cNvPr id="5" name="Text Placeholder 1"/>
          <p:cNvSpPr>
            <a:spLocks/>
          </p:cNvSpPr>
          <p:nvPr/>
        </p:nvSpPr>
        <p:spPr bwMode="auto">
          <a:xfrm>
            <a:off x="7547630" y="4370612"/>
            <a:ext cx="1941513" cy="1990512"/>
          </a:xfrm>
          <a:prstGeom prst="roundRect">
            <a:avLst>
              <a:gd name="adj" fmla="val 9366"/>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b="1" dirty="0">
                <a:solidFill>
                  <a:schemeClr val="bg2"/>
                </a:solidFill>
              </a:rPr>
              <a:t>Energy and nutrients (source, function and amount)</a:t>
            </a:r>
          </a:p>
          <a:p>
            <a:pPr algn="ctr">
              <a:buFont typeface="Arial" pitchFamily="34" charset="0"/>
              <a:buNone/>
            </a:pPr>
            <a:endParaRPr lang="en-GB" altLang="en-US" b="1" dirty="0">
              <a:solidFill>
                <a:schemeClr val="bg1"/>
              </a:solidFill>
            </a:endParaRPr>
          </a:p>
        </p:txBody>
      </p:sp>
      <p:sp>
        <p:nvSpPr>
          <p:cNvPr id="6" name="Text Placeholder 1"/>
          <p:cNvSpPr>
            <a:spLocks/>
          </p:cNvSpPr>
          <p:nvPr/>
        </p:nvSpPr>
        <p:spPr bwMode="auto">
          <a:xfrm>
            <a:off x="9742425" y="3487667"/>
            <a:ext cx="1941512" cy="2886075"/>
          </a:xfrm>
          <a:prstGeom prst="roundRect">
            <a:avLst>
              <a:gd name="adj" fmla="val 9366"/>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b="1" dirty="0">
                <a:solidFill>
                  <a:schemeClr val="bg2"/>
                </a:solidFill>
              </a:rPr>
              <a:t>Dietary </a:t>
            </a:r>
            <a:r>
              <a:rPr lang="en-GB" altLang="en-US" b="1" dirty="0" smtClean="0">
                <a:solidFill>
                  <a:schemeClr val="bg2"/>
                </a:solidFill>
              </a:rPr>
              <a:t>needs and health </a:t>
            </a:r>
            <a:r>
              <a:rPr lang="en-GB" altLang="en-US" b="1" dirty="0">
                <a:solidFill>
                  <a:schemeClr val="bg2"/>
                </a:solidFill>
              </a:rPr>
              <a:t>(ages and stages, special diets)</a:t>
            </a:r>
          </a:p>
          <a:p>
            <a:pPr algn="ctr">
              <a:buFont typeface="Arial" pitchFamily="34" charset="0"/>
              <a:buNone/>
            </a:pPr>
            <a:endParaRPr lang="en-GB" altLang="en-US" b="1" dirty="0">
              <a:solidFill>
                <a:schemeClr val="bg1"/>
              </a:solidFill>
            </a:endParaRPr>
          </a:p>
        </p:txBody>
      </p:sp>
      <p:sp>
        <p:nvSpPr>
          <p:cNvPr id="7" name="Text Placeholder 1"/>
          <p:cNvSpPr>
            <a:spLocks/>
          </p:cNvSpPr>
          <p:nvPr/>
        </p:nvSpPr>
        <p:spPr bwMode="auto">
          <a:xfrm>
            <a:off x="973248" y="5704763"/>
            <a:ext cx="1943100" cy="656361"/>
          </a:xfrm>
          <a:prstGeom prst="roundRect">
            <a:avLst>
              <a:gd name="adj" fmla="val 9366"/>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b="1" dirty="0" smtClean="0">
                <a:solidFill>
                  <a:schemeClr val="bg2"/>
                </a:solidFill>
              </a:rPr>
              <a:t>Food and drinks</a:t>
            </a:r>
            <a:endParaRPr lang="en-GB" altLang="en-US" b="1" dirty="0">
              <a:solidFill>
                <a:schemeClr val="bg2"/>
              </a:solidFill>
            </a:endParaRPr>
          </a:p>
          <a:p>
            <a:pPr algn="ctr">
              <a:buFont typeface="Arial" pitchFamily="34" charset="0"/>
              <a:buNone/>
            </a:pPr>
            <a:endParaRPr lang="en-GB" altLang="en-US" b="1" dirty="0">
              <a:solidFill>
                <a:schemeClr val="bg1"/>
              </a:solidFill>
            </a:endParaRPr>
          </a:p>
        </p:txBody>
      </p:sp>
      <p:sp>
        <p:nvSpPr>
          <p:cNvPr id="8" name="Text Placeholder 1"/>
          <p:cNvSpPr>
            <a:spLocks/>
          </p:cNvSpPr>
          <p:nvPr/>
        </p:nvSpPr>
        <p:spPr bwMode="auto">
          <a:xfrm>
            <a:off x="3113097" y="5365867"/>
            <a:ext cx="1943100" cy="974725"/>
          </a:xfrm>
          <a:prstGeom prst="roundRect">
            <a:avLst>
              <a:gd name="adj" fmla="val 9366"/>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b="1" dirty="0" smtClean="0">
                <a:solidFill>
                  <a:schemeClr val="bg2"/>
                </a:solidFill>
              </a:rPr>
              <a:t>5 A DAY</a:t>
            </a:r>
            <a:endParaRPr lang="en-GB" altLang="en-US" b="1" dirty="0">
              <a:solidFill>
                <a:schemeClr val="bg2"/>
              </a:solidFill>
            </a:endParaRPr>
          </a:p>
          <a:p>
            <a:pPr algn="ctr">
              <a:buFont typeface="Arial" pitchFamily="34" charset="0"/>
              <a:buNone/>
            </a:pPr>
            <a:endParaRPr lang="en-GB" altLang="en-US" b="1" dirty="0">
              <a:solidFill>
                <a:schemeClr val="bg1"/>
              </a:solidFill>
            </a:endParaRPr>
          </a:p>
        </p:txBody>
      </p:sp>
    </p:spTree>
    <p:extLst>
      <p:ext uri="{BB962C8B-B14F-4D97-AF65-F5344CB8AC3E}">
        <p14:creationId xmlns:p14="http://schemas.microsoft.com/office/powerpoint/2010/main" val="96353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concepts: cooking</a:t>
            </a:r>
            <a:endParaRPr lang="en-US" dirty="0"/>
          </a:p>
        </p:txBody>
      </p:sp>
      <p:sp>
        <p:nvSpPr>
          <p:cNvPr id="3" name="Subtitle 2"/>
          <p:cNvSpPr>
            <a:spLocks noGrp="1"/>
          </p:cNvSpPr>
          <p:nvPr>
            <p:ph type="subTitle" idx="1"/>
          </p:nvPr>
        </p:nvSpPr>
        <p:spPr>
          <a:xfrm>
            <a:off x="1169276" y="2571092"/>
            <a:ext cx="9720000" cy="2213611"/>
          </a:xfrm>
        </p:spPr>
        <p:txBody>
          <a:bodyPr/>
          <a:lstStyle/>
          <a:p>
            <a:pPr marL="0" indent="0" fontAlgn="t">
              <a:buNone/>
            </a:pPr>
            <a:r>
              <a:rPr lang="en-GB" dirty="0" smtClean="0"/>
              <a:t>Pupils </a:t>
            </a:r>
            <a:r>
              <a:rPr lang="en-GB" dirty="0"/>
              <a:t>should be taught to:</a:t>
            </a:r>
          </a:p>
          <a:p>
            <a:r>
              <a:rPr lang="en-US" dirty="0">
                <a:latin typeface="Arial" panose="020B0604020202020204" pitchFamily="34" charset="0"/>
                <a:cs typeface="Arial" panose="020B0604020202020204" pitchFamily="34" charset="0"/>
              </a:rPr>
              <a:t>use the basic principles of a healthy and varied diet to </a:t>
            </a:r>
            <a:r>
              <a:rPr lang="en-US" b="1" dirty="0">
                <a:latin typeface="Arial" panose="020B0604020202020204" pitchFamily="34" charset="0"/>
                <a:cs typeface="Arial" panose="020B0604020202020204" pitchFamily="34" charset="0"/>
              </a:rPr>
              <a:t>prepare </a:t>
            </a:r>
            <a:r>
              <a:rPr lang="en-US" b="1" dirty="0" smtClean="0">
                <a:latin typeface="Arial" panose="020B0604020202020204" pitchFamily="34" charset="0"/>
                <a:cs typeface="Arial" panose="020B0604020202020204" pitchFamily="34" charset="0"/>
              </a:rPr>
              <a:t>dishes</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prepare and cook </a:t>
            </a:r>
            <a:r>
              <a:rPr lang="en-GB" dirty="0">
                <a:latin typeface="Arial" panose="020B0604020202020204" pitchFamily="34" charset="0"/>
                <a:cs typeface="Arial" panose="020B0604020202020204" pitchFamily="34" charset="0"/>
              </a:rPr>
              <a:t>a variety of </a:t>
            </a:r>
            <a:r>
              <a:rPr lang="en-GB" b="1" dirty="0">
                <a:latin typeface="Arial" panose="020B0604020202020204" pitchFamily="34" charset="0"/>
                <a:cs typeface="Arial" panose="020B0604020202020204" pitchFamily="34" charset="0"/>
              </a:rPr>
              <a:t>predominantly savoury </a:t>
            </a:r>
            <a:r>
              <a:rPr lang="en-GB" dirty="0">
                <a:latin typeface="Arial" panose="020B0604020202020204" pitchFamily="34" charset="0"/>
                <a:cs typeface="Arial" panose="020B0604020202020204" pitchFamily="34" charset="0"/>
              </a:rPr>
              <a:t>dishes using a range of cooking </a:t>
            </a:r>
            <a:r>
              <a:rPr lang="en-GB" dirty="0" smtClean="0">
                <a:latin typeface="Arial" panose="020B0604020202020204" pitchFamily="34" charset="0"/>
                <a:cs typeface="Arial" panose="020B0604020202020204" pitchFamily="34" charset="0"/>
              </a:rPr>
              <a:t>techniques</a:t>
            </a: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GB" b="1" dirty="0" smtClean="0"/>
              <a:t>cook </a:t>
            </a:r>
            <a:r>
              <a:rPr lang="en-GB" b="1" dirty="0"/>
              <a:t>a repertoire of predominantly savoury </a:t>
            </a:r>
            <a:r>
              <a:rPr lang="en-GB" dirty="0"/>
              <a:t>dishes so that they are able to feed </a:t>
            </a:r>
            <a:r>
              <a:rPr lang="en-GB" i="1" dirty="0"/>
              <a:t>themselves</a:t>
            </a:r>
            <a:r>
              <a:rPr lang="en-GB" dirty="0"/>
              <a:t> and </a:t>
            </a:r>
            <a:r>
              <a:rPr lang="en-GB" i="1" dirty="0"/>
              <a:t>others</a:t>
            </a:r>
            <a:r>
              <a:rPr lang="en-GB" dirty="0"/>
              <a:t> a healthy and varied </a:t>
            </a:r>
            <a:r>
              <a:rPr lang="en-GB" dirty="0" smtClean="0"/>
              <a:t>diet; </a:t>
            </a:r>
            <a:r>
              <a:rPr lang="en-GB" dirty="0">
                <a:latin typeface="Arial" panose="020B0604020202020204" pitchFamily="34" charset="0"/>
                <a:cs typeface="Arial" panose="020B0604020202020204" pitchFamily="34" charset="0"/>
              </a:rPr>
              <a:t>become competent in a range of cooking </a:t>
            </a:r>
            <a:r>
              <a:rPr lang="en-GB" dirty="0" smtClean="0">
                <a:latin typeface="Arial" panose="020B0604020202020204" pitchFamily="34" charset="0"/>
                <a:cs typeface="Arial" panose="020B0604020202020204" pitchFamily="34" charset="0"/>
              </a:rPr>
              <a:t>techniques.</a:t>
            </a:r>
            <a:endParaRPr lang="en-GB" dirty="0">
              <a:latin typeface="Arial" panose="020B0604020202020204" pitchFamily="34" charset="0"/>
              <a:cs typeface="Arial" panose="020B0604020202020204" pitchFamily="34" charset="0"/>
            </a:endParaRPr>
          </a:p>
        </p:txBody>
      </p:sp>
      <p:sp>
        <p:nvSpPr>
          <p:cNvPr id="7" name="Text Placeholder 1"/>
          <p:cNvSpPr>
            <a:spLocks/>
          </p:cNvSpPr>
          <p:nvPr/>
        </p:nvSpPr>
        <p:spPr bwMode="auto">
          <a:xfrm>
            <a:off x="908800" y="6141488"/>
            <a:ext cx="8012742" cy="354914"/>
          </a:xfrm>
          <a:prstGeom prst="homePlate">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400" b="1" dirty="0" err="1" smtClean="0">
                <a:solidFill>
                  <a:schemeClr val="bg1"/>
                </a:solidFill>
              </a:rPr>
              <a:t>Eatwell</a:t>
            </a:r>
            <a:r>
              <a:rPr lang="en-GB" altLang="en-US" sz="1400" b="1" dirty="0" smtClean="0">
                <a:solidFill>
                  <a:schemeClr val="bg1"/>
                </a:solidFill>
              </a:rPr>
              <a:t> Guide … </a:t>
            </a:r>
            <a:r>
              <a:rPr lang="en-GB" altLang="en-US" sz="1400" b="1" dirty="0">
                <a:solidFill>
                  <a:schemeClr val="bg1"/>
                </a:solidFill>
              </a:rPr>
              <a:t>S</a:t>
            </a:r>
            <a:r>
              <a:rPr lang="en-GB" altLang="en-US" sz="1400" b="1" dirty="0" smtClean="0">
                <a:solidFill>
                  <a:schemeClr val="bg1"/>
                </a:solidFill>
              </a:rPr>
              <a:t>avoury … Variety and cuisines … Creativity … People </a:t>
            </a:r>
            <a:endParaRPr lang="en-GB" altLang="en-US" sz="1400" b="1" dirty="0">
              <a:solidFill>
                <a:schemeClr val="bg1"/>
              </a:solidFill>
            </a:endParaRPr>
          </a:p>
        </p:txBody>
      </p:sp>
      <p:sp>
        <p:nvSpPr>
          <p:cNvPr id="11" name="Text Placeholder 1"/>
          <p:cNvSpPr>
            <a:spLocks/>
          </p:cNvSpPr>
          <p:nvPr/>
        </p:nvSpPr>
        <p:spPr bwMode="auto">
          <a:xfrm>
            <a:off x="908800" y="5693923"/>
            <a:ext cx="8012742" cy="351082"/>
          </a:xfrm>
          <a:prstGeom prst="homePlate">
            <a:avLst/>
          </a:prstGeom>
          <a:solidFill>
            <a:srgbClr val="C33D86"/>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400" b="1" dirty="0" smtClean="0">
                <a:solidFill>
                  <a:schemeClr val="bg1"/>
                </a:solidFill>
              </a:rPr>
              <a:t>Accuracy and precision … Safety &amp; hygiene &gt; Complexity &gt; Combination of skills … </a:t>
            </a:r>
            <a:endParaRPr lang="en-GB" altLang="en-US" sz="1400" b="1" dirty="0">
              <a:solidFill>
                <a:schemeClr val="bg1"/>
              </a:solidFill>
            </a:endParaRPr>
          </a:p>
        </p:txBody>
      </p:sp>
      <p:sp>
        <p:nvSpPr>
          <p:cNvPr id="12" name="Text Placeholder 1"/>
          <p:cNvSpPr>
            <a:spLocks/>
          </p:cNvSpPr>
          <p:nvPr/>
        </p:nvSpPr>
        <p:spPr bwMode="auto">
          <a:xfrm>
            <a:off x="908800" y="4796901"/>
            <a:ext cx="8012742" cy="370599"/>
          </a:xfrm>
          <a:prstGeom prst="homePlate">
            <a:avLst/>
          </a:prstGeom>
          <a:solidFill>
            <a:srgbClr val="C33D86"/>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400" b="1" dirty="0" smtClean="0">
                <a:solidFill>
                  <a:schemeClr val="bg1"/>
                </a:solidFill>
              </a:rPr>
              <a:t>Food skills</a:t>
            </a:r>
            <a:r>
              <a:rPr lang="en-GB" altLang="en-US" sz="1400" dirty="0" smtClean="0">
                <a:solidFill>
                  <a:schemeClr val="bg1"/>
                </a:solidFill>
              </a:rPr>
              <a:t> (basic …. extend … practice … become proficient)</a:t>
            </a:r>
            <a:endParaRPr lang="en-GB" altLang="en-US" sz="1400" dirty="0">
              <a:solidFill>
                <a:schemeClr val="bg1"/>
              </a:solidFill>
            </a:endParaRPr>
          </a:p>
        </p:txBody>
      </p:sp>
      <p:sp>
        <p:nvSpPr>
          <p:cNvPr id="13" name="Text Placeholder 1"/>
          <p:cNvSpPr>
            <a:spLocks/>
          </p:cNvSpPr>
          <p:nvPr/>
        </p:nvSpPr>
        <p:spPr bwMode="auto">
          <a:xfrm>
            <a:off x="908800" y="5281681"/>
            <a:ext cx="8012741" cy="325141"/>
          </a:xfrm>
          <a:prstGeom prst="homePlate">
            <a:avLst/>
          </a:prstGeom>
          <a:solidFill>
            <a:srgbClr val="C33D86"/>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180000" tIns="90000" rIns="180000" bIns="90000" anchor="t"/>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Font typeface="Arial" pitchFamily="34" charset="0"/>
              <a:buNone/>
            </a:pPr>
            <a:r>
              <a:rPr lang="en-GB" altLang="en-US" sz="1400" b="1" dirty="0" smtClean="0">
                <a:solidFill>
                  <a:schemeClr val="bg1"/>
                </a:solidFill>
              </a:rPr>
              <a:t>Equipment </a:t>
            </a:r>
            <a:r>
              <a:rPr lang="en-GB" altLang="en-US" sz="1400" dirty="0" smtClean="0">
                <a:solidFill>
                  <a:schemeClr val="bg1"/>
                </a:solidFill>
              </a:rPr>
              <a:t>(basic … extend … cooker … electrical tools … practice … become proficient)</a:t>
            </a:r>
            <a:endParaRPr lang="en-GB" altLang="en-US" sz="1400" dirty="0">
              <a:solidFill>
                <a:schemeClr val="bg1"/>
              </a:solidFill>
            </a:endParaRPr>
          </a:p>
        </p:txBody>
      </p:sp>
      <p:sp>
        <p:nvSpPr>
          <p:cNvPr id="14" name="Rounded Rectangle 13"/>
          <p:cNvSpPr/>
          <p:nvPr/>
        </p:nvSpPr>
        <p:spPr>
          <a:xfrm>
            <a:off x="9103053" y="5281681"/>
            <a:ext cx="2729556" cy="763324"/>
          </a:xfrm>
          <a:prstGeom prst="roundRect">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Recipe choice to support learning objectives</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53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Progression of food skills</a:t>
            </a:r>
            <a:endParaRPr lang="en-US" dirty="0"/>
          </a:p>
        </p:txBody>
      </p:sp>
      <p:sp>
        <p:nvSpPr>
          <p:cNvPr id="4" name="Subtitle 3"/>
          <p:cNvSpPr>
            <a:spLocks noGrp="1"/>
          </p:cNvSpPr>
          <p:nvPr>
            <p:ph type="subTitle" idx="1"/>
          </p:nvPr>
        </p:nvSpPr>
        <p:spPr/>
        <p:txBody>
          <a:bodyPr/>
          <a:lstStyle/>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554" y="2059319"/>
            <a:ext cx="637222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874" y="2063799"/>
            <a:ext cx="637222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1724" y="2063799"/>
            <a:ext cx="638175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84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par>
                                <p:cTn id="8" presetID="10" presetClass="exit" presetSubtype="0" fill="hold" nodeType="withEffect">
                                  <p:stCondLst>
                                    <p:cond delay="0"/>
                                  </p:stCondLst>
                                  <p:childTnLst>
                                    <p:animEffect transition="out" filter="fade">
                                      <p:cBhvr>
                                        <p:cTn id="9" dur="500"/>
                                        <p:tgtEl>
                                          <p:spTgt spid="5122"/>
                                        </p:tgtEl>
                                      </p:cBhvr>
                                    </p:animEffect>
                                    <p:set>
                                      <p:cBhvr>
                                        <p:cTn id="10" dur="1" fill="hold">
                                          <p:stCondLst>
                                            <p:cond delay="499"/>
                                          </p:stCondLst>
                                        </p:cTn>
                                        <p:tgtEl>
                                          <p:spTgt spid="51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par>
                                <p:cTn id="16" presetID="10" presetClass="exit" presetSubtype="0" fill="hold" nodeType="withEffect">
                                  <p:stCondLst>
                                    <p:cond delay="0"/>
                                  </p:stCondLst>
                                  <p:childTnLst>
                                    <p:animEffect transition="out" filter="fade">
                                      <p:cBhvr>
                                        <p:cTn id="17" dur="500"/>
                                        <p:tgtEl>
                                          <p:spTgt spid="5123"/>
                                        </p:tgtEl>
                                      </p:cBhvr>
                                    </p:animEffect>
                                    <p:set>
                                      <p:cBhvr>
                                        <p:cTn id="18" dur="1" fill="hold">
                                          <p:stCondLst>
                                            <p:cond delay="4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Progression of food skills</a:t>
            </a:r>
            <a:endParaRPr lang="en-US" dirty="0"/>
          </a:p>
        </p:txBody>
      </p:sp>
      <p:sp>
        <p:nvSpPr>
          <p:cNvPr id="3" name="Rounded Rectangle 2"/>
          <p:cNvSpPr/>
          <p:nvPr/>
        </p:nvSpPr>
        <p:spPr>
          <a:xfrm>
            <a:off x="1169274" y="2388357"/>
            <a:ext cx="2679395" cy="3916908"/>
          </a:xfrm>
          <a:prstGeom prst="roundRect">
            <a:avLst>
              <a:gd name="adj" fmla="val 9536"/>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smtClean="0">
                <a:latin typeface="Arial" panose="020B0604020202020204" pitchFamily="34" charset="0"/>
                <a:cs typeface="Arial" panose="020B0604020202020204" pitchFamily="34" charset="0"/>
              </a:rPr>
              <a:t>Bread rolls</a:t>
            </a:r>
          </a:p>
          <a:p>
            <a:pPr algn="ctr"/>
            <a:endParaRPr lang="en-GB"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Weighing &amp; measuring</a:t>
            </a:r>
          </a:p>
          <a:p>
            <a:pPr algn="ctr"/>
            <a:r>
              <a:rPr lang="en-GB" dirty="0" smtClean="0">
                <a:latin typeface="Arial" panose="020B0604020202020204" pitchFamily="34" charset="0"/>
                <a:cs typeface="Arial" panose="020B0604020202020204" pitchFamily="34" charset="0"/>
              </a:rPr>
              <a:t>Mixing</a:t>
            </a:r>
          </a:p>
          <a:p>
            <a:pPr algn="ctr"/>
            <a:r>
              <a:rPr lang="en-GB" dirty="0" smtClean="0">
                <a:latin typeface="Arial" panose="020B0604020202020204" pitchFamily="34" charset="0"/>
                <a:cs typeface="Arial" panose="020B0604020202020204" pitchFamily="34" charset="0"/>
              </a:rPr>
              <a:t>Kneading</a:t>
            </a:r>
          </a:p>
          <a:p>
            <a:pPr algn="ctr"/>
            <a:r>
              <a:rPr lang="en-GB" dirty="0" smtClean="0">
                <a:latin typeface="Arial" panose="020B0604020202020204" pitchFamily="34" charset="0"/>
                <a:cs typeface="Arial" panose="020B0604020202020204" pitchFamily="34" charset="0"/>
              </a:rPr>
              <a:t>Shaping</a:t>
            </a:r>
          </a:p>
          <a:p>
            <a:pPr algn="ctr"/>
            <a:r>
              <a:rPr lang="en-GB" dirty="0" smtClean="0">
                <a:latin typeface="Arial" panose="020B0604020202020204" pitchFamily="34" charset="0"/>
                <a:cs typeface="Arial" panose="020B0604020202020204" pitchFamily="34" charset="0"/>
              </a:rPr>
              <a:t>Baking</a:t>
            </a:r>
          </a:p>
          <a:p>
            <a:pPr algn="ctr"/>
            <a:endParaRPr lang="en-GB" dirty="0">
              <a:latin typeface="Arial" panose="020B0604020202020204" pitchFamily="34" charset="0"/>
              <a:cs typeface="Arial" panose="020B0604020202020204" pitchFamily="34" charset="0"/>
            </a:endParaRPr>
          </a:p>
        </p:txBody>
      </p:sp>
      <p:sp>
        <p:nvSpPr>
          <p:cNvPr id="8" name="Rounded Rectangle 7"/>
          <p:cNvSpPr/>
          <p:nvPr/>
        </p:nvSpPr>
        <p:spPr>
          <a:xfrm>
            <a:off x="8466161" y="2374710"/>
            <a:ext cx="2679395" cy="3916908"/>
          </a:xfrm>
          <a:prstGeom prst="roundRect">
            <a:avLst>
              <a:gd name="adj" fmla="val 10555"/>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smtClean="0">
                <a:latin typeface="Arial" panose="020B0604020202020204" pitchFamily="34" charset="0"/>
                <a:cs typeface="Arial" panose="020B0604020202020204" pitchFamily="34" charset="0"/>
              </a:rPr>
              <a:t>Pizza / Calzone</a:t>
            </a:r>
          </a:p>
          <a:p>
            <a:pPr algn="ctr"/>
            <a:endParaRPr lang="en-GB"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As before, plus …</a:t>
            </a:r>
          </a:p>
          <a:p>
            <a:pPr algn="ctr"/>
            <a:endParaRPr lang="en-GB"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Sauce making</a:t>
            </a:r>
          </a:p>
          <a:p>
            <a:pPr algn="ctr"/>
            <a:r>
              <a:rPr lang="en-GB" dirty="0" smtClean="0">
                <a:latin typeface="Arial" panose="020B0604020202020204" pitchFamily="34" charset="0"/>
                <a:cs typeface="Arial" panose="020B0604020202020204" pitchFamily="34" charset="0"/>
              </a:rPr>
              <a:t>Vegetable preparation</a:t>
            </a:r>
          </a:p>
          <a:p>
            <a:pPr algn="ctr"/>
            <a:r>
              <a:rPr lang="en-GB" dirty="0" smtClean="0">
                <a:latin typeface="Arial" panose="020B0604020202020204" pitchFamily="34" charset="0"/>
                <a:cs typeface="Arial" panose="020B0604020202020204" pitchFamily="34" charset="0"/>
              </a:rPr>
              <a:t>Decorating</a:t>
            </a:r>
          </a:p>
          <a:p>
            <a:pPr algn="ctr"/>
            <a:r>
              <a:rPr lang="en-GB" dirty="0" smtClean="0">
                <a:latin typeface="Arial" panose="020B0604020202020204" pitchFamily="34" charset="0"/>
                <a:cs typeface="Arial" panose="020B0604020202020204" pitchFamily="34" charset="0"/>
              </a:rPr>
              <a:t>Grating</a:t>
            </a:r>
          </a:p>
          <a:p>
            <a:pPr algn="ctr"/>
            <a:endParaRPr lang="en-GB" dirty="0">
              <a:latin typeface="Arial" panose="020B0604020202020204" pitchFamily="34" charset="0"/>
              <a:cs typeface="Arial" panose="020B0604020202020204" pitchFamily="34" charset="0"/>
            </a:endParaRPr>
          </a:p>
        </p:txBody>
      </p:sp>
      <p:sp>
        <p:nvSpPr>
          <p:cNvPr id="9" name="Rounded Rectangle 8"/>
          <p:cNvSpPr/>
          <p:nvPr/>
        </p:nvSpPr>
        <p:spPr>
          <a:xfrm>
            <a:off x="4769894" y="2388357"/>
            <a:ext cx="2679395" cy="3916908"/>
          </a:xfrm>
          <a:prstGeom prst="roundRect">
            <a:avLst>
              <a:gd name="adj" fmla="val 10045"/>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smtClean="0">
                <a:latin typeface="Arial" panose="020B0604020202020204" pitchFamily="34" charset="0"/>
                <a:cs typeface="Arial" panose="020B0604020202020204" pitchFamily="34" charset="0"/>
              </a:rPr>
              <a:t>Fruit plait</a:t>
            </a:r>
          </a:p>
          <a:p>
            <a:pPr algn="ctr"/>
            <a:endParaRPr lang="en-GB"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As before, plus …</a:t>
            </a:r>
          </a:p>
          <a:p>
            <a:pPr algn="ctr"/>
            <a:endParaRPr lang="en-GB" dirty="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Adding dried fruit</a:t>
            </a:r>
          </a:p>
          <a:p>
            <a:pPr algn="ctr"/>
            <a:r>
              <a:rPr lang="en-GB" dirty="0" smtClean="0">
                <a:latin typeface="Arial" panose="020B0604020202020204" pitchFamily="34" charset="0"/>
                <a:cs typeface="Arial" panose="020B0604020202020204" pitchFamily="34" charset="0"/>
              </a:rPr>
              <a:t>Mixing in spice</a:t>
            </a:r>
          </a:p>
          <a:p>
            <a:pPr algn="ctr"/>
            <a:r>
              <a:rPr lang="en-GB" dirty="0" smtClean="0">
                <a:latin typeface="Arial" panose="020B0604020202020204" pitchFamily="34" charset="0"/>
                <a:cs typeface="Arial" panose="020B0604020202020204" pitchFamily="34" charset="0"/>
              </a:rPr>
              <a:t>Plaiting </a:t>
            </a:r>
          </a:p>
          <a:p>
            <a:pPr algn="ctr"/>
            <a:r>
              <a:rPr lang="en-GB" dirty="0" smtClean="0">
                <a:latin typeface="Arial" panose="020B0604020202020204" pitchFamily="34" charset="0"/>
                <a:cs typeface="Arial" panose="020B0604020202020204" pitchFamily="34" charset="0"/>
              </a:rPr>
              <a:t>Glazing</a:t>
            </a:r>
          </a:p>
          <a:p>
            <a:pPr algn="ctr"/>
            <a:endParaRPr lang="en-GB" dirty="0">
              <a:latin typeface="Arial" panose="020B0604020202020204" pitchFamily="34" charset="0"/>
              <a:cs typeface="Arial" panose="020B0604020202020204" pitchFamily="34" charset="0"/>
            </a:endParaRPr>
          </a:p>
        </p:txBody>
      </p:sp>
      <p:sp>
        <p:nvSpPr>
          <p:cNvPr id="5" name="Chevron 4"/>
          <p:cNvSpPr/>
          <p:nvPr/>
        </p:nvSpPr>
        <p:spPr>
          <a:xfrm>
            <a:off x="4002206" y="3268638"/>
            <a:ext cx="661918" cy="586854"/>
          </a:xfrm>
          <a:prstGeom prst="chevron">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a:off x="7589294" y="3179928"/>
            <a:ext cx="661918" cy="586854"/>
          </a:xfrm>
          <a:prstGeom prst="chevron">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146" name="Picture 2" descr="C:\Users\rballam.BNF\Desktop\images\shutterstock_2871132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669" y="4726559"/>
            <a:ext cx="2236265" cy="14722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ballam.BNF\Desktop\images\shutterstock_222732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391" y="4765723"/>
            <a:ext cx="2236266" cy="14722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rballam.BNF\Desktop\images\shutterstock_5508475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902" y="4765723"/>
            <a:ext cx="2204868" cy="1472208"/>
          </a:xfrm>
          <a:prstGeom prst="rect">
            <a:avLst/>
          </a:prstGeom>
          <a:noFill/>
          <a:extLst>
            <a:ext uri="{909E8E84-426E-40DD-AFC4-6F175D3DCCD1}">
              <a14:hiddenFill xmlns:a14="http://schemas.microsoft.com/office/drawing/2010/main">
                <a:solidFill>
                  <a:srgbClr val="FFFFFF"/>
                </a:solidFill>
              </a14:hiddenFill>
            </a:ext>
          </a:extLst>
        </p:spPr>
      </p:pic>
      <p:sp>
        <p:nvSpPr>
          <p:cNvPr id="11" name="Chevron 10"/>
          <p:cNvSpPr/>
          <p:nvPr/>
        </p:nvSpPr>
        <p:spPr>
          <a:xfrm flipH="1">
            <a:off x="7579627" y="4433132"/>
            <a:ext cx="671584" cy="586854"/>
          </a:xfrm>
          <a:prstGeom prst="chevron">
            <a:avLst/>
          </a:prstGeom>
          <a:solidFill>
            <a:srgbClr val="C33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Arial" panose="020B0604020202020204" pitchFamily="34" charset="0"/>
                <a:cs typeface="Arial" panose="020B0604020202020204" pitchFamily="34" charset="0"/>
              </a:rPr>
              <a:t>?</a:t>
            </a:r>
            <a:endParaRPr lang="en-GB"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5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5" grpId="0" animBg="1"/>
      <p:bldP spid="12"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200" dirty="0">
                <a:latin typeface="Arial" panose="020B0604020202020204" pitchFamily="34" charset="0"/>
                <a:cs typeface="Arial" panose="020B0604020202020204" pitchFamily="34" charset="0"/>
              </a:rPr>
              <a:t>Theme for a Year?</a:t>
            </a:r>
            <a:br>
              <a:rPr lang="en-GB" altLang="en-US" sz="3200" dirty="0">
                <a:latin typeface="Arial" panose="020B0604020202020204" pitchFamily="34" charset="0"/>
                <a:cs typeface="Arial" panose="020B0604020202020204" pitchFamily="34" charset="0"/>
              </a:rPr>
            </a:br>
            <a:endParaRPr lang="en-US" sz="3200" dirty="0"/>
          </a:p>
        </p:txBody>
      </p:sp>
      <p:sp>
        <p:nvSpPr>
          <p:cNvPr id="3" name="Subtitle 2"/>
          <p:cNvSpPr>
            <a:spLocks noGrp="1"/>
          </p:cNvSpPr>
          <p:nvPr>
            <p:ph type="subTitle" idx="1"/>
          </p:nvPr>
        </p:nvSpPr>
        <p:spPr/>
        <p:txBody>
          <a:bodyPr/>
          <a:lstStyle/>
          <a:p>
            <a:pPr marL="0" indent="0">
              <a:spcBef>
                <a:spcPct val="0"/>
              </a:spcBef>
              <a:buNone/>
              <a:defRPr/>
            </a:pPr>
            <a:r>
              <a:rPr lang="en-GB" altLang="en-US" sz="2000" dirty="0">
                <a:latin typeface="Arial" panose="020B0604020202020204" pitchFamily="34" charset="0"/>
                <a:cs typeface="Arial" panose="020B0604020202020204" pitchFamily="34" charset="0"/>
              </a:rPr>
              <a:t>Help to focus and put into context?</a:t>
            </a:r>
          </a:p>
          <a:p>
            <a:pPr>
              <a:spcBef>
                <a:spcPct val="0"/>
              </a:spcBef>
              <a:defRPr/>
            </a:pPr>
            <a:endParaRPr lang="en-GB" altLang="en-US" sz="2000" dirty="0">
              <a:latin typeface="Arial" panose="020B0604020202020204" pitchFamily="34" charset="0"/>
              <a:cs typeface="Arial" panose="020B0604020202020204" pitchFamily="34" charset="0"/>
            </a:endParaRPr>
          </a:p>
          <a:p>
            <a:pPr marL="0" indent="0">
              <a:spcBef>
                <a:spcPct val="0"/>
              </a:spcBef>
              <a:buNone/>
              <a:defRPr/>
            </a:pPr>
            <a:r>
              <a:rPr lang="en-GB" altLang="en-US" sz="2000" dirty="0">
                <a:latin typeface="Arial" panose="020B0604020202020204" pitchFamily="34" charset="0"/>
                <a:cs typeface="Arial" panose="020B0604020202020204" pitchFamily="34" charset="0"/>
              </a:rPr>
              <a:t>For example …</a:t>
            </a:r>
          </a:p>
          <a:p>
            <a:pPr>
              <a:spcBef>
                <a:spcPct val="0"/>
              </a:spcBef>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smtClean="0">
                <a:latin typeface="Arial" panose="020B0604020202020204" pitchFamily="34" charset="0"/>
                <a:cs typeface="Arial" panose="020B0604020202020204" pitchFamily="34" charset="0"/>
              </a:rPr>
              <a:t>All </a:t>
            </a:r>
            <a:r>
              <a:rPr lang="en-GB" altLang="en-US" sz="2000" dirty="0">
                <a:latin typeface="Arial" panose="020B0604020202020204" pitchFamily="34" charset="0"/>
                <a:cs typeface="Arial" panose="020B0604020202020204" pitchFamily="34" charset="0"/>
              </a:rPr>
              <a:t>about me (the pupil / individual) </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smtClean="0">
                <a:latin typeface="Arial" panose="020B0604020202020204" pitchFamily="34" charset="0"/>
                <a:cs typeface="Arial" panose="020B0604020202020204" pitchFamily="34" charset="0"/>
              </a:rPr>
              <a:t>Friends </a:t>
            </a:r>
            <a:r>
              <a:rPr lang="en-GB" altLang="en-US" sz="2000" dirty="0">
                <a:latin typeface="Arial" panose="020B0604020202020204" pitchFamily="34" charset="0"/>
                <a:cs typeface="Arial" panose="020B0604020202020204" pitchFamily="34" charset="0"/>
              </a:rPr>
              <a:t>and family </a:t>
            </a:r>
            <a:r>
              <a:rPr lang="en-GB" altLang="en-US" sz="2000" dirty="0" smtClean="0">
                <a:latin typeface="Arial" panose="020B0604020202020204" pitchFamily="34" charset="0"/>
                <a:cs typeface="Arial" panose="020B0604020202020204" pitchFamily="34" charset="0"/>
              </a:rPr>
              <a:t>(different occasions</a:t>
            </a:r>
            <a:r>
              <a:rPr lang="en-GB" altLang="en-US" sz="2000" dirty="0">
                <a:latin typeface="Arial" panose="020B0604020202020204" pitchFamily="34" charset="0"/>
                <a:cs typeface="Arial" panose="020B0604020202020204" pitchFamily="34" charset="0"/>
              </a:rPr>
              <a:t>)</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smtClean="0">
                <a:latin typeface="Arial" panose="020B0604020202020204" pitchFamily="34" charset="0"/>
                <a:cs typeface="Arial" panose="020B0604020202020204" pitchFamily="34" charset="0"/>
              </a:rPr>
              <a:t>Others</a:t>
            </a:r>
            <a:r>
              <a:rPr lang="en-GB" altLang="en-US" sz="2000" dirty="0">
                <a:latin typeface="Arial" panose="020B0604020202020204" pitchFamily="34" charset="0"/>
                <a:cs typeface="Arial" panose="020B0604020202020204" pitchFamily="34" charset="0"/>
              </a:rPr>
              <a:t>, dietary restrictions or concerns (Out of home)</a:t>
            </a:r>
          </a:p>
          <a:p>
            <a:endParaRPr lang="en-US" sz="2000" dirty="0"/>
          </a:p>
        </p:txBody>
      </p:sp>
      <p:sp>
        <p:nvSpPr>
          <p:cNvPr id="4" name="Down Arrow 3"/>
          <p:cNvSpPr/>
          <p:nvPr/>
        </p:nvSpPr>
        <p:spPr>
          <a:xfrm>
            <a:off x="8464388" y="1918640"/>
            <a:ext cx="2808662" cy="4104376"/>
          </a:xfrm>
          <a:prstGeom prst="downArrow">
            <a:avLst/>
          </a:prstGeom>
          <a:solidFill>
            <a:srgbClr val="C33D8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000" dirty="0" smtClean="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Familiar</a:t>
            </a:r>
          </a:p>
          <a:p>
            <a:pPr algn="ctr"/>
            <a:endParaRPr lang="en-GB" sz="2000" dirty="0">
              <a:latin typeface="Arial" panose="020B0604020202020204" pitchFamily="34" charset="0"/>
              <a:cs typeface="Arial" panose="020B0604020202020204" pitchFamily="34" charset="0"/>
            </a:endParaRPr>
          </a:p>
          <a:p>
            <a:pPr algn="ctr"/>
            <a:endParaRPr lang="en-GB" sz="2000" dirty="0" smtClean="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GB" sz="2000" dirty="0" smtClean="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GB" sz="2000" dirty="0" smtClean="0">
              <a:latin typeface="Arial" panose="020B0604020202020204" pitchFamily="34" charset="0"/>
              <a:cs typeface="Arial" panose="020B0604020202020204" pitchFamily="34" charset="0"/>
            </a:endParaRPr>
          </a:p>
          <a:p>
            <a:pPr algn="ctr"/>
            <a:endParaRPr lang="en-GB" sz="2000" dirty="0" smtClean="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r>
              <a:rPr lang="en-GB" sz="2000" dirty="0" smtClean="0">
                <a:latin typeface="Arial" panose="020B0604020202020204" pitchFamily="34" charset="0"/>
                <a:cs typeface="Arial" panose="020B0604020202020204" pitchFamily="34" charset="0"/>
              </a:rPr>
              <a:t>Less familiar</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84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err="1">
                <a:latin typeface="Arial" panose="020B0604020202020204" pitchFamily="34" charset="0"/>
                <a:cs typeface="Arial" panose="020B0604020202020204" pitchFamily="34" charset="0"/>
              </a:rPr>
              <a:t>SoW</a:t>
            </a:r>
            <a:r>
              <a:rPr lang="en-GB" altLang="en-US" dirty="0">
                <a:latin typeface="Arial" panose="020B0604020202020204" pitchFamily="34" charset="0"/>
                <a:cs typeface="Arial" panose="020B0604020202020204" pitchFamily="34" charset="0"/>
              </a:rPr>
              <a:t> – What’s in it?</a:t>
            </a:r>
            <a:br>
              <a:rPr lang="en-GB" altLang="en-US" dirty="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169276" y="2571092"/>
            <a:ext cx="6853495" cy="3600000"/>
          </a:xfrm>
        </p:spPr>
        <p:txBody>
          <a:bodyPr/>
          <a:lstStyle/>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Key Stage and Year Group</a:t>
            </a: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Time allocation, e.g. 18 hours</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Introduction: main theme/rationale for Year</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Aims: what will pupils be able to do? </a:t>
            </a:r>
            <a:r>
              <a:rPr lang="en-GB" altLang="en-US" sz="2000" i="1" dirty="0">
                <a:latin typeface="Arial" panose="020B0604020202020204" pitchFamily="34" charset="0"/>
                <a:cs typeface="Arial" panose="020B0604020202020204" pitchFamily="34" charset="0"/>
              </a:rPr>
              <a:t>Broad terms.  Apply knowledge to make informed decisions … Develop practical skills …</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Learning outcomes: </a:t>
            </a:r>
            <a:r>
              <a:rPr lang="en-GB" sz="2000" i="1" dirty="0">
                <a:latin typeface="Arial" panose="020B0604020202020204" pitchFamily="34" charset="0"/>
                <a:cs typeface="Arial" panose="020B0604020202020204" pitchFamily="34" charset="0"/>
              </a:rPr>
              <a:t>statements that define measurable outcomes.</a:t>
            </a:r>
            <a:r>
              <a:rPr lang="en-GB" altLang="en-US" sz="2000" i="1" dirty="0">
                <a:latin typeface="Arial" panose="020B0604020202020204" pitchFamily="34" charset="0"/>
                <a:cs typeface="Arial" panose="020B0604020202020204" pitchFamily="34" charset="0"/>
              </a:rPr>
              <a:t> List The </a:t>
            </a:r>
            <a:r>
              <a:rPr lang="en-GB" altLang="en-US" sz="2000" i="1" dirty="0" err="1">
                <a:latin typeface="Arial" panose="020B0604020202020204" pitchFamily="34" charset="0"/>
                <a:cs typeface="Arial" panose="020B0604020202020204" pitchFamily="34" charset="0"/>
              </a:rPr>
              <a:t>Eatwell</a:t>
            </a:r>
            <a:r>
              <a:rPr lang="en-GB" altLang="en-US" sz="2000" i="1" dirty="0">
                <a:latin typeface="Arial" panose="020B0604020202020204" pitchFamily="34" charset="0"/>
                <a:cs typeface="Arial" panose="020B0604020202020204" pitchFamily="34" charset="0"/>
              </a:rPr>
              <a:t> Guide food groups; adapt and follow recipes ; describe and apply food hygiene messages</a:t>
            </a:r>
          </a:p>
          <a:p>
            <a:endParaRPr lang="en-US" sz="2000" dirty="0"/>
          </a:p>
        </p:txBody>
      </p:sp>
      <p:pic>
        <p:nvPicPr>
          <p:cNvPr id="4" name="Picture 2" descr="Image result for aims vs objecti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2724" y="1884126"/>
            <a:ext cx="3092099" cy="444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7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err="1">
                <a:latin typeface="Arial" panose="020B0604020202020204" pitchFamily="34" charset="0"/>
                <a:cs typeface="Arial" panose="020B0604020202020204" pitchFamily="34" charset="0"/>
              </a:rPr>
              <a:t>SoW</a:t>
            </a:r>
            <a:r>
              <a:rPr lang="en-GB" altLang="en-US" dirty="0">
                <a:latin typeface="Arial" panose="020B0604020202020204" pitchFamily="34" charset="0"/>
                <a:cs typeface="Arial" panose="020B0604020202020204" pitchFamily="34" charset="0"/>
              </a:rPr>
              <a:t> – What’s in it?</a:t>
            </a:r>
            <a:br>
              <a:rPr lang="en-GB" altLang="en-US" dirty="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p:txBody>
          <a:bodyPr/>
          <a:lstStyle/>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Prior learning, e.g. build on </a:t>
            </a:r>
            <a:r>
              <a:rPr lang="en-GB" altLang="en-US" sz="2000" dirty="0" smtClean="0">
                <a:latin typeface="Arial" panose="020B0604020202020204" pitchFamily="34" charset="0"/>
                <a:cs typeface="Arial" panose="020B0604020202020204" pitchFamily="34" charset="0"/>
              </a:rPr>
              <a:t>early years, Key </a:t>
            </a:r>
            <a:r>
              <a:rPr lang="en-GB" altLang="en-US" sz="2000" dirty="0">
                <a:latin typeface="Arial" panose="020B0604020202020204" pitchFamily="34" charset="0"/>
                <a:cs typeface="Arial" panose="020B0604020202020204" pitchFamily="34" charset="0"/>
              </a:rPr>
              <a:t>Stage </a:t>
            </a:r>
            <a:r>
              <a:rPr lang="en-GB" altLang="en-US" sz="2000" dirty="0" smtClean="0">
                <a:latin typeface="Arial" panose="020B0604020202020204" pitchFamily="34" charset="0"/>
                <a:cs typeface="Arial" panose="020B0604020202020204" pitchFamily="34" charset="0"/>
              </a:rPr>
              <a:t>1 or 2</a:t>
            </a: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endParaRPr lang="en-GB" altLang="en-US" sz="2000" i="1"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Resources</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Risk assessment</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Differentiated learning outcomes</a:t>
            </a:r>
          </a:p>
          <a:p>
            <a:pPr marL="1085850" lvl="1" indent="-342900" algn="l">
              <a:spcBef>
                <a:spcPct val="0"/>
              </a:spcBef>
              <a:buFont typeface="Arial" panose="020B0604020202020204" pitchFamily="34" charset="0"/>
              <a:buChar char="•"/>
              <a:defRPr/>
            </a:pPr>
            <a:r>
              <a:rPr lang="en-GB" altLang="en-US" sz="1800" dirty="0">
                <a:latin typeface="Arial" panose="020B0604020202020204" pitchFamily="34" charset="0"/>
                <a:cs typeface="Arial" panose="020B0604020202020204" pitchFamily="34" charset="0"/>
              </a:rPr>
              <a:t>All pupils will: </a:t>
            </a:r>
            <a:r>
              <a:rPr lang="en-GB" sz="1800" i="1" dirty="0">
                <a:latin typeface="Arial" panose="020B0604020202020204" pitchFamily="34" charset="0"/>
                <a:cs typeface="Arial" panose="020B0604020202020204" pitchFamily="34" charset="0"/>
              </a:rPr>
              <a:t>Carry out 10 hours practical cooking, making a range of basic dishes. </a:t>
            </a:r>
            <a:endParaRPr lang="en-GB" altLang="en-US" sz="1800" i="1" dirty="0">
              <a:latin typeface="Arial" panose="020B0604020202020204" pitchFamily="34" charset="0"/>
              <a:cs typeface="Arial" panose="020B0604020202020204" pitchFamily="34" charset="0"/>
            </a:endParaRPr>
          </a:p>
          <a:p>
            <a:pPr marL="1085850" lvl="1" indent="-342900" algn="l">
              <a:spcBef>
                <a:spcPct val="0"/>
              </a:spcBef>
              <a:buFont typeface="Arial" panose="020B0604020202020204" pitchFamily="34" charset="0"/>
              <a:buChar char="•"/>
              <a:defRPr/>
            </a:pPr>
            <a:r>
              <a:rPr lang="en-GB" altLang="en-US" sz="1800" dirty="0">
                <a:latin typeface="Arial" panose="020B0604020202020204" pitchFamily="34" charset="0"/>
                <a:cs typeface="Arial" panose="020B0604020202020204" pitchFamily="34" charset="0"/>
              </a:rPr>
              <a:t>Most pupils should: </a:t>
            </a:r>
            <a:r>
              <a:rPr lang="en-GB" sz="1800" i="1" dirty="0">
                <a:latin typeface="Arial" panose="020B0604020202020204" pitchFamily="34" charset="0"/>
                <a:cs typeface="Arial" panose="020B0604020202020204" pitchFamily="34" charset="0"/>
              </a:rPr>
              <a:t>Carry out with skill and accuracy 10 hours practical cooking, making a range of dishes. </a:t>
            </a:r>
            <a:endParaRPr lang="en-GB" altLang="en-US" sz="1800" i="1" dirty="0">
              <a:latin typeface="Arial" panose="020B0604020202020204" pitchFamily="34" charset="0"/>
              <a:cs typeface="Arial" panose="020B0604020202020204" pitchFamily="34" charset="0"/>
            </a:endParaRPr>
          </a:p>
          <a:p>
            <a:pPr marL="1085850" lvl="1" indent="-342900" algn="l">
              <a:spcBef>
                <a:spcPct val="0"/>
              </a:spcBef>
              <a:buFont typeface="Arial" panose="020B0604020202020204" pitchFamily="34" charset="0"/>
              <a:buChar char="•"/>
              <a:defRPr/>
            </a:pPr>
            <a:r>
              <a:rPr lang="en-GB" altLang="en-US" sz="1800" dirty="0">
                <a:latin typeface="Arial" panose="020B0604020202020204" pitchFamily="34" charset="0"/>
                <a:cs typeface="Arial" panose="020B0604020202020204" pitchFamily="34" charset="0"/>
              </a:rPr>
              <a:t>Some pupils could: </a:t>
            </a:r>
            <a:r>
              <a:rPr lang="en-GB" sz="1800" i="1" dirty="0">
                <a:latin typeface="Arial" panose="020B0604020202020204" pitchFamily="34" charset="0"/>
                <a:cs typeface="Arial" panose="020B0604020202020204" pitchFamily="34" charset="0"/>
              </a:rPr>
              <a:t>Independently, with skill and accuracy carry out 10 hours practical cooking, making a range of dishes. </a:t>
            </a:r>
          </a:p>
          <a:p>
            <a:pPr marL="1085850" lvl="1" indent="-342900">
              <a:spcBef>
                <a:spcPct val="0"/>
              </a:spcBef>
              <a:buFont typeface="Arial" panose="020B0604020202020204" pitchFamily="34" charset="0"/>
              <a:buChar char="•"/>
              <a:defRPr/>
            </a:pPr>
            <a:endParaRPr lang="en-GB" altLang="en-US" sz="16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Curriculum coverage, e.g. D&amp;T (C&amp;N), </a:t>
            </a:r>
            <a:r>
              <a:rPr lang="en-GB" altLang="en-US" sz="2000" dirty="0" smtClean="0">
                <a:latin typeface="Arial" panose="020B0604020202020204" pitchFamily="34" charset="0"/>
                <a:cs typeface="Arial" panose="020B0604020202020204" pitchFamily="34" charset="0"/>
              </a:rPr>
              <a:t>English, maths, science and </a:t>
            </a:r>
            <a:r>
              <a:rPr lang="en-GB" altLang="en-US" sz="2000" dirty="0">
                <a:latin typeface="Arial" panose="020B0604020202020204" pitchFamily="34" charset="0"/>
                <a:cs typeface="Arial" panose="020B0604020202020204" pitchFamily="34" charset="0"/>
              </a:rPr>
              <a:t>other areas</a:t>
            </a:r>
          </a:p>
          <a:p>
            <a:endParaRPr lang="en-US" sz="2000" dirty="0"/>
          </a:p>
        </p:txBody>
      </p:sp>
      <p:pic>
        <p:nvPicPr>
          <p:cNvPr id="4098" name="Picture 2" descr="C:\Users\rballam.BNF\AppData\Local\Microsoft\Windows\Temporary Internet Files\Content.IE5\BICZWHHV\scrivere_post_ispirazio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171" y="1876851"/>
            <a:ext cx="3324677" cy="228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7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531477"/>
            <a:ext cx="10062360" cy="733096"/>
          </a:xfrm>
        </p:spPr>
        <p:txBody>
          <a:bodyPr/>
          <a:lstStyle/>
          <a:p>
            <a:r>
              <a:rPr lang="en-US" dirty="0" smtClean="0"/>
              <a:t>Schemes of Work and lesson plans</a:t>
            </a:r>
            <a:endParaRPr lang="en-US" dirty="0"/>
          </a:p>
        </p:txBody>
      </p:sp>
      <p:sp>
        <p:nvSpPr>
          <p:cNvPr id="3" name="TextBox 2"/>
          <p:cNvSpPr txBox="1"/>
          <p:nvPr/>
        </p:nvSpPr>
        <p:spPr>
          <a:xfrm>
            <a:off x="1142452" y="4435522"/>
            <a:ext cx="3647912" cy="646331"/>
          </a:xfrm>
          <a:prstGeom prst="rect">
            <a:avLst/>
          </a:prstGeom>
          <a:noFill/>
        </p:spPr>
        <p:txBody>
          <a:bodyPr wrap="square" rtlCol="0">
            <a:spAutoFit/>
          </a:bodyPr>
          <a:lstStyle/>
          <a:p>
            <a:r>
              <a:rPr lang="en-GB" b="1" dirty="0" smtClean="0">
                <a:solidFill>
                  <a:schemeClr val="bg1"/>
                </a:solidFill>
                <a:latin typeface="Arial" panose="020B0604020202020204" pitchFamily="34" charset="0"/>
                <a:cs typeface="Arial" panose="020B0604020202020204" pitchFamily="34" charset="0"/>
              </a:rPr>
              <a:t>Roy Ballam</a:t>
            </a:r>
          </a:p>
          <a:p>
            <a:r>
              <a:rPr lang="en-GB" b="1" dirty="0" smtClean="0">
                <a:solidFill>
                  <a:schemeClr val="bg1"/>
                </a:solidFill>
                <a:latin typeface="Arial" panose="020B0604020202020204" pitchFamily="34" charset="0"/>
                <a:cs typeface="Arial" panose="020B0604020202020204" pitchFamily="34" charset="0"/>
              </a:rPr>
              <a:t>British Nutrition Foundation</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Lesson plans</a:t>
            </a:r>
            <a:br>
              <a:rPr lang="en-GB" altLang="en-US" dirty="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169276" y="2571092"/>
            <a:ext cx="5763787" cy="3600000"/>
          </a:xfrm>
        </p:spPr>
        <p:txBody>
          <a:bodyPr/>
          <a:lstStyle/>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Consider lessons as part of the bigger plan (</a:t>
            </a:r>
            <a:r>
              <a:rPr lang="en-GB" altLang="en-US" sz="2000" dirty="0" err="1">
                <a:latin typeface="Arial" panose="020B0604020202020204" pitchFamily="34" charset="0"/>
                <a:cs typeface="Arial" panose="020B0604020202020204" pitchFamily="34" charset="0"/>
              </a:rPr>
              <a:t>SoW</a:t>
            </a:r>
            <a:r>
              <a:rPr lang="en-GB" altLang="en-US" sz="2000" dirty="0" smtClean="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How many lessons? Consider sequence of lessons. How do they build? Do they </a:t>
            </a:r>
            <a:r>
              <a:rPr lang="en-GB" altLang="en-US" sz="2000" dirty="0" smtClean="0">
                <a:latin typeface="Arial" panose="020B0604020202020204" pitchFamily="34" charset="0"/>
                <a:cs typeface="Arial" panose="020B0604020202020204" pitchFamily="34" charset="0"/>
              </a:rPr>
              <a:t>recap/consolidate?</a:t>
            </a: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smtClean="0">
                <a:latin typeface="Arial" panose="020B0604020202020204" pitchFamily="34" charset="0"/>
                <a:cs typeface="Arial" panose="020B0604020202020204" pitchFamily="34" charset="0"/>
              </a:rPr>
              <a:t>Pedagogy – teaching and learning styles.</a:t>
            </a: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smtClean="0">
                <a:latin typeface="Arial" panose="020B0604020202020204" pitchFamily="34" charset="0"/>
                <a:cs typeface="Arial" panose="020B0604020202020204" pitchFamily="34" charset="0"/>
              </a:rPr>
              <a:t>Look </a:t>
            </a:r>
            <a:r>
              <a:rPr lang="en-GB" altLang="en-US" sz="2000" dirty="0">
                <a:latin typeface="Arial" panose="020B0604020202020204" pitchFamily="34" charset="0"/>
                <a:cs typeface="Arial" panose="020B0604020202020204" pitchFamily="34" charset="0"/>
              </a:rPr>
              <a:t>at flow of lessons over </a:t>
            </a:r>
            <a:r>
              <a:rPr lang="en-GB" altLang="en-US" sz="2000" dirty="0" smtClean="0">
                <a:latin typeface="Arial" panose="020B0604020202020204" pitchFamily="34" charset="0"/>
                <a:cs typeface="Arial" panose="020B0604020202020204" pitchFamily="34" charset="0"/>
              </a:rPr>
              <a:t>the Year </a:t>
            </a:r>
            <a:r>
              <a:rPr lang="en-GB" altLang="en-US" sz="2000" dirty="0">
                <a:latin typeface="Arial" panose="020B0604020202020204" pitchFamily="34" charset="0"/>
                <a:cs typeface="Arial" panose="020B0604020202020204" pitchFamily="34" charset="0"/>
              </a:rPr>
              <a:t>– does it meet the </a:t>
            </a:r>
            <a:r>
              <a:rPr lang="en-GB" altLang="en-US" sz="2000" dirty="0" err="1">
                <a:latin typeface="Arial" panose="020B0604020202020204" pitchFamily="34" charset="0"/>
                <a:cs typeface="Arial" panose="020B0604020202020204" pitchFamily="34" charset="0"/>
              </a:rPr>
              <a:t>SoW</a:t>
            </a:r>
            <a:r>
              <a:rPr lang="en-GB" altLang="en-US" sz="2000" dirty="0" smtClean="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What happens if pupils miss a lesson</a:t>
            </a:r>
            <a:r>
              <a:rPr lang="en-GB" altLang="en-US" sz="2000" dirty="0" smtClean="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Ratio of ‘theory’ to ‘practical’ to achieve desired learning</a:t>
            </a:r>
            <a:r>
              <a:rPr lang="en-GB" altLang="en-US" sz="2000" dirty="0" smtClean="0">
                <a:latin typeface="Arial" panose="020B0604020202020204" pitchFamily="34" charset="0"/>
                <a:cs typeface="Arial" panose="020B0604020202020204" pitchFamily="34" charset="0"/>
              </a:rPr>
              <a:t>.</a:t>
            </a:r>
          </a:p>
          <a:p>
            <a:pPr marL="342900" indent="-342900">
              <a:spcBef>
                <a:spcPct val="0"/>
              </a:spcBef>
              <a:buFont typeface="Arial" panose="020B0604020202020204" pitchFamily="34" charset="0"/>
              <a:buChar char="•"/>
              <a:defRPr/>
            </a:pPr>
            <a:r>
              <a:rPr lang="en-GB" altLang="en-US" sz="2000" dirty="0" smtClean="0">
                <a:latin typeface="Arial" panose="020B0604020202020204" pitchFamily="34" charset="0"/>
                <a:cs typeface="Arial" panose="020B0604020202020204" pitchFamily="34" charset="0"/>
              </a:rPr>
              <a:t>Assessment?</a:t>
            </a:r>
            <a:endParaRPr lang="en-GB" altLang="en-US" sz="2000" dirty="0">
              <a:latin typeface="Arial" panose="020B0604020202020204" pitchFamily="34" charset="0"/>
              <a:cs typeface="Arial" panose="020B0604020202020204" pitchFamily="34" charset="0"/>
            </a:endParaRPr>
          </a:p>
          <a:p>
            <a:endParaRPr lang="en-US" sz="2000" dirty="0"/>
          </a:p>
        </p:txBody>
      </p:sp>
      <p:pic>
        <p:nvPicPr>
          <p:cNvPr id="7170" name="Picture 2" descr="C:\Users\rballam.BNF\Desktop\images\shutterstock_38006087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94112" y="2571092"/>
            <a:ext cx="4761444" cy="317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3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Practical lessons</a:t>
            </a:r>
            <a:br>
              <a:rPr lang="en-GB" altLang="en-US" dirty="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169276" y="2571092"/>
            <a:ext cx="7920133" cy="3600000"/>
          </a:xfrm>
        </p:spPr>
        <p:txBody>
          <a:bodyPr/>
          <a:lstStyle/>
          <a:p>
            <a:pPr>
              <a:spcBef>
                <a:spcPct val="0"/>
              </a:spcBef>
              <a:defRPr/>
            </a:pPr>
            <a:r>
              <a:rPr lang="en-GB" altLang="en-US" sz="2000" dirty="0">
                <a:latin typeface="Arial" panose="020B0604020202020204" pitchFamily="34" charset="0"/>
                <a:cs typeface="Arial" panose="020B0604020202020204" pitchFamily="34" charset="0"/>
              </a:rPr>
              <a:t>How do we decide on what pupils make?</a:t>
            </a:r>
          </a:p>
          <a:p>
            <a:pPr>
              <a:spcBef>
                <a:spcPct val="0"/>
              </a:spcBef>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Focus on </a:t>
            </a:r>
            <a:r>
              <a:rPr lang="en-GB" altLang="en-US" sz="2000" dirty="0" err="1">
                <a:latin typeface="Arial" panose="020B0604020202020204" pitchFamily="34" charset="0"/>
                <a:cs typeface="Arial" panose="020B0604020202020204" pitchFamily="34" charset="0"/>
              </a:rPr>
              <a:t>SoW</a:t>
            </a:r>
            <a:r>
              <a:rPr lang="en-GB" altLang="en-US" sz="2000" dirty="0">
                <a:latin typeface="Arial" panose="020B0604020202020204" pitchFamily="34" charset="0"/>
                <a:cs typeface="Arial" panose="020B0604020202020204" pitchFamily="34" charset="0"/>
              </a:rPr>
              <a:t> and Learning outcomes/objectives.</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Does it support progression? </a:t>
            </a:r>
            <a:r>
              <a:rPr lang="en-GB" altLang="en-US" sz="2000" dirty="0" smtClean="0">
                <a:latin typeface="Arial" panose="020B0604020202020204" pitchFamily="34" charset="0"/>
                <a:cs typeface="Arial" panose="020B0604020202020204" pitchFamily="34" charset="0"/>
              </a:rPr>
              <a:t>(Food skills chart)</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Consider appropriateness of recipe for Year group / lesson. </a:t>
            </a:r>
            <a:r>
              <a:rPr lang="en-GB" altLang="en-US" sz="2000" i="1" dirty="0" smtClean="0">
                <a:latin typeface="Arial" panose="020B0604020202020204" pitchFamily="34" charset="0"/>
                <a:cs typeface="Arial" panose="020B0604020202020204" pitchFamily="34" charset="0"/>
              </a:rPr>
              <a:t>(For example, knowledge </a:t>
            </a:r>
            <a:r>
              <a:rPr lang="en-GB" altLang="en-US" sz="2000" i="1" dirty="0">
                <a:latin typeface="Arial" panose="020B0604020202020204" pitchFamily="34" charset="0"/>
                <a:cs typeface="Arial" panose="020B0604020202020204" pitchFamily="34" charset="0"/>
              </a:rPr>
              <a:t>of room &amp; procedures, motor skills, use of cooker, sharp equipment, accuracy, time management …)</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What skills and knowledge is the recipe providing? Opportunities.</a:t>
            </a:r>
          </a:p>
          <a:p>
            <a:pPr>
              <a:spcBef>
                <a:spcPct val="0"/>
              </a:spcBef>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Does it support the drive for predominately savoury recipes, as well as the principles of a healthy, varied diet?</a:t>
            </a:r>
          </a:p>
          <a:p>
            <a:endParaRPr lang="en-US" sz="2000" dirty="0"/>
          </a:p>
        </p:txBody>
      </p:sp>
      <p:pic>
        <p:nvPicPr>
          <p:cNvPr id="1026" name="Picture 2" descr="C:\Users\rballam.BNF\Downloads\shutterstock_1297777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294125" y="2254417"/>
            <a:ext cx="2624440" cy="391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3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Effective pedagogy approaches?</a:t>
            </a:r>
            <a:endParaRPr lang="en-GB" dirty="0"/>
          </a:p>
        </p:txBody>
      </p:sp>
      <p:sp>
        <p:nvSpPr>
          <p:cNvPr id="3" name="Subtitle 2"/>
          <p:cNvSpPr>
            <a:spLocks noGrp="1"/>
          </p:cNvSpPr>
          <p:nvPr>
            <p:ph type="subTitle" idx="1"/>
          </p:nvPr>
        </p:nvSpPr>
        <p:spPr>
          <a:xfrm>
            <a:off x="1169276" y="2571092"/>
            <a:ext cx="6855608" cy="3600000"/>
          </a:xfrm>
        </p:spPr>
        <p:txBody>
          <a:bodyPr/>
          <a:lstStyle/>
          <a:p>
            <a:pPr marL="342900" indent="-342900">
              <a:buAutoNum type="arabicPeriod"/>
            </a:pPr>
            <a:r>
              <a:rPr lang="en-GB" sz="2000" dirty="0" smtClean="0"/>
              <a:t>Effective </a:t>
            </a:r>
            <a:r>
              <a:rPr lang="en-GB" sz="2000" dirty="0"/>
              <a:t>pedagogies give serious consideration to pupil voice. </a:t>
            </a:r>
            <a:endParaRPr lang="en-GB" sz="2000" dirty="0" smtClean="0"/>
          </a:p>
          <a:p>
            <a:pPr marL="342900" indent="-342900">
              <a:buAutoNum type="arabicPeriod"/>
            </a:pPr>
            <a:r>
              <a:rPr lang="en-GB" sz="2000" dirty="0" smtClean="0"/>
              <a:t>Effective </a:t>
            </a:r>
            <a:r>
              <a:rPr lang="en-GB" sz="2000" dirty="0"/>
              <a:t>pedagogies depend on behaviour (what teachers do), knowledge and understanding (what teachers know) and beliefs (why teachers act as they do). </a:t>
            </a:r>
            <a:endParaRPr lang="en-GB" sz="2000" dirty="0" smtClean="0"/>
          </a:p>
          <a:p>
            <a:pPr marL="342900" indent="-342900">
              <a:buAutoNum type="arabicPeriod"/>
            </a:pPr>
            <a:r>
              <a:rPr lang="en-GB" sz="2000" dirty="0" smtClean="0"/>
              <a:t>Effective </a:t>
            </a:r>
            <a:r>
              <a:rPr lang="en-GB" sz="2000" dirty="0"/>
              <a:t>pedagogies involve clear thinking about longer term learning </a:t>
            </a:r>
            <a:r>
              <a:rPr lang="en-GB" sz="2000" dirty="0" smtClean="0"/>
              <a:t>outcomes, </a:t>
            </a:r>
            <a:r>
              <a:rPr lang="en-GB" sz="2000" dirty="0"/>
              <a:t>as well as short-term goals. </a:t>
            </a:r>
            <a:endParaRPr lang="en-GB" sz="2000" dirty="0" smtClean="0"/>
          </a:p>
          <a:p>
            <a:pPr marL="342900" indent="-342900">
              <a:buAutoNum type="arabicPeriod"/>
            </a:pPr>
            <a:r>
              <a:rPr lang="en-GB" sz="2000" dirty="0" smtClean="0"/>
              <a:t>Effective </a:t>
            </a:r>
            <a:r>
              <a:rPr lang="en-GB" sz="2000" dirty="0"/>
              <a:t>pedagogies build on pupils’ prior learning and experience. </a:t>
            </a:r>
            <a:endParaRPr lang="en-GB" sz="2000" dirty="0" smtClean="0"/>
          </a:p>
          <a:p>
            <a:pPr marL="342900" indent="-342900">
              <a:buAutoNum type="arabicPeriod"/>
            </a:pPr>
            <a:r>
              <a:rPr lang="en-GB" sz="2000" dirty="0" smtClean="0"/>
              <a:t>Effective </a:t>
            </a:r>
            <a:r>
              <a:rPr lang="en-GB" sz="2000" dirty="0"/>
              <a:t>pedagogies involve scaffolding pupil learning. </a:t>
            </a:r>
          </a:p>
        </p:txBody>
      </p:sp>
      <p:sp>
        <p:nvSpPr>
          <p:cNvPr id="4" name="Rectangle 3"/>
          <p:cNvSpPr/>
          <p:nvPr/>
        </p:nvSpPr>
        <p:spPr>
          <a:xfrm>
            <a:off x="0" y="6386099"/>
            <a:ext cx="6096000" cy="461665"/>
          </a:xfrm>
          <a:prstGeom prst="rect">
            <a:avLst/>
          </a:prstGeom>
        </p:spPr>
        <p:txBody>
          <a:bodyPr>
            <a:spAutoFit/>
          </a:bodyPr>
          <a:lstStyle/>
          <a:p>
            <a:r>
              <a:rPr lang="en-GB" sz="1200" dirty="0">
                <a:latin typeface="Arial" panose="020B0604020202020204" pitchFamily="34" charset="0"/>
                <a:cs typeface="Arial" panose="020B0604020202020204" pitchFamily="34" charset="0"/>
              </a:rPr>
              <a:t>https://assets.publishing.service.gov.uk/government/uploads/system/uploads/attachment_data/file/329746/what-makes-great-pedagogy-nine-claims-from-research.pdf</a:t>
            </a:r>
          </a:p>
        </p:txBody>
      </p:sp>
      <p:pic>
        <p:nvPicPr>
          <p:cNvPr id="2050" name="Picture 2" descr="C:\Users\rballam.BNF\Desktop\images\shutterstock_4504284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805" y="2051786"/>
            <a:ext cx="3048000" cy="20335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ballam.BNF\Desktop\images\shutterstock_7696334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280" y="4131154"/>
            <a:ext cx="3057525" cy="203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Effective pedagogy approaches?</a:t>
            </a:r>
            <a:endParaRPr lang="en-GB" dirty="0"/>
          </a:p>
        </p:txBody>
      </p:sp>
      <p:sp>
        <p:nvSpPr>
          <p:cNvPr id="3" name="Subtitle 2"/>
          <p:cNvSpPr>
            <a:spLocks noGrp="1"/>
          </p:cNvSpPr>
          <p:nvPr>
            <p:ph type="subTitle" idx="1"/>
          </p:nvPr>
        </p:nvSpPr>
        <p:spPr>
          <a:xfrm>
            <a:off x="1169276" y="2571092"/>
            <a:ext cx="7033028" cy="3600000"/>
          </a:xfrm>
        </p:spPr>
        <p:txBody>
          <a:bodyPr/>
          <a:lstStyle/>
          <a:p>
            <a:pPr marL="0" indent="0">
              <a:buNone/>
            </a:pPr>
            <a:r>
              <a:rPr lang="en-GB" sz="2000" dirty="0" smtClean="0"/>
              <a:t>6. Effective </a:t>
            </a:r>
            <a:r>
              <a:rPr lang="en-GB" sz="2000" dirty="0"/>
              <a:t>pedagogies involve a range of techniques, including whole-class and structured group work, guided learning and individual activity. </a:t>
            </a:r>
            <a:endParaRPr lang="en-GB" sz="2000" dirty="0" smtClean="0"/>
          </a:p>
          <a:p>
            <a:pPr marL="0" indent="0">
              <a:buNone/>
            </a:pPr>
            <a:r>
              <a:rPr lang="en-GB" sz="2000" dirty="0" smtClean="0"/>
              <a:t>7</a:t>
            </a:r>
            <a:r>
              <a:rPr lang="en-GB" sz="2000" dirty="0"/>
              <a:t>. Effective pedagogies focus on developing higher order thinking and metacognition, and make good use of dialogue and questioning in order to do so. </a:t>
            </a:r>
            <a:endParaRPr lang="en-GB" sz="2000" dirty="0" smtClean="0"/>
          </a:p>
          <a:p>
            <a:pPr marL="0" indent="0">
              <a:buNone/>
            </a:pPr>
            <a:r>
              <a:rPr lang="en-GB" sz="2000" dirty="0" smtClean="0"/>
              <a:t>8</a:t>
            </a:r>
            <a:r>
              <a:rPr lang="en-GB" sz="2000" dirty="0"/>
              <a:t>. Effective pedagogies embed assessment for learning. </a:t>
            </a:r>
            <a:endParaRPr lang="en-GB" sz="2000" dirty="0" smtClean="0"/>
          </a:p>
          <a:p>
            <a:pPr marL="0" indent="0">
              <a:buNone/>
            </a:pPr>
            <a:r>
              <a:rPr lang="en-GB" sz="2000" dirty="0" smtClean="0"/>
              <a:t>9</a:t>
            </a:r>
            <a:r>
              <a:rPr lang="en-GB" sz="2000" dirty="0"/>
              <a:t>. Effective pedagogies are inclusive and take the diverse needs of a range of learners, as well as matters of </a:t>
            </a:r>
            <a:r>
              <a:rPr lang="en-GB" sz="2000" dirty="0" smtClean="0"/>
              <a:t>student equity</a:t>
            </a:r>
            <a:r>
              <a:rPr lang="en-GB" sz="2000" dirty="0"/>
              <a:t>, into account.</a:t>
            </a:r>
          </a:p>
        </p:txBody>
      </p:sp>
      <p:sp>
        <p:nvSpPr>
          <p:cNvPr id="4" name="Rectangle 3"/>
          <p:cNvSpPr/>
          <p:nvPr/>
        </p:nvSpPr>
        <p:spPr>
          <a:xfrm>
            <a:off x="0" y="6386099"/>
            <a:ext cx="6096000" cy="461665"/>
          </a:xfrm>
          <a:prstGeom prst="rect">
            <a:avLst/>
          </a:prstGeom>
        </p:spPr>
        <p:txBody>
          <a:bodyPr>
            <a:spAutoFit/>
          </a:bodyPr>
          <a:lstStyle/>
          <a:p>
            <a:r>
              <a:rPr lang="en-GB" sz="1200" dirty="0">
                <a:latin typeface="Arial" panose="020B0604020202020204" pitchFamily="34" charset="0"/>
                <a:cs typeface="Arial" panose="020B0604020202020204" pitchFamily="34" charset="0"/>
              </a:rPr>
              <a:t>https://assets.publishing.service.gov.uk/government/uploads/system/uploads/attachment_data/file/329746/what-makes-great-pedagogy-nine-claims-from-research.pdf</a:t>
            </a:r>
          </a:p>
        </p:txBody>
      </p:sp>
      <p:pic>
        <p:nvPicPr>
          <p:cNvPr id="3074" name="Picture 2" descr="C:\Users\rballam.BNF\Desktop\images\shutterstock_746334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925" y="2049463"/>
            <a:ext cx="3048000" cy="201771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ballam.BNF\Desktop\images\shutterstock_5388669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638" y="4352511"/>
            <a:ext cx="3048000" cy="203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90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sz="2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76" y="1152350"/>
            <a:ext cx="7108663" cy="546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548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sz="2000" dirty="0"/>
          </a:p>
        </p:txBody>
      </p:sp>
      <p:pic>
        <p:nvPicPr>
          <p:cNvPr id="4" name="Picture 2" descr="Image result for bloom's tax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31" y="1263216"/>
            <a:ext cx="8568312" cy="507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548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sz="2000" dirty="0"/>
          </a:p>
        </p:txBody>
      </p:sp>
      <p:pic>
        <p:nvPicPr>
          <p:cNvPr id="4" name="Picture 2" descr="Image result for bloom's taxonomy create"/>
          <p:cNvPicPr>
            <a:picLocks noChangeAspect="1" noChangeArrowheads="1"/>
          </p:cNvPicPr>
          <p:nvPr/>
        </p:nvPicPr>
        <p:blipFill rotWithShape="1">
          <a:blip r:embed="rId2">
            <a:extLst>
              <a:ext uri="{28A0092B-C50C-407E-A947-70E740481C1C}">
                <a14:useLocalDpi xmlns:a14="http://schemas.microsoft.com/office/drawing/2010/main" val="0"/>
              </a:ext>
            </a:extLst>
          </a:blip>
          <a:srcRect b="3208"/>
          <a:stretch/>
        </p:blipFill>
        <p:spPr bwMode="auto">
          <a:xfrm>
            <a:off x="870296" y="1106598"/>
            <a:ext cx="847725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548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sz="2000" dirty="0"/>
          </a:p>
        </p:txBody>
      </p:sp>
      <p:pic>
        <p:nvPicPr>
          <p:cNvPr id="4" name="Picture 4" descr="http://www.kenilworthlearning.co.uk/wp-content/uploads/2014/08/learning-pyram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5" y="1308526"/>
            <a:ext cx="8196012" cy="5269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116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Lesson plans – structure </a:t>
            </a:r>
            <a:br>
              <a:rPr lang="en-GB" altLang="en-US" dirty="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p:txBody>
          <a:bodyPr/>
          <a:lstStyle/>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Key Stage / Year Group</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Lesson number</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Time available, e.g. 60 mins</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Lesson title</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Learning objectives (differentiated?) </a:t>
            </a:r>
          </a:p>
          <a:p>
            <a:pPr marL="1085850" lvl="1" indent="-342900" algn="l">
              <a:spcBef>
                <a:spcPct val="0"/>
              </a:spcBef>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All pupils will …</a:t>
            </a:r>
          </a:p>
          <a:p>
            <a:pPr marL="1085850" lvl="1" indent="-342900" algn="l">
              <a:spcBef>
                <a:spcPct val="0"/>
              </a:spcBef>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Most pupils should …</a:t>
            </a:r>
          </a:p>
          <a:p>
            <a:pPr marL="1085850" lvl="1" indent="-342900" algn="l">
              <a:spcBef>
                <a:spcPct val="0"/>
              </a:spcBef>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Some pupils could …</a:t>
            </a:r>
          </a:p>
          <a:p>
            <a:endParaRPr 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144" y="1708424"/>
            <a:ext cx="3384376" cy="479056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83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Lesson plans – structure </a:t>
            </a:r>
            <a:br>
              <a:rPr lang="en-GB" altLang="en-US" dirty="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169276" y="2571092"/>
            <a:ext cx="6650891" cy="3600000"/>
          </a:xfrm>
        </p:spPr>
        <p:txBody>
          <a:bodyPr/>
          <a:lstStyle/>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Lesson overview </a:t>
            </a:r>
          </a:p>
          <a:p>
            <a:pPr marL="536575" lvl="1" indent="-182563" algn="l">
              <a:spcBef>
                <a:spcPct val="0"/>
              </a:spcBef>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Time – key timings throughout the lesson</a:t>
            </a:r>
          </a:p>
          <a:p>
            <a:pPr marL="536575" lvl="1" indent="-182563" algn="l">
              <a:spcBef>
                <a:spcPct val="0"/>
              </a:spcBef>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Activity – main teaching and learning; key tasks; key questions; hazards; </a:t>
            </a:r>
          </a:p>
          <a:p>
            <a:pPr marL="536575" lvl="1" indent="-182563" algn="l">
              <a:spcBef>
                <a:spcPct val="0"/>
              </a:spcBef>
              <a:buFont typeface="Arial" panose="020B0604020202020204" pitchFamily="34" charset="0"/>
              <a:buChar char="•"/>
              <a:defRPr/>
            </a:pPr>
            <a:r>
              <a:rPr lang="en-GB" altLang="en-US" dirty="0">
                <a:latin typeface="Arial" panose="020B0604020202020204" pitchFamily="34" charset="0"/>
                <a:cs typeface="Arial" panose="020B0604020202020204" pitchFamily="34" charset="0"/>
              </a:rPr>
              <a:t>Resources and equipment – hyper links to worksheets/presentations/recipes, equipment needed for lesson.</a:t>
            </a:r>
          </a:p>
          <a:p>
            <a:pPr>
              <a:spcBef>
                <a:spcPct val="0"/>
              </a:spcBef>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Homework</a:t>
            </a:r>
          </a:p>
          <a:p>
            <a:pPr marL="342900" indent="-342900">
              <a:spcBef>
                <a:spcPct val="0"/>
              </a:spcBef>
              <a:buFont typeface="Arial" panose="020B0604020202020204" pitchFamily="34" charset="0"/>
              <a:buChar char="•"/>
              <a:defRPr/>
            </a:pPr>
            <a:endParaRPr lang="en-GB" altLang="en-US" sz="20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Extension activity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76" y="1721760"/>
            <a:ext cx="3309898" cy="464441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83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Objectives</a:t>
            </a:r>
            <a:endParaRPr lang="en-US" dirty="0"/>
          </a:p>
        </p:txBody>
      </p:sp>
      <p:sp>
        <p:nvSpPr>
          <p:cNvPr id="3" name="Subtitle 2"/>
          <p:cNvSpPr>
            <a:spLocks noGrp="1"/>
          </p:cNvSpPr>
          <p:nvPr>
            <p:ph type="subTitle" idx="1"/>
          </p:nvPr>
        </p:nvSpPr>
        <p:spPr>
          <a:xfrm>
            <a:off x="1153512" y="3065488"/>
            <a:ext cx="7831992" cy="3087973"/>
          </a:xfrm>
        </p:spPr>
        <p:txBody>
          <a:bodyPr/>
          <a:lstStyle/>
          <a:p>
            <a:pPr marL="0" indent="0">
              <a:buNone/>
            </a:pPr>
            <a:r>
              <a:rPr lang="en-GB" sz="2000" i="1" dirty="0"/>
              <a:t>Using the National Curriculum in England as an example, Roy will explain the importance of planning Schemes of Work and lessons that meet curriculum requirements, demonstrate progression and allow for differentiation, but also enable stretch and challenge. </a:t>
            </a:r>
            <a:r>
              <a:rPr lang="en-GB" sz="2000" i="1" dirty="0" smtClean="0"/>
              <a:t>From </a:t>
            </a:r>
            <a:r>
              <a:rPr lang="en-GB" sz="2000" i="1" dirty="0"/>
              <a:t>curriculum statements to classroom practice – mapping the learning journey.</a:t>
            </a:r>
          </a:p>
          <a:p>
            <a:r>
              <a:rPr lang="en-GB" sz="2000" dirty="0"/>
              <a:t>Identifying progression from 5 to 14 years.</a:t>
            </a:r>
          </a:p>
          <a:p>
            <a:r>
              <a:rPr lang="en-GB" sz="2000" dirty="0"/>
              <a:t>Developing a Scheme of Work and lesson plans.</a:t>
            </a:r>
          </a:p>
          <a:p>
            <a:r>
              <a:rPr lang="en-GB" sz="2000" dirty="0"/>
              <a:t>Different pedagogical approaches (including Bloom’s Taxonomy).</a:t>
            </a:r>
          </a:p>
          <a:p>
            <a:r>
              <a:rPr lang="en-GB" sz="2000" dirty="0"/>
              <a:t>Links to </a:t>
            </a:r>
            <a:r>
              <a:rPr lang="en-GB" sz="2000" i="1" dirty="0"/>
              <a:t>Food – a fact of life</a:t>
            </a:r>
            <a:r>
              <a:rPr lang="en-GB" sz="2000" dirty="0"/>
              <a:t> resources.</a:t>
            </a:r>
          </a:p>
          <a:p>
            <a:r>
              <a:rPr lang="en-GB" sz="2000" dirty="0"/>
              <a:t>Suggestions for further reading and sources of information.</a:t>
            </a:r>
          </a:p>
        </p:txBody>
      </p:sp>
      <p:pic>
        <p:nvPicPr>
          <p:cNvPr id="3074" name="Picture 2" descr="C:\Users\rballam.BNF\Downloads\shutterstock_3760101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7624" y="3065488"/>
            <a:ext cx="3104802" cy="204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Summary</a:t>
            </a:r>
            <a:endParaRPr lang="en-GB" dirty="0"/>
          </a:p>
        </p:txBody>
      </p:sp>
      <p:sp>
        <p:nvSpPr>
          <p:cNvPr id="3" name="Subtitle 2"/>
          <p:cNvSpPr>
            <a:spLocks noGrp="1"/>
          </p:cNvSpPr>
          <p:nvPr>
            <p:ph type="subTitle" idx="1"/>
          </p:nvPr>
        </p:nvSpPr>
        <p:spPr>
          <a:xfrm>
            <a:off x="1169276" y="2571092"/>
            <a:ext cx="6882903" cy="3600000"/>
          </a:xfrm>
        </p:spPr>
        <p:txBody>
          <a:bodyPr/>
          <a:lstStyle/>
          <a:p>
            <a:r>
              <a:rPr lang="en-GB" sz="2000" dirty="0" smtClean="0"/>
              <a:t>Map out key concepts (food building blocks), supporting progression.</a:t>
            </a:r>
          </a:p>
          <a:p>
            <a:r>
              <a:rPr lang="en-GB" sz="2000" dirty="0" smtClean="0"/>
              <a:t>Schemes of Work and lesson planning – create, use, evaluate, update …</a:t>
            </a:r>
          </a:p>
          <a:p>
            <a:r>
              <a:rPr lang="en-GB" sz="2000" dirty="0" smtClean="0"/>
              <a:t>Practical work – focus on learning objectives, not recipes.</a:t>
            </a:r>
          </a:p>
          <a:p>
            <a:r>
              <a:rPr lang="en-GB" sz="2000" dirty="0" smtClean="0"/>
              <a:t>Be aware of pedagogical approaches – consider your skills and knowledge, teaching environment and learning styles.</a:t>
            </a:r>
          </a:p>
          <a:p>
            <a:r>
              <a:rPr lang="en-GB" sz="2000" dirty="0" smtClean="0"/>
              <a:t>Look at examples from organisations and other schools – but make it your own (your school may have a format it prefers).</a:t>
            </a:r>
          </a:p>
          <a:p>
            <a:pPr marL="0" indent="0">
              <a:buNone/>
            </a:pPr>
            <a:endParaRPr lang="en-GB" sz="2000" dirty="0" smtClean="0"/>
          </a:p>
          <a:p>
            <a:endParaRPr lang="en-GB" sz="2000" dirty="0"/>
          </a:p>
        </p:txBody>
      </p:sp>
      <p:pic>
        <p:nvPicPr>
          <p:cNvPr id="1026" name="Picture 2" descr="C:\Users\rballam.BNF\Desktop\images\shutterstock_77193097.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19" t="7637" r="9283"/>
          <a:stretch/>
        </p:blipFill>
        <p:spPr bwMode="auto">
          <a:xfrm>
            <a:off x="8638469" y="2571092"/>
            <a:ext cx="3166844" cy="384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6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Sources of further information</a:t>
            </a:r>
            <a:endParaRPr lang="en-US" dirty="0"/>
          </a:p>
        </p:txBody>
      </p:sp>
      <p:sp>
        <p:nvSpPr>
          <p:cNvPr id="3" name="Subtitle 2"/>
          <p:cNvSpPr>
            <a:spLocks noGrp="1"/>
          </p:cNvSpPr>
          <p:nvPr>
            <p:ph type="subTitle" idx="1"/>
          </p:nvPr>
        </p:nvSpPr>
        <p:spPr>
          <a:xfrm>
            <a:off x="1169276" y="2581864"/>
            <a:ext cx="9107488" cy="3600000"/>
          </a:xfrm>
        </p:spPr>
        <p:txBody>
          <a:bodyPr/>
          <a:lstStyle/>
          <a:p>
            <a:pPr marL="0" indent="0">
              <a:spcBef>
                <a:spcPct val="0"/>
              </a:spcBef>
              <a:buNone/>
              <a:defRPr/>
            </a:pPr>
            <a:r>
              <a:rPr lang="en-GB" sz="1600" b="1" dirty="0">
                <a:latin typeface="Arial" panose="020B0604020202020204" pitchFamily="34" charset="0"/>
                <a:cs typeface="Arial" panose="020B0604020202020204" pitchFamily="34" charset="0"/>
              </a:rPr>
              <a:t>National Curriculum </a:t>
            </a:r>
            <a:r>
              <a:rPr lang="en-GB" sz="1600" b="1"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hlinkClick r:id="rId2"/>
              </a:rPr>
              <a:t>https</a:t>
            </a:r>
            <a:r>
              <a:rPr lang="en-GB" sz="1600" dirty="0">
                <a:latin typeface="Arial" panose="020B0604020202020204" pitchFamily="34" charset="0"/>
                <a:cs typeface="Arial" panose="020B0604020202020204" pitchFamily="34" charset="0"/>
                <a:hlinkClick r:id="rId2"/>
              </a:rPr>
              <a:t>://www.gov.uk/government/collections/national-curriculum</a:t>
            </a:r>
            <a:r>
              <a:rPr lang="en-GB" sz="1600" dirty="0">
                <a:latin typeface="Arial" panose="020B0604020202020204" pitchFamily="34" charset="0"/>
                <a:cs typeface="Arial" panose="020B0604020202020204" pitchFamily="34" charset="0"/>
              </a:rPr>
              <a:t> </a:t>
            </a:r>
          </a:p>
          <a:p>
            <a:pPr>
              <a:spcBef>
                <a:spcPct val="0"/>
              </a:spcBef>
              <a:defRPr/>
            </a:pPr>
            <a:endParaRPr lang="en-GB" sz="1600" dirty="0">
              <a:latin typeface="Arial" panose="020B0604020202020204" pitchFamily="34" charset="0"/>
              <a:cs typeface="Arial" panose="020B0604020202020204" pitchFamily="34" charset="0"/>
            </a:endParaRPr>
          </a:p>
          <a:p>
            <a:pPr marL="0" indent="0">
              <a:spcBef>
                <a:spcPct val="0"/>
              </a:spcBef>
              <a:buNone/>
              <a:defRPr/>
            </a:pPr>
            <a:r>
              <a:rPr lang="en-GB" sz="1600" b="1" dirty="0" smtClean="0">
                <a:latin typeface="Arial" panose="020B0604020202020204" pitchFamily="34" charset="0"/>
                <a:cs typeface="Arial" panose="020B0604020202020204" pitchFamily="34" charset="0"/>
              </a:rPr>
              <a:t>Competences </a:t>
            </a:r>
            <a:r>
              <a:rPr lang="en-GB" sz="1600" dirty="0" smtClean="0">
                <a:latin typeface="Arial" panose="020B0604020202020204" pitchFamily="34" charset="0"/>
                <a:cs typeface="Arial" panose="020B0604020202020204" pitchFamily="34" charset="0"/>
                <a:hlinkClick r:id="rId3"/>
              </a:rPr>
              <a:t>https</a:t>
            </a:r>
            <a:r>
              <a:rPr lang="en-GB" sz="1600" dirty="0">
                <a:latin typeface="Arial" panose="020B0604020202020204" pitchFamily="34" charset="0"/>
                <a:cs typeface="Arial" panose="020B0604020202020204" pitchFamily="34" charset="0"/>
                <a:hlinkClick r:id="rId3"/>
              </a:rPr>
              <a:t>://</a:t>
            </a:r>
            <a:r>
              <a:rPr lang="en-GB" sz="1600" dirty="0" smtClean="0">
                <a:latin typeface="Arial" panose="020B0604020202020204" pitchFamily="34" charset="0"/>
                <a:cs typeface="Arial" panose="020B0604020202020204" pitchFamily="34" charset="0"/>
                <a:hlinkClick r:id="rId3"/>
              </a:rPr>
              <a:t>www.nutrition.org.uk/foodinschools/competences.html</a:t>
            </a:r>
            <a:endParaRPr lang="en-GB" sz="1600" dirty="0" smtClean="0">
              <a:latin typeface="Arial" panose="020B0604020202020204" pitchFamily="34" charset="0"/>
              <a:cs typeface="Arial" panose="020B0604020202020204" pitchFamily="34" charset="0"/>
            </a:endParaRPr>
          </a:p>
          <a:p>
            <a:pPr marL="0" indent="0">
              <a:spcBef>
                <a:spcPct val="0"/>
              </a:spcBef>
              <a:buNone/>
              <a:defRPr/>
            </a:pPr>
            <a:endParaRPr lang="en-GB" sz="1600" dirty="0">
              <a:latin typeface="Arial" panose="020B0604020202020204" pitchFamily="34" charset="0"/>
              <a:cs typeface="Arial" panose="020B0604020202020204" pitchFamily="34" charset="0"/>
            </a:endParaRPr>
          </a:p>
          <a:p>
            <a:pPr marL="0" indent="0">
              <a:spcBef>
                <a:spcPct val="0"/>
              </a:spcBef>
              <a:buNone/>
              <a:defRPr/>
            </a:pPr>
            <a:r>
              <a:rPr lang="en-GB" sz="1600" b="1" dirty="0" smtClean="0">
                <a:latin typeface="Arial" panose="020B0604020202020204" pitchFamily="34" charset="0"/>
                <a:cs typeface="Arial" panose="020B0604020202020204" pitchFamily="34" charset="0"/>
              </a:rPr>
              <a:t>Food – a fact of life </a:t>
            </a:r>
            <a:r>
              <a:rPr lang="en-GB" sz="1600" dirty="0" smtClean="0">
                <a:latin typeface="Arial" panose="020B0604020202020204" pitchFamily="34" charset="0"/>
                <a:cs typeface="Arial" panose="020B0604020202020204" pitchFamily="34" charset="0"/>
              </a:rPr>
              <a:t>(FFL – primary progression)</a:t>
            </a:r>
          </a:p>
          <a:p>
            <a:pPr marL="0" indent="0">
              <a:spcBef>
                <a:spcPct val="0"/>
              </a:spcBef>
              <a:buNone/>
              <a:defRPr/>
            </a:pPr>
            <a:r>
              <a:rPr lang="en-GB" sz="1600" dirty="0">
                <a:latin typeface="Arial" panose="020B0604020202020204" pitchFamily="34" charset="0"/>
                <a:cs typeface="Arial" panose="020B0604020202020204" pitchFamily="34" charset="0"/>
                <a:hlinkClick r:id="rId4"/>
              </a:rPr>
              <a:t>http://</a:t>
            </a:r>
            <a:r>
              <a:rPr lang="en-GB" sz="1600" dirty="0" smtClean="0">
                <a:latin typeface="Arial" panose="020B0604020202020204" pitchFamily="34" charset="0"/>
                <a:cs typeface="Arial" panose="020B0604020202020204" pitchFamily="34" charset="0"/>
                <a:hlinkClick r:id="rId4"/>
              </a:rPr>
              <a:t>archive.foodafactoflife.org.uk/attachments/24aaa70d-ad1b-40d3df656705.pdf</a:t>
            </a:r>
            <a:r>
              <a:rPr lang="en-GB" sz="1600" dirty="0" smtClean="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a:spcBef>
                <a:spcPct val="0"/>
              </a:spcBef>
              <a:defRPr/>
            </a:pPr>
            <a:endParaRPr lang="en-GB" sz="1600" dirty="0">
              <a:latin typeface="Arial" panose="020B0604020202020204" pitchFamily="34" charset="0"/>
              <a:cs typeface="Arial" panose="020B0604020202020204" pitchFamily="34" charset="0"/>
            </a:endParaRPr>
          </a:p>
          <a:p>
            <a:pPr marL="0" indent="0">
              <a:spcBef>
                <a:spcPct val="0"/>
              </a:spcBef>
              <a:buNone/>
              <a:defRPr/>
            </a:pPr>
            <a:r>
              <a:rPr lang="en-GB" sz="1600" b="1" dirty="0" smtClean="0">
                <a:latin typeface="Arial" panose="020B0604020202020204" pitchFamily="34" charset="0"/>
                <a:cs typeface="Arial" panose="020B0604020202020204" pitchFamily="34" charset="0"/>
              </a:rPr>
              <a:t>FFL </a:t>
            </a:r>
            <a:r>
              <a:rPr lang="en-GB" sz="1600" b="1" dirty="0" err="1" smtClean="0">
                <a:latin typeface="Arial" panose="020B0604020202020204" pitchFamily="34" charset="0"/>
                <a:cs typeface="Arial" panose="020B0604020202020204" pitchFamily="34" charset="0"/>
              </a:rPr>
              <a:t>SoW</a:t>
            </a:r>
            <a:r>
              <a:rPr lang="en-GB" sz="1600" b="1" dirty="0" smtClean="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and </a:t>
            </a:r>
            <a:r>
              <a:rPr lang="en-GB" sz="1600" b="1" dirty="0" smtClean="0">
                <a:latin typeface="Arial" panose="020B0604020202020204" pitchFamily="34" charset="0"/>
                <a:cs typeface="Arial" panose="020B0604020202020204" pitchFamily="34" charset="0"/>
              </a:rPr>
              <a:t>Lessons</a:t>
            </a:r>
          </a:p>
          <a:p>
            <a:pPr marL="0" indent="0">
              <a:spcBef>
                <a:spcPct val="0"/>
              </a:spcBef>
              <a:buNone/>
              <a:defRPr/>
            </a:pPr>
            <a:r>
              <a:rPr lang="en-GB" sz="1600" dirty="0">
                <a:latin typeface="Arial" panose="020B0604020202020204" pitchFamily="34" charset="0"/>
                <a:cs typeface="Arial" panose="020B0604020202020204" pitchFamily="34" charset="0"/>
                <a:hlinkClick r:id="rId5"/>
              </a:rPr>
              <a:t>https://www.foodafactoflife.org.uk/5-7-years/activity-packs/schemes-of-work</a:t>
            </a:r>
            <a:r>
              <a:rPr lang="en-GB" sz="1600" dirty="0" smtClean="0">
                <a:latin typeface="Arial" panose="020B0604020202020204" pitchFamily="34" charset="0"/>
                <a:cs typeface="Arial" panose="020B0604020202020204" pitchFamily="34" charset="0"/>
                <a:hlinkClick r:id="rId5"/>
              </a:rPr>
              <a:t>/ </a:t>
            </a:r>
            <a:endParaRPr lang="en-GB" sz="1600" dirty="0">
              <a:latin typeface="Arial" panose="020B0604020202020204" pitchFamily="34" charset="0"/>
              <a:cs typeface="Arial" panose="020B0604020202020204" pitchFamily="34" charset="0"/>
              <a:hlinkClick r:id="rId5"/>
            </a:endParaRPr>
          </a:p>
          <a:p>
            <a:pPr marL="0" indent="0">
              <a:spcBef>
                <a:spcPct val="0"/>
              </a:spcBef>
              <a:buNone/>
              <a:defRPr/>
            </a:pPr>
            <a:r>
              <a:rPr lang="en-GB" sz="1600" dirty="0" smtClean="0">
                <a:latin typeface="Arial" panose="020B0604020202020204" pitchFamily="34" charset="0"/>
                <a:cs typeface="Arial" panose="020B0604020202020204" pitchFamily="34" charset="0"/>
                <a:hlinkClick r:id="rId5"/>
              </a:rPr>
              <a:t>http</a:t>
            </a:r>
            <a:r>
              <a:rPr lang="en-GB" sz="1600" dirty="0">
                <a:latin typeface="Arial" panose="020B0604020202020204" pitchFamily="34" charset="0"/>
                <a:cs typeface="Arial" panose="020B0604020202020204" pitchFamily="34" charset="0"/>
                <a:hlinkClick r:id="rId5"/>
              </a:rPr>
              <a:t>://www.foodafactoflife.org.uk/11-14-years/schemes-of-work</a:t>
            </a:r>
            <a:r>
              <a:rPr lang="en-GB" sz="1600" dirty="0" smtClean="0">
                <a:latin typeface="Arial" panose="020B0604020202020204" pitchFamily="34" charset="0"/>
                <a:cs typeface="Arial" panose="020B0604020202020204" pitchFamily="34" charset="0"/>
                <a:hlinkClick r:id="rId5"/>
              </a:rPr>
              <a:t>/</a:t>
            </a:r>
            <a:r>
              <a:rPr lang="en-GB" sz="1600" dirty="0" smtClean="0">
                <a:latin typeface="Arial" panose="020B0604020202020204" pitchFamily="34" charset="0"/>
                <a:cs typeface="Arial" panose="020B0604020202020204" pitchFamily="34" charset="0"/>
              </a:rPr>
              <a:t> </a:t>
            </a:r>
          </a:p>
          <a:p>
            <a:pPr marL="0" indent="0">
              <a:spcBef>
                <a:spcPct val="0"/>
              </a:spcBef>
              <a:buNone/>
              <a:defRPr/>
            </a:pPr>
            <a:endParaRPr lang="en-GB" sz="1600" b="1" dirty="0">
              <a:latin typeface="Arial" panose="020B0604020202020204" pitchFamily="34" charset="0"/>
              <a:cs typeface="Arial" panose="020B0604020202020204" pitchFamily="34" charset="0"/>
            </a:endParaRPr>
          </a:p>
          <a:p>
            <a:pPr marL="0" indent="0">
              <a:spcBef>
                <a:spcPct val="0"/>
              </a:spcBef>
              <a:buNone/>
              <a:defRPr/>
            </a:pPr>
            <a:r>
              <a:rPr lang="en-GB" sz="1600" b="1" dirty="0">
                <a:latin typeface="Arial" panose="020B0604020202020204" pitchFamily="34" charset="0"/>
                <a:cs typeface="Arial" panose="020B0604020202020204" pitchFamily="34" charset="0"/>
              </a:rPr>
              <a:t>Licence To Cook </a:t>
            </a:r>
            <a:r>
              <a:rPr lang="en-GB" sz="1600" b="1" dirty="0" smtClean="0">
                <a:latin typeface="Arial" panose="020B0604020202020204" pitchFamily="34" charset="0"/>
                <a:cs typeface="Arial" panose="020B0604020202020204" pitchFamily="34" charset="0"/>
              </a:rPr>
              <a:t>materials </a:t>
            </a:r>
            <a:r>
              <a:rPr lang="en-GB" sz="1600" dirty="0" smtClean="0">
                <a:latin typeface="Arial" panose="020B0604020202020204" pitchFamily="34" charset="0"/>
                <a:cs typeface="Arial" panose="020B0604020202020204" pitchFamily="34" charset="0"/>
                <a:hlinkClick r:id="rId6"/>
              </a:rPr>
              <a:t>http</a:t>
            </a:r>
            <a:r>
              <a:rPr lang="en-GB" sz="1600" dirty="0">
                <a:latin typeface="Arial" panose="020B0604020202020204" pitchFamily="34" charset="0"/>
                <a:cs typeface="Arial" panose="020B0604020202020204" pitchFamily="34" charset="0"/>
                <a:hlinkClick r:id="rId6"/>
              </a:rPr>
              <a:t>://www.foodafactoflife.org.uk/11-14-years/cooking/licence-to-cook</a:t>
            </a:r>
            <a:r>
              <a:rPr lang="en-GB" sz="1600" dirty="0" smtClean="0">
                <a:latin typeface="Arial" panose="020B0604020202020204" pitchFamily="34" charset="0"/>
                <a:cs typeface="Arial" panose="020B0604020202020204" pitchFamily="34" charset="0"/>
                <a:hlinkClick r:id="rId6"/>
              </a:rPr>
              <a:t>/</a:t>
            </a:r>
            <a:r>
              <a:rPr lang="en-GB" sz="1600" dirty="0" smtClean="0">
                <a:latin typeface="Arial" panose="020B0604020202020204" pitchFamily="34" charset="0"/>
                <a:cs typeface="Arial" panose="020B0604020202020204" pitchFamily="34" charset="0"/>
              </a:rPr>
              <a:t> </a:t>
            </a:r>
          </a:p>
          <a:p>
            <a:pPr marL="0" indent="0">
              <a:spcBef>
                <a:spcPct val="0"/>
              </a:spcBef>
              <a:buNone/>
              <a:defRPr/>
            </a:pPr>
            <a:endParaRPr lang="en-GB" sz="1600" dirty="0">
              <a:latin typeface="Arial" panose="020B0604020202020204" pitchFamily="34" charset="0"/>
              <a:cs typeface="Arial" panose="020B0604020202020204" pitchFamily="34" charset="0"/>
            </a:endParaRPr>
          </a:p>
          <a:p>
            <a:pPr marL="0" indent="0">
              <a:spcBef>
                <a:spcPct val="0"/>
              </a:spcBef>
              <a:buNone/>
              <a:defRPr/>
            </a:pPr>
            <a:r>
              <a:rPr lang="en-GB" sz="1600" b="1" dirty="0" smtClean="0">
                <a:latin typeface="Arial" panose="020B0604020202020204" pitchFamily="34" charset="0"/>
                <a:cs typeface="Arial" panose="020B0604020202020204" pitchFamily="34" charset="0"/>
              </a:rPr>
              <a:t>Teacher Toolkit (5 min lesson plans) </a:t>
            </a:r>
            <a:r>
              <a:rPr lang="en-GB" sz="1600" dirty="0" smtClean="0">
                <a:latin typeface="Arial" panose="020B0604020202020204" pitchFamily="34" charset="0"/>
                <a:cs typeface="Arial" panose="020B0604020202020204" pitchFamily="34" charset="0"/>
                <a:hlinkClick r:id="rId7"/>
              </a:rPr>
              <a:t>https</a:t>
            </a:r>
            <a:r>
              <a:rPr lang="en-GB" sz="1600" dirty="0">
                <a:latin typeface="Arial" panose="020B0604020202020204" pitchFamily="34" charset="0"/>
                <a:cs typeface="Arial" panose="020B0604020202020204" pitchFamily="34" charset="0"/>
                <a:hlinkClick r:id="rId7"/>
              </a:rPr>
              <a:t>://www.teachertoolkit.co.uk/5minplan</a:t>
            </a:r>
            <a:r>
              <a:rPr lang="en-GB" sz="1600" dirty="0" smtClean="0">
                <a:latin typeface="Arial" panose="020B0604020202020204" pitchFamily="34" charset="0"/>
                <a:cs typeface="Arial" panose="020B0604020202020204" pitchFamily="34" charset="0"/>
                <a:hlinkClick r:id="rId7"/>
              </a:rPr>
              <a:t>/</a:t>
            </a:r>
            <a:r>
              <a:rPr lang="en-GB" sz="1600" dirty="0" smtClean="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marL="0" indent="0">
              <a:buNone/>
            </a:pPr>
            <a:r>
              <a:rPr lang="en-US" sz="1600" b="1" dirty="0" smtClean="0"/>
              <a:t>D&amp;T Association </a:t>
            </a:r>
            <a:r>
              <a:rPr lang="en-US" sz="1600" dirty="0" smtClean="0"/>
              <a:t>(progression frameworks) </a:t>
            </a:r>
            <a:r>
              <a:rPr lang="en-US" sz="1600" dirty="0" smtClean="0">
                <a:hlinkClick r:id="rId8"/>
              </a:rPr>
              <a:t>https</a:t>
            </a:r>
            <a:r>
              <a:rPr lang="en-US" sz="1600" dirty="0">
                <a:hlinkClick r:id="rId8"/>
              </a:rPr>
              <a:t>://www.data.org.uk/for-education/curriculum/dt-national-curriculum-for-england-2014</a:t>
            </a:r>
            <a:r>
              <a:rPr lang="en-US" sz="1600" dirty="0" smtClean="0">
                <a:hlinkClick r:id="rId8"/>
              </a:rPr>
              <a:t>/</a:t>
            </a:r>
            <a:r>
              <a:rPr lang="en-US" sz="1600" dirty="0" smtClean="0"/>
              <a:t> </a:t>
            </a:r>
            <a:endParaRPr lang="en-US" sz="1600" dirty="0"/>
          </a:p>
        </p:txBody>
      </p:sp>
    </p:spTree>
    <p:extLst>
      <p:ext uri="{BB962C8B-B14F-4D97-AF65-F5344CB8AC3E}">
        <p14:creationId xmlns:p14="http://schemas.microsoft.com/office/powerpoint/2010/main" val="2144116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28064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Russian dolls</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US" dirty="0"/>
          </a:p>
        </p:txBody>
      </p:sp>
      <p:pic>
        <p:nvPicPr>
          <p:cNvPr id="4098" name="Picture 2" descr="C:\Users\rballam.BNF\Downloads\shutterstock_178065278.jpg"/>
          <p:cNvPicPr>
            <a:picLocks noChangeAspect="1" noChangeArrowheads="1"/>
          </p:cNvPicPr>
          <p:nvPr/>
        </p:nvPicPr>
        <p:blipFill rotWithShape="1">
          <a:blip r:embed="rId2">
            <a:extLst>
              <a:ext uri="{28A0092B-C50C-407E-A947-70E740481C1C}">
                <a14:useLocalDpi xmlns:a14="http://schemas.microsoft.com/office/drawing/2010/main" val="0"/>
              </a:ext>
            </a:extLst>
          </a:blip>
          <a:srcRect l="11059" t="14720" r="9035" b="16782"/>
          <a:stretch/>
        </p:blipFill>
        <p:spPr bwMode="auto">
          <a:xfrm>
            <a:off x="2059290" y="2023871"/>
            <a:ext cx="7962534" cy="453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4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curriculum to classroom</a:t>
            </a:r>
            <a:endParaRPr lang="en-US" dirty="0"/>
          </a:p>
        </p:txBody>
      </p:sp>
      <p:sp>
        <p:nvSpPr>
          <p:cNvPr id="4" name="TextBox 3"/>
          <p:cNvSpPr txBox="1"/>
          <p:nvPr/>
        </p:nvSpPr>
        <p:spPr>
          <a:xfrm>
            <a:off x="8292101" y="4003218"/>
            <a:ext cx="1368152" cy="338554"/>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Lessons &gt;</a:t>
            </a:r>
            <a:endParaRPr lang="en-GB" sz="1600" dirty="0">
              <a:latin typeface="Arial" panose="020B0604020202020204" pitchFamily="34" charset="0"/>
              <a:cs typeface="Arial" panose="020B0604020202020204" pitchFamily="34" charset="0"/>
            </a:endParaRPr>
          </a:p>
        </p:txBody>
      </p:sp>
      <p:sp>
        <p:nvSpPr>
          <p:cNvPr id="5" name="TextBox 4"/>
          <p:cNvSpPr txBox="1"/>
          <p:nvPr/>
        </p:nvSpPr>
        <p:spPr>
          <a:xfrm>
            <a:off x="6376131" y="3567664"/>
            <a:ext cx="1368152" cy="338554"/>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600" dirty="0" err="1" smtClean="0">
                <a:latin typeface="Arial" panose="020B0604020202020204" pitchFamily="34" charset="0"/>
                <a:cs typeface="Arial" panose="020B0604020202020204" pitchFamily="34" charset="0"/>
              </a:rPr>
              <a:t>SoW</a:t>
            </a:r>
            <a:r>
              <a:rPr lang="en-GB" sz="1600" dirty="0" smtClean="0">
                <a:latin typeface="Arial" panose="020B0604020202020204" pitchFamily="34" charset="0"/>
                <a:cs typeface="Arial" panose="020B0604020202020204" pitchFamily="34" charset="0"/>
              </a:rPr>
              <a:t> &gt;</a:t>
            </a:r>
            <a:endParaRPr lang="en-GB" sz="1600" dirty="0">
              <a:latin typeface="Arial" panose="020B0604020202020204" pitchFamily="34" charset="0"/>
              <a:cs typeface="Arial" panose="020B0604020202020204" pitchFamily="34" charset="0"/>
            </a:endParaRPr>
          </a:p>
        </p:txBody>
      </p:sp>
      <p:sp>
        <p:nvSpPr>
          <p:cNvPr id="6" name="TextBox 5"/>
          <p:cNvSpPr txBox="1"/>
          <p:nvPr/>
        </p:nvSpPr>
        <p:spPr>
          <a:xfrm>
            <a:off x="2459043" y="2719453"/>
            <a:ext cx="1368152" cy="338554"/>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Key Stage &gt;</a:t>
            </a:r>
            <a:endParaRPr lang="en-GB" sz="1600" dirty="0">
              <a:latin typeface="Arial" panose="020B0604020202020204" pitchFamily="34" charset="0"/>
              <a:cs typeface="Arial" panose="020B0604020202020204" pitchFamily="34" charset="0"/>
            </a:endParaRPr>
          </a:p>
        </p:txBody>
      </p:sp>
      <p:sp>
        <p:nvSpPr>
          <p:cNvPr id="7" name="TextBox 6"/>
          <p:cNvSpPr txBox="1"/>
          <p:nvPr/>
        </p:nvSpPr>
        <p:spPr>
          <a:xfrm>
            <a:off x="4450046" y="3110687"/>
            <a:ext cx="1368152" cy="338554"/>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Year &gt;</a:t>
            </a:r>
            <a:endParaRPr lang="en-GB" sz="1600" dirty="0">
              <a:latin typeface="Arial" panose="020B0604020202020204" pitchFamily="34" charset="0"/>
              <a:cs typeface="Arial" panose="020B0604020202020204" pitchFamily="34" charset="0"/>
            </a:endParaRPr>
          </a:p>
        </p:txBody>
      </p:sp>
      <p:sp>
        <p:nvSpPr>
          <p:cNvPr id="8" name="TextBox 7"/>
          <p:cNvSpPr txBox="1"/>
          <p:nvPr/>
        </p:nvSpPr>
        <p:spPr>
          <a:xfrm>
            <a:off x="577481" y="2380716"/>
            <a:ext cx="1368152" cy="338554"/>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Curriculum &gt;</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518196" y="2888730"/>
            <a:ext cx="1368152" cy="107721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Knowledge and skills</a:t>
            </a:r>
          </a:p>
          <a:p>
            <a:pPr algn="ctr"/>
            <a:endParaRPr lang="en-GB" sz="1600" dirty="0">
              <a:latin typeface="Arial" panose="020B0604020202020204" pitchFamily="34" charset="0"/>
              <a:cs typeface="Arial" panose="020B0604020202020204" pitchFamily="34" charset="0"/>
            </a:endParaRPr>
          </a:p>
          <a:p>
            <a:pPr algn="ctr"/>
            <a:r>
              <a:rPr lang="en-GB" sz="1600" dirty="0" smtClean="0">
                <a:latin typeface="Arial" panose="020B0604020202020204" pitchFamily="34" charset="0"/>
                <a:cs typeface="Arial" panose="020B0604020202020204" pitchFamily="34" charset="0"/>
              </a:rPr>
              <a:t>Progression</a:t>
            </a:r>
          </a:p>
        </p:txBody>
      </p:sp>
      <p:sp>
        <p:nvSpPr>
          <p:cNvPr id="10" name="TextBox 9"/>
          <p:cNvSpPr txBox="1"/>
          <p:nvPr/>
        </p:nvSpPr>
        <p:spPr>
          <a:xfrm>
            <a:off x="2439456" y="3273723"/>
            <a:ext cx="1368152"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Prior learning and experiences</a:t>
            </a:r>
          </a:p>
        </p:txBody>
      </p:sp>
      <p:sp>
        <p:nvSpPr>
          <p:cNvPr id="11" name="TextBox 10"/>
          <p:cNvSpPr txBox="1"/>
          <p:nvPr/>
        </p:nvSpPr>
        <p:spPr>
          <a:xfrm>
            <a:off x="4450046" y="3616956"/>
            <a:ext cx="1368152" cy="15696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Splitting content over years of teaching, ensuring progression</a:t>
            </a:r>
          </a:p>
        </p:txBody>
      </p:sp>
      <p:sp>
        <p:nvSpPr>
          <p:cNvPr id="12" name="TextBox 11"/>
          <p:cNvSpPr txBox="1"/>
          <p:nvPr/>
        </p:nvSpPr>
        <p:spPr>
          <a:xfrm>
            <a:off x="6329892" y="4158643"/>
            <a:ext cx="1368152" cy="107721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Aims for the year and learning outcomes</a:t>
            </a:r>
          </a:p>
        </p:txBody>
      </p:sp>
      <p:sp>
        <p:nvSpPr>
          <p:cNvPr id="13" name="TextBox 12"/>
          <p:cNvSpPr txBox="1"/>
          <p:nvPr/>
        </p:nvSpPr>
        <p:spPr>
          <a:xfrm>
            <a:off x="8292101" y="4401786"/>
            <a:ext cx="1512168" cy="181588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Effective lessons</a:t>
            </a:r>
          </a:p>
          <a:p>
            <a:pPr algn="ctr"/>
            <a:endParaRPr lang="en-GB" sz="1600" dirty="0">
              <a:latin typeface="Arial" panose="020B0604020202020204" pitchFamily="34" charset="0"/>
              <a:cs typeface="Arial" panose="020B0604020202020204" pitchFamily="34" charset="0"/>
            </a:endParaRPr>
          </a:p>
          <a:p>
            <a:pPr algn="ctr"/>
            <a:r>
              <a:rPr lang="en-GB" sz="1600" dirty="0" smtClean="0">
                <a:latin typeface="Arial" panose="020B0604020202020204" pitchFamily="34" charset="0"/>
                <a:cs typeface="Arial" panose="020B0604020202020204" pitchFamily="34" charset="0"/>
              </a:rPr>
              <a:t>Show progress</a:t>
            </a:r>
          </a:p>
          <a:p>
            <a:pPr algn="ctr"/>
            <a:endParaRPr lang="en-GB" sz="1600" dirty="0">
              <a:latin typeface="Arial" panose="020B0604020202020204" pitchFamily="34" charset="0"/>
              <a:cs typeface="Arial" panose="020B0604020202020204" pitchFamily="34" charset="0"/>
            </a:endParaRPr>
          </a:p>
          <a:p>
            <a:pPr algn="ctr"/>
            <a:r>
              <a:rPr lang="en-GB" sz="1600" dirty="0" smtClean="0">
                <a:latin typeface="Arial" panose="020B0604020202020204" pitchFamily="34" charset="0"/>
                <a:cs typeface="Arial" panose="020B0604020202020204" pitchFamily="34" charset="0"/>
              </a:rPr>
              <a:t>Differentiation </a:t>
            </a:r>
          </a:p>
        </p:txBody>
      </p:sp>
      <p:sp>
        <p:nvSpPr>
          <p:cNvPr id="14" name="TextBox 13"/>
          <p:cNvSpPr txBox="1"/>
          <p:nvPr/>
        </p:nvSpPr>
        <p:spPr>
          <a:xfrm>
            <a:off x="10205198" y="5186616"/>
            <a:ext cx="1448104"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Evaluate</a:t>
            </a:r>
          </a:p>
          <a:p>
            <a:pPr algn="ctr"/>
            <a:endParaRPr lang="en-GB" sz="1600" dirty="0">
              <a:latin typeface="Arial" panose="020B0604020202020204" pitchFamily="34" charset="0"/>
              <a:cs typeface="Arial" panose="020B0604020202020204" pitchFamily="34" charset="0"/>
            </a:endParaRPr>
          </a:p>
          <a:p>
            <a:pPr algn="ctr"/>
            <a:r>
              <a:rPr lang="en-GB" sz="1600" dirty="0" smtClean="0">
                <a:latin typeface="Arial" panose="020B0604020202020204" pitchFamily="34" charset="0"/>
                <a:cs typeface="Arial" panose="020B0604020202020204" pitchFamily="34" charset="0"/>
              </a:rPr>
              <a:t>Feedback</a:t>
            </a:r>
          </a:p>
        </p:txBody>
      </p:sp>
      <p:sp>
        <p:nvSpPr>
          <p:cNvPr id="15" name="TextBox 14"/>
          <p:cNvSpPr txBox="1"/>
          <p:nvPr/>
        </p:nvSpPr>
        <p:spPr>
          <a:xfrm>
            <a:off x="10285150" y="4404864"/>
            <a:ext cx="1368152" cy="584775"/>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600" dirty="0" smtClean="0">
                <a:latin typeface="Arial" panose="020B0604020202020204" pitchFamily="34" charset="0"/>
                <a:cs typeface="Arial" panose="020B0604020202020204" pitchFamily="34" charset="0"/>
              </a:rPr>
              <a:t>In the classroom &gt;</a:t>
            </a:r>
            <a:endParaRPr lang="en-GB" sz="1600" dirty="0">
              <a:latin typeface="Arial" panose="020B0604020202020204" pitchFamily="34" charset="0"/>
              <a:cs typeface="Arial" panose="020B0604020202020204" pitchFamily="34" charset="0"/>
            </a:endParaRPr>
          </a:p>
        </p:txBody>
      </p:sp>
      <p:grpSp>
        <p:nvGrpSpPr>
          <p:cNvPr id="28" name="Group 27"/>
          <p:cNvGrpSpPr/>
          <p:nvPr/>
        </p:nvGrpSpPr>
        <p:grpSpPr>
          <a:xfrm>
            <a:off x="7013968" y="2946284"/>
            <a:ext cx="3955258" cy="1431284"/>
            <a:chOff x="7013968" y="2946284"/>
            <a:chExt cx="3955258" cy="1431284"/>
          </a:xfrm>
        </p:grpSpPr>
        <p:cxnSp>
          <p:nvCxnSpPr>
            <p:cNvPr id="22" name="Straight Connector 21"/>
            <p:cNvCxnSpPr/>
            <p:nvPr/>
          </p:nvCxnSpPr>
          <p:spPr>
            <a:xfrm flipH="1" flipV="1">
              <a:off x="10941930" y="2946284"/>
              <a:ext cx="27296" cy="1431284"/>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flipV="1">
              <a:off x="7013968" y="2961149"/>
              <a:ext cx="0" cy="565572"/>
            </a:xfrm>
            <a:prstGeom prst="line">
              <a:avLst/>
            </a:prstGeom>
            <a:ln w="38100">
              <a:headEnd type="arrow"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flipH="1">
              <a:off x="7032911" y="2961149"/>
              <a:ext cx="3909019" cy="12431"/>
            </a:xfrm>
            <a:prstGeom prst="line">
              <a:avLst/>
            </a:prstGeom>
            <a:ln w="38100"/>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8482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Helicopter view</a:t>
            </a:r>
            <a:endParaRPr lang="en-GB" dirty="0"/>
          </a:p>
        </p:txBody>
      </p:sp>
      <p:pic>
        <p:nvPicPr>
          <p:cNvPr id="5122" name="Picture 2" descr="C:\Users\rballam.BNF\Downloads\shutterstock_5741074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120" y="2069592"/>
            <a:ext cx="6339840" cy="418429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ballam.BNF\Downloads\shutterstock_569581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120" y="2060621"/>
            <a:ext cx="6339840" cy="422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3000" fill="hold"/>
                                        <p:tgtEl>
                                          <p:spTgt spid="5123"/>
                                        </p:tgtEl>
                                        <p:attrNameLst>
                                          <p:attrName>ppt_w</p:attrName>
                                        </p:attrNameLst>
                                      </p:cBhvr>
                                      <p:tavLst>
                                        <p:tav tm="0">
                                          <p:val>
                                            <p:fltVal val="0"/>
                                          </p:val>
                                        </p:tav>
                                        <p:tav tm="100000">
                                          <p:val>
                                            <p:strVal val="#ppt_w"/>
                                          </p:val>
                                        </p:tav>
                                      </p:tavLst>
                                    </p:anim>
                                    <p:anim calcmode="lin" valueType="num">
                                      <p:cBhvr>
                                        <p:cTn id="8" dur="3000" fill="hold"/>
                                        <p:tgtEl>
                                          <p:spTgt spid="5123"/>
                                        </p:tgtEl>
                                        <p:attrNameLst>
                                          <p:attrName>ppt_h</p:attrName>
                                        </p:attrNameLst>
                                      </p:cBhvr>
                                      <p:tavLst>
                                        <p:tav tm="0">
                                          <p:val>
                                            <p:fltVal val="0"/>
                                          </p:val>
                                        </p:tav>
                                        <p:tav tm="100000">
                                          <p:val>
                                            <p:strVal val="#ppt_h"/>
                                          </p:val>
                                        </p:tav>
                                      </p:tavLst>
                                    </p:anim>
                                    <p:animEffect transition="in" filter="fade">
                                      <p:cBhvr>
                                        <p:cTn id="9" dur="3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smtClean="0">
                <a:latin typeface="Arial" panose="020B0604020202020204" pitchFamily="34" charset="0"/>
                <a:cs typeface="Arial" panose="020B0604020202020204" pitchFamily="34" charset="0"/>
              </a:rPr>
              <a:t>Cooking and nutrition – top line progression</a:t>
            </a:r>
            <a:br>
              <a:rPr lang="en-GB" sz="3600" dirty="0" smtClean="0">
                <a:latin typeface="Arial" panose="020B0604020202020204" pitchFamily="34" charset="0"/>
                <a:cs typeface="Arial" panose="020B0604020202020204" pitchFamily="34"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80054922"/>
              </p:ext>
            </p:extLst>
          </p:nvPr>
        </p:nvGraphicFramePr>
        <p:xfrm>
          <a:off x="1169274" y="2520802"/>
          <a:ext cx="9925445" cy="3738457"/>
        </p:xfrm>
        <a:graphic>
          <a:graphicData uri="http://schemas.openxmlformats.org/drawingml/2006/table">
            <a:tbl>
              <a:tblPr firstRow="1" bandRow="1"/>
              <a:tblGrid>
                <a:gridCol w="3219708">
                  <a:extLst>
                    <a:ext uri="{9D8B030D-6E8A-4147-A177-3AD203B41FA5}">
                      <a16:colId xmlns:a16="http://schemas.microsoft.com/office/drawing/2014/main" val="20000"/>
                    </a:ext>
                  </a:extLst>
                </a:gridCol>
                <a:gridCol w="3311475">
                  <a:extLst>
                    <a:ext uri="{9D8B030D-6E8A-4147-A177-3AD203B41FA5}">
                      <a16:colId xmlns:a16="http://schemas.microsoft.com/office/drawing/2014/main" val="20001"/>
                    </a:ext>
                  </a:extLst>
                </a:gridCol>
                <a:gridCol w="3394262">
                  <a:extLst>
                    <a:ext uri="{9D8B030D-6E8A-4147-A177-3AD203B41FA5}">
                      <a16:colId xmlns:a16="http://schemas.microsoft.com/office/drawing/2014/main" val="20002"/>
                    </a:ext>
                  </a:extLst>
                </a:gridCol>
              </a:tblGrid>
              <a:tr h="44041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400" b="1" dirty="0" smtClean="0">
                          <a:solidFill>
                            <a:schemeClr val="tx1"/>
                          </a:solidFill>
                          <a:latin typeface="Arial" panose="020B0604020202020204" pitchFamily="34" charset="0"/>
                          <a:cs typeface="Arial" panose="020B0604020202020204" pitchFamily="34" charset="0"/>
                        </a:rPr>
                        <a:t>Key stage 1</a:t>
                      </a:r>
                    </a:p>
                    <a:p>
                      <a:r>
                        <a:rPr lang="en-GB" sz="1400" b="1" dirty="0" smtClean="0">
                          <a:solidFill>
                            <a:schemeClr val="tx1"/>
                          </a:solidFill>
                          <a:latin typeface="Arial" panose="020B0604020202020204" pitchFamily="34" charset="0"/>
                          <a:cs typeface="Arial" panose="020B0604020202020204" pitchFamily="34" charset="0"/>
                        </a:rPr>
                        <a:t>Pupils should be taught to:</a:t>
                      </a:r>
                      <a:endParaRPr lang="en-GB" sz="1400" b="1"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400" b="1" dirty="0" smtClean="0">
                          <a:solidFill>
                            <a:schemeClr val="tx1"/>
                          </a:solidFill>
                          <a:latin typeface="Arial" panose="020B0604020202020204" pitchFamily="34" charset="0"/>
                          <a:cs typeface="Arial" panose="020B0604020202020204" pitchFamily="34" charset="0"/>
                        </a:rPr>
                        <a:t>Key stage 2</a:t>
                      </a:r>
                    </a:p>
                    <a:p>
                      <a:r>
                        <a:rPr lang="en-GB" sz="1400" b="1" dirty="0" smtClean="0">
                          <a:solidFill>
                            <a:schemeClr val="tx1"/>
                          </a:solidFill>
                          <a:latin typeface="Arial" panose="020B0604020202020204" pitchFamily="34" charset="0"/>
                          <a:cs typeface="Arial" panose="020B0604020202020204" pitchFamily="34" charset="0"/>
                        </a:rPr>
                        <a:t>Pupils should be taught to:</a:t>
                      </a:r>
                      <a:endParaRPr lang="en-GB" sz="1400" b="1"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400" b="1" dirty="0" smtClean="0">
                          <a:solidFill>
                            <a:schemeClr val="tx1"/>
                          </a:solidFill>
                          <a:latin typeface="Arial" panose="020B0604020202020204" pitchFamily="34" charset="0"/>
                          <a:cs typeface="Arial" panose="020B0604020202020204" pitchFamily="34" charset="0"/>
                        </a:rPr>
                        <a:t>Key stage 3</a:t>
                      </a:r>
                    </a:p>
                    <a:p>
                      <a:r>
                        <a:rPr lang="en-GB" sz="1400" b="1" dirty="0" smtClean="0">
                          <a:solidFill>
                            <a:schemeClr val="tx1"/>
                          </a:solidFill>
                          <a:latin typeface="Arial" panose="020B0604020202020204" pitchFamily="34" charset="0"/>
                          <a:cs typeface="Arial" panose="020B0604020202020204" pitchFamily="34" charset="0"/>
                        </a:rPr>
                        <a:t>Pupils should be taught to:</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621771">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0" dirty="0" smtClean="0">
                          <a:solidFill>
                            <a:schemeClr val="tx1"/>
                          </a:solidFill>
                          <a:latin typeface="Arial" panose="020B0604020202020204" pitchFamily="34" charset="0"/>
                          <a:cs typeface="Arial" panose="020B0604020202020204" pitchFamily="34" charset="0"/>
                        </a:rPr>
                        <a:t>use the basic principles of a healthy and varied diet to prepare dishes.</a:t>
                      </a:r>
                    </a:p>
                  </a:txBody>
                  <a:tcPr marL="91441" marR="91441"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0" dirty="0" smtClean="0">
                          <a:solidFill>
                            <a:schemeClr val="tx1"/>
                          </a:solidFill>
                          <a:latin typeface="Arial" panose="020B0604020202020204" pitchFamily="34" charset="0"/>
                          <a:cs typeface="Arial" panose="020B0604020202020204" pitchFamily="34" charset="0"/>
                        </a:rPr>
                        <a:t>understand and apply the basic principles of a healthy and varied diet.</a:t>
                      </a:r>
                    </a:p>
                  </a:txBody>
                  <a:tcPr marL="91441" marR="91441"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400" b="0" dirty="0" smtClean="0">
                          <a:solidFill>
                            <a:schemeClr val="tx1"/>
                          </a:solidFill>
                          <a:latin typeface="Arial" panose="020B0604020202020204" pitchFamily="34" charset="0"/>
                          <a:cs typeface="Arial" panose="020B0604020202020204" pitchFamily="34" charset="0"/>
                        </a:rPr>
                        <a:t>understand and apply the principles of nutrition and health</a:t>
                      </a:r>
                      <a:r>
                        <a:rPr lang="en-US" sz="1400" b="0" dirty="0" smtClean="0">
                          <a:solidFill>
                            <a:schemeClr val="tx1"/>
                          </a:solidFill>
                          <a:latin typeface="Arial" panose="020B0604020202020204" pitchFamily="34" charset="0"/>
                          <a:cs typeface="Arial" panose="020B0604020202020204" pitchFamily="34" charset="0"/>
                        </a:rPr>
                        <a:t>.</a:t>
                      </a:r>
                      <a:endParaRPr lang="en-GB" sz="1400" b="0" dirty="0" smtClean="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1480678">
                <a:tc vMerge="1">
                  <a:txBody>
                    <a:bodyPr/>
                    <a:lstStyle/>
                    <a:p>
                      <a:pPr marL="285750" indent="-285750">
                        <a:buFont typeface="Wingdings" panose="05000000000000000000" pitchFamily="2" charset="2"/>
                        <a:buChar char="§"/>
                      </a:pPr>
                      <a:endParaRPr lang="en-GB" sz="1800" dirty="0" smtClean="0">
                        <a:solidFill>
                          <a:schemeClr val="bg2"/>
                        </a:solidFill>
                        <a:latin typeface="Century Gothic" panose="020B0502020202020204" pitchFamily="34" charset="0"/>
                      </a:endParaRPr>
                    </a:p>
                  </a:txBody>
                  <a:tcPr marL="91444" marR="91444" marT="45715" marB="45715">
                    <a:solidFill>
                      <a:schemeClr val="bg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Wingdings" panose="05000000000000000000" pitchFamily="2" charset="2"/>
                        <a:buChar char="§"/>
                      </a:pPr>
                      <a:r>
                        <a:rPr lang="en-GB" sz="1400" b="0" dirty="0" smtClean="0">
                          <a:solidFill>
                            <a:schemeClr val="tx1"/>
                          </a:solidFill>
                          <a:latin typeface="Arial" panose="020B0604020202020204" pitchFamily="34" charset="0"/>
                          <a:cs typeface="Arial" panose="020B0604020202020204" pitchFamily="34" charset="0"/>
                        </a:rPr>
                        <a:t>prepare and cook a variety of predominantly savoury dishes using a range of cooking techniques.</a:t>
                      </a:r>
                      <a:endParaRPr lang="en-GB" sz="1400" b="0"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0" dirty="0" smtClean="0">
                          <a:solidFill>
                            <a:schemeClr val="tx1"/>
                          </a:solidFill>
                          <a:latin typeface="Arial" panose="020B0604020202020204" pitchFamily="34" charset="0"/>
                          <a:cs typeface="Arial" panose="020B0604020202020204" pitchFamily="34" charset="0"/>
                        </a:rPr>
                        <a:t>cook a repertoire of predominantly savoury dishes so that they are able to feed themselves and others a healthy and varied diet.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0" dirty="0" smtClean="0">
                          <a:solidFill>
                            <a:schemeClr val="tx1"/>
                          </a:solidFill>
                          <a:latin typeface="Arial" panose="020B0604020202020204" pitchFamily="34" charset="0"/>
                          <a:cs typeface="Arial" panose="020B0604020202020204" pitchFamily="34" charset="0"/>
                        </a:rPr>
                        <a:t>become competent in a range of cooking techniques </a:t>
                      </a: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10081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400" b="0" dirty="0" smtClean="0">
                          <a:solidFill>
                            <a:schemeClr val="tx1"/>
                          </a:solidFill>
                          <a:latin typeface="Arial" panose="020B0604020202020204" pitchFamily="34" charset="0"/>
                          <a:cs typeface="Arial" panose="020B0604020202020204" pitchFamily="34" charset="0"/>
                        </a:rPr>
                        <a:t>understand where food comes from.</a:t>
                      </a:r>
                    </a:p>
                    <a:p>
                      <a:pPr marL="285750" indent="-285750">
                        <a:buFont typeface="Wingdings" pitchFamily="2" charset="2"/>
                        <a:buChar char="§"/>
                      </a:pPr>
                      <a:endParaRPr lang="en-GB" sz="1400" b="0"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buFont typeface="Wingdings" pitchFamily="2" charset="2"/>
                        <a:buChar char="§"/>
                      </a:pPr>
                      <a:r>
                        <a:rPr lang="en-GB" sz="1400" b="0" dirty="0" smtClean="0">
                          <a:solidFill>
                            <a:schemeClr val="tx1"/>
                          </a:solidFill>
                          <a:latin typeface="Arial" panose="020B0604020202020204" pitchFamily="34" charset="0"/>
                          <a:cs typeface="Arial" panose="020B0604020202020204" pitchFamily="34" charset="0"/>
                        </a:rPr>
                        <a:t>understand seasonality, and know where and how a variety of ingredients are grown, reared, caught and processed.</a:t>
                      </a:r>
                      <a:endParaRPr lang="en-GB" sz="1400" b="0"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400" b="0" dirty="0" smtClean="0">
                          <a:solidFill>
                            <a:schemeClr val="tx1"/>
                          </a:solidFill>
                          <a:latin typeface="Arial" panose="020B0604020202020204" pitchFamily="34" charset="0"/>
                          <a:cs typeface="Arial" panose="020B0604020202020204" pitchFamily="34" charset="0"/>
                        </a:rPr>
                        <a:t>understand the source, seasonality and characteristics of a broad range of ingredients.</a:t>
                      </a:r>
                    </a:p>
                    <a:p>
                      <a:pPr marL="285750" indent="-285750">
                        <a:buFont typeface="Wingdings" pitchFamily="2" charset="2"/>
                        <a:buChar char="§"/>
                      </a:pPr>
                      <a:endParaRPr lang="en-GB" sz="1400" b="0" dirty="0">
                        <a:solidFill>
                          <a:schemeClr val="tx1"/>
                        </a:solidFill>
                        <a:latin typeface="Arial" panose="020B0604020202020204" pitchFamily="34" charset="0"/>
                        <a:cs typeface="Arial" panose="020B0604020202020204" pitchFamily="34" charset="0"/>
                      </a:endParaRPr>
                    </a:p>
                  </a:txBody>
                  <a:tcPr marL="91441" marR="91441"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cxnSp>
        <p:nvCxnSpPr>
          <p:cNvPr id="5" name="Straight Arrow Connector 4"/>
          <p:cNvCxnSpPr/>
          <p:nvPr/>
        </p:nvCxnSpPr>
        <p:spPr>
          <a:xfrm>
            <a:off x="2911572" y="2710841"/>
            <a:ext cx="1368425" cy="0"/>
          </a:xfrm>
          <a:prstGeom prst="straightConnector1">
            <a:avLst/>
          </a:prstGeom>
          <a:ln w="76200">
            <a:solidFill>
              <a:srgbClr val="C33D86"/>
            </a:solidFill>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6346766" y="2710841"/>
            <a:ext cx="1368425" cy="0"/>
          </a:xfrm>
          <a:prstGeom prst="straightConnector1">
            <a:avLst/>
          </a:prstGeom>
          <a:ln w="76200">
            <a:solidFill>
              <a:srgbClr val="C33D86"/>
            </a:solidFill>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9602737" y="2697193"/>
            <a:ext cx="1368425" cy="0"/>
          </a:xfrm>
          <a:prstGeom prst="straightConnector1">
            <a:avLst/>
          </a:prstGeom>
          <a:ln w="76200">
            <a:solidFill>
              <a:srgbClr val="C33D86"/>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482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Unpack the curriculum</a:t>
            </a:r>
            <a:endParaRPr lang="en-GB" dirty="0"/>
          </a:p>
        </p:txBody>
      </p:sp>
      <p:sp>
        <p:nvSpPr>
          <p:cNvPr id="3" name="Subtitle 2"/>
          <p:cNvSpPr>
            <a:spLocks noGrp="1"/>
          </p:cNvSpPr>
          <p:nvPr>
            <p:ph type="subTitle" idx="1"/>
          </p:nvPr>
        </p:nvSpPr>
        <p:spPr>
          <a:xfrm>
            <a:off x="1169276" y="2571092"/>
            <a:ext cx="5791082" cy="3600000"/>
          </a:xfrm>
        </p:spPr>
        <p:txBody>
          <a:bodyPr/>
          <a:lstStyle/>
          <a:p>
            <a:r>
              <a:rPr lang="en-GB" sz="2000" dirty="0" smtClean="0"/>
              <a:t>What do these statements mean over time?</a:t>
            </a:r>
          </a:p>
          <a:p>
            <a:r>
              <a:rPr lang="en-GB" sz="2000" dirty="0" smtClean="0"/>
              <a:t>What knowledge and skills should be included?</a:t>
            </a:r>
          </a:p>
          <a:p>
            <a:r>
              <a:rPr lang="en-GB" sz="2000" dirty="0" smtClean="0"/>
              <a:t>What are the key building blocks (concepts)?</a:t>
            </a:r>
          </a:p>
          <a:p>
            <a:r>
              <a:rPr lang="en-GB" sz="2000" dirty="0" smtClean="0"/>
              <a:t>Is there an emphasis on certain concepts, do these change over the Years?</a:t>
            </a:r>
          </a:p>
          <a:p>
            <a:r>
              <a:rPr lang="en-GB" sz="2000" dirty="0" smtClean="0"/>
              <a:t>How is progression shown? (Once key concepts are established?)</a:t>
            </a:r>
          </a:p>
          <a:p>
            <a:endParaRPr lang="en-GB" sz="2000" dirty="0"/>
          </a:p>
        </p:txBody>
      </p:sp>
      <p:pic>
        <p:nvPicPr>
          <p:cNvPr id="8194" name="Picture 2" descr="C:\Users\rballam.BNF\Downloads\shutterstock_12979633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382" y="2571092"/>
            <a:ext cx="4690760" cy="313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3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sz="2000" dirty="0"/>
          </a:p>
        </p:txBody>
      </p:sp>
      <p:pic>
        <p:nvPicPr>
          <p:cNvPr id="4" name="Picture 2" descr="Image result for spiral curric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89" y="1200959"/>
            <a:ext cx="7669927" cy="5425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12352" y="2084831"/>
            <a:ext cx="3097678" cy="4093428"/>
          </a:xfrm>
          <a:prstGeom prst="rect">
            <a:avLst/>
          </a:prstGeom>
          <a:solidFill>
            <a:schemeClr val="accent5">
              <a:lumMod val="20000"/>
              <a:lumOff val="80000"/>
            </a:schemeClr>
          </a:solidFill>
        </p:spPr>
        <p:txBody>
          <a:bodyPr wrap="square" rtlCol="0">
            <a:spAutoFit/>
          </a:bodyPr>
          <a:lstStyle/>
          <a:p>
            <a:r>
              <a:rPr lang="en-GB" sz="2000" b="1" dirty="0" smtClean="0">
                <a:latin typeface="Arial" panose="020B0604020202020204" pitchFamily="34" charset="0"/>
                <a:cs typeface="Arial" panose="020B0604020202020204" pitchFamily="34" charset="0"/>
              </a:rPr>
              <a:t>What are the food building blocks?</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Healthy eating</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Cooking</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Food provenance</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Food safety</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Consumer awareness</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Food commodities</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Food science</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Sensory work</a:t>
            </a: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Other?</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2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1754</Words>
  <Application>Microsoft Office PowerPoint</Application>
  <PresentationFormat>Widescreen</PresentationFormat>
  <Paragraphs>276</Paragraphs>
  <Slides>32</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32</vt:i4>
      </vt:variant>
    </vt:vector>
  </HeadingPairs>
  <TitlesOfParts>
    <vt:vector size="40" baseType="lpstr">
      <vt:lpstr>Arial</vt:lpstr>
      <vt:lpstr>Calibri</vt:lpstr>
      <vt:lpstr>Wingdings</vt:lpstr>
      <vt:lpstr>Office Theme</vt:lpstr>
      <vt:lpstr>Custom Design</vt:lpstr>
      <vt:lpstr>1_Custom Design</vt:lpstr>
      <vt:lpstr>3_Custom Design</vt:lpstr>
      <vt:lpstr>2_Custom Design</vt:lpstr>
      <vt:lpstr>Schemes of Work and lesson planning</vt:lpstr>
      <vt:lpstr>Schemes of Work and lesson plans</vt:lpstr>
      <vt:lpstr>Objectives</vt:lpstr>
      <vt:lpstr>Russian dolls </vt:lpstr>
      <vt:lpstr>From curriculum to classroom</vt:lpstr>
      <vt:lpstr>Helicopter view</vt:lpstr>
      <vt:lpstr>Cooking and nutrition – top line progression </vt:lpstr>
      <vt:lpstr>Unpack the curriculum</vt:lpstr>
      <vt:lpstr>PowerPoint Presentation</vt:lpstr>
      <vt:lpstr>Haven’t we done this before?</vt:lpstr>
      <vt:lpstr>Scheme of Work (Key Stages ….) </vt:lpstr>
      <vt:lpstr>Key concepts: where food comes from</vt:lpstr>
      <vt:lpstr>Key concepts: healthy eating</vt:lpstr>
      <vt:lpstr>Key concepts: cooking</vt:lpstr>
      <vt:lpstr>Progression of food skills</vt:lpstr>
      <vt:lpstr>Progression of food skills</vt:lpstr>
      <vt:lpstr>Theme for a Year? </vt:lpstr>
      <vt:lpstr>SoW – What’s in it? </vt:lpstr>
      <vt:lpstr>SoW – What’s in it? </vt:lpstr>
      <vt:lpstr>Lesson plans </vt:lpstr>
      <vt:lpstr>Practical lessons </vt:lpstr>
      <vt:lpstr>Effective pedagogy approaches?</vt:lpstr>
      <vt:lpstr>Effective pedagogy approaches?</vt:lpstr>
      <vt:lpstr>PowerPoint Presentation</vt:lpstr>
      <vt:lpstr>PowerPoint Presentation</vt:lpstr>
      <vt:lpstr>PowerPoint Presentation</vt:lpstr>
      <vt:lpstr>PowerPoint Presentation</vt:lpstr>
      <vt:lpstr>Lesson plans – structure  </vt:lpstr>
      <vt:lpstr>Lesson plans – structure  </vt:lpstr>
      <vt:lpstr>Summary</vt:lpstr>
      <vt:lpstr>Sources of 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57</cp:revision>
  <dcterms:created xsi:type="dcterms:W3CDTF">2018-10-10T09:22:08Z</dcterms:created>
  <dcterms:modified xsi:type="dcterms:W3CDTF">2019-07-08T14:21:35Z</dcterms:modified>
</cp:coreProperties>
</file>