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notesMasterIdLst>
    <p:notesMasterId r:id="rId26"/>
  </p:notesMasterIdLst>
  <p:handoutMasterIdLst>
    <p:handoutMasterId r:id="rId27"/>
  </p:handoutMasterIdLst>
  <p:sldIdLst>
    <p:sldId id="256" r:id="rId5"/>
    <p:sldId id="257" r:id="rId6"/>
    <p:sldId id="259"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60" r:id="rId24"/>
    <p:sldId id="261"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83E9"/>
    <a:srgbClr val="EEAAE4"/>
    <a:srgbClr val="C33D86"/>
    <a:srgbClr val="F2E2E9"/>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5"/>
    <p:restoredTop sz="92686" autoAdjust="0"/>
  </p:normalViewPr>
  <p:slideViewPr>
    <p:cSldViewPr snapToGrid="0" snapToObjects="1">
      <p:cViewPr varScale="1">
        <p:scale>
          <a:sx n="78" d="100"/>
          <a:sy n="78" d="100"/>
        </p:scale>
        <p:origin x="85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82D182D-958E-44FF-9872-C7F35F06988F}" type="datetimeFigureOut">
              <a:rPr lang="en-GB" smtClean="0"/>
              <a:t>08/07/2019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AF4CCA9-D9FC-4D2E-8470-2EC35D2E28CC}" type="slidenum">
              <a:rPr lang="en-GB" smtClean="0"/>
              <a:t>‹#›</a:t>
            </a:fld>
            <a:endParaRPr lang="en-GB"/>
          </a:p>
        </p:txBody>
      </p:sp>
    </p:spTree>
    <p:extLst>
      <p:ext uri="{BB962C8B-B14F-4D97-AF65-F5344CB8AC3E}">
        <p14:creationId xmlns:p14="http://schemas.microsoft.com/office/powerpoint/2010/main" val="2887973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7FBB414-0080-4612-A931-82BD4729FDA9}" type="datetimeFigureOut">
              <a:rPr lang="en-GB" smtClean="0"/>
              <a:t>08/07/2019</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E3CF957-BDFF-47E8-9214-FEEF451BFF3C}" type="slidenum">
              <a:rPr lang="en-GB" smtClean="0"/>
              <a:t>‹#›</a:t>
            </a:fld>
            <a:endParaRPr lang="en-GB"/>
          </a:p>
        </p:txBody>
      </p:sp>
    </p:spTree>
    <p:extLst>
      <p:ext uri="{BB962C8B-B14F-4D97-AF65-F5344CB8AC3E}">
        <p14:creationId xmlns:p14="http://schemas.microsoft.com/office/powerpoint/2010/main" val="1202805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GB" altLang="en-US" sz="1200" dirty="0" smtClean="0">
                <a:latin typeface="Arial" panose="020B0604020202020204" pitchFamily="34" charset="0"/>
              </a:rPr>
              <a:t>The UK’s healthy eating model.</a:t>
            </a:r>
          </a:p>
          <a:p>
            <a:pPr>
              <a:buFont typeface="Arial" pitchFamily="34" charset="0"/>
              <a:buChar char="•"/>
            </a:pPr>
            <a:r>
              <a:rPr lang="en-GB" altLang="en-US" sz="1200" dirty="0" smtClean="0">
                <a:latin typeface="Arial" panose="020B0604020202020204" pitchFamily="34" charset="0"/>
              </a:rPr>
              <a:t>Shows the proportions in which different food groups are needed in order to have a well-balanced and healthy diet. </a:t>
            </a:r>
          </a:p>
          <a:p>
            <a:pPr>
              <a:buFont typeface="Arial" pitchFamily="34" charset="0"/>
              <a:buChar char="•"/>
            </a:pPr>
            <a:r>
              <a:rPr lang="en-GB" altLang="en-US" sz="1200" dirty="0" smtClean="0">
                <a:latin typeface="Arial" panose="020B0604020202020204" pitchFamily="34" charset="0"/>
              </a:rPr>
              <a:t>We should choose a variety of different foods from each group.</a:t>
            </a:r>
          </a:p>
          <a:p>
            <a:pPr>
              <a:buFont typeface="Arial" pitchFamily="34" charset="0"/>
              <a:buChar char="•"/>
            </a:pPr>
            <a:r>
              <a:rPr lang="en-GB" altLang="en-US" sz="1200" dirty="0" smtClean="0">
                <a:latin typeface="Arial" panose="020B0604020202020204" pitchFamily="34" charset="0"/>
              </a:rPr>
              <a:t>The proportions shown represent food intake over a day or a week, not necessary each meal time. </a:t>
            </a:r>
          </a:p>
          <a:p>
            <a:endParaRPr lang="en-GB" dirty="0"/>
          </a:p>
        </p:txBody>
      </p:sp>
      <p:sp>
        <p:nvSpPr>
          <p:cNvPr id="4" name="Slide Number Placeholder 3"/>
          <p:cNvSpPr>
            <a:spLocks noGrp="1"/>
          </p:cNvSpPr>
          <p:nvPr>
            <p:ph type="sldNum" sz="quarter" idx="10"/>
          </p:nvPr>
        </p:nvSpPr>
        <p:spPr/>
        <p:txBody>
          <a:bodyPr/>
          <a:lstStyle/>
          <a:p>
            <a:fld id="{0E3CF957-BDFF-47E8-9214-FEEF451BFF3C}" type="slidenum">
              <a:rPr lang="en-GB" smtClean="0"/>
              <a:t>5</a:t>
            </a:fld>
            <a:endParaRPr lang="en-GB"/>
          </a:p>
        </p:txBody>
      </p:sp>
    </p:spTree>
    <p:extLst>
      <p:ext uri="{BB962C8B-B14F-4D97-AF65-F5344CB8AC3E}">
        <p14:creationId xmlns:p14="http://schemas.microsoft.com/office/powerpoint/2010/main" val="2111293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 to drink 6-8 glasses of fluid every day. </a:t>
            </a:r>
          </a:p>
          <a:p>
            <a:r>
              <a:rPr lang="en-GB" dirty="0" smtClean="0"/>
              <a:t>Water, lower fat milk and sugar-free drinks including tea and coffee all count. </a:t>
            </a:r>
          </a:p>
          <a:p>
            <a:r>
              <a:rPr lang="en-GB" dirty="0" smtClean="0"/>
              <a:t>Fruit juice and smoothies also count towards your fluid consumption, although they are a source of free sugars and so you should limit consumption to no more than a combined total of 150ml per day.</a:t>
            </a:r>
          </a:p>
          <a:p>
            <a:r>
              <a:rPr lang="en-GB" dirty="0" smtClean="0"/>
              <a:t>Sugary drinks are one of the main contributors to </a:t>
            </a:r>
            <a:r>
              <a:rPr lang="en-GB" baseline="0" dirty="0" smtClean="0"/>
              <a:t> </a:t>
            </a:r>
            <a:r>
              <a:rPr lang="en-GB" dirty="0" smtClean="0"/>
              <a:t>excess sugar consumption amongst children and adults in the UK. </a:t>
            </a:r>
          </a:p>
          <a:p>
            <a:r>
              <a:rPr lang="en-GB" dirty="0" smtClean="0"/>
              <a:t>Swap sugary soft drinks for diet, sugar-free or no </a:t>
            </a:r>
            <a:r>
              <a:rPr lang="en-GB" baseline="0" dirty="0" smtClean="0"/>
              <a:t> </a:t>
            </a:r>
            <a:r>
              <a:rPr lang="en-GB" dirty="0" smtClean="0"/>
              <a:t>added sugar varieties to reduce your sugar intake in a simple step.</a:t>
            </a:r>
          </a:p>
          <a:p>
            <a:endParaRPr lang="en-GB" dirty="0"/>
          </a:p>
        </p:txBody>
      </p:sp>
      <p:sp>
        <p:nvSpPr>
          <p:cNvPr id="4" name="Slide Number Placeholder 3"/>
          <p:cNvSpPr>
            <a:spLocks noGrp="1"/>
          </p:cNvSpPr>
          <p:nvPr>
            <p:ph type="sldNum" sz="quarter" idx="10"/>
          </p:nvPr>
        </p:nvSpPr>
        <p:spPr/>
        <p:txBody>
          <a:bodyPr/>
          <a:lstStyle/>
          <a:p>
            <a:fld id="{0E3CF957-BDFF-47E8-9214-FEEF451BFF3C}" type="slidenum">
              <a:rPr lang="en-GB" smtClean="0"/>
              <a:t>14</a:t>
            </a:fld>
            <a:endParaRPr lang="en-GB"/>
          </a:p>
        </p:txBody>
      </p:sp>
    </p:spTree>
    <p:extLst>
      <p:ext uri="{BB962C8B-B14F-4D97-AF65-F5344CB8AC3E}">
        <p14:creationId xmlns:p14="http://schemas.microsoft.com/office/powerpoint/2010/main" val="128570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3CF957-BDFF-47E8-9214-FEEF451BFF3C}" type="slidenum">
              <a:rPr lang="en-GB" smtClean="0"/>
              <a:t>15</a:t>
            </a:fld>
            <a:endParaRPr lang="en-GB"/>
          </a:p>
        </p:txBody>
      </p:sp>
    </p:spTree>
    <p:extLst>
      <p:ext uri="{BB962C8B-B14F-4D97-AF65-F5344CB8AC3E}">
        <p14:creationId xmlns:p14="http://schemas.microsoft.com/office/powerpoint/2010/main" val="3727504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3CF957-BDFF-47E8-9214-FEEF451BFF3C}" type="slidenum">
              <a:rPr lang="en-GB" smtClean="0"/>
              <a:t>16</a:t>
            </a:fld>
            <a:endParaRPr lang="en-GB"/>
          </a:p>
        </p:txBody>
      </p:sp>
    </p:spTree>
    <p:extLst>
      <p:ext uri="{BB962C8B-B14F-4D97-AF65-F5344CB8AC3E}">
        <p14:creationId xmlns:p14="http://schemas.microsoft.com/office/powerpoint/2010/main" val="324363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GB" altLang="en-US" sz="1200" dirty="0" smtClean="0">
                <a:latin typeface="Arial" panose="020B0604020202020204" pitchFamily="34" charset="0"/>
              </a:rPr>
              <a:t>The Eatwell Guide is suitable for most of the general population in the UK, regardless of weight, dietary preferences, ethnic origin, religious or cultural beliefs.</a:t>
            </a:r>
          </a:p>
          <a:p>
            <a:pPr>
              <a:buFont typeface="Arial" pitchFamily="34" charset="0"/>
              <a:buChar char="•"/>
            </a:pPr>
            <a:r>
              <a:rPr lang="en-GB" altLang="en-US" sz="1200" dirty="0" smtClean="0">
                <a:latin typeface="Arial" panose="020B0604020202020204" pitchFamily="34" charset="0"/>
              </a:rPr>
              <a:t>The Eatwell Guide does </a:t>
            </a:r>
            <a:r>
              <a:rPr lang="en-GB" altLang="en-US" sz="1200" b="1" dirty="0" smtClean="0">
                <a:latin typeface="Arial" panose="020B0604020202020204" pitchFamily="34" charset="0"/>
              </a:rPr>
              <a:t>not apply to children under the age of 2</a:t>
            </a:r>
            <a:r>
              <a:rPr lang="en-GB" altLang="en-US" sz="1200" dirty="0" smtClean="0">
                <a:latin typeface="Arial" panose="020B0604020202020204" pitchFamily="34" charset="0"/>
              </a:rPr>
              <a:t>, as their nutritional needs are different.</a:t>
            </a:r>
          </a:p>
          <a:p>
            <a:pPr>
              <a:buFont typeface="Arial" pitchFamily="34" charset="0"/>
              <a:buChar char="•"/>
            </a:pPr>
            <a:r>
              <a:rPr lang="en-GB" altLang="en-US" sz="1200" dirty="0" smtClean="0">
                <a:latin typeface="Arial" panose="020B0604020202020204" pitchFamily="34" charset="0"/>
              </a:rPr>
              <a:t>Children aged between 2 and 5 should gradually begin to follow the proportions illustrated in the Eatwell Guide.</a:t>
            </a:r>
          </a:p>
          <a:p>
            <a:pPr>
              <a:buFont typeface="Arial" pitchFamily="34" charset="0"/>
              <a:buChar char="•"/>
            </a:pPr>
            <a:r>
              <a:rPr lang="en-GB" altLang="en-US" sz="1200" dirty="0" smtClean="0">
                <a:latin typeface="Arial" panose="020B0604020202020204" pitchFamily="34" charset="0"/>
              </a:rPr>
              <a:t>People with medical conditions may need to seek advice from their GP or health professional about their diet.</a:t>
            </a:r>
          </a:p>
          <a:p>
            <a:endParaRPr lang="en-GB" dirty="0"/>
          </a:p>
        </p:txBody>
      </p:sp>
      <p:sp>
        <p:nvSpPr>
          <p:cNvPr id="4" name="Slide Number Placeholder 3"/>
          <p:cNvSpPr>
            <a:spLocks noGrp="1"/>
          </p:cNvSpPr>
          <p:nvPr>
            <p:ph type="sldNum" sz="quarter" idx="10"/>
          </p:nvPr>
        </p:nvSpPr>
        <p:spPr/>
        <p:txBody>
          <a:bodyPr/>
          <a:lstStyle/>
          <a:p>
            <a:fld id="{0E3CF957-BDFF-47E8-9214-FEEF451BFF3C}" type="slidenum">
              <a:rPr lang="en-GB" smtClean="0"/>
              <a:t>6</a:t>
            </a:fld>
            <a:endParaRPr lang="en-GB"/>
          </a:p>
        </p:txBody>
      </p:sp>
    </p:spTree>
    <p:extLst>
      <p:ext uri="{BB962C8B-B14F-4D97-AF65-F5344CB8AC3E}">
        <p14:creationId xmlns:p14="http://schemas.microsoft.com/office/powerpoint/2010/main" val="4106030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3CF957-BDFF-47E8-9214-FEEF451BFF3C}" type="slidenum">
              <a:rPr lang="en-GB" smtClean="0"/>
              <a:t>7</a:t>
            </a:fld>
            <a:endParaRPr lang="en-GB"/>
          </a:p>
        </p:txBody>
      </p:sp>
    </p:spTree>
    <p:extLst>
      <p:ext uri="{BB962C8B-B14F-4D97-AF65-F5344CB8AC3E}">
        <p14:creationId xmlns:p14="http://schemas.microsoft.com/office/powerpoint/2010/main" val="194167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defRPr/>
            </a:pPr>
            <a:r>
              <a:rPr lang="en-GB" dirty="0" smtClean="0">
                <a:solidFill>
                  <a:schemeClr val="bg1">
                    <a:lumMod val="50000"/>
                  </a:schemeClr>
                </a:solidFill>
              </a:rPr>
              <a:t>Fruit and vegetables  should make up just over a third of the food we eat each day.</a:t>
            </a:r>
          </a:p>
          <a:p>
            <a:pPr marL="285750" indent="-285750">
              <a:buFont typeface="Arial" pitchFamily="34" charset="0"/>
              <a:buChar char="•"/>
              <a:defRPr/>
            </a:pPr>
            <a:r>
              <a:rPr lang="en-GB" dirty="0" smtClean="0">
                <a:solidFill>
                  <a:schemeClr val="bg1">
                    <a:lumMod val="50000"/>
                  </a:schemeClr>
                </a:solidFill>
              </a:rPr>
              <a:t>Aim to eat at least five portions of a variety of fruit and vegetables each day.</a:t>
            </a:r>
          </a:p>
          <a:p>
            <a:pPr marL="285750" indent="-285750">
              <a:buFont typeface="Arial" pitchFamily="34" charset="0"/>
              <a:buChar char="•"/>
              <a:defRPr/>
            </a:pPr>
            <a:r>
              <a:rPr lang="en-GB" dirty="0" smtClean="0">
                <a:solidFill>
                  <a:schemeClr val="bg1">
                    <a:lumMod val="50000"/>
                  </a:schemeClr>
                </a:solidFill>
              </a:rPr>
              <a:t>Choose from fresh, frozen, canned, dried or juiced. </a:t>
            </a:r>
          </a:p>
          <a:p>
            <a:pPr>
              <a:buFont typeface="Arial" charset="0"/>
              <a:buNone/>
              <a:defRPr/>
            </a:pPr>
            <a:endParaRPr lang="en-GB" dirty="0" smtClean="0">
              <a:solidFill>
                <a:schemeClr val="bg1">
                  <a:lumMod val="50000"/>
                </a:schemeClr>
              </a:solidFill>
            </a:endParaRPr>
          </a:p>
          <a:p>
            <a:pPr>
              <a:buFont typeface="Arial" charset="0"/>
              <a:buNone/>
              <a:defRPr/>
            </a:pPr>
            <a:r>
              <a:rPr lang="en-GB" dirty="0" smtClean="0">
                <a:solidFill>
                  <a:schemeClr val="bg1">
                    <a:lumMod val="50000"/>
                  </a:schemeClr>
                </a:solidFill>
              </a:rPr>
              <a:t>A portion is 80g or any of these: </a:t>
            </a:r>
          </a:p>
          <a:p>
            <a:pPr marL="285750" indent="-285750">
              <a:buFont typeface="Arial" pitchFamily="34" charset="0"/>
              <a:buChar char="•"/>
              <a:defRPr/>
            </a:pPr>
            <a:r>
              <a:rPr lang="en-GB" dirty="0" smtClean="0">
                <a:solidFill>
                  <a:schemeClr val="bg1">
                    <a:lumMod val="50000"/>
                  </a:schemeClr>
                </a:solidFill>
              </a:rPr>
              <a:t>1 apple, banana, pear, orange or other similar-size fruit;</a:t>
            </a:r>
          </a:p>
          <a:p>
            <a:pPr marL="285750" indent="-285750">
              <a:buFont typeface="Arial" pitchFamily="34" charset="0"/>
              <a:buChar char="•"/>
              <a:defRPr/>
            </a:pPr>
            <a:r>
              <a:rPr lang="en-GB" dirty="0" smtClean="0">
                <a:solidFill>
                  <a:schemeClr val="bg1">
                    <a:lumMod val="50000"/>
                  </a:schemeClr>
                </a:solidFill>
              </a:rPr>
              <a:t>3 heaped tablespoons of vegetables;</a:t>
            </a:r>
          </a:p>
          <a:p>
            <a:pPr marL="285750" indent="-285750">
              <a:buFont typeface="Arial" pitchFamily="34" charset="0"/>
              <a:buChar char="•"/>
              <a:defRPr/>
            </a:pPr>
            <a:r>
              <a:rPr lang="en-GB" dirty="0" smtClean="0">
                <a:solidFill>
                  <a:schemeClr val="bg1">
                    <a:lumMod val="50000"/>
                  </a:schemeClr>
                </a:solidFill>
              </a:rPr>
              <a:t>a dessert bowl of salad;</a:t>
            </a:r>
          </a:p>
          <a:p>
            <a:pPr marL="285750" indent="-285750">
              <a:buFont typeface="Arial" pitchFamily="34" charset="0"/>
              <a:buChar char="•"/>
              <a:defRPr/>
            </a:pPr>
            <a:r>
              <a:rPr lang="en-GB" dirty="0" smtClean="0">
                <a:solidFill>
                  <a:schemeClr val="bg1">
                    <a:lumMod val="50000"/>
                  </a:schemeClr>
                </a:solidFill>
              </a:rPr>
              <a:t>30g of dried fruit </a:t>
            </a:r>
            <a:br>
              <a:rPr lang="en-GB" dirty="0" smtClean="0">
                <a:solidFill>
                  <a:schemeClr val="bg1">
                    <a:lumMod val="50000"/>
                  </a:schemeClr>
                </a:solidFill>
              </a:rPr>
            </a:br>
            <a:r>
              <a:rPr lang="en-GB" sz="1000" dirty="0" smtClean="0">
                <a:solidFill>
                  <a:schemeClr val="bg1">
                    <a:lumMod val="50000"/>
                  </a:schemeClr>
                </a:solidFill>
              </a:rPr>
              <a:t>(counts as a maximum of one portion a day);</a:t>
            </a:r>
          </a:p>
          <a:p>
            <a:pPr marL="285750" indent="-285750">
              <a:buFont typeface="Arial" pitchFamily="34" charset="0"/>
              <a:buChar char="•"/>
              <a:defRPr/>
            </a:pPr>
            <a:r>
              <a:rPr lang="en-GB" dirty="0" smtClean="0">
                <a:solidFill>
                  <a:schemeClr val="bg1">
                    <a:lumMod val="50000"/>
                  </a:schemeClr>
                </a:solidFill>
              </a:rPr>
              <a:t>150ml glass of fruit juice or smoothie </a:t>
            </a:r>
            <a:br>
              <a:rPr lang="en-GB" dirty="0" smtClean="0">
                <a:solidFill>
                  <a:schemeClr val="bg1">
                    <a:lumMod val="50000"/>
                  </a:schemeClr>
                </a:solidFill>
              </a:rPr>
            </a:br>
            <a:r>
              <a:rPr lang="en-GB" sz="1000" dirty="0" smtClean="0">
                <a:solidFill>
                  <a:schemeClr val="bg1">
                    <a:lumMod val="50000"/>
                  </a:schemeClr>
                </a:solidFill>
              </a:rPr>
              <a:t>(counts as a maximum of one portion a day).</a:t>
            </a:r>
          </a:p>
          <a:p>
            <a:endParaRPr lang="en-GB" altLang="en-US" dirty="0" smtClean="0"/>
          </a:p>
          <a:p>
            <a:r>
              <a:rPr lang="en-GB" altLang="en-US" dirty="0" smtClean="0"/>
              <a:t>The new advice is to limit consumption of fruit juice and smoothies together to a total of 150ml (one portion) per day and to consume with meals to reduce the risk of tooth decay.</a:t>
            </a:r>
            <a:endParaRPr lang="en-GB" dirty="0"/>
          </a:p>
        </p:txBody>
      </p:sp>
      <p:sp>
        <p:nvSpPr>
          <p:cNvPr id="4" name="Slide Number Placeholder 3"/>
          <p:cNvSpPr>
            <a:spLocks noGrp="1"/>
          </p:cNvSpPr>
          <p:nvPr>
            <p:ph type="sldNum" sz="quarter" idx="10"/>
          </p:nvPr>
        </p:nvSpPr>
        <p:spPr/>
        <p:txBody>
          <a:bodyPr/>
          <a:lstStyle/>
          <a:p>
            <a:fld id="{0E3CF957-BDFF-47E8-9214-FEEF451BFF3C}" type="slidenum">
              <a:rPr lang="en-GB" smtClean="0"/>
              <a:t>8</a:t>
            </a:fld>
            <a:endParaRPr lang="en-GB"/>
          </a:p>
        </p:txBody>
      </p:sp>
    </p:spTree>
    <p:extLst>
      <p:ext uri="{BB962C8B-B14F-4D97-AF65-F5344CB8AC3E}">
        <p14:creationId xmlns:p14="http://schemas.microsoft.com/office/powerpoint/2010/main" val="99227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defRPr/>
            </a:pPr>
            <a:r>
              <a:rPr lang="en-GB" dirty="0" smtClean="0">
                <a:solidFill>
                  <a:srgbClr val="CC6600"/>
                </a:solidFill>
              </a:rPr>
              <a:t>Starchy food should make up just over a third of the food we eat.</a:t>
            </a:r>
          </a:p>
          <a:p>
            <a:pPr marL="285750" indent="-285750">
              <a:buFont typeface="Arial" pitchFamily="34" charset="0"/>
              <a:buChar char="•"/>
              <a:defRPr/>
            </a:pPr>
            <a:r>
              <a:rPr lang="en-GB" dirty="0" smtClean="0">
                <a:solidFill>
                  <a:srgbClr val="CC6600"/>
                </a:solidFill>
              </a:rPr>
              <a:t>Choose higher-fibre, wholegrain varieties when you can by purchasing </a:t>
            </a:r>
            <a:r>
              <a:rPr lang="en-GB" dirty="0" err="1" smtClean="0">
                <a:solidFill>
                  <a:srgbClr val="CC6600"/>
                </a:solidFill>
              </a:rPr>
              <a:t>wholewheat</a:t>
            </a:r>
            <a:r>
              <a:rPr lang="en-GB" dirty="0" smtClean="0">
                <a:solidFill>
                  <a:srgbClr val="CC6600"/>
                </a:solidFill>
              </a:rPr>
              <a:t> pasta, brown rice, or simply leaving the skins on potatoes.</a:t>
            </a:r>
          </a:p>
          <a:p>
            <a:pPr>
              <a:buFont typeface="Arial" charset="0"/>
              <a:buNone/>
              <a:defRPr/>
            </a:pPr>
            <a:endParaRPr lang="en-GB" b="1" dirty="0" smtClean="0">
              <a:solidFill>
                <a:srgbClr val="CC6600"/>
              </a:solidFill>
            </a:endParaRPr>
          </a:p>
          <a:p>
            <a:pPr>
              <a:buFont typeface="Arial" charset="0"/>
              <a:buNone/>
              <a:defRPr/>
            </a:pPr>
            <a:r>
              <a:rPr lang="en-GB" dirty="0" smtClean="0">
                <a:solidFill>
                  <a:srgbClr val="CC6600"/>
                </a:solidFill>
              </a:rPr>
              <a:t>Base your meals around starchy carbohydrate foods:</a:t>
            </a:r>
          </a:p>
          <a:p>
            <a:pPr>
              <a:buFont typeface="Arial" charset="0"/>
              <a:buNone/>
              <a:defRPr/>
            </a:pPr>
            <a:r>
              <a:rPr lang="en-GB" dirty="0" smtClean="0">
                <a:solidFill>
                  <a:srgbClr val="CC6600"/>
                </a:solidFill>
              </a:rPr>
              <a:t>• start the day with a wholegrain breakfast cereal -</a:t>
            </a:r>
            <a:r>
              <a:rPr lang="en-GB" baseline="0" dirty="0" smtClean="0">
                <a:solidFill>
                  <a:srgbClr val="CC6600"/>
                </a:solidFill>
              </a:rPr>
              <a:t> </a:t>
            </a:r>
            <a:r>
              <a:rPr lang="en-GB" dirty="0" smtClean="0">
                <a:solidFill>
                  <a:srgbClr val="CC6600"/>
                </a:solidFill>
              </a:rPr>
              <a:t>choose one lower in salt and sugars;</a:t>
            </a:r>
          </a:p>
          <a:p>
            <a:pPr>
              <a:buFont typeface="Arial" charset="0"/>
              <a:buNone/>
              <a:defRPr/>
            </a:pPr>
            <a:r>
              <a:rPr lang="en-GB" dirty="0" smtClean="0">
                <a:solidFill>
                  <a:srgbClr val="CC6600"/>
                </a:solidFill>
              </a:rPr>
              <a:t>• have a sandwich for lunch;</a:t>
            </a:r>
          </a:p>
          <a:p>
            <a:pPr>
              <a:buFont typeface="Arial" charset="0"/>
              <a:buNone/>
              <a:defRPr/>
            </a:pPr>
            <a:r>
              <a:rPr lang="en-GB" dirty="0" smtClean="0">
                <a:solidFill>
                  <a:srgbClr val="CC6600"/>
                </a:solidFill>
              </a:rPr>
              <a:t>• round off the day with potatoes, pasta or rice as a base for your evening meal.</a:t>
            </a:r>
          </a:p>
          <a:p>
            <a:endParaRPr lang="en-GB" dirty="0" smtClean="0"/>
          </a:p>
          <a:p>
            <a:pPr>
              <a:buFont typeface="Arial" charset="0"/>
              <a:buNone/>
              <a:defRPr/>
            </a:pPr>
            <a:r>
              <a:rPr lang="en-GB" b="1" dirty="0" smtClean="0">
                <a:solidFill>
                  <a:srgbClr val="CC6600"/>
                </a:solidFill>
              </a:rPr>
              <a:t>Why choose wholegrain?</a:t>
            </a:r>
          </a:p>
          <a:p>
            <a:pPr>
              <a:buFont typeface="Arial" charset="0"/>
              <a:buNone/>
              <a:defRPr/>
            </a:pPr>
            <a:r>
              <a:rPr lang="en-GB" dirty="0" smtClean="0">
                <a:solidFill>
                  <a:srgbClr val="CC6600"/>
                </a:solidFill>
              </a:rPr>
              <a:t>Wholegrain food contains more fibre than white or refined starchy food,</a:t>
            </a:r>
            <a:r>
              <a:rPr lang="en-GB" baseline="0" dirty="0" smtClean="0">
                <a:solidFill>
                  <a:srgbClr val="CC6600"/>
                </a:solidFill>
              </a:rPr>
              <a:t> </a:t>
            </a:r>
            <a:r>
              <a:rPr lang="en-GB" dirty="0" smtClean="0">
                <a:solidFill>
                  <a:srgbClr val="CC6600"/>
                </a:solidFill>
              </a:rPr>
              <a:t>and often more of other nutrients. We also digest wholegrain food more</a:t>
            </a:r>
            <a:r>
              <a:rPr lang="en-GB" baseline="0" dirty="0" smtClean="0">
                <a:solidFill>
                  <a:srgbClr val="CC6600"/>
                </a:solidFill>
              </a:rPr>
              <a:t> </a:t>
            </a:r>
            <a:r>
              <a:rPr lang="en-GB" dirty="0" smtClean="0">
                <a:solidFill>
                  <a:srgbClr val="CC6600"/>
                </a:solidFill>
              </a:rPr>
              <a:t>slowly so it can help us feel full for longer. </a:t>
            </a:r>
          </a:p>
          <a:p>
            <a:pPr>
              <a:buFont typeface="Arial" charset="0"/>
              <a:buNone/>
              <a:defRPr/>
            </a:pPr>
            <a:endParaRPr lang="en-GB" dirty="0" smtClean="0">
              <a:solidFill>
                <a:srgbClr val="CC6600"/>
              </a:solidFill>
            </a:endParaRPr>
          </a:p>
          <a:p>
            <a:pPr>
              <a:buFont typeface="Arial" charset="0"/>
              <a:buNone/>
              <a:defRPr/>
            </a:pPr>
            <a:r>
              <a:rPr lang="en-GB" dirty="0" smtClean="0">
                <a:solidFill>
                  <a:srgbClr val="CC6600"/>
                </a:solidFill>
              </a:rPr>
              <a:t>Wholegrain food includes:</a:t>
            </a:r>
          </a:p>
          <a:p>
            <a:pPr marL="285750" indent="-285750">
              <a:buFont typeface="Arial" pitchFamily="34" charset="0"/>
              <a:buChar char="•"/>
              <a:defRPr/>
            </a:pPr>
            <a:r>
              <a:rPr lang="en-GB" dirty="0" smtClean="0">
                <a:solidFill>
                  <a:srgbClr val="CC6600"/>
                </a:solidFill>
              </a:rPr>
              <a:t>wholemeal and wholegrain bread, pitta and chapatti;</a:t>
            </a:r>
          </a:p>
          <a:p>
            <a:pPr marL="285750" indent="-285750">
              <a:buFont typeface="Arial" pitchFamily="34" charset="0"/>
              <a:buChar char="•"/>
              <a:defRPr/>
            </a:pPr>
            <a:r>
              <a:rPr lang="en-GB" dirty="0" err="1" smtClean="0">
                <a:solidFill>
                  <a:srgbClr val="CC6600"/>
                </a:solidFill>
              </a:rPr>
              <a:t>wholewheat</a:t>
            </a:r>
            <a:r>
              <a:rPr lang="en-GB" dirty="0" smtClean="0">
                <a:solidFill>
                  <a:srgbClr val="CC6600"/>
                </a:solidFill>
              </a:rPr>
              <a:t> pasta;</a:t>
            </a:r>
          </a:p>
          <a:p>
            <a:pPr marL="285750" indent="-285750">
              <a:buFont typeface="Arial" pitchFamily="34" charset="0"/>
              <a:buChar char="•"/>
              <a:defRPr/>
            </a:pPr>
            <a:r>
              <a:rPr lang="en-GB" dirty="0" smtClean="0">
                <a:solidFill>
                  <a:srgbClr val="CC6600"/>
                </a:solidFill>
              </a:rPr>
              <a:t>brown rice;</a:t>
            </a:r>
          </a:p>
          <a:p>
            <a:pPr marL="285750" indent="-285750">
              <a:buFont typeface="Arial" pitchFamily="34" charset="0"/>
              <a:buChar char="•"/>
              <a:defRPr/>
            </a:pPr>
            <a:r>
              <a:rPr lang="en-GB" dirty="0" smtClean="0">
                <a:solidFill>
                  <a:srgbClr val="CC6600"/>
                </a:solidFill>
              </a:rPr>
              <a:t>wholegrain breakfast cereals and whole oats.</a:t>
            </a:r>
          </a:p>
          <a:p>
            <a:endParaRPr lang="en-GB" dirty="0"/>
          </a:p>
        </p:txBody>
      </p:sp>
      <p:sp>
        <p:nvSpPr>
          <p:cNvPr id="4" name="Slide Number Placeholder 3"/>
          <p:cNvSpPr>
            <a:spLocks noGrp="1"/>
          </p:cNvSpPr>
          <p:nvPr>
            <p:ph type="sldNum" sz="quarter" idx="10"/>
          </p:nvPr>
        </p:nvSpPr>
        <p:spPr/>
        <p:txBody>
          <a:bodyPr/>
          <a:lstStyle/>
          <a:p>
            <a:fld id="{0E3CF957-BDFF-47E8-9214-FEEF451BFF3C}" type="slidenum">
              <a:rPr lang="en-GB" smtClean="0"/>
              <a:t>9</a:t>
            </a:fld>
            <a:endParaRPr lang="en-GB"/>
          </a:p>
        </p:txBody>
      </p:sp>
    </p:spTree>
    <p:extLst>
      <p:ext uri="{BB962C8B-B14F-4D97-AF65-F5344CB8AC3E}">
        <p14:creationId xmlns:p14="http://schemas.microsoft.com/office/powerpoint/2010/main" val="425028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defRPr/>
            </a:pPr>
            <a:r>
              <a:rPr lang="en-GB" dirty="0" smtClean="0">
                <a:solidFill>
                  <a:schemeClr val="tx2"/>
                </a:solidFill>
              </a:rPr>
              <a:t>These foods are sources of protein, vitamins and minerals, so it is important to eat some foods from this group.</a:t>
            </a:r>
          </a:p>
          <a:p>
            <a:pPr marL="285750" indent="-285750">
              <a:buFont typeface="Arial" pitchFamily="34" charset="0"/>
              <a:buChar char="•"/>
              <a:defRPr/>
            </a:pPr>
            <a:r>
              <a:rPr lang="en-GB" dirty="0" smtClean="0">
                <a:solidFill>
                  <a:schemeClr val="tx2"/>
                </a:solidFill>
              </a:rPr>
              <a:t>Beans, peas and lentils (which are all types of pulses, sometimes called ‘legumes’) are good alternatives to meat because they’re naturally very low in fat, and they’re high in fibre, protein and vitamins and minerals.  Other vegetable-based sources of protein include tofu, bean curd and mycoprotein.</a:t>
            </a:r>
          </a:p>
          <a:p>
            <a:pPr marL="285750" indent="-285750">
              <a:buFont typeface="Arial" pitchFamily="34" charset="0"/>
              <a:buChar char="•"/>
              <a:defRPr/>
            </a:pPr>
            <a:r>
              <a:rPr lang="en-GB" dirty="0" smtClean="0">
                <a:solidFill>
                  <a:schemeClr val="tx2"/>
                </a:solidFill>
              </a:rPr>
              <a:t>Aim for at least two portions (2 x 140g) of fish a week, including a portion of oily fish. Most people should be eating more fish, but there are recommended limits for oily fish, crab and some types of white fish.</a:t>
            </a:r>
          </a:p>
          <a:p>
            <a:pPr marL="285750" indent="-285750">
              <a:buFont typeface="Arial" pitchFamily="34" charset="0"/>
              <a:buChar char="•"/>
              <a:defRPr/>
            </a:pPr>
            <a:r>
              <a:rPr lang="en-GB" dirty="0" smtClean="0">
                <a:solidFill>
                  <a:schemeClr val="tx2"/>
                </a:solidFill>
              </a:rPr>
              <a:t>Some types of meat are high in fat, particularly saturated fat. So when you’re buying meat, remember that the type of cut or meat product you choose, and how you cook it, can make a big difference. </a:t>
            </a:r>
          </a:p>
          <a:p>
            <a:pPr>
              <a:buFont typeface="Arial" charset="0"/>
              <a:buNone/>
              <a:defRPr/>
            </a:pPr>
            <a:endParaRPr lang="en-GB" dirty="0" smtClean="0">
              <a:solidFill>
                <a:schemeClr val="tx2"/>
              </a:solidFill>
            </a:endParaRPr>
          </a:p>
          <a:p>
            <a:pPr>
              <a:buFont typeface="Arial" charset="0"/>
              <a:buNone/>
              <a:defRPr/>
            </a:pPr>
            <a:r>
              <a:rPr lang="en-GB" dirty="0" smtClean="0">
                <a:solidFill>
                  <a:schemeClr val="tx2"/>
                </a:solidFill>
              </a:rPr>
              <a:t>To cut down on fat:</a:t>
            </a:r>
          </a:p>
          <a:p>
            <a:pPr marL="285750" indent="-285750">
              <a:buFont typeface="Arial" pitchFamily="34" charset="0"/>
              <a:buChar char="•"/>
              <a:defRPr/>
            </a:pPr>
            <a:r>
              <a:rPr lang="en-GB" dirty="0" smtClean="0">
                <a:solidFill>
                  <a:schemeClr val="tx2"/>
                </a:solidFill>
              </a:rPr>
              <a:t>choose lean cuts of meat and go for leaner mince;</a:t>
            </a:r>
          </a:p>
          <a:p>
            <a:pPr marL="285750" indent="-285750">
              <a:buFont typeface="Arial" pitchFamily="34" charset="0"/>
              <a:buChar char="•"/>
              <a:defRPr/>
            </a:pPr>
            <a:r>
              <a:rPr lang="en-GB" dirty="0" smtClean="0">
                <a:solidFill>
                  <a:schemeClr val="tx2"/>
                </a:solidFill>
              </a:rPr>
              <a:t>cut the fat off of meat and the skin off of chicken;</a:t>
            </a:r>
          </a:p>
          <a:p>
            <a:pPr marL="285750" indent="-285750">
              <a:buFont typeface="Arial" pitchFamily="34" charset="0"/>
              <a:buChar char="•"/>
              <a:defRPr/>
            </a:pPr>
            <a:r>
              <a:rPr lang="en-GB" dirty="0" smtClean="0">
                <a:solidFill>
                  <a:schemeClr val="tx2"/>
                </a:solidFill>
              </a:rPr>
              <a:t>try to grill meat and fish instead of frying;</a:t>
            </a:r>
          </a:p>
          <a:p>
            <a:pPr marL="285750" indent="-285750">
              <a:buFont typeface="Arial" pitchFamily="34" charset="0"/>
              <a:buChar char="•"/>
              <a:defRPr/>
            </a:pPr>
            <a:r>
              <a:rPr lang="en-GB" dirty="0" smtClean="0">
                <a:solidFill>
                  <a:schemeClr val="tx2"/>
                </a:solidFill>
              </a:rPr>
              <a:t>have a boiled or poached egg instead of fried. </a:t>
            </a:r>
          </a:p>
          <a:p>
            <a:pPr>
              <a:buFont typeface="Arial" charset="0"/>
              <a:buNone/>
              <a:defRPr/>
            </a:pPr>
            <a:endParaRPr lang="en-GB" dirty="0" smtClean="0">
              <a:solidFill>
                <a:schemeClr val="tx2"/>
              </a:solidFill>
            </a:endParaRPr>
          </a:p>
          <a:p>
            <a:pPr>
              <a:buFont typeface="Arial" charset="0"/>
              <a:buNone/>
              <a:defRPr/>
            </a:pPr>
            <a:r>
              <a:rPr lang="en-GB" dirty="0" smtClean="0">
                <a:solidFill>
                  <a:schemeClr val="tx2"/>
                </a:solidFill>
              </a:rPr>
              <a:t>If you eat more than 90g of red or processed meat per day, </a:t>
            </a:r>
            <a:r>
              <a:rPr lang="en-GB" baseline="0" dirty="0" smtClean="0">
                <a:solidFill>
                  <a:schemeClr val="tx2"/>
                </a:solidFill>
              </a:rPr>
              <a:t> </a:t>
            </a:r>
            <a:r>
              <a:rPr lang="en-GB" dirty="0" smtClean="0">
                <a:solidFill>
                  <a:schemeClr val="tx2"/>
                </a:solidFill>
              </a:rPr>
              <a:t>try to cut down to no more than 70g per day. The term </a:t>
            </a:r>
            <a:r>
              <a:rPr lang="en-GB" baseline="0" dirty="0" smtClean="0">
                <a:solidFill>
                  <a:schemeClr val="tx2"/>
                </a:solidFill>
              </a:rPr>
              <a:t> </a:t>
            </a:r>
            <a:r>
              <a:rPr lang="en-GB" dirty="0" smtClean="0">
                <a:solidFill>
                  <a:schemeClr val="tx2"/>
                </a:solidFill>
              </a:rPr>
              <a:t>processed meat includes sausages, bacon, cured meats </a:t>
            </a:r>
            <a:r>
              <a:rPr lang="en-GB" baseline="0" dirty="0" smtClean="0">
                <a:solidFill>
                  <a:schemeClr val="tx2"/>
                </a:solidFill>
              </a:rPr>
              <a:t> </a:t>
            </a:r>
            <a:r>
              <a:rPr lang="en-GB" dirty="0" smtClean="0">
                <a:solidFill>
                  <a:schemeClr val="tx2"/>
                </a:solidFill>
              </a:rPr>
              <a:t>and reformed meat products.</a:t>
            </a:r>
          </a:p>
          <a:p>
            <a:pPr marL="0" indent="0">
              <a:buFont typeface="Arial" pitchFamily="34" charset="0"/>
              <a:buNone/>
              <a:defRPr/>
            </a:pPr>
            <a:endParaRPr lang="en-GB" dirty="0"/>
          </a:p>
        </p:txBody>
      </p:sp>
      <p:sp>
        <p:nvSpPr>
          <p:cNvPr id="4" name="Slide Number Placeholder 3"/>
          <p:cNvSpPr>
            <a:spLocks noGrp="1"/>
          </p:cNvSpPr>
          <p:nvPr>
            <p:ph type="sldNum" sz="quarter" idx="10"/>
          </p:nvPr>
        </p:nvSpPr>
        <p:spPr/>
        <p:txBody>
          <a:bodyPr/>
          <a:lstStyle/>
          <a:p>
            <a:fld id="{0E3CF957-BDFF-47E8-9214-FEEF451BFF3C}" type="slidenum">
              <a:rPr lang="en-GB" smtClean="0"/>
              <a:t>10</a:t>
            </a:fld>
            <a:endParaRPr lang="en-GB"/>
          </a:p>
        </p:txBody>
      </p:sp>
    </p:spTree>
    <p:extLst>
      <p:ext uri="{BB962C8B-B14F-4D97-AF65-F5344CB8AC3E}">
        <p14:creationId xmlns:p14="http://schemas.microsoft.com/office/powerpoint/2010/main" val="2952591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defRPr/>
            </a:pPr>
            <a:r>
              <a:rPr lang="en-GB" dirty="0" smtClean="0">
                <a:solidFill>
                  <a:srgbClr val="0070C0"/>
                </a:solidFill>
              </a:rPr>
              <a:t>Try to have some milk and dairy food (or dairy alternatives) such as cheese, yoghurt and </a:t>
            </a:r>
            <a:r>
              <a:rPr lang="en-GB" dirty="0" err="1" smtClean="0">
                <a:solidFill>
                  <a:srgbClr val="0070C0"/>
                </a:solidFill>
              </a:rPr>
              <a:t>fromage</a:t>
            </a:r>
            <a:r>
              <a:rPr lang="en-GB" dirty="0" smtClean="0">
                <a:solidFill>
                  <a:srgbClr val="0070C0"/>
                </a:solidFill>
              </a:rPr>
              <a:t> </a:t>
            </a:r>
            <a:r>
              <a:rPr lang="en-GB" dirty="0" err="1" smtClean="0">
                <a:solidFill>
                  <a:srgbClr val="0070C0"/>
                </a:solidFill>
              </a:rPr>
              <a:t>frais</a:t>
            </a:r>
            <a:r>
              <a:rPr lang="en-GB" dirty="0" smtClean="0">
                <a:solidFill>
                  <a:srgbClr val="0070C0"/>
                </a:solidFill>
              </a:rPr>
              <a:t>.</a:t>
            </a:r>
          </a:p>
          <a:p>
            <a:pPr marL="285750" indent="-285750">
              <a:buFont typeface="Arial" pitchFamily="34" charset="0"/>
              <a:buChar char="•"/>
              <a:defRPr/>
            </a:pPr>
            <a:r>
              <a:rPr lang="en-GB" dirty="0" smtClean="0">
                <a:solidFill>
                  <a:srgbClr val="0070C0"/>
                </a:solidFill>
              </a:rPr>
              <a:t>These are good sources of protein and vitamins, and they’re also an important source of calcium, which helps to keep our bones strong.</a:t>
            </a:r>
          </a:p>
          <a:p>
            <a:pPr marL="285750" indent="-285750">
              <a:buFont typeface="Arial" pitchFamily="34" charset="0"/>
              <a:buChar char="•"/>
              <a:defRPr/>
            </a:pPr>
            <a:r>
              <a:rPr lang="en-GB" dirty="0" smtClean="0">
                <a:solidFill>
                  <a:srgbClr val="0070C0"/>
                </a:solidFill>
              </a:rPr>
              <a:t>Some dairy food can be high in fat and saturated fat, but there are plenty of lower-fat options to choose from.</a:t>
            </a:r>
          </a:p>
          <a:p>
            <a:pPr marL="285750" indent="-285750">
              <a:buFont typeface="Arial" pitchFamily="34" charset="0"/>
              <a:buChar char="•"/>
              <a:defRPr/>
            </a:pPr>
            <a:r>
              <a:rPr lang="en-GB" dirty="0" smtClean="0">
                <a:solidFill>
                  <a:srgbClr val="0070C0"/>
                </a:solidFill>
              </a:rPr>
              <a:t>Go for lower fat and lower sugar products where possible. For example, try</a:t>
            </a:r>
            <a:r>
              <a:rPr lang="en-GB" baseline="0" dirty="0" smtClean="0">
                <a:solidFill>
                  <a:srgbClr val="0070C0"/>
                </a:solidFill>
              </a:rPr>
              <a:t> </a:t>
            </a:r>
            <a:r>
              <a:rPr lang="en-GB" dirty="0" smtClean="0">
                <a:solidFill>
                  <a:srgbClr val="0070C0"/>
                </a:solidFill>
              </a:rPr>
              <a:t>- 1% fat milk which contains about half the fat of semi-skimmed milk without a noticeable change in taste or texture;</a:t>
            </a:r>
            <a:r>
              <a:rPr lang="en-GB" baseline="0" dirty="0" smtClean="0">
                <a:solidFill>
                  <a:srgbClr val="0070C0"/>
                </a:solidFill>
              </a:rPr>
              <a:t> </a:t>
            </a:r>
            <a:r>
              <a:rPr lang="en-GB" dirty="0" smtClean="0">
                <a:solidFill>
                  <a:srgbClr val="0070C0"/>
                </a:solidFill>
              </a:rPr>
              <a:t>- reduced fat cheese which is also widely available;</a:t>
            </a:r>
          </a:p>
          <a:p>
            <a:pPr>
              <a:buFont typeface="Arial" charset="0"/>
              <a:buNone/>
              <a:defRPr/>
            </a:pPr>
            <a:r>
              <a:rPr lang="en-GB" dirty="0" smtClean="0">
                <a:solidFill>
                  <a:srgbClr val="0070C0"/>
                </a:solidFill>
              </a:rPr>
              <a:t>	- have a smaller amount of the full-fat varieties less often;</a:t>
            </a:r>
          </a:p>
          <a:p>
            <a:pPr>
              <a:buFont typeface="Arial" charset="0"/>
              <a:buNone/>
              <a:defRPr/>
            </a:pPr>
            <a:r>
              <a:rPr lang="en-GB" dirty="0" smtClean="0">
                <a:solidFill>
                  <a:srgbClr val="0070C0"/>
                </a:solidFill>
              </a:rPr>
              <a:t>	- going for unsweetened, calcium-fortified versions </a:t>
            </a:r>
            <a:br>
              <a:rPr lang="en-GB" dirty="0" smtClean="0">
                <a:solidFill>
                  <a:srgbClr val="0070C0"/>
                </a:solidFill>
              </a:rPr>
            </a:br>
            <a:r>
              <a:rPr lang="en-GB" dirty="0" smtClean="0">
                <a:solidFill>
                  <a:srgbClr val="0070C0"/>
                </a:solidFill>
              </a:rPr>
              <a:t>	   when buying dairy alternatives.</a:t>
            </a:r>
            <a:endParaRPr lang="en-GB" b="1" dirty="0" smtClean="0">
              <a:solidFill>
                <a:srgbClr val="0070C0"/>
              </a:solidFill>
            </a:endParaRPr>
          </a:p>
          <a:p>
            <a:endParaRPr lang="en-GB" dirty="0"/>
          </a:p>
        </p:txBody>
      </p:sp>
      <p:sp>
        <p:nvSpPr>
          <p:cNvPr id="4" name="Slide Number Placeholder 3"/>
          <p:cNvSpPr>
            <a:spLocks noGrp="1"/>
          </p:cNvSpPr>
          <p:nvPr>
            <p:ph type="sldNum" sz="quarter" idx="10"/>
          </p:nvPr>
        </p:nvSpPr>
        <p:spPr/>
        <p:txBody>
          <a:bodyPr/>
          <a:lstStyle/>
          <a:p>
            <a:fld id="{0E3CF957-BDFF-47E8-9214-FEEF451BFF3C}" type="slidenum">
              <a:rPr lang="en-GB" smtClean="0"/>
              <a:t>11</a:t>
            </a:fld>
            <a:endParaRPr lang="en-GB"/>
          </a:p>
        </p:txBody>
      </p:sp>
    </p:spTree>
    <p:extLst>
      <p:ext uri="{BB962C8B-B14F-4D97-AF65-F5344CB8AC3E}">
        <p14:creationId xmlns:p14="http://schemas.microsoft.com/office/powerpoint/2010/main" val="388983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defRPr/>
            </a:pPr>
            <a:r>
              <a:rPr lang="en-GB" dirty="0" smtClean="0">
                <a:solidFill>
                  <a:srgbClr val="660066"/>
                </a:solidFill>
              </a:rPr>
              <a:t>Although some fat in the diet is essential, generally we are eating too much saturated fat and need to reduce our consumption.</a:t>
            </a:r>
          </a:p>
          <a:p>
            <a:pPr marL="285750" indent="-285750">
              <a:buFont typeface="Arial" pitchFamily="34" charset="0"/>
              <a:buChar char="•"/>
              <a:defRPr/>
            </a:pPr>
            <a:r>
              <a:rPr lang="en-GB" dirty="0" smtClean="0">
                <a:solidFill>
                  <a:srgbClr val="660066"/>
                </a:solidFill>
              </a:rPr>
              <a:t>Unsaturated fats are healthier fats that are usually from plant sources and in liquid form as oil, for example vegetable oil, rapeseed oil and olive oil.</a:t>
            </a:r>
          </a:p>
          <a:p>
            <a:pPr marL="285750" indent="-285750">
              <a:buFont typeface="Arial" pitchFamily="34" charset="0"/>
              <a:buChar char="•"/>
              <a:defRPr/>
            </a:pPr>
            <a:r>
              <a:rPr lang="en-GB" dirty="0" smtClean="0">
                <a:solidFill>
                  <a:srgbClr val="660066"/>
                </a:solidFill>
              </a:rPr>
              <a:t>Swapping to unsaturated fats will help to reduce cholesterol in the blood, therefore it is important to get most of our fat from unsaturated oils.</a:t>
            </a:r>
          </a:p>
          <a:p>
            <a:pPr marL="285750" indent="-285750">
              <a:buFont typeface="Arial" pitchFamily="34" charset="0"/>
              <a:buChar char="•"/>
              <a:defRPr/>
            </a:pPr>
            <a:r>
              <a:rPr lang="en-GB" dirty="0" smtClean="0">
                <a:solidFill>
                  <a:srgbClr val="660066"/>
                </a:solidFill>
              </a:rPr>
              <a:t>Choosing lower fat spreads, as opposed to butter, is a good way to reduce your saturated fat intake.</a:t>
            </a:r>
          </a:p>
          <a:p>
            <a:pPr marL="285750" indent="-285750">
              <a:buFont typeface="Arial" pitchFamily="34" charset="0"/>
              <a:buChar char="•"/>
              <a:defRPr/>
            </a:pPr>
            <a:r>
              <a:rPr lang="en-GB" dirty="0" smtClean="0">
                <a:solidFill>
                  <a:srgbClr val="660066"/>
                </a:solidFill>
              </a:rPr>
              <a:t>Remember that all types of fat are high in energy and should be</a:t>
            </a:r>
            <a:r>
              <a:rPr lang="en-GB" baseline="0" dirty="0" smtClean="0">
                <a:solidFill>
                  <a:srgbClr val="660066"/>
                </a:solidFill>
              </a:rPr>
              <a:t> </a:t>
            </a:r>
            <a:r>
              <a:rPr lang="en-GB" dirty="0" smtClean="0">
                <a:solidFill>
                  <a:srgbClr val="660066"/>
                </a:solidFill>
              </a:rPr>
              <a:t>limited in the diet.</a:t>
            </a:r>
          </a:p>
          <a:p>
            <a:endParaRPr lang="en-GB" dirty="0"/>
          </a:p>
        </p:txBody>
      </p:sp>
      <p:sp>
        <p:nvSpPr>
          <p:cNvPr id="4" name="Slide Number Placeholder 3"/>
          <p:cNvSpPr>
            <a:spLocks noGrp="1"/>
          </p:cNvSpPr>
          <p:nvPr>
            <p:ph type="sldNum" sz="quarter" idx="10"/>
          </p:nvPr>
        </p:nvSpPr>
        <p:spPr/>
        <p:txBody>
          <a:bodyPr/>
          <a:lstStyle/>
          <a:p>
            <a:fld id="{0E3CF957-BDFF-47E8-9214-FEEF451BFF3C}" type="slidenum">
              <a:rPr lang="en-GB" smtClean="0"/>
              <a:t>12</a:t>
            </a:fld>
            <a:endParaRPr lang="en-GB"/>
          </a:p>
        </p:txBody>
      </p:sp>
    </p:spTree>
    <p:extLst>
      <p:ext uri="{BB962C8B-B14F-4D97-AF65-F5344CB8AC3E}">
        <p14:creationId xmlns:p14="http://schemas.microsoft.com/office/powerpoint/2010/main" val="329039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defRPr/>
            </a:pPr>
            <a:r>
              <a:rPr lang="en-GB" dirty="0" smtClean="0">
                <a:solidFill>
                  <a:srgbClr val="CC6600"/>
                </a:solidFill>
              </a:rPr>
              <a:t>This includes products such as chocolate, cakes, biscuits, sugars sweetened soft drinks, butter and ice cream. </a:t>
            </a:r>
          </a:p>
          <a:p>
            <a:pPr marL="285750" indent="-285750">
              <a:buFont typeface="Arial" pitchFamily="34" charset="0"/>
              <a:buChar char="•"/>
              <a:defRPr/>
            </a:pPr>
            <a:r>
              <a:rPr lang="en-GB" dirty="0" smtClean="0">
                <a:solidFill>
                  <a:srgbClr val="CC6600"/>
                </a:solidFill>
              </a:rPr>
              <a:t>These foods are not needed in the diet. If they are included, have infrequently and in small amounts. </a:t>
            </a:r>
          </a:p>
          <a:p>
            <a:pPr marL="285750" indent="-285750">
              <a:buFont typeface="Arial" pitchFamily="34" charset="0"/>
              <a:buChar char="•"/>
              <a:defRPr/>
            </a:pPr>
            <a:r>
              <a:rPr lang="en-GB" dirty="0" smtClean="0">
                <a:solidFill>
                  <a:srgbClr val="CC6600"/>
                </a:solidFill>
              </a:rPr>
              <a:t>If you consume these foods and drinks often, try to limit their consumption so you have them less often and in smaller amounts. Food and drinks high in fat and sugar contain lots of energy, particularly when you have large servings. </a:t>
            </a:r>
          </a:p>
          <a:p>
            <a:pPr marL="285750" indent="-285750">
              <a:buFont typeface="Arial" pitchFamily="34" charset="0"/>
              <a:buChar char="•"/>
              <a:defRPr/>
            </a:pPr>
            <a:r>
              <a:rPr lang="en-GB" dirty="0" smtClean="0">
                <a:solidFill>
                  <a:srgbClr val="CC6600"/>
                </a:solidFill>
              </a:rPr>
              <a:t>Check the label and avoid foods which are high in fat, </a:t>
            </a:r>
            <a:r>
              <a:rPr lang="en-GB" baseline="0" dirty="0" smtClean="0">
                <a:solidFill>
                  <a:srgbClr val="CC6600"/>
                </a:solidFill>
              </a:rPr>
              <a:t> </a:t>
            </a:r>
            <a:r>
              <a:rPr lang="en-GB" dirty="0" smtClean="0">
                <a:solidFill>
                  <a:srgbClr val="CC6600"/>
                </a:solidFill>
              </a:rPr>
              <a:t>salt and sugar!</a:t>
            </a:r>
          </a:p>
          <a:p>
            <a:endParaRPr lang="en-GB" dirty="0"/>
          </a:p>
        </p:txBody>
      </p:sp>
      <p:sp>
        <p:nvSpPr>
          <p:cNvPr id="4" name="Slide Number Placeholder 3"/>
          <p:cNvSpPr>
            <a:spLocks noGrp="1"/>
          </p:cNvSpPr>
          <p:nvPr>
            <p:ph type="sldNum" sz="quarter" idx="10"/>
          </p:nvPr>
        </p:nvSpPr>
        <p:spPr/>
        <p:txBody>
          <a:bodyPr/>
          <a:lstStyle/>
          <a:p>
            <a:fld id="{0E3CF957-BDFF-47E8-9214-FEEF451BFF3C}" type="slidenum">
              <a:rPr lang="en-GB" smtClean="0"/>
              <a:t>13</a:t>
            </a:fld>
            <a:endParaRPr lang="en-GB"/>
          </a:p>
        </p:txBody>
      </p:sp>
    </p:spTree>
    <p:extLst>
      <p:ext uri="{BB962C8B-B14F-4D97-AF65-F5344CB8AC3E}">
        <p14:creationId xmlns:p14="http://schemas.microsoft.com/office/powerpoint/2010/main" val="46269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C33D86"/>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2E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C33D86"/>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4.png"/><Relationship Id="rId4" Type="http://schemas.openxmlformats.org/officeDocument/2006/relationships/image" Target="../media/image73.png"/></Relationships>
</file>

<file path=ppt/slides/_rels/slide1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8.png"/><Relationship Id="rId11" Type="http://schemas.openxmlformats.org/officeDocument/2006/relationships/image" Target="../media/image83.jpeg"/><Relationship Id="rId5" Type="http://schemas.openxmlformats.org/officeDocument/2006/relationships/image" Target="../media/image77.png"/><Relationship Id="rId10" Type="http://schemas.openxmlformats.org/officeDocument/2006/relationships/image" Target="../media/image82.jpeg"/><Relationship Id="rId4" Type="http://schemas.openxmlformats.org/officeDocument/2006/relationships/image" Target="../media/image76.png"/><Relationship Id="rId9" Type="http://schemas.openxmlformats.org/officeDocument/2006/relationships/image" Target="../media/image81.png"/></Relationships>
</file>

<file path=ppt/slides/_rels/slide1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8.jpeg"/><Relationship Id="rId5" Type="http://schemas.openxmlformats.org/officeDocument/2006/relationships/image" Target="../media/image87.png"/><Relationship Id="rId4" Type="http://schemas.openxmlformats.org/officeDocument/2006/relationships/image" Target="../media/image86.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9.jpeg"/></Relationships>
</file>

<file path=ppt/slides/_rels/slide1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1.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3.xml"/><Relationship Id="rId4" Type="http://schemas.openxmlformats.org/officeDocument/2006/relationships/image" Target="../media/image96.jpeg"/></Relationships>
</file>

<file path=ppt/slides/_rels/slide1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3.xml"/><Relationship Id="rId4" Type="http://schemas.openxmlformats.org/officeDocument/2006/relationships/image" Target="../media/image9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notesSlide" Target="../notesSlides/notesSlide4.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52" y="3069361"/>
            <a:ext cx="9144000" cy="733096"/>
          </a:xfrm>
        </p:spPr>
        <p:txBody>
          <a:bodyPr/>
          <a:lstStyle/>
          <a:p>
            <a:r>
              <a:rPr lang="en-US" dirty="0" smtClean="0"/>
              <a:t>The </a:t>
            </a:r>
            <a:r>
              <a:rPr lang="en-US" dirty="0" err="1" smtClean="0"/>
              <a:t>Eatwell</a:t>
            </a:r>
            <a:r>
              <a:rPr lang="en-US" dirty="0" smtClean="0"/>
              <a:t> </a:t>
            </a:r>
            <a:r>
              <a:rPr lang="en-US" dirty="0" smtClean="0"/>
              <a:t>Guide</a:t>
            </a:r>
            <a:br>
              <a:rPr lang="en-US" dirty="0" smtClean="0"/>
            </a:br>
            <a:r>
              <a:rPr lang="en-US" dirty="0"/>
              <a:t/>
            </a:r>
            <a:br>
              <a:rPr lang="en-US" dirty="0"/>
            </a:br>
            <a:r>
              <a:rPr lang="en-US" sz="2000" dirty="0" smtClean="0"/>
              <a:t>Alex White, British Nutrition Foundation</a:t>
            </a:r>
            <a:br>
              <a:rPr lang="en-US" sz="2000" dirty="0" smtClean="0"/>
            </a:br>
            <a:r>
              <a:rPr lang="en-US" sz="2000" dirty="0"/>
              <a:t/>
            </a:r>
            <a:br>
              <a:rPr lang="en-US" sz="2000" dirty="0"/>
            </a:br>
            <a:r>
              <a:rPr lang="en-US" sz="2000" dirty="0" smtClean="0"/>
              <a:t>10 January 2019</a:t>
            </a:r>
            <a:endParaRPr lang="en-US" sz="2000" dirty="0"/>
          </a:p>
        </p:txBody>
      </p:sp>
    </p:spTree>
    <p:extLst>
      <p:ext uri="{BB962C8B-B14F-4D97-AF65-F5344CB8AC3E}">
        <p14:creationId xmlns:p14="http://schemas.microsoft.com/office/powerpoint/2010/main" val="1955166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Beans, pulses, fish, eggs, meat and other </a:t>
            </a:r>
            <a:r>
              <a:rPr lang="en-GB" dirty="0" smtClean="0"/>
              <a:t>proteins</a:t>
            </a:r>
            <a:endParaRPr lang="en-GB" dirty="0"/>
          </a:p>
        </p:txBody>
      </p:sp>
      <p:grpSp>
        <p:nvGrpSpPr>
          <p:cNvPr id="4" name="Group 3"/>
          <p:cNvGrpSpPr>
            <a:grpSpLocks/>
          </p:cNvGrpSpPr>
          <p:nvPr/>
        </p:nvGrpSpPr>
        <p:grpSpPr bwMode="auto">
          <a:xfrm>
            <a:off x="6816914" y="2497540"/>
            <a:ext cx="5153390" cy="3156893"/>
            <a:chOff x="5052658" y="4330289"/>
            <a:chExt cx="3865095" cy="2578102"/>
          </a:xfrm>
        </p:grpSpPr>
        <p:pic>
          <p:nvPicPr>
            <p:cNvPr id="6" name="Picture 14" descr="Eatwell guide 2016 meat-fish items-10.ps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843372" y="4330289"/>
              <a:ext cx="1026079" cy="124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Eatwell guide 2016 meat-fish items-9.psd"/>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060164" y="5369993"/>
              <a:ext cx="857589" cy="112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Eatwell guide 2016 meat-fish items-3.psd"/>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327533" y="5516277"/>
              <a:ext cx="1067686" cy="93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Eatwell guide 2016 meat-fish items-2.psd"/>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711022" y="6148167"/>
              <a:ext cx="1605287" cy="65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Eatwell guide 2016 meat-fish items-1.psd"/>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920696" y="5595018"/>
              <a:ext cx="949802" cy="80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6" descr="Eatwell guide 2016 meat-fish items-6.psd"/>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052658" y="5856636"/>
              <a:ext cx="1249765" cy="100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7" descr="Eatwell guide 2016 meat-fish items-7.psd"/>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5734349" y="5998060"/>
              <a:ext cx="1136149" cy="91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8" descr="Eatwell guide 2016 meat-fish items-8.psd"/>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6850907" y="4649712"/>
              <a:ext cx="1465252" cy="1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descr="Eatwell guide 2016 meat-fish items-4.psd"/>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6504990" y="5299964"/>
              <a:ext cx="902084" cy="105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p:cNvSpPr txBox="1"/>
          <p:nvPr/>
        </p:nvSpPr>
        <p:spPr>
          <a:xfrm>
            <a:off x="3922583" y="5749360"/>
            <a:ext cx="7983319" cy="707886"/>
          </a:xfrm>
          <a:prstGeom prst="rect">
            <a:avLst/>
          </a:prstGeom>
          <a:solidFill>
            <a:srgbClr val="EEAAE4"/>
          </a:solidFill>
          <a:ln>
            <a:solidFill>
              <a:srgbClr val="C33D86"/>
            </a:solidFill>
          </a:ln>
        </p:spPr>
        <p:txBody>
          <a:bodyPr wrap="square" rtlCol="0">
            <a:spAutoFit/>
          </a:bodyPr>
          <a:lstStyle/>
          <a:p>
            <a:r>
              <a:rPr lang="en-GB" sz="2000" dirty="0">
                <a:latin typeface="Arial" panose="020B0604020202020204" pitchFamily="34" charset="0"/>
                <a:cs typeface="Arial" panose="020B0604020202020204" pitchFamily="34" charset="0"/>
              </a:rPr>
              <a:t>Eat some beans, pulses, fish, eggs, meat and other proteins (including 2 portions of fish every week, one of which should be oily)</a:t>
            </a:r>
          </a:p>
        </p:txBody>
      </p:sp>
      <p:sp>
        <p:nvSpPr>
          <p:cNvPr id="16" name="TextBox 15"/>
          <p:cNvSpPr txBox="1"/>
          <p:nvPr/>
        </p:nvSpPr>
        <p:spPr>
          <a:xfrm>
            <a:off x="1169274" y="2935440"/>
            <a:ext cx="4753853" cy="1631216"/>
          </a:xfrm>
          <a:prstGeom prst="rect">
            <a:avLst/>
          </a:prstGeom>
          <a:noFill/>
        </p:spPr>
        <p:txBody>
          <a:bodyPr wrap="square" rtlCol="0">
            <a:spAutoFit/>
          </a:bodyPr>
          <a:lstStyle/>
          <a:p>
            <a:r>
              <a:rPr lang="en-GB" sz="2000" b="1" dirty="0" smtClean="0">
                <a:latin typeface="Arial" panose="020B0604020202020204" pitchFamily="34" charset="0"/>
                <a:cs typeface="Arial" panose="020B0604020202020204" pitchFamily="34" charset="0"/>
              </a:rPr>
              <a:t>Key nutrients </a:t>
            </a:r>
            <a:r>
              <a:rPr lang="en-GB" sz="2000" b="1" dirty="0">
                <a:latin typeface="Arial" panose="020B0604020202020204" pitchFamily="34" charset="0"/>
                <a:cs typeface="Arial" panose="020B0604020202020204" pitchFamily="34" charset="0"/>
              </a:rPr>
              <a:t>provided</a:t>
            </a:r>
            <a:r>
              <a:rPr lang="en-GB" sz="2000" dirty="0">
                <a:latin typeface="Arial" panose="020B0604020202020204" pitchFamily="34" charset="0"/>
                <a:cs typeface="Arial" panose="020B0604020202020204" pitchFamily="34" charset="0"/>
              </a:rPr>
              <a:t>: sources of protein, vitamins and </a:t>
            </a:r>
            <a:r>
              <a:rPr lang="en-GB" sz="2000" dirty="0" smtClean="0">
                <a:latin typeface="Arial" panose="020B0604020202020204" pitchFamily="34" charset="0"/>
                <a:cs typeface="Arial" panose="020B0604020202020204" pitchFamily="34" charset="0"/>
              </a:rPr>
              <a:t>minerals. Beans and </a:t>
            </a:r>
            <a:r>
              <a:rPr lang="en-GB" sz="2000" dirty="0">
                <a:latin typeface="Arial" panose="020B0604020202020204" pitchFamily="34" charset="0"/>
                <a:cs typeface="Arial" panose="020B0604020202020204" pitchFamily="34" charset="0"/>
              </a:rPr>
              <a:t>p</a:t>
            </a:r>
            <a:r>
              <a:rPr lang="en-GB" sz="2000" dirty="0" smtClean="0">
                <a:latin typeface="Arial" panose="020B0604020202020204" pitchFamily="34" charset="0"/>
                <a:cs typeface="Arial" panose="020B0604020202020204" pitchFamily="34" charset="0"/>
              </a:rPr>
              <a:t>ulses are also </a:t>
            </a:r>
            <a:r>
              <a:rPr lang="en-GB" sz="2000" dirty="0">
                <a:latin typeface="Arial" panose="020B0604020202020204" pitchFamily="34" charset="0"/>
                <a:cs typeface="Arial" panose="020B0604020202020204" pitchFamily="34" charset="0"/>
              </a:rPr>
              <a:t>high in </a:t>
            </a:r>
            <a:r>
              <a:rPr lang="en-GB" sz="2000" dirty="0" smtClean="0">
                <a:latin typeface="Arial" panose="020B0604020202020204" pitchFamily="34" charset="0"/>
                <a:cs typeface="Arial" panose="020B0604020202020204" pitchFamily="34" charset="0"/>
              </a:rPr>
              <a:t>fibre</a:t>
            </a:r>
            <a:r>
              <a:rPr lang="en-GB" sz="2000" dirty="0">
                <a:latin typeface="Arial" panose="020B0604020202020204" pitchFamily="34" charset="0"/>
                <a:cs typeface="Arial" panose="020B0604020202020204" pitchFamily="34" charset="0"/>
              </a:rPr>
              <a:t>, protein and vitamins and </a:t>
            </a:r>
            <a:r>
              <a:rPr lang="en-GB" sz="2000" dirty="0" smtClean="0">
                <a:latin typeface="Arial" panose="020B0604020202020204" pitchFamily="34" charset="0"/>
                <a:cs typeface="Arial" panose="020B0604020202020204" pitchFamily="34" charset="0"/>
              </a:rPr>
              <a:t>minerals and are naturally low in fat.</a:t>
            </a:r>
            <a:endParaRPr lang="en-GB" sz="2000" dirty="0">
              <a:latin typeface="Arial" panose="020B0604020202020204" pitchFamily="34" charset="0"/>
              <a:cs typeface="Arial" panose="020B0604020202020204" pitchFamily="34" charset="0"/>
            </a:endParaRPr>
          </a:p>
        </p:txBody>
      </p:sp>
      <p:pic>
        <p:nvPicPr>
          <p:cNvPr id="17" name="Picture 16" descr="Eatwell guide Individual pieces-04.psd"/>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169275" y="4723537"/>
            <a:ext cx="1921304" cy="1717971"/>
          </a:xfrm>
          <a:prstGeom prst="rect">
            <a:avLst/>
          </a:prstGeom>
        </p:spPr>
      </p:pic>
    </p:spTree>
    <p:extLst>
      <p:ext uri="{BB962C8B-B14F-4D97-AF65-F5344CB8AC3E}">
        <p14:creationId xmlns:p14="http://schemas.microsoft.com/office/powerpoint/2010/main" val="586756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Dairy and </a:t>
            </a:r>
            <a:r>
              <a:rPr lang="en-GB" dirty="0" smtClean="0"/>
              <a:t>alternatives</a:t>
            </a:r>
            <a:endParaRPr lang="en-GB" dirty="0"/>
          </a:p>
        </p:txBody>
      </p:sp>
      <p:sp>
        <p:nvSpPr>
          <p:cNvPr id="10" name="TextBox 9"/>
          <p:cNvSpPr txBox="1"/>
          <p:nvPr/>
        </p:nvSpPr>
        <p:spPr>
          <a:xfrm>
            <a:off x="4768745" y="5749360"/>
            <a:ext cx="7044100" cy="707886"/>
          </a:xfrm>
          <a:prstGeom prst="rect">
            <a:avLst/>
          </a:prstGeom>
          <a:solidFill>
            <a:schemeClr val="accent1">
              <a:lumMod val="40000"/>
              <a:lumOff val="60000"/>
            </a:schemeClr>
          </a:solidFill>
          <a:ln>
            <a:solidFill>
              <a:srgbClr val="00B0F0"/>
            </a:solidFill>
          </a:ln>
        </p:spPr>
        <p:txBody>
          <a:bodyPr wrap="square" rtlCol="0">
            <a:spAutoFit/>
          </a:bodyPr>
          <a:lstStyle/>
          <a:p>
            <a:r>
              <a:rPr lang="en-GB" sz="2000" dirty="0">
                <a:latin typeface="Arial" panose="020B0604020202020204" pitchFamily="34" charset="0"/>
                <a:cs typeface="Arial" panose="020B0604020202020204" pitchFamily="34" charset="0"/>
              </a:rPr>
              <a:t>Have some dairy or dairy alternatives (such as soya </a:t>
            </a:r>
            <a:r>
              <a:rPr lang="en-GB" sz="2000" dirty="0" smtClean="0">
                <a:latin typeface="Arial" panose="020B0604020202020204" pitchFamily="34" charset="0"/>
                <a:cs typeface="Arial" panose="020B0604020202020204" pitchFamily="34" charset="0"/>
              </a:rPr>
              <a:t>drinks</a:t>
            </a:r>
            <a:r>
              <a:rPr lang="en-GB" sz="2000" dirty="0">
                <a:latin typeface="Arial" panose="020B0604020202020204" pitchFamily="34" charset="0"/>
                <a:cs typeface="Arial" panose="020B0604020202020204" pitchFamily="34" charset="0"/>
              </a:rPr>
              <a:t>); choosing lower fat and lower sugar options.</a:t>
            </a:r>
          </a:p>
        </p:txBody>
      </p:sp>
      <p:sp>
        <p:nvSpPr>
          <p:cNvPr id="11" name="TextBox 10"/>
          <p:cNvSpPr txBox="1"/>
          <p:nvPr/>
        </p:nvSpPr>
        <p:spPr>
          <a:xfrm>
            <a:off x="1169275" y="2935440"/>
            <a:ext cx="4276182" cy="1323439"/>
          </a:xfrm>
          <a:prstGeom prst="rect">
            <a:avLst/>
          </a:prstGeom>
          <a:noFill/>
        </p:spPr>
        <p:txBody>
          <a:bodyPr wrap="square" rtlCol="0">
            <a:spAutoFit/>
          </a:bodyPr>
          <a:lstStyle/>
          <a:p>
            <a:r>
              <a:rPr lang="en-GB" sz="2000" b="1" dirty="0" smtClean="0">
                <a:latin typeface="Arial" panose="020B0604020202020204" pitchFamily="34" charset="0"/>
                <a:cs typeface="Arial" panose="020B0604020202020204" pitchFamily="34" charset="0"/>
              </a:rPr>
              <a:t>Key nutrients </a:t>
            </a:r>
            <a:r>
              <a:rPr lang="en-GB" sz="2000" b="1" dirty="0">
                <a:latin typeface="Arial" panose="020B0604020202020204" pitchFamily="34" charset="0"/>
                <a:cs typeface="Arial" panose="020B0604020202020204" pitchFamily="34" charset="0"/>
              </a:rPr>
              <a:t>provided</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sources </a:t>
            </a:r>
            <a:r>
              <a:rPr lang="en-GB" sz="2000" dirty="0">
                <a:latin typeface="Arial" panose="020B0604020202020204" pitchFamily="34" charset="0"/>
                <a:cs typeface="Arial" panose="020B0604020202020204" pitchFamily="34" charset="0"/>
              </a:rPr>
              <a:t>of protein and vitamins, and </a:t>
            </a:r>
            <a:r>
              <a:rPr lang="en-GB" sz="2000" dirty="0" smtClean="0">
                <a:latin typeface="Arial" panose="020B0604020202020204" pitchFamily="34" charset="0"/>
                <a:cs typeface="Arial" panose="020B0604020202020204" pitchFamily="34" charset="0"/>
              </a:rPr>
              <a:t>are </a:t>
            </a:r>
            <a:r>
              <a:rPr lang="en-GB" sz="2000" dirty="0">
                <a:latin typeface="Arial" panose="020B0604020202020204" pitchFamily="34" charset="0"/>
                <a:cs typeface="Arial" panose="020B0604020202020204" pitchFamily="34" charset="0"/>
              </a:rPr>
              <a:t>also </a:t>
            </a:r>
            <a:r>
              <a:rPr lang="en-GB" sz="2000" dirty="0" smtClean="0">
                <a:latin typeface="Arial" panose="020B0604020202020204" pitchFamily="34" charset="0"/>
                <a:cs typeface="Arial" panose="020B0604020202020204" pitchFamily="34" charset="0"/>
              </a:rPr>
              <a:t>a source </a:t>
            </a:r>
            <a:r>
              <a:rPr lang="en-GB" sz="2000" dirty="0">
                <a:latin typeface="Arial" panose="020B0604020202020204" pitchFamily="34" charset="0"/>
                <a:cs typeface="Arial" panose="020B0604020202020204" pitchFamily="34" charset="0"/>
              </a:rPr>
              <a:t>of calcium, which helps to keep our bones </a:t>
            </a:r>
            <a:r>
              <a:rPr lang="en-GB" sz="2000" dirty="0" smtClean="0">
                <a:latin typeface="Arial" panose="020B0604020202020204" pitchFamily="34" charset="0"/>
                <a:cs typeface="Arial" panose="020B0604020202020204" pitchFamily="34" charset="0"/>
              </a:rPr>
              <a:t>strong, and iodine.</a:t>
            </a:r>
            <a:endParaRPr lang="en-GB" sz="2000" dirty="0">
              <a:latin typeface="Arial" panose="020B0604020202020204" pitchFamily="34" charset="0"/>
              <a:cs typeface="Arial" panose="020B0604020202020204" pitchFamily="34" charset="0"/>
            </a:endParaRPr>
          </a:p>
        </p:txBody>
      </p:sp>
      <p:pic>
        <p:nvPicPr>
          <p:cNvPr id="12" name="Picture 11" descr="Eatwell guide Individual pieces-0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28020" y="4566655"/>
            <a:ext cx="1776756" cy="2067851"/>
          </a:xfrm>
          <a:prstGeom prst="rect">
            <a:avLst/>
          </a:prstGeom>
        </p:spPr>
      </p:pic>
      <p:grpSp>
        <p:nvGrpSpPr>
          <p:cNvPr id="13" name="Group 12"/>
          <p:cNvGrpSpPr/>
          <p:nvPr/>
        </p:nvGrpSpPr>
        <p:grpSpPr>
          <a:xfrm>
            <a:off x="7119323" y="1563798"/>
            <a:ext cx="3921716" cy="4202225"/>
            <a:chOff x="6285372" y="3273380"/>
            <a:chExt cx="2506870" cy="3092162"/>
          </a:xfrm>
        </p:grpSpPr>
        <p:pic>
          <p:nvPicPr>
            <p:cNvPr id="14" name="Picture 13" descr="Eatwell guide 2016 dairy items-3.psd"/>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46044" y="3273380"/>
              <a:ext cx="1165759" cy="2316855"/>
            </a:xfrm>
            <a:prstGeom prst="rect">
              <a:avLst/>
            </a:prstGeom>
          </p:spPr>
        </p:pic>
        <p:pic>
          <p:nvPicPr>
            <p:cNvPr id="15" name="Picture 14" descr="Eatwell guide 2016 dairy items-4.psd"/>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24372" y="4329004"/>
              <a:ext cx="909828" cy="1444752"/>
            </a:xfrm>
            <a:prstGeom prst="rect">
              <a:avLst/>
            </a:prstGeom>
          </p:spPr>
        </p:pic>
        <p:pic>
          <p:nvPicPr>
            <p:cNvPr id="16" name="Picture 15" descr="Eatwell guide 2016 dairy items-5.ps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85372" y="4916506"/>
              <a:ext cx="804538" cy="934083"/>
            </a:xfrm>
            <a:prstGeom prst="rect">
              <a:avLst/>
            </a:prstGeom>
          </p:spPr>
        </p:pic>
        <p:pic>
          <p:nvPicPr>
            <p:cNvPr id="17" name="Picture 16" descr="Eatwell guide 2016 dairy items-2.psd"/>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514467" y="5121898"/>
              <a:ext cx="1277775" cy="936674"/>
            </a:xfrm>
            <a:prstGeom prst="rect">
              <a:avLst/>
            </a:prstGeom>
          </p:spPr>
        </p:pic>
        <p:pic>
          <p:nvPicPr>
            <p:cNvPr id="18" name="Picture 17" descr="Eatwell guide 2016 dairy items-1.psd"/>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741449" y="5181971"/>
              <a:ext cx="1209189" cy="1183571"/>
            </a:xfrm>
            <a:prstGeom prst="rect">
              <a:avLst/>
            </a:prstGeom>
          </p:spPr>
        </p:pic>
      </p:grpSp>
    </p:spTree>
    <p:extLst>
      <p:ext uri="{BB962C8B-B14F-4D97-AF65-F5344CB8AC3E}">
        <p14:creationId xmlns:p14="http://schemas.microsoft.com/office/powerpoint/2010/main" val="3788447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Oil </a:t>
            </a:r>
            <a:r>
              <a:rPr lang="en-GB" dirty="0"/>
              <a:t>and </a:t>
            </a:r>
            <a:r>
              <a:rPr lang="en-GB" dirty="0" smtClean="0"/>
              <a:t>spreads</a:t>
            </a:r>
            <a:endParaRPr lang="en-GB" dirty="0"/>
          </a:p>
        </p:txBody>
      </p:sp>
      <p:sp>
        <p:nvSpPr>
          <p:cNvPr id="4" name="TextBox 3"/>
          <p:cNvSpPr txBox="1"/>
          <p:nvPr/>
        </p:nvSpPr>
        <p:spPr>
          <a:xfrm>
            <a:off x="4300534" y="5971037"/>
            <a:ext cx="7525705" cy="400110"/>
          </a:xfrm>
          <a:prstGeom prst="rect">
            <a:avLst/>
          </a:prstGeom>
          <a:solidFill>
            <a:srgbClr val="C283E9"/>
          </a:solidFill>
          <a:ln>
            <a:solidFill>
              <a:srgbClr val="7030A0"/>
            </a:solidFill>
          </a:ln>
        </p:spPr>
        <p:txBody>
          <a:bodyPr wrap="square" rtlCol="0">
            <a:spAutoFit/>
          </a:bodyPr>
          <a:lstStyle/>
          <a:p>
            <a:r>
              <a:rPr lang="en-GB" sz="2000" dirty="0">
                <a:latin typeface="Arial" panose="020B0604020202020204" pitchFamily="34" charset="0"/>
                <a:cs typeface="Arial" panose="020B0604020202020204" pitchFamily="34" charset="0"/>
              </a:rPr>
              <a:t>Choose unsaturated oils and spreads and eat in small </a:t>
            </a:r>
            <a:r>
              <a:rPr lang="en-GB" sz="2000" dirty="0" smtClean="0">
                <a:latin typeface="Arial" panose="020B0604020202020204" pitchFamily="34" charset="0"/>
                <a:cs typeface="Arial" panose="020B0604020202020204" pitchFamily="34" charset="0"/>
              </a:rPr>
              <a:t>amounts.</a:t>
            </a:r>
            <a:endParaRPr lang="en-GB" sz="2000" dirty="0">
              <a:latin typeface="Arial" panose="020B0604020202020204" pitchFamily="34" charset="0"/>
              <a:cs typeface="Arial" panose="020B0604020202020204" pitchFamily="34" charset="0"/>
            </a:endParaRPr>
          </a:p>
        </p:txBody>
      </p:sp>
      <p:grpSp>
        <p:nvGrpSpPr>
          <p:cNvPr id="5" name="Group 34"/>
          <p:cNvGrpSpPr>
            <a:grpSpLocks/>
          </p:cNvGrpSpPr>
          <p:nvPr/>
        </p:nvGrpSpPr>
        <p:grpSpPr bwMode="auto">
          <a:xfrm>
            <a:off x="7440231" y="2470246"/>
            <a:ext cx="3449043" cy="4133208"/>
            <a:chOff x="6859745" y="4544038"/>
            <a:chExt cx="758422" cy="878310"/>
          </a:xfrm>
        </p:grpSpPr>
        <p:pic>
          <p:nvPicPr>
            <p:cNvPr id="6" name="Picture 35" descr="Eatwell guide 2016 oil items-1.ps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334703" y="4544038"/>
              <a:ext cx="283464" cy="65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6" descr="Eatwell guide 2016 oil items-2.psd"/>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859745" y="4773124"/>
              <a:ext cx="637032" cy="6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a:xfrm>
            <a:off x="1169275" y="2935440"/>
            <a:ext cx="4276182" cy="1631216"/>
          </a:xfrm>
          <a:prstGeom prst="rect">
            <a:avLst/>
          </a:prstGeom>
          <a:noFill/>
        </p:spPr>
        <p:txBody>
          <a:bodyPr wrap="square" rtlCol="0">
            <a:spAutoFit/>
          </a:bodyPr>
          <a:lstStyle/>
          <a:p>
            <a:r>
              <a:rPr lang="en-GB" sz="2000" b="1" dirty="0" smtClean="0">
                <a:latin typeface="Arial" panose="020B0604020202020204" pitchFamily="34" charset="0"/>
                <a:cs typeface="Arial" panose="020B0604020202020204" pitchFamily="34" charset="0"/>
              </a:rPr>
              <a:t>Key nutrients </a:t>
            </a:r>
            <a:r>
              <a:rPr lang="en-GB" sz="2000" b="1" dirty="0">
                <a:latin typeface="Arial" panose="020B0604020202020204" pitchFamily="34" charset="0"/>
                <a:cs typeface="Arial" panose="020B0604020202020204" pitchFamily="34" charset="0"/>
              </a:rPr>
              <a:t>provided</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unsaturated fats</a:t>
            </a:r>
            <a:r>
              <a:rPr lang="en-GB" sz="2000" dirty="0">
                <a:latin typeface="Arial" panose="020B0604020202020204" pitchFamily="34" charset="0"/>
                <a:cs typeface="Arial" panose="020B0604020202020204" pitchFamily="34" charset="0"/>
              </a:rPr>
              <a:t>. Swapping to </a:t>
            </a:r>
            <a:r>
              <a:rPr lang="en-GB" sz="2000" dirty="0" smtClean="0">
                <a:latin typeface="Arial" panose="020B0604020202020204" pitchFamily="34" charset="0"/>
                <a:cs typeface="Arial" panose="020B0604020202020204" pitchFamily="34" charset="0"/>
              </a:rPr>
              <a:t>polyunsaturated fats (from saturated fats) helps </a:t>
            </a:r>
            <a:r>
              <a:rPr lang="en-GB" sz="2000" dirty="0">
                <a:latin typeface="Arial" panose="020B0604020202020204" pitchFamily="34" charset="0"/>
                <a:cs typeface="Arial" panose="020B0604020202020204" pitchFamily="34" charset="0"/>
              </a:rPr>
              <a:t>to reduce cholesterol in the </a:t>
            </a:r>
            <a:r>
              <a:rPr lang="en-GB" sz="2000" dirty="0" smtClean="0">
                <a:latin typeface="Arial" panose="020B0604020202020204" pitchFamily="34" charset="0"/>
                <a:cs typeface="Arial" panose="020B0604020202020204" pitchFamily="34" charset="0"/>
              </a:rPr>
              <a:t>blood and reduce risk of CVD.</a:t>
            </a:r>
            <a:endParaRPr lang="en-GB" sz="2000" dirty="0">
              <a:latin typeface="Arial" panose="020B0604020202020204" pitchFamily="34" charset="0"/>
              <a:cs typeface="Arial" panose="020B0604020202020204" pitchFamily="34" charset="0"/>
            </a:endParaRPr>
          </a:p>
        </p:txBody>
      </p:sp>
      <p:pic>
        <p:nvPicPr>
          <p:cNvPr id="8" name="Picture 7" descr="Eatwell guide Individual pieces-06.psd"/>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7276" y="4004998"/>
            <a:ext cx="3258437" cy="2598456"/>
          </a:xfrm>
          <a:prstGeom prst="rect">
            <a:avLst/>
          </a:prstGeom>
        </p:spPr>
      </p:pic>
    </p:spTree>
    <p:extLst>
      <p:ext uri="{BB962C8B-B14F-4D97-AF65-F5344CB8AC3E}">
        <p14:creationId xmlns:p14="http://schemas.microsoft.com/office/powerpoint/2010/main" val="2246875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Foods high in fat, salt and </a:t>
            </a:r>
            <a:r>
              <a:rPr lang="en-GB" dirty="0" smtClean="0"/>
              <a:t>sugars</a:t>
            </a:r>
            <a:endParaRPr lang="en-GB" dirty="0"/>
          </a:p>
        </p:txBody>
      </p:sp>
      <p:grpSp>
        <p:nvGrpSpPr>
          <p:cNvPr id="4" name="Group 3"/>
          <p:cNvGrpSpPr>
            <a:grpSpLocks/>
          </p:cNvGrpSpPr>
          <p:nvPr/>
        </p:nvGrpSpPr>
        <p:grpSpPr bwMode="auto">
          <a:xfrm>
            <a:off x="7525823" y="2238548"/>
            <a:ext cx="4156285" cy="2877330"/>
            <a:chOff x="6347460" y="4529436"/>
            <a:chExt cx="2515809" cy="1783199"/>
          </a:xfrm>
        </p:grpSpPr>
        <p:pic>
          <p:nvPicPr>
            <p:cNvPr id="5" name="Picture 4" descr="Eatwell guide 2016 sugary items-1.ps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878616" y="4529436"/>
              <a:ext cx="796626" cy="107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atwell guide 2016 sugary items-2.psd"/>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9780" y="4710991"/>
              <a:ext cx="844906" cy="98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Eatwell guide 2016 sugary items-4.psd"/>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299790" y="5479230"/>
              <a:ext cx="714895" cy="73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atwell guide 2016 sugary items-5.psd"/>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582175" y="5157026"/>
              <a:ext cx="865022" cy="8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Eatwell guide 2016 sugary items-6.psd"/>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347460" y="5633693"/>
              <a:ext cx="865022" cy="67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Eatwell guide 2016 sugary items-7.psd"/>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6717153" y="5568875"/>
              <a:ext cx="865022" cy="67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Eatwell guide 2016 sugary items-3.psd"/>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7911745" y="5527836"/>
              <a:ext cx="951524" cy="66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7525823" y="5348332"/>
            <a:ext cx="4271374" cy="1015663"/>
          </a:xfrm>
          <a:prstGeom prst="rect">
            <a:avLst/>
          </a:prstGeom>
          <a:solidFill>
            <a:schemeClr val="bg2">
              <a:lumMod val="90000"/>
            </a:schemeClr>
          </a:solidFill>
          <a:ln>
            <a:solidFill>
              <a:schemeClr val="tx2">
                <a:lumMod val="40000"/>
                <a:lumOff val="60000"/>
              </a:schemeClr>
            </a:solidFill>
          </a:ln>
        </p:spPr>
        <p:txBody>
          <a:bodyPr wrap="square" rtlCol="0">
            <a:spAutoFit/>
          </a:bodyPr>
          <a:lstStyle/>
          <a:p>
            <a:r>
              <a:rPr lang="en-GB" sz="2000" dirty="0">
                <a:latin typeface="Arial" panose="020B0604020202020204" pitchFamily="34" charset="0"/>
                <a:cs typeface="Arial" panose="020B0604020202020204" pitchFamily="34" charset="0"/>
              </a:rPr>
              <a:t>If consuming foods and drinks high in fat, salt or sugar have these less often and in small </a:t>
            </a:r>
            <a:r>
              <a:rPr lang="en-GB" sz="2000" dirty="0" smtClean="0">
                <a:latin typeface="Arial" panose="020B0604020202020204" pitchFamily="34" charset="0"/>
                <a:cs typeface="Arial" panose="020B0604020202020204" pitchFamily="34" charset="0"/>
              </a:rPr>
              <a:t>amounts.</a:t>
            </a:r>
            <a:endParaRPr lang="en-GB" sz="2000" dirty="0">
              <a:latin typeface="Arial" panose="020B0604020202020204" pitchFamily="34" charset="0"/>
              <a:cs typeface="Arial" panose="020B0604020202020204" pitchFamily="34" charset="0"/>
            </a:endParaRPr>
          </a:p>
        </p:txBody>
      </p:sp>
      <p:pic>
        <p:nvPicPr>
          <p:cNvPr id="13" name="Picture 5" descr="C:\Users\AWhite\Downloads\shutterstock_1022508910.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41477" y="4429819"/>
            <a:ext cx="1887824" cy="167610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AWhite\Downloads\shutterstock_1078348925.jp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047075" y="4429819"/>
            <a:ext cx="1746912" cy="166775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69274" y="2524420"/>
            <a:ext cx="4276182" cy="1631216"/>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Throughout the UK we consume excess amounts of:</a:t>
            </a:r>
          </a:p>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S</a:t>
            </a:r>
            <a:r>
              <a:rPr lang="en-GB" sz="2000" b="1" dirty="0" smtClean="0">
                <a:latin typeface="Arial" panose="020B0604020202020204" pitchFamily="34" charset="0"/>
                <a:cs typeface="Arial" panose="020B0604020202020204" pitchFamily="34" charset="0"/>
              </a:rPr>
              <a:t>aturated fat;</a:t>
            </a:r>
          </a:p>
          <a:p>
            <a:pPr marL="342900" indent="-342900">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Salt;</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and </a:t>
            </a:r>
            <a:r>
              <a:rPr lang="en-GB" sz="2000" b="1" dirty="0" smtClean="0">
                <a:latin typeface="Arial" panose="020B0604020202020204" pitchFamily="34" charset="0"/>
                <a:cs typeface="Arial" panose="020B0604020202020204" pitchFamily="34" charset="0"/>
              </a:rPr>
              <a:t>Free Sugars.</a:t>
            </a:r>
            <a:endParaRPr lang="en-GB" sz="2000" dirty="0">
              <a:latin typeface="Arial" panose="020B0604020202020204" pitchFamily="34" charset="0"/>
              <a:cs typeface="Arial" panose="020B0604020202020204" pitchFamily="34" charset="0"/>
            </a:endParaRPr>
          </a:p>
        </p:txBody>
      </p:sp>
      <p:pic>
        <p:nvPicPr>
          <p:cNvPr id="1026" name="Picture 2" descr="C:\Users\AWhite\Downloads\shutterstock_1030325215.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833274" y="4334694"/>
            <a:ext cx="2066271" cy="223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89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White\Downloads\shutterstock_15485945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371888" y="3271519"/>
            <a:ext cx="3423873" cy="30064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GB" dirty="0"/>
              <a:t>Drink 6-8 cups/glasses of fluid a day</a:t>
            </a:r>
          </a:p>
        </p:txBody>
      </p:sp>
      <p:pic>
        <p:nvPicPr>
          <p:cNvPr id="11266" name="Picture 2" descr="C:\Users\AWhite\Downloads\shutterstock_41702802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2263" y="3110447"/>
            <a:ext cx="3616658" cy="34541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water.psd"/>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0304829" y="1588108"/>
            <a:ext cx="1664258" cy="374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3424" y="2080455"/>
            <a:ext cx="3098465" cy="4642223"/>
          </a:xfrm>
          <a:prstGeom prst="rect">
            <a:avLst/>
          </a:prstGeom>
        </p:spPr>
      </p:pic>
    </p:spTree>
    <p:extLst>
      <p:ext uri="{BB962C8B-B14F-4D97-AF65-F5344CB8AC3E}">
        <p14:creationId xmlns:p14="http://schemas.microsoft.com/office/powerpoint/2010/main" val="2298073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Energy</a:t>
            </a:r>
            <a:endParaRPr lang="en-GB" dirty="0"/>
          </a:p>
        </p:txBody>
      </p:sp>
      <p:sp>
        <p:nvSpPr>
          <p:cNvPr id="3" name="Subtitle 2"/>
          <p:cNvSpPr>
            <a:spLocks noGrp="1"/>
          </p:cNvSpPr>
          <p:nvPr>
            <p:ph type="subTitle" idx="1"/>
          </p:nvPr>
        </p:nvSpPr>
        <p:spPr/>
        <p:txBody>
          <a:bodyPr/>
          <a:lstStyle/>
          <a:p>
            <a:endParaRPr lang="en-GB" dirty="0"/>
          </a:p>
        </p:txBody>
      </p:sp>
      <p:pic>
        <p:nvPicPr>
          <p:cNvPr id="4" name="Picture 3" descr="S:\Shared\BNF Photographs\Eatwell Guide 2016\UPDATED Eatwell guide 2016 FINAL MAR23-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1935" y="2071942"/>
            <a:ext cx="6783263" cy="452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Shared\BNF Photographs\Eatwell Guide 2016\UPDATED Eatwell guide 2016 FINAL MAR23-0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900416" y="4181856"/>
            <a:ext cx="4084624" cy="34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V="1">
            <a:off x="7607808" y="4523232"/>
            <a:ext cx="1584960" cy="181660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901184" y="6171092"/>
            <a:ext cx="2894014" cy="4247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8100">
                <a:solidFill>
                  <a:schemeClr val="tx1"/>
                </a:solidFill>
              </a:ln>
            </a:endParaRPr>
          </a:p>
        </p:txBody>
      </p:sp>
    </p:spTree>
    <p:extLst>
      <p:ext uri="{BB962C8B-B14F-4D97-AF65-F5344CB8AC3E}">
        <p14:creationId xmlns:p14="http://schemas.microsoft.com/office/powerpoint/2010/main" val="168502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White\Downloads\shutterstock_118407504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085696" y="3548418"/>
            <a:ext cx="1919397" cy="28250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GB" dirty="0" smtClean="0"/>
              <a:t>Labelling</a:t>
            </a:r>
            <a:endParaRPr lang="en-GB" dirty="0"/>
          </a:p>
        </p:txBody>
      </p:sp>
      <p:sp>
        <p:nvSpPr>
          <p:cNvPr id="3" name="Subtitle 2"/>
          <p:cNvSpPr>
            <a:spLocks noGrp="1"/>
          </p:cNvSpPr>
          <p:nvPr>
            <p:ph type="subTitle" idx="1"/>
          </p:nvPr>
        </p:nvSpPr>
        <p:spPr/>
        <p:txBody>
          <a:bodyPr/>
          <a:lstStyle/>
          <a:p>
            <a:endParaRPr lang="en-GB" dirty="0"/>
          </a:p>
        </p:txBody>
      </p:sp>
      <p:pic>
        <p:nvPicPr>
          <p:cNvPr id="4" name="Picture 3" descr="S:\Shared\BNF Photographs\Eatwell Guide 2016\UPDATED Eatwell guide 2016 FINAL MAR23-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6174" y="2065485"/>
            <a:ext cx="6783263" cy="452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Shared\BNF Photographs\Eatwell Guide 2016\UPDATED Eatwell guide 2016 FINAL MAR23-0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429437" y="2065485"/>
            <a:ext cx="2906250" cy="265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1780031" y="2923517"/>
            <a:ext cx="6315456" cy="13631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41247" y="2302507"/>
            <a:ext cx="1328928" cy="1123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8100">
                <a:solidFill>
                  <a:schemeClr val="tx1"/>
                </a:solidFill>
              </a:ln>
            </a:endParaRPr>
          </a:p>
        </p:txBody>
      </p:sp>
    </p:spTree>
    <p:extLst>
      <p:ext uri="{BB962C8B-B14F-4D97-AF65-F5344CB8AC3E}">
        <p14:creationId xmlns:p14="http://schemas.microsoft.com/office/powerpoint/2010/main" val="25473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290"/>
                                        </p:tgtEl>
                                        <p:attrNameLst>
                                          <p:attrName>style.visibility</p:attrName>
                                        </p:attrNameLst>
                                      </p:cBhvr>
                                      <p:to>
                                        <p:strVal val="visible"/>
                                      </p:to>
                                    </p:set>
                                    <p:anim calcmode="lin" valueType="num">
                                      <p:cBhvr additive="base">
                                        <p:cTn id="21" dur="500" fill="hold"/>
                                        <p:tgtEl>
                                          <p:spTgt spid="12290"/>
                                        </p:tgtEl>
                                        <p:attrNameLst>
                                          <p:attrName>ppt_x</p:attrName>
                                        </p:attrNameLst>
                                      </p:cBhvr>
                                      <p:tavLst>
                                        <p:tav tm="0">
                                          <p:val>
                                            <p:strVal val="#ppt_x"/>
                                          </p:val>
                                        </p:tav>
                                        <p:tav tm="100000">
                                          <p:val>
                                            <p:strVal val="#ppt_x"/>
                                          </p:val>
                                        </p:tav>
                                      </p:tavLst>
                                    </p:anim>
                                    <p:anim calcmode="lin" valueType="num">
                                      <p:cBhvr additive="base">
                                        <p:cTn id="22"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about for </a:t>
            </a:r>
            <a:r>
              <a:rPr lang="en-GB" dirty="0" smtClean="0"/>
              <a:t>children 1-3 years?</a:t>
            </a:r>
            <a:endParaRPr lang="en-GB" dirty="0"/>
          </a:p>
        </p:txBody>
      </p:sp>
      <p:pic>
        <p:nvPicPr>
          <p:cNvPr id="10242" name="Picture 2" descr="https://www.nutrition.org.uk/images/cache/42e3634a86ec02d1573482dc880ac2a1_w24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31942" y="1563798"/>
            <a:ext cx="2314575" cy="2352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24916" y="3760858"/>
            <a:ext cx="3802644" cy="2523768"/>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Starchy foods x 5-a-day</a:t>
            </a:r>
          </a:p>
          <a:p>
            <a:r>
              <a:rPr lang="en-GB" sz="2000" dirty="0">
                <a:latin typeface="Arial" panose="020B0604020202020204" pitchFamily="34" charset="0"/>
                <a:cs typeface="Arial" panose="020B0604020202020204" pitchFamily="34" charset="0"/>
              </a:rPr>
              <a:t>Fruit &amp; vegetables x 5-a-day</a:t>
            </a:r>
          </a:p>
          <a:p>
            <a:r>
              <a:rPr lang="en-GB" sz="2000" dirty="0">
                <a:latin typeface="Arial" panose="020B0604020202020204" pitchFamily="34" charset="0"/>
                <a:cs typeface="Arial" panose="020B0604020202020204" pitchFamily="34" charset="0"/>
              </a:rPr>
              <a:t>Dairy foods x 3-a-day</a:t>
            </a:r>
          </a:p>
          <a:p>
            <a:r>
              <a:rPr lang="en-GB" sz="2000" dirty="0">
                <a:latin typeface="Arial" panose="020B0604020202020204" pitchFamily="34" charset="0"/>
                <a:cs typeface="Arial" panose="020B0604020202020204" pitchFamily="34" charset="0"/>
              </a:rPr>
              <a:t>Protein foods x 2-a-day*</a:t>
            </a:r>
          </a:p>
          <a:p>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a:t>
            </a:r>
            <a:r>
              <a:rPr lang="en-GB" sz="2000" b="1" dirty="0">
                <a:latin typeface="Arial" panose="020B0604020202020204" pitchFamily="34" charset="0"/>
                <a:cs typeface="Arial" panose="020B0604020202020204" pitchFamily="34" charset="0"/>
              </a:rPr>
              <a:t>5532-a-day!</a:t>
            </a:r>
          </a:p>
          <a:p>
            <a:r>
              <a:rPr lang="en-GB" sz="2000" dirty="0">
                <a:latin typeface="Arial" panose="020B0604020202020204" pitchFamily="34" charset="0"/>
                <a:cs typeface="Arial" panose="020B0604020202020204" pitchFamily="34" charset="0"/>
              </a:rPr>
              <a:t>*3 portions if child is vegetarian.</a:t>
            </a:r>
          </a:p>
          <a:p>
            <a:endParaRPr lang="en-GB" dirty="0"/>
          </a:p>
        </p:txBody>
      </p:sp>
      <p:pic>
        <p:nvPicPr>
          <p:cNvPr id="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69274" y="2115947"/>
            <a:ext cx="6501007" cy="455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603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about </a:t>
            </a:r>
            <a:r>
              <a:rPr lang="en-GB" dirty="0" smtClean="0"/>
              <a:t>people </a:t>
            </a:r>
            <a:r>
              <a:rPr lang="en-GB" dirty="0"/>
              <a:t>who are vegetarian or vegan?</a:t>
            </a:r>
          </a:p>
        </p:txBody>
      </p:sp>
      <p:pic>
        <p:nvPicPr>
          <p:cNvPr id="9218" name="Picture 2" descr="C:\Users\AWhite\Downloads\shutterstock_402704224.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69274" y="2682238"/>
            <a:ext cx="5008728" cy="35954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7913" y="2189191"/>
            <a:ext cx="2048164" cy="3068627"/>
          </a:xfrm>
          <a:prstGeom prst="rect">
            <a:avLst/>
          </a:prstGeom>
        </p:spPr>
      </p:pic>
      <p:pic>
        <p:nvPicPr>
          <p:cNvPr id="3074" name="Picture 2" descr="C:\Users\AWhite\Downloads\shutterstock_120857315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26258" y="3916907"/>
            <a:ext cx="3539459" cy="236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762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about people with different dietary needs?</a:t>
            </a:r>
            <a:endParaRPr lang="en-GB" dirty="0"/>
          </a:p>
        </p:txBody>
      </p:sp>
      <p:pic>
        <p:nvPicPr>
          <p:cNvPr id="2050" name="Picture 2" descr="C:\Users\AWhite\Downloads\shutterstock_2213418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19037" y="3034836"/>
            <a:ext cx="5046614" cy="33559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719" y="2672917"/>
            <a:ext cx="2425617" cy="3753827"/>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25336" y="2931107"/>
            <a:ext cx="3561689" cy="3401034"/>
          </a:xfrm>
          <a:prstGeom prst="rect">
            <a:avLst/>
          </a:prstGeom>
        </p:spPr>
      </p:pic>
    </p:spTree>
    <p:extLst>
      <p:ext uri="{BB962C8B-B14F-4D97-AF65-F5344CB8AC3E}">
        <p14:creationId xmlns:p14="http://schemas.microsoft.com/office/powerpoint/2010/main" val="2092522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will be covered?</a:t>
            </a:r>
            <a:endParaRPr lang="en-US" dirty="0"/>
          </a:p>
        </p:txBody>
      </p:sp>
      <p:sp>
        <p:nvSpPr>
          <p:cNvPr id="3" name="Subtitle 2"/>
          <p:cNvSpPr>
            <a:spLocks noGrp="1"/>
          </p:cNvSpPr>
          <p:nvPr>
            <p:ph type="subTitle" idx="1"/>
          </p:nvPr>
        </p:nvSpPr>
        <p:spPr/>
        <p:txBody>
          <a:bodyPr/>
          <a:lstStyle/>
          <a:p>
            <a:r>
              <a:rPr lang="en-GB" sz="2000" dirty="0"/>
              <a:t>The Eatwell Guide – overview and context.</a:t>
            </a:r>
          </a:p>
          <a:p>
            <a:r>
              <a:rPr lang="en-GB" sz="2000" dirty="0"/>
              <a:t>Food groups and key messages.</a:t>
            </a:r>
          </a:p>
          <a:p>
            <a:r>
              <a:rPr lang="en-GB" sz="2000" dirty="0"/>
              <a:t>Main nutrients provided in each food </a:t>
            </a:r>
            <a:r>
              <a:rPr lang="en-GB" sz="2000" dirty="0" smtClean="0"/>
              <a:t>group.</a:t>
            </a:r>
            <a:endParaRPr lang="en-GB" sz="2000" dirty="0"/>
          </a:p>
          <a:p>
            <a:r>
              <a:rPr lang="en-GB" sz="2000" dirty="0"/>
              <a:t>How the recommendations from the Guide can be applied.</a:t>
            </a:r>
          </a:p>
          <a:p>
            <a:r>
              <a:rPr lang="en-GB" sz="2000" dirty="0"/>
              <a:t>Links to </a:t>
            </a:r>
            <a:r>
              <a:rPr lang="en-GB" sz="2000" i="1" dirty="0"/>
              <a:t>Food – a fact of life</a:t>
            </a:r>
            <a:r>
              <a:rPr lang="en-GB" sz="2000" dirty="0"/>
              <a:t> resources, including an interactive activity.</a:t>
            </a:r>
          </a:p>
          <a:p>
            <a:r>
              <a:rPr lang="en-GB" sz="2000" dirty="0"/>
              <a:t>Suggestions for further reading and sources of information.</a:t>
            </a:r>
          </a:p>
          <a:p>
            <a:endParaRPr lang="en-US" sz="2000" dirty="0"/>
          </a:p>
        </p:txBody>
      </p:sp>
    </p:spTree>
    <p:extLst>
      <p:ext uri="{BB962C8B-B14F-4D97-AF65-F5344CB8AC3E}">
        <p14:creationId xmlns:p14="http://schemas.microsoft.com/office/powerpoint/2010/main" val="1485787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buNone/>
            </a:pPr>
            <a:r>
              <a:rPr lang="en-US" sz="2000" dirty="0" smtClean="0"/>
              <a:t>Reading</a:t>
            </a:r>
          </a:p>
          <a:p>
            <a:pPr marL="0" indent="0">
              <a:buNone/>
            </a:pPr>
            <a:endParaRPr lang="en-US" sz="2000" dirty="0"/>
          </a:p>
          <a:p>
            <a:r>
              <a:rPr lang="fr-FR" sz="2000" dirty="0" smtClean="0"/>
              <a:t>Public </a:t>
            </a:r>
            <a:r>
              <a:rPr lang="fr-FR" sz="2000" dirty="0" err="1" smtClean="0"/>
              <a:t>Health</a:t>
            </a:r>
            <a:r>
              <a:rPr lang="fr-FR" sz="2000" dirty="0" smtClean="0"/>
              <a:t> </a:t>
            </a:r>
            <a:r>
              <a:rPr lang="fr-FR" sz="2000" dirty="0" err="1" smtClean="0"/>
              <a:t>England</a:t>
            </a:r>
            <a:r>
              <a:rPr lang="fr-FR" sz="2000" dirty="0" smtClean="0"/>
              <a:t> (PHE)</a:t>
            </a:r>
            <a:endParaRPr lang="fr-FR" sz="2000" dirty="0"/>
          </a:p>
          <a:p>
            <a:r>
              <a:rPr lang="fr-FR" sz="2000" dirty="0" smtClean="0"/>
              <a:t>Food Standards Scotland (FSS)</a:t>
            </a:r>
            <a:endParaRPr lang="fr-FR" sz="2000" dirty="0"/>
          </a:p>
          <a:p>
            <a:r>
              <a:rPr lang="fr-FR" sz="2000" dirty="0" smtClean="0"/>
              <a:t>Food Standards Agency (FSA) </a:t>
            </a:r>
            <a:r>
              <a:rPr lang="fr-FR" sz="2000" dirty="0"/>
              <a:t>NI</a:t>
            </a:r>
          </a:p>
          <a:p>
            <a:r>
              <a:rPr lang="fr-FR" sz="2000" dirty="0" smtClean="0"/>
              <a:t>Public </a:t>
            </a:r>
            <a:r>
              <a:rPr lang="fr-FR" sz="2000" dirty="0" err="1" smtClean="0"/>
              <a:t>Health</a:t>
            </a:r>
            <a:r>
              <a:rPr lang="fr-FR" sz="2000" dirty="0" smtClean="0"/>
              <a:t> Wales </a:t>
            </a:r>
            <a:endParaRPr lang="fr-FR" sz="2000" dirty="0"/>
          </a:p>
          <a:p>
            <a:r>
              <a:rPr lang="fr-FR" sz="2000" dirty="0" smtClean="0"/>
              <a:t>British Nutrition </a:t>
            </a:r>
            <a:r>
              <a:rPr lang="fr-FR" sz="2000" dirty="0" err="1" smtClean="0"/>
              <a:t>Foundation</a:t>
            </a:r>
            <a:r>
              <a:rPr lang="fr-FR" sz="2000" dirty="0" smtClean="0"/>
              <a:t> (BNF)</a:t>
            </a:r>
          </a:p>
          <a:p>
            <a:r>
              <a:rPr lang="en-GB" sz="2000" dirty="0"/>
              <a:t>Scientific Advisory Committee on Nutrition (SACN)</a:t>
            </a:r>
            <a:endParaRPr lang="fr-FR" sz="2000" dirty="0" smtClean="0"/>
          </a:p>
          <a:p>
            <a:pPr marL="0" indent="0">
              <a:buNone/>
            </a:pPr>
            <a:endParaRPr lang="en-US" sz="2000" dirty="0"/>
          </a:p>
        </p:txBody>
      </p:sp>
      <p:sp>
        <p:nvSpPr>
          <p:cNvPr id="3" name="Text Placeholder 2"/>
          <p:cNvSpPr>
            <a:spLocks noGrp="1"/>
          </p:cNvSpPr>
          <p:nvPr>
            <p:ph type="body" sz="quarter" idx="3"/>
          </p:nvPr>
        </p:nvSpPr>
        <p:spPr/>
        <p:txBody>
          <a:bodyPr>
            <a:normAutofit/>
          </a:bodyPr>
          <a:lstStyle/>
          <a:p>
            <a:r>
              <a:rPr lang="en-US" sz="2000" dirty="0" smtClean="0"/>
              <a:t>Resources</a:t>
            </a:r>
          </a:p>
          <a:p>
            <a:endParaRPr lang="en-US" sz="2000" dirty="0"/>
          </a:p>
          <a:p>
            <a:r>
              <a:rPr lang="en-US" sz="2000" dirty="0" smtClean="0"/>
              <a:t>The Eatwell Challenge</a:t>
            </a:r>
          </a:p>
          <a:p>
            <a:r>
              <a:rPr lang="en-US" sz="2000" dirty="0" smtClean="0"/>
              <a:t>Eatwell Guide videos</a:t>
            </a:r>
          </a:p>
          <a:p>
            <a:r>
              <a:rPr lang="en-US" sz="2000" dirty="0" smtClean="0"/>
              <a:t>Eatwell Guide Kahoot quizzes</a:t>
            </a:r>
          </a:p>
          <a:p>
            <a:r>
              <a:rPr lang="en-US" sz="2000" dirty="0" smtClean="0"/>
              <a:t>Eatwell Guide presentation and worksheets</a:t>
            </a:r>
          </a:p>
          <a:p>
            <a:r>
              <a:rPr lang="en-US" sz="2000" dirty="0" smtClean="0"/>
              <a:t>Eatwell Guide posters</a:t>
            </a:r>
            <a:endParaRPr lang="en-US" sz="2000" dirty="0"/>
          </a:p>
        </p:txBody>
      </p:sp>
      <p:sp>
        <p:nvSpPr>
          <p:cNvPr id="4" name="Title 3"/>
          <p:cNvSpPr>
            <a:spLocks noGrp="1"/>
          </p:cNvSpPr>
          <p:nvPr>
            <p:ph type="title"/>
          </p:nvPr>
        </p:nvSpPr>
        <p:spPr/>
        <p:txBody>
          <a:bodyPr/>
          <a:lstStyle/>
          <a:p>
            <a:r>
              <a:rPr lang="en-US" dirty="0" smtClean="0"/>
              <a:t>Further information</a:t>
            </a:r>
            <a:endParaRPr lang="en-US" dirty="0"/>
          </a:p>
        </p:txBody>
      </p:sp>
    </p:spTree>
    <p:extLst>
      <p:ext uri="{BB962C8B-B14F-4D97-AF65-F5344CB8AC3E}">
        <p14:creationId xmlns:p14="http://schemas.microsoft.com/office/powerpoint/2010/main" val="1833689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2280642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AWhite\Downloads\shutterstock_53195848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813532" y="2360809"/>
            <a:ext cx="1322345" cy="21531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Context</a:t>
            </a:r>
            <a:endParaRPr lang="en-US" dirty="0"/>
          </a:p>
        </p:txBody>
      </p:sp>
      <p:grpSp>
        <p:nvGrpSpPr>
          <p:cNvPr id="4" name="Group 3"/>
          <p:cNvGrpSpPr/>
          <p:nvPr/>
        </p:nvGrpSpPr>
        <p:grpSpPr>
          <a:xfrm>
            <a:off x="159026" y="2305221"/>
            <a:ext cx="6122494" cy="2319156"/>
            <a:chOff x="4741954" y="3454155"/>
            <a:chExt cx="6122494" cy="2319156"/>
          </a:xfrm>
        </p:grpSpPr>
        <p:pic>
          <p:nvPicPr>
            <p:cNvPr id="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9270" y="3579627"/>
              <a:ext cx="236942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741954" y="4942314"/>
              <a:ext cx="2880320" cy="584775"/>
            </a:xfrm>
            <a:prstGeom prst="rect">
              <a:avLst/>
            </a:prstGeom>
          </p:spPr>
          <p:txBody>
            <a:bodyPr wrap="square">
              <a:spAutoFit/>
            </a:bodyPr>
            <a:lstStyle/>
            <a:p>
              <a:pPr algn="ctr"/>
              <a:r>
                <a:rPr lang="en-GB" sz="1600" b="1" dirty="0">
                  <a:latin typeface="Arial" panose="020B0604020202020204" pitchFamily="34" charset="0"/>
                  <a:cs typeface="Arial" panose="020B0604020202020204" pitchFamily="34" charset="0"/>
                </a:rPr>
                <a:t>1 in 5 </a:t>
              </a:r>
              <a:r>
                <a:rPr lang="en-GB" sz="1600" dirty="0">
                  <a:latin typeface="Arial" panose="020B0604020202020204" pitchFamily="34" charset="0"/>
                  <a:cs typeface="Arial" panose="020B0604020202020204" pitchFamily="34" charset="0"/>
                </a:rPr>
                <a:t>children starts school overweight or </a:t>
              </a:r>
              <a:r>
                <a:rPr lang="en-GB" sz="1600" dirty="0" smtClean="0">
                  <a:latin typeface="Arial" panose="020B0604020202020204" pitchFamily="34" charset="0"/>
                  <a:cs typeface="Arial" panose="020B0604020202020204" pitchFamily="34" charset="0"/>
                </a:rPr>
                <a:t>obese.</a:t>
              </a:r>
              <a:endParaRPr lang="en-GB" sz="1600" dirty="0">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486370" y="3454155"/>
              <a:ext cx="1697486" cy="154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858419" y="4942314"/>
              <a:ext cx="3006029" cy="830997"/>
            </a:xfrm>
            <a:prstGeom prst="rect">
              <a:avLst/>
            </a:prstGeom>
          </p:spPr>
          <p:txBody>
            <a:bodyPr wrap="square">
              <a:spAutoFit/>
            </a:bodyPr>
            <a:lstStyle/>
            <a:p>
              <a:pPr algn="ctr"/>
              <a:r>
                <a:rPr lang="en-GB" sz="1600" dirty="0">
                  <a:latin typeface="Arial" panose="020B0604020202020204" pitchFamily="34" charset="0"/>
                  <a:cs typeface="Arial" panose="020B0604020202020204" pitchFamily="34" charset="0"/>
                </a:rPr>
                <a:t>By the time children leave primary school, </a:t>
              </a:r>
              <a:r>
                <a:rPr lang="en-GB" sz="1600" dirty="0" smtClean="0">
                  <a:latin typeface="Arial" panose="020B0604020202020204" pitchFamily="34" charset="0"/>
                  <a:cs typeface="Arial" panose="020B0604020202020204" pitchFamily="34" charset="0"/>
                </a:rPr>
                <a:t> </a:t>
              </a:r>
              <a:r>
                <a:rPr lang="en-GB" sz="1600" b="1" dirty="0" smtClean="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in 3 </a:t>
              </a:r>
              <a:r>
                <a:rPr lang="en-GB" sz="1600" dirty="0">
                  <a:latin typeface="Arial" panose="020B0604020202020204" pitchFamily="34" charset="0"/>
                  <a:cs typeface="Arial" panose="020B0604020202020204" pitchFamily="34" charset="0"/>
                </a:rPr>
                <a:t>overweight or obese</a:t>
              </a:r>
              <a:r>
                <a:rPr lang="en-GB" sz="1600" b="1" dirty="0">
                  <a:latin typeface="Arial" panose="020B0604020202020204" pitchFamily="34" charset="0"/>
                  <a:cs typeface="Arial" panose="020B0604020202020204" pitchFamily="34" charset="0"/>
                </a:rPr>
                <a:t>.</a:t>
              </a:r>
            </a:p>
          </p:txBody>
        </p:sp>
        <p:sp>
          <p:nvSpPr>
            <p:cNvPr id="9" name="Right Arrow 8"/>
            <p:cNvSpPr/>
            <p:nvPr/>
          </p:nvSpPr>
          <p:spPr>
            <a:xfrm>
              <a:off x="7462375" y="4227699"/>
              <a:ext cx="792088" cy="216024"/>
            </a:xfrm>
            <a:prstGeom prst="rightArrow">
              <a:avLst/>
            </a:prstGeom>
            <a:solidFill>
              <a:srgbClr val="CDD060"/>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6528723" y="2083743"/>
            <a:ext cx="5450982" cy="400110"/>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Low intakes of some vitamins and minerals.</a:t>
            </a:r>
            <a:endParaRPr lang="en-GB" sz="2000" dirty="0">
              <a:latin typeface="Arial" panose="020B0604020202020204" pitchFamily="34" charset="0"/>
              <a:cs typeface="Arial" panose="020B0604020202020204" pitchFamily="34" charset="0"/>
            </a:endParaRPr>
          </a:p>
        </p:txBody>
      </p:sp>
      <p:sp>
        <p:nvSpPr>
          <p:cNvPr id="12" name="TextBox 11"/>
          <p:cNvSpPr txBox="1"/>
          <p:nvPr/>
        </p:nvSpPr>
        <p:spPr>
          <a:xfrm>
            <a:off x="7945454" y="3094734"/>
            <a:ext cx="3118418" cy="400110"/>
          </a:xfrm>
          <a:prstGeom prst="rect">
            <a:avLst/>
          </a:prstGeom>
          <a:noFill/>
        </p:spPr>
        <p:txBody>
          <a:bodyPr wrap="none" rtlCol="0">
            <a:spAutoFit/>
          </a:bodyPr>
          <a:lstStyle/>
          <a:p>
            <a:r>
              <a:rPr lang="en-GB" sz="2000" dirty="0" smtClean="0">
                <a:latin typeface="Arial" panose="020B0604020202020204" pitchFamily="34" charset="0"/>
                <a:cs typeface="Arial" panose="020B0604020202020204" pitchFamily="34" charset="0"/>
              </a:rPr>
              <a:t>Low intake of AOAC fibre.</a:t>
            </a:r>
            <a:endParaRPr lang="en-GB" sz="2000" dirty="0">
              <a:latin typeface="Arial" panose="020B0604020202020204" pitchFamily="34" charset="0"/>
              <a:cs typeface="Arial" panose="020B0604020202020204" pitchFamily="34" charset="0"/>
            </a:endParaRPr>
          </a:p>
        </p:txBody>
      </p:sp>
      <p:sp>
        <p:nvSpPr>
          <p:cNvPr id="13" name="TextBox 12"/>
          <p:cNvSpPr txBox="1"/>
          <p:nvPr/>
        </p:nvSpPr>
        <p:spPr>
          <a:xfrm>
            <a:off x="5623565" y="5231586"/>
            <a:ext cx="2768401" cy="1323439"/>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Excess consumption of Free sugars, salt, saturated fat and energy.</a:t>
            </a:r>
            <a:endParaRPr lang="en-GB" sz="2000" dirty="0">
              <a:latin typeface="Arial" panose="020B0604020202020204" pitchFamily="34" charset="0"/>
              <a:cs typeface="Arial" panose="020B0604020202020204" pitchFamily="34" charset="0"/>
            </a:endParaRPr>
          </a:p>
        </p:txBody>
      </p:sp>
      <p:pic>
        <p:nvPicPr>
          <p:cNvPr id="3077" name="Picture 5" descr="C:\Users\AWhite\Downloads\shutterstock_1022508910.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798807" y="4932113"/>
            <a:ext cx="1697486" cy="15071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568315" y="4208878"/>
            <a:ext cx="3254407" cy="2167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14161" y="4932113"/>
            <a:ext cx="3357373" cy="167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71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7"/>
                                        </p:tgtEl>
                                        <p:attrNameLst>
                                          <p:attrName>style.visibility</p:attrName>
                                        </p:attrNameLst>
                                      </p:cBhvr>
                                      <p:to>
                                        <p:strVal val="visible"/>
                                      </p:to>
                                    </p:set>
                                    <p:anim calcmode="lin" valueType="num">
                                      <p:cBhvr additive="base">
                                        <p:cTn id="23" dur="500" fill="hold"/>
                                        <p:tgtEl>
                                          <p:spTgt spid="3077"/>
                                        </p:tgtEl>
                                        <p:attrNameLst>
                                          <p:attrName>ppt_x</p:attrName>
                                        </p:attrNameLst>
                                      </p:cBhvr>
                                      <p:tavLst>
                                        <p:tav tm="0">
                                          <p:val>
                                            <p:strVal val="#ppt_x"/>
                                          </p:val>
                                        </p:tav>
                                        <p:tav tm="100000">
                                          <p:val>
                                            <p:strVal val="#ppt_x"/>
                                          </p:val>
                                        </p:tav>
                                      </p:tavLst>
                                    </p:anim>
                                    <p:anim calcmode="lin" valueType="num">
                                      <p:cBhvr additive="base">
                                        <p:cTn id="24"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76"/>
                                        </p:tgtEl>
                                        <p:attrNameLst>
                                          <p:attrName>style.visibility</p:attrName>
                                        </p:attrNameLst>
                                      </p:cBhvr>
                                      <p:to>
                                        <p:strVal val="visible"/>
                                      </p:to>
                                    </p:set>
                                    <p:anim calcmode="lin" valueType="num">
                                      <p:cBhvr additive="base">
                                        <p:cTn id="39" dur="500" fill="hold"/>
                                        <p:tgtEl>
                                          <p:spTgt spid="3076"/>
                                        </p:tgtEl>
                                        <p:attrNameLst>
                                          <p:attrName>ppt_x</p:attrName>
                                        </p:attrNameLst>
                                      </p:cBhvr>
                                      <p:tavLst>
                                        <p:tav tm="0">
                                          <p:val>
                                            <p:strVal val="#ppt_x"/>
                                          </p:val>
                                        </p:tav>
                                        <p:tav tm="100000">
                                          <p:val>
                                            <p:strVal val="#ppt_x"/>
                                          </p:val>
                                        </p:tav>
                                      </p:tavLst>
                                    </p:anim>
                                    <p:anim calcmode="lin" valueType="num">
                                      <p:cBhvr additive="base">
                                        <p:cTn id="4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additive="base">
                                        <p:cTn id="45" dur="500" fill="hold"/>
                                        <p:tgtEl>
                                          <p:spTgt spid="1026"/>
                                        </p:tgtEl>
                                        <p:attrNameLst>
                                          <p:attrName>ppt_x</p:attrName>
                                        </p:attrNameLst>
                                      </p:cBhvr>
                                      <p:tavLst>
                                        <p:tav tm="0">
                                          <p:val>
                                            <p:strVal val="#ppt_x"/>
                                          </p:val>
                                        </p:tav>
                                        <p:tav tm="100000">
                                          <p:val>
                                            <p:strVal val="#ppt_x"/>
                                          </p:val>
                                        </p:tav>
                                      </p:tavLst>
                                    </p:anim>
                                    <p:anim calcmode="lin" valueType="num">
                                      <p:cBhvr additive="base">
                                        <p:cTn id="4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progression of food based models</a:t>
            </a:r>
            <a:endParaRPr lang="en-GB" dirty="0"/>
          </a:p>
        </p:txBody>
      </p:sp>
      <p:pic>
        <p:nvPicPr>
          <p:cNvPr id="1026" name="Picture 2" descr="Image result for the balance of good healt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7914" y="2682214"/>
            <a:ext cx="3805174" cy="2968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balance of good healt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21836" y="2682214"/>
            <a:ext cx="4089451" cy="28763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1104" y="2705057"/>
            <a:ext cx="4106713" cy="2903263"/>
          </a:xfrm>
          <a:prstGeom prst="rect">
            <a:avLst/>
          </a:prstGeom>
        </p:spPr>
      </p:pic>
      <p:sp>
        <p:nvSpPr>
          <p:cNvPr id="8" name="TextBox 7"/>
          <p:cNvSpPr txBox="1"/>
          <p:nvPr/>
        </p:nvSpPr>
        <p:spPr>
          <a:xfrm>
            <a:off x="9519166" y="5643566"/>
            <a:ext cx="1210588" cy="646331"/>
          </a:xfrm>
          <a:prstGeom prst="rect">
            <a:avLst/>
          </a:prstGeom>
          <a:noFill/>
        </p:spPr>
        <p:txBody>
          <a:bodyPr wrap="none" rtlCol="0">
            <a:spAutoFit/>
          </a:bodyPr>
          <a:lstStyle/>
          <a:p>
            <a:r>
              <a:rPr lang="en-GB" sz="3600" b="1" dirty="0" smtClean="0">
                <a:latin typeface="Arial" panose="020B0604020202020204" pitchFamily="34" charset="0"/>
                <a:cs typeface="Arial" panose="020B0604020202020204" pitchFamily="34" charset="0"/>
              </a:rPr>
              <a:t>2016</a:t>
            </a:r>
            <a:endParaRPr lang="en-GB" sz="3600" b="1" dirty="0">
              <a:latin typeface="Arial" panose="020B0604020202020204" pitchFamily="34" charset="0"/>
              <a:cs typeface="Arial" panose="020B0604020202020204" pitchFamily="34" charset="0"/>
            </a:endParaRPr>
          </a:p>
        </p:txBody>
      </p:sp>
      <p:sp>
        <p:nvSpPr>
          <p:cNvPr id="11" name="TextBox 10"/>
          <p:cNvSpPr txBox="1"/>
          <p:nvPr/>
        </p:nvSpPr>
        <p:spPr>
          <a:xfrm>
            <a:off x="5561267" y="5650249"/>
            <a:ext cx="1210588" cy="646331"/>
          </a:xfrm>
          <a:prstGeom prst="rect">
            <a:avLst/>
          </a:prstGeom>
          <a:noFill/>
        </p:spPr>
        <p:txBody>
          <a:bodyPr wrap="none" rtlCol="0">
            <a:spAutoFit/>
          </a:bodyPr>
          <a:lstStyle/>
          <a:p>
            <a:r>
              <a:rPr lang="en-GB" sz="3600" b="1" dirty="0" smtClean="0">
                <a:latin typeface="Arial" panose="020B0604020202020204" pitchFamily="34" charset="0"/>
                <a:cs typeface="Arial" panose="020B0604020202020204" pitchFamily="34" charset="0"/>
              </a:rPr>
              <a:t>2007</a:t>
            </a:r>
            <a:endParaRPr lang="en-GB" sz="3600" b="1" dirty="0">
              <a:latin typeface="Arial" panose="020B0604020202020204" pitchFamily="34" charset="0"/>
              <a:cs typeface="Arial" panose="020B0604020202020204" pitchFamily="34" charset="0"/>
            </a:endParaRPr>
          </a:p>
        </p:txBody>
      </p:sp>
      <p:sp>
        <p:nvSpPr>
          <p:cNvPr id="12" name="TextBox 11"/>
          <p:cNvSpPr txBox="1"/>
          <p:nvPr/>
        </p:nvSpPr>
        <p:spPr>
          <a:xfrm>
            <a:off x="1625207" y="5685651"/>
            <a:ext cx="1210588" cy="646331"/>
          </a:xfrm>
          <a:prstGeom prst="rect">
            <a:avLst/>
          </a:prstGeom>
          <a:noFill/>
        </p:spPr>
        <p:txBody>
          <a:bodyPr wrap="none" rtlCol="0">
            <a:spAutoFit/>
          </a:bodyPr>
          <a:lstStyle/>
          <a:p>
            <a:r>
              <a:rPr lang="en-GB" sz="3600" b="1" dirty="0" smtClean="0">
                <a:latin typeface="Arial" panose="020B0604020202020204" pitchFamily="34" charset="0"/>
                <a:cs typeface="Arial" panose="020B0604020202020204" pitchFamily="34" charset="0"/>
              </a:rPr>
              <a:t>1994</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2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Eatwell Guide</a:t>
            </a:r>
            <a:br>
              <a:rPr lang="en-GB" dirty="0"/>
            </a:br>
            <a:endParaRPr lang="en-GB" dirty="0"/>
          </a:p>
        </p:txBody>
      </p:sp>
      <p:pic>
        <p:nvPicPr>
          <p:cNvPr id="4" name="Picture 3" descr="S:\Shared\BNF Photographs\Eatwell Guide 2016\UPDATED Eatwell guide 2016 FINAL MAR23-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1935" y="2071942"/>
            <a:ext cx="6783263" cy="452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052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Who does the Eatwell Guide apply to</a:t>
            </a:r>
            <a:r>
              <a:rPr lang="en-GB" dirty="0" smtClean="0"/>
              <a:t>?</a:t>
            </a:r>
            <a:endParaRPr lang="en-GB"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9274" y="2198454"/>
            <a:ext cx="8192395" cy="4238922"/>
          </a:xfrm>
          <a:prstGeom prst="rect">
            <a:avLst/>
          </a:prstGeom>
        </p:spPr>
      </p:pic>
    </p:spTree>
    <p:extLst>
      <p:ext uri="{BB962C8B-B14F-4D97-AF65-F5344CB8AC3E}">
        <p14:creationId xmlns:p14="http://schemas.microsoft.com/office/powerpoint/2010/main" val="4212398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Eatwell </a:t>
            </a:r>
            <a:r>
              <a:rPr lang="en-GB" dirty="0" smtClean="0"/>
              <a:t>Guide – main groups</a:t>
            </a:r>
            <a:endParaRPr lang="en-GB" dirty="0"/>
          </a:p>
        </p:txBody>
      </p:sp>
      <p:sp>
        <p:nvSpPr>
          <p:cNvPr id="4" name="Rounded Rectangle 3"/>
          <p:cNvSpPr/>
          <p:nvPr/>
        </p:nvSpPr>
        <p:spPr>
          <a:xfrm>
            <a:off x="518584" y="2433607"/>
            <a:ext cx="11034183" cy="3605213"/>
          </a:xfrm>
          <a:prstGeom prst="roundRect">
            <a:avLst/>
          </a:prstGeom>
          <a:noFill/>
          <a:ln w="38100">
            <a:noFill/>
          </a:ln>
          <a:effectLst/>
        </p:spPr>
        <p:style>
          <a:lnRef idx="2">
            <a:schemeClr val="accent6"/>
          </a:lnRef>
          <a:fillRef idx="1">
            <a:schemeClr val="lt1"/>
          </a:fillRef>
          <a:effectRef idx="0">
            <a:schemeClr val="accent6"/>
          </a:effectRef>
          <a:fontRef idx="minor">
            <a:schemeClr val="dk1"/>
          </a:fontRef>
        </p:style>
        <p:txBody>
          <a:bodyPr anchor="ctr"/>
          <a:lstStyle/>
          <a:p>
            <a:pPr algn="ctr">
              <a:lnSpc>
                <a:spcPct val="115000"/>
              </a:lnSpc>
              <a:spcAft>
                <a:spcPts val="1000"/>
              </a:spcAft>
              <a:defRPr/>
            </a:pPr>
            <a:endParaRPr lang="en-GB" sz="2000" b="1" i="1" dirty="0">
              <a:solidFill>
                <a:schemeClr val="bg2">
                  <a:lumMod val="50000"/>
                </a:schemeClr>
              </a:solidFill>
              <a:latin typeface="Arial" panose="020B0604020202020204" pitchFamily="34" charset="0"/>
              <a:ea typeface="Calibri"/>
              <a:cs typeface="Arial" panose="020B0604020202020204" pitchFamily="34" charset="0"/>
            </a:endParaRPr>
          </a:p>
          <a:p>
            <a:pPr algn="ctr">
              <a:lnSpc>
                <a:spcPct val="115000"/>
              </a:lnSpc>
              <a:spcAft>
                <a:spcPts val="0"/>
              </a:spcAft>
              <a:defRPr/>
            </a:pPr>
            <a:r>
              <a:rPr lang="en-GB" sz="2400" b="1" dirty="0">
                <a:solidFill>
                  <a:srgbClr val="00B050"/>
                </a:solidFill>
                <a:latin typeface="Arial" panose="020B0604020202020204" pitchFamily="34" charset="0"/>
                <a:ea typeface="Calibri"/>
                <a:cs typeface="Arial" panose="020B0604020202020204" pitchFamily="34" charset="0"/>
              </a:rPr>
              <a:t>Fruit and vegetables </a:t>
            </a:r>
          </a:p>
          <a:p>
            <a:pPr algn="ctr">
              <a:lnSpc>
                <a:spcPct val="115000"/>
              </a:lnSpc>
              <a:spcAft>
                <a:spcPts val="0"/>
              </a:spcAft>
              <a:defRPr/>
            </a:pPr>
            <a:endParaRPr lang="en-GB" sz="2400" b="1" dirty="0">
              <a:latin typeface="Arial" panose="020B0604020202020204" pitchFamily="34" charset="0"/>
              <a:ea typeface="Calibri"/>
              <a:cs typeface="Arial" panose="020B0604020202020204" pitchFamily="34" charset="0"/>
            </a:endParaRPr>
          </a:p>
          <a:p>
            <a:pPr algn="ctr">
              <a:lnSpc>
                <a:spcPct val="115000"/>
              </a:lnSpc>
              <a:spcAft>
                <a:spcPts val="0"/>
              </a:spcAft>
              <a:defRPr/>
            </a:pPr>
            <a:r>
              <a:rPr lang="en-GB" sz="2400" b="1" dirty="0">
                <a:solidFill>
                  <a:srgbClr val="FC9C32"/>
                </a:solidFill>
                <a:latin typeface="Arial" panose="020B0604020202020204" pitchFamily="34" charset="0"/>
                <a:ea typeface="Calibri"/>
                <a:cs typeface="Arial" panose="020B0604020202020204" pitchFamily="34" charset="0"/>
              </a:rPr>
              <a:t>Potatoes, bread, rice, pasta and other starchy carbohydrates</a:t>
            </a:r>
          </a:p>
          <a:p>
            <a:pPr algn="ctr">
              <a:lnSpc>
                <a:spcPct val="115000"/>
              </a:lnSpc>
              <a:spcAft>
                <a:spcPts val="0"/>
              </a:spcAft>
              <a:defRPr/>
            </a:pPr>
            <a:endParaRPr lang="en-GB" sz="2400" b="1" dirty="0">
              <a:latin typeface="Arial" panose="020B0604020202020204" pitchFamily="34" charset="0"/>
              <a:ea typeface="Calibri"/>
              <a:cs typeface="Arial" panose="020B0604020202020204" pitchFamily="34" charset="0"/>
            </a:endParaRPr>
          </a:p>
          <a:p>
            <a:pPr algn="ctr">
              <a:lnSpc>
                <a:spcPct val="115000"/>
              </a:lnSpc>
              <a:spcAft>
                <a:spcPts val="0"/>
              </a:spcAft>
              <a:defRPr/>
            </a:pPr>
            <a:r>
              <a:rPr lang="en-GB" sz="2400" b="1" dirty="0">
                <a:solidFill>
                  <a:srgbClr val="FF6699"/>
                </a:solidFill>
                <a:latin typeface="Arial" panose="020B0604020202020204" pitchFamily="34" charset="0"/>
                <a:ea typeface="Calibri"/>
                <a:cs typeface="Arial" panose="020B0604020202020204" pitchFamily="34" charset="0"/>
              </a:rPr>
              <a:t>Beans, pulses, fish, eggs, meat and other proteins</a:t>
            </a:r>
          </a:p>
          <a:p>
            <a:pPr algn="ctr">
              <a:lnSpc>
                <a:spcPct val="115000"/>
              </a:lnSpc>
              <a:spcAft>
                <a:spcPts val="0"/>
              </a:spcAft>
              <a:defRPr/>
            </a:pPr>
            <a:endParaRPr lang="en-GB" sz="2400" b="1" dirty="0">
              <a:latin typeface="Arial" panose="020B0604020202020204" pitchFamily="34" charset="0"/>
              <a:ea typeface="Calibri"/>
              <a:cs typeface="Arial" panose="020B0604020202020204" pitchFamily="34" charset="0"/>
            </a:endParaRPr>
          </a:p>
          <a:p>
            <a:pPr algn="ctr">
              <a:lnSpc>
                <a:spcPct val="115000"/>
              </a:lnSpc>
              <a:spcAft>
                <a:spcPts val="0"/>
              </a:spcAft>
              <a:defRPr/>
            </a:pPr>
            <a:r>
              <a:rPr lang="en-GB" sz="2400" b="1" dirty="0">
                <a:solidFill>
                  <a:srgbClr val="0070C0"/>
                </a:solidFill>
                <a:latin typeface="Arial" panose="020B0604020202020204" pitchFamily="34" charset="0"/>
                <a:ea typeface="Calibri"/>
                <a:cs typeface="Arial" panose="020B0604020202020204" pitchFamily="34" charset="0"/>
              </a:rPr>
              <a:t>Dairy and alternatives</a:t>
            </a:r>
          </a:p>
          <a:p>
            <a:pPr algn="ctr">
              <a:lnSpc>
                <a:spcPct val="115000"/>
              </a:lnSpc>
              <a:spcAft>
                <a:spcPts val="0"/>
              </a:spcAft>
              <a:defRPr/>
            </a:pPr>
            <a:endParaRPr lang="en-GB" sz="2400" b="1" dirty="0">
              <a:latin typeface="Arial" panose="020B0604020202020204" pitchFamily="34" charset="0"/>
              <a:ea typeface="Calibri"/>
              <a:cs typeface="Arial" panose="020B0604020202020204" pitchFamily="34" charset="0"/>
            </a:endParaRPr>
          </a:p>
          <a:p>
            <a:pPr algn="ctr">
              <a:lnSpc>
                <a:spcPct val="115000"/>
              </a:lnSpc>
              <a:spcAft>
                <a:spcPts val="0"/>
              </a:spcAft>
              <a:defRPr/>
            </a:pPr>
            <a:r>
              <a:rPr lang="en-GB" sz="2400" b="1" dirty="0" smtClean="0">
                <a:solidFill>
                  <a:srgbClr val="7030A0"/>
                </a:solidFill>
                <a:latin typeface="Arial" panose="020B0604020202020204" pitchFamily="34" charset="0"/>
                <a:ea typeface="Calibri"/>
                <a:cs typeface="Arial" panose="020B0604020202020204" pitchFamily="34" charset="0"/>
              </a:rPr>
              <a:t>Oil </a:t>
            </a:r>
            <a:r>
              <a:rPr lang="en-GB" sz="2400" b="1" dirty="0">
                <a:solidFill>
                  <a:srgbClr val="7030A0"/>
                </a:solidFill>
                <a:latin typeface="Arial" panose="020B0604020202020204" pitchFamily="34" charset="0"/>
                <a:ea typeface="Calibri"/>
                <a:cs typeface="Arial" panose="020B0604020202020204" pitchFamily="34" charset="0"/>
              </a:rPr>
              <a:t>and spreads</a:t>
            </a:r>
            <a:endParaRPr lang="en-GB" sz="2400" b="1" dirty="0">
              <a:latin typeface="Arial" panose="020B0604020202020204" pitchFamily="34" charset="0"/>
              <a:ea typeface="Calibri"/>
              <a:cs typeface="Arial" panose="020B0604020202020204" pitchFamily="34" charset="0"/>
            </a:endParaRPr>
          </a:p>
          <a:p>
            <a:pPr marL="457200">
              <a:lnSpc>
                <a:spcPct val="115000"/>
              </a:lnSpc>
              <a:spcAft>
                <a:spcPts val="1000"/>
              </a:spcAft>
              <a:defRPr/>
            </a:pPr>
            <a:r>
              <a:rPr lang="en-GB" sz="2000" dirty="0">
                <a:ea typeface="Calibri"/>
                <a:cs typeface="Times New Roman"/>
              </a:rPr>
              <a:t> </a:t>
            </a:r>
          </a:p>
        </p:txBody>
      </p:sp>
      <p:pic>
        <p:nvPicPr>
          <p:cNvPr id="5" name="Picture 3" descr="Eatwell pie-2.ps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4719" y="2066162"/>
            <a:ext cx="1102372" cy="114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Eatwell pie-1.psd"/>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551498" y="2755723"/>
            <a:ext cx="1001269" cy="115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Eatwell pie-3.psd"/>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59381" y="3777454"/>
            <a:ext cx="1263947" cy="115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Eatwell pie-5.psd"/>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781464">
            <a:off x="7690375" y="4481451"/>
            <a:ext cx="1296429" cy="142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Eatwell pie-4.psd"/>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119044" y="5334421"/>
            <a:ext cx="2364316" cy="114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656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Fruit and vegetables</a:t>
            </a:r>
            <a:endParaRPr lang="en-GB" dirty="0"/>
          </a:p>
        </p:txBody>
      </p:sp>
      <p:grpSp>
        <p:nvGrpSpPr>
          <p:cNvPr id="8" name="Group 24"/>
          <p:cNvGrpSpPr>
            <a:grpSpLocks/>
          </p:cNvGrpSpPr>
          <p:nvPr/>
        </p:nvGrpSpPr>
        <p:grpSpPr bwMode="auto">
          <a:xfrm>
            <a:off x="5095770" y="2446664"/>
            <a:ext cx="6519276" cy="3258136"/>
            <a:chOff x="2328349" y="3516601"/>
            <a:chExt cx="6384848" cy="3166174"/>
          </a:xfrm>
        </p:grpSpPr>
        <p:pic>
          <p:nvPicPr>
            <p:cNvPr id="9" name="Picture 25" descr="Eatwell guide 2016 VEG items-21.ps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048221" y="3516601"/>
              <a:ext cx="1427116" cy="128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descr="Eatwell guide 2016 VEG items-18.psd"/>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3644742">
              <a:off x="3666625" y="4709418"/>
              <a:ext cx="1219200"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Eatwell guide 2016 VEG items-12.psd"/>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161293" y="5367815"/>
              <a:ext cx="1163307" cy="7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8" descr="Eatwell guide 2016 VEG items-6.psd"/>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591890" y="3799128"/>
              <a:ext cx="1163307" cy="137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9" descr="Eatwell guide 2016 VEG items-1.psd"/>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839948" y="4613881"/>
              <a:ext cx="1163307" cy="11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0" descr="Eatwell guide 2016 VEG items-2.psd"/>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060773" y="5445291"/>
              <a:ext cx="926653" cy="11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1" descr="Eatwell guide 2016 VEG items-3.psd"/>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rot="643438">
              <a:off x="7585425" y="3887755"/>
              <a:ext cx="1127772" cy="186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2" descr="Eatwell guide 2016 VEG items-4.psd"/>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7421601" y="4447857"/>
              <a:ext cx="1163307" cy="98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3" descr="Eatwell guide 2016 VEG items-5.psd"/>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rot="533468">
              <a:off x="6092660" y="4295088"/>
              <a:ext cx="837158" cy="114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4" descr="Eatwell guide 2016 VEG items-7.psd"/>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6773219" y="5625689"/>
              <a:ext cx="1279638" cy="79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5" descr="Eatwell guide 2016 VEG items-14.psd"/>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3626131" y="5866067"/>
              <a:ext cx="1633416" cy="8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6" descr="Eatwell guide 2016 VEG items-11.psd"/>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5285518" y="4686149"/>
              <a:ext cx="1369099" cy="11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7" descr="Eatwell guide 2016 VEG items-15.psd"/>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4809865" y="4237252"/>
              <a:ext cx="1696489" cy="112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8" descr="Eatwell guide 2016 VEG items-13.psd"/>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4226754" y="4416059"/>
              <a:ext cx="1561317" cy="113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9" descr="Eatwell guide 2016 VEG items-9.psd"/>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5678520" y="5576390"/>
              <a:ext cx="994952" cy="95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0" descr="Eatwell guide 2016 VEG items-8.psd"/>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6258420" y="5402091"/>
              <a:ext cx="857903" cy="7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1" descr="Eatwell guide 2016 VEG items-10.psd"/>
            <p:cNvPicPr>
              <a:picLocks noChangeAspect="1"/>
            </p:cNvPicPr>
            <p:nvPr/>
          </p:nvPicPr>
          <p:blipFill>
            <a:blip r:embed="rId19">
              <a:extLst>
                <a:ext uri="{28A0092B-C50C-407E-A947-70E740481C1C}">
                  <a14:useLocalDpi xmlns:a14="http://schemas.microsoft.com/office/drawing/2010/main"/>
                </a:ext>
              </a:extLst>
            </a:blip>
            <a:srcRect/>
            <a:stretch>
              <a:fillRect/>
            </a:stretch>
          </p:blipFill>
          <p:spPr bwMode="auto">
            <a:xfrm>
              <a:off x="4552749" y="6135598"/>
              <a:ext cx="732769" cy="53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2" descr="Eatwell guide 2016 VEG items-16.psd"/>
            <p:cNvPicPr>
              <a:picLocks noChangeAspect="1"/>
            </p:cNvPicPr>
            <p:nvPr/>
          </p:nvPicPr>
          <p:blipFill>
            <a:blip r:embed="rId20">
              <a:extLst>
                <a:ext uri="{28A0092B-C50C-407E-A947-70E740481C1C}">
                  <a14:useLocalDpi xmlns:a14="http://schemas.microsoft.com/office/drawing/2010/main"/>
                </a:ext>
              </a:extLst>
            </a:blip>
            <a:srcRect/>
            <a:stretch>
              <a:fillRect/>
            </a:stretch>
          </p:blipFill>
          <p:spPr bwMode="auto">
            <a:xfrm>
              <a:off x="5355178" y="3965200"/>
              <a:ext cx="1219200" cy="86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3" descr="Eatwell guide 2016 VEG items-22.psd"/>
            <p:cNvPicPr>
              <a:picLocks noChangeAspect="1"/>
            </p:cNvPicPr>
            <p:nvPr/>
          </p:nvPicPr>
          <p:blipFill>
            <a:blip r:embed="rId21">
              <a:extLst>
                <a:ext uri="{28A0092B-C50C-407E-A947-70E740481C1C}">
                  <a14:useLocalDpi xmlns:a14="http://schemas.microsoft.com/office/drawing/2010/main"/>
                </a:ext>
              </a:extLst>
            </a:blip>
            <a:srcRect/>
            <a:stretch>
              <a:fillRect/>
            </a:stretch>
          </p:blipFill>
          <p:spPr bwMode="auto">
            <a:xfrm>
              <a:off x="4789580" y="4222853"/>
              <a:ext cx="1219200" cy="9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4" descr="Eatwell guide 2016 VEG items-17.psd"/>
            <p:cNvPicPr>
              <a:picLocks noChangeAspect="1"/>
            </p:cNvPicPr>
            <p:nvPr/>
          </p:nvPicPr>
          <p:blipFill>
            <a:blip r:embed="rId22">
              <a:extLst>
                <a:ext uri="{28A0092B-C50C-407E-A947-70E740481C1C}">
                  <a14:useLocalDpi xmlns:a14="http://schemas.microsoft.com/office/drawing/2010/main"/>
                </a:ext>
              </a:extLst>
            </a:blip>
            <a:srcRect/>
            <a:stretch>
              <a:fillRect/>
            </a:stretch>
          </p:blipFill>
          <p:spPr bwMode="auto">
            <a:xfrm>
              <a:off x="2328349" y="5318110"/>
              <a:ext cx="1791497" cy="128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5" descr="Eatwell guide 2016 VEG items-19.psd"/>
            <p:cNvPicPr>
              <a:picLocks noChangeAspect="1"/>
            </p:cNvPicPr>
            <p:nvPr/>
          </p:nvPicPr>
          <p:blipFill>
            <a:blip r:embed="rId23">
              <a:extLst>
                <a:ext uri="{28A0092B-C50C-407E-A947-70E740481C1C}">
                  <a14:useLocalDpi xmlns:a14="http://schemas.microsoft.com/office/drawing/2010/main"/>
                </a:ext>
              </a:extLst>
            </a:blip>
            <a:srcRect/>
            <a:stretch>
              <a:fillRect/>
            </a:stretch>
          </p:blipFill>
          <p:spPr bwMode="auto">
            <a:xfrm>
              <a:off x="3553205" y="5166950"/>
              <a:ext cx="1076289" cy="9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6" descr="Eatwell guide 2016 VEG items-20.psd"/>
            <p:cNvPicPr>
              <a:picLocks noChangeAspect="1"/>
            </p:cNvPicPr>
            <p:nvPr/>
          </p:nvPicPr>
          <p:blipFill>
            <a:blip r:embed="rId24">
              <a:extLst>
                <a:ext uri="{28A0092B-C50C-407E-A947-70E740481C1C}">
                  <a14:useLocalDpi xmlns:a14="http://schemas.microsoft.com/office/drawing/2010/main"/>
                </a:ext>
              </a:extLst>
            </a:blip>
            <a:srcRect/>
            <a:stretch>
              <a:fillRect/>
            </a:stretch>
          </p:blipFill>
          <p:spPr bwMode="auto">
            <a:xfrm>
              <a:off x="3028640" y="5277583"/>
              <a:ext cx="999080" cy="106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31"/>
          <p:cNvSpPr txBox="1"/>
          <p:nvPr/>
        </p:nvSpPr>
        <p:spPr>
          <a:xfrm>
            <a:off x="4056699" y="5990290"/>
            <a:ext cx="7755649" cy="400110"/>
          </a:xfrm>
          <a:prstGeom prst="rect">
            <a:avLst/>
          </a:prstGeom>
          <a:solidFill>
            <a:schemeClr val="accent6">
              <a:lumMod val="40000"/>
              <a:lumOff val="60000"/>
            </a:schemeClr>
          </a:solidFill>
          <a:ln>
            <a:solidFill>
              <a:srgbClr val="00B050"/>
            </a:solidFill>
          </a:ln>
        </p:spPr>
        <p:txBody>
          <a:bodyPr wrap="none" rtlCol="0">
            <a:spAutoFit/>
          </a:bodyPr>
          <a:lstStyle/>
          <a:p>
            <a:r>
              <a:rPr lang="en-GB" sz="2000" dirty="0">
                <a:latin typeface="Arial" panose="020B0604020202020204" pitchFamily="34" charset="0"/>
                <a:cs typeface="Arial" panose="020B0604020202020204" pitchFamily="34" charset="0"/>
              </a:rPr>
              <a:t>Eat at least 5 portions of a variety of fruit and vegetables every </a:t>
            </a:r>
            <a:r>
              <a:rPr lang="en-GB" sz="2000" dirty="0" smtClean="0">
                <a:latin typeface="Arial" panose="020B0604020202020204" pitchFamily="34" charset="0"/>
                <a:cs typeface="Arial" panose="020B0604020202020204" pitchFamily="34" charset="0"/>
              </a:rPr>
              <a:t>day</a:t>
            </a:r>
            <a:endParaRPr lang="en-GB" sz="2000" dirty="0">
              <a:latin typeface="Arial" panose="020B0604020202020204" pitchFamily="34" charset="0"/>
              <a:cs typeface="Arial" panose="020B0604020202020204" pitchFamily="34" charset="0"/>
            </a:endParaRPr>
          </a:p>
        </p:txBody>
      </p:sp>
      <p:pic>
        <p:nvPicPr>
          <p:cNvPr id="2050" name="Picture 2" descr="Related image"/>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10607831" y="4422863"/>
            <a:ext cx="1437732" cy="143773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169275" y="2935440"/>
            <a:ext cx="4276182" cy="1015663"/>
          </a:xfrm>
          <a:prstGeom prst="rect">
            <a:avLst/>
          </a:prstGeom>
          <a:noFill/>
        </p:spPr>
        <p:txBody>
          <a:bodyPr wrap="square" rtlCol="0">
            <a:spAutoFit/>
          </a:bodyPr>
          <a:lstStyle/>
          <a:p>
            <a:r>
              <a:rPr lang="en-GB" sz="2000" b="1" dirty="0" smtClean="0">
                <a:latin typeface="Arial" panose="020B0604020202020204" pitchFamily="34" charset="0"/>
                <a:cs typeface="Arial" panose="020B0604020202020204" pitchFamily="34" charset="0"/>
              </a:rPr>
              <a:t>Key nutrients </a:t>
            </a:r>
            <a:r>
              <a:rPr lang="en-GB" sz="2000" b="1" dirty="0">
                <a:latin typeface="Arial" panose="020B0604020202020204" pitchFamily="34" charset="0"/>
                <a:cs typeface="Arial" panose="020B0604020202020204" pitchFamily="34" charset="0"/>
              </a:rPr>
              <a:t>provided</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sources </a:t>
            </a:r>
            <a:r>
              <a:rPr lang="en-GB" sz="2000" dirty="0">
                <a:latin typeface="Arial" panose="020B0604020202020204" pitchFamily="34" charset="0"/>
                <a:cs typeface="Arial" panose="020B0604020202020204" pitchFamily="34" charset="0"/>
              </a:rPr>
              <a:t>of </a:t>
            </a:r>
            <a:r>
              <a:rPr lang="en-GB" sz="2000" dirty="0" smtClean="0">
                <a:latin typeface="Arial" panose="020B0604020202020204" pitchFamily="34" charset="0"/>
                <a:cs typeface="Arial" panose="020B0604020202020204" pitchFamily="34" charset="0"/>
              </a:rPr>
              <a:t>minerals </a:t>
            </a:r>
            <a:r>
              <a:rPr lang="en-GB" sz="2000" dirty="0">
                <a:latin typeface="Arial" panose="020B0604020202020204" pitchFamily="34" charset="0"/>
                <a:cs typeface="Arial" panose="020B0604020202020204" pitchFamily="34" charset="0"/>
              </a:rPr>
              <a:t>and vitamins, and </a:t>
            </a:r>
            <a:r>
              <a:rPr lang="en-GB" sz="2000" dirty="0" smtClean="0">
                <a:latin typeface="Arial" panose="020B0604020202020204" pitchFamily="34" charset="0"/>
                <a:cs typeface="Arial" panose="020B0604020202020204" pitchFamily="34" charset="0"/>
              </a:rPr>
              <a:t>also an important source of fibre.</a:t>
            </a:r>
            <a:endParaRPr lang="en-GB" sz="2000" dirty="0">
              <a:latin typeface="Arial" panose="020B0604020202020204" pitchFamily="34" charset="0"/>
              <a:cs typeface="Arial" panose="020B0604020202020204" pitchFamily="34" charset="0"/>
            </a:endParaRPr>
          </a:p>
        </p:txBody>
      </p:sp>
      <p:pic>
        <p:nvPicPr>
          <p:cNvPr id="31" name="Picture 30" descr="Eatwell guide Individual pieces-02.psd"/>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1169276" y="4047651"/>
            <a:ext cx="2138090" cy="2543292"/>
          </a:xfrm>
          <a:prstGeom prst="rect">
            <a:avLst/>
          </a:prstGeom>
        </p:spPr>
      </p:pic>
    </p:spTree>
    <p:extLst>
      <p:ext uri="{BB962C8B-B14F-4D97-AF65-F5344CB8AC3E}">
        <p14:creationId xmlns:p14="http://schemas.microsoft.com/office/powerpoint/2010/main" val="2816778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Potatoes, bread, rice, pasta and other starchy carbohydrates</a:t>
            </a:r>
          </a:p>
        </p:txBody>
      </p:sp>
      <p:sp>
        <p:nvSpPr>
          <p:cNvPr id="32" name="TextBox 31"/>
          <p:cNvSpPr txBox="1"/>
          <p:nvPr/>
        </p:nvSpPr>
        <p:spPr>
          <a:xfrm>
            <a:off x="4599461" y="5749360"/>
            <a:ext cx="7212146" cy="707886"/>
          </a:xfrm>
          <a:prstGeom prst="rect">
            <a:avLst/>
          </a:prstGeom>
          <a:solidFill>
            <a:schemeClr val="accent4">
              <a:lumMod val="40000"/>
              <a:lumOff val="60000"/>
            </a:schemeClr>
          </a:solidFill>
          <a:ln>
            <a:solidFill>
              <a:srgbClr val="FFC000"/>
            </a:solidFill>
          </a:ln>
        </p:spPr>
        <p:txBody>
          <a:bodyPr wrap="square" rtlCol="0">
            <a:spAutoFit/>
          </a:bodyPr>
          <a:lstStyle/>
          <a:p>
            <a:r>
              <a:rPr lang="en-GB" sz="2000" dirty="0">
                <a:latin typeface="Arial" panose="020B0604020202020204" pitchFamily="34" charset="0"/>
                <a:cs typeface="Arial" panose="020B0604020202020204" pitchFamily="34" charset="0"/>
              </a:rPr>
              <a:t>Base meals on potatoes, bread, rice, pasta or other starchy carbohydrates; choosing wholegrain versions where possible</a:t>
            </a:r>
          </a:p>
        </p:txBody>
      </p:sp>
      <p:grpSp>
        <p:nvGrpSpPr>
          <p:cNvPr id="33" name="Group 1"/>
          <p:cNvGrpSpPr>
            <a:grpSpLocks/>
          </p:cNvGrpSpPr>
          <p:nvPr/>
        </p:nvGrpSpPr>
        <p:grpSpPr bwMode="auto">
          <a:xfrm>
            <a:off x="5259223" y="2022494"/>
            <a:ext cx="6367794" cy="3685282"/>
            <a:chOff x="3527886" y="3118700"/>
            <a:chExt cx="5281602" cy="3430206"/>
          </a:xfrm>
        </p:grpSpPr>
        <p:pic>
          <p:nvPicPr>
            <p:cNvPr id="34" name="Picture 47" descr="Eatwell guide 2016 CARBS items-2.ps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37263" y="4055642"/>
              <a:ext cx="1219200" cy="15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8" descr="Eatwell guide 2016 CARBS items-3.psd"/>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600746" y="4921873"/>
              <a:ext cx="1006414" cy="139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9" descr="Eatwell guide 2016 CARBS items-1.psd"/>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731775" y="3237094"/>
              <a:ext cx="1482945" cy="161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0" descr="Eatwell guide 2016 CARBS items-6.psd"/>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210346" y="4303864"/>
              <a:ext cx="1850746" cy="191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1" descr="Eatwell guide 2016 CARBS items-7.psd"/>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835135" y="4683080"/>
              <a:ext cx="807748" cy="119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2" descr="Eatwell guide 2016 CARBS items-8.psd"/>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4620796" y="4685773"/>
              <a:ext cx="888523" cy="130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3" descr="Eatwell guide 2016 CARBS items-5.psd"/>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7872379" y="3118700"/>
              <a:ext cx="937109" cy="151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4" descr="Eatwell guide 2016 CARBS items-4.psd"/>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3527886" y="5262765"/>
              <a:ext cx="1529542" cy="11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5" descr="Eatwell guide 2016 CARBS items-10.psd"/>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4464621" y="5613977"/>
              <a:ext cx="1044698" cy="93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6" descr="Eatwell guide 2016 CARBS items-9.psd"/>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5453971" y="5640602"/>
              <a:ext cx="1682496"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TextBox 43"/>
          <p:cNvSpPr txBox="1"/>
          <p:nvPr/>
        </p:nvSpPr>
        <p:spPr>
          <a:xfrm>
            <a:off x="1169275" y="2935440"/>
            <a:ext cx="4276182" cy="1323439"/>
          </a:xfrm>
          <a:prstGeom prst="rect">
            <a:avLst/>
          </a:prstGeom>
          <a:noFill/>
        </p:spPr>
        <p:txBody>
          <a:bodyPr wrap="square" rtlCol="0">
            <a:spAutoFit/>
          </a:bodyPr>
          <a:lstStyle/>
          <a:p>
            <a:r>
              <a:rPr lang="en-GB" sz="2000" b="1" dirty="0" smtClean="0">
                <a:latin typeface="Arial" panose="020B0604020202020204" pitchFamily="34" charset="0"/>
                <a:cs typeface="Arial" panose="020B0604020202020204" pitchFamily="34" charset="0"/>
              </a:rPr>
              <a:t>Key nutrients </a:t>
            </a:r>
            <a:r>
              <a:rPr lang="en-GB" sz="2000" b="1" dirty="0">
                <a:latin typeface="Arial" panose="020B0604020202020204" pitchFamily="34" charset="0"/>
                <a:cs typeface="Arial" panose="020B0604020202020204" pitchFamily="34" charset="0"/>
              </a:rPr>
              <a:t>provided</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important source of fibre, especially in the case of wholegrains. Also a source of some vitamins and minerals.</a:t>
            </a:r>
            <a:endParaRPr lang="en-GB" sz="2000" dirty="0">
              <a:latin typeface="Arial" panose="020B0604020202020204" pitchFamily="34" charset="0"/>
              <a:cs typeface="Arial" panose="020B0604020202020204" pitchFamily="34" charset="0"/>
            </a:endParaRPr>
          </a:p>
        </p:txBody>
      </p:sp>
      <p:pic>
        <p:nvPicPr>
          <p:cNvPr id="16" name="Picture 15" descr="Eatwell guide Individual pieces-03.psd"/>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426994" y="4074856"/>
            <a:ext cx="2192420" cy="2757605"/>
          </a:xfrm>
          <a:prstGeom prst="rect">
            <a:avLst/>
          </a:prstGeom>
        </p:spPr>
      </p:pic>
    </p:spTree>
    <p:extLst>
      <p:ext uri="{BB962C8B-B14F-4D97-AF65-F5344CB8AC3E}">
        <p14:creationId xmlns:p14="http://schemas.microsoft.com/office/powerpoint/2010/main" val="886923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1686</Words>
  <Application>Microsoft Office PowerPoint</Application>
  <PresentationFormat>Widescreen</PresentationFormat>
  <Paragraphs>164</Paragraphs>
  <Slides>21</Slides>
  <Notes>12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21</vt:i4>
      </vt:variant>
    </vt:vector>
  </HeadingPairs>
  <TitlesOfParts>
    <vt:vector size="28" baseType="lpstr">
      <vt:lpstr>Arial</vt:lpstr>
      <vt:lpstr>Calibri</vt:lpstr>
      <vt:lpstr>Times New Roman</vt:lpstr>
      <vt:lpstr>Office Theme</vt:lpstr>
      <vt:lpstr>Custom Design</vt:lpstr>
      <vt:lpstr>1_Custom Design</vt:lpstr>
      <vt:lpstr>3_Custom Design</vt:lpstr>
      <vt:lpstr>The Eatwell Guide  Alex White, British Nutrition Foundation  10 January 2019</vt:lpstr>
      <vt:lpstr>What will be covered?</vt:lpstr>
      <vt:lpstr>Context</vt:lpstr>
      <vt:lpstr>The progression of food based models</vt:lpstr>
      <vt:lpstr>The Eatwell Guide </vt:lpstr>
      <vt:lpstr>Who does the Eatwell Guide apply to?</vt:lpstr>
      <vt:lpstr>The Eatwell Guide – main groups</vt:lpstr>
      <vt:lpstr>Fruit and vegetables</vt:lpstr>
      <vt:lpstr>Potatoes, bread, rice, pasta and other starchy carbohydrates</vt:lpstr>
      <vt:lpstr>Beans, pulses, fish, eggs, meat and other proteins</vt:lpstr>
      <vt:lpstr>Dairy and alternatives</vt:lpstr>
      <vt:lpstr>Oil and spreads</vt:lpstr>
      <vt:lpstr>Foods high in fat, salt and sugars</vt:lpstr>
      <vt:lpstr>Drink 6-8 cups/glasses of fluid a day</vt:lpstr>
      <vt:lpstr>Energy</vt:lpstr>
      <vt:lpstr>Labelling</vt:lpstr>
      <vt:lpstr>What about for children 1-3 years?</vt:lpstr>
      <vt:lpstr>What about people who are vegetarian or vegan?</vt:lpstr>
      <vt:lpstr>What about people with different dietary needs?</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65</cp:revision>
  <cp:lastPrinted>2019-01-08T11:31:38Z</cp:lastPrinted>
  <dcterms:created xsi:type="dcterms:W3CDTF">2018-10-10T09:22:08Z</dcterms:created>
  <dcterms:modified xsi:type="dcterms:W3CDTF">2019-07-08T14:24:36Z</dcterms:modified>
</cp:coreProperties>
</file>