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6" r:id="rId2"/>
    <p:sldMasterId id="2147483668" r:id="rId3"/>
  </p:sldMasterIdLst>
  <p:notesMasterIdLst>
    <p:notesMasterId r:id="rId41"/>
  </p:notesMasterIdLst>
  <p:handoutMasterIdLst>
    <p:handoutMasterId r:id="rId42"/>
  </p:handoutMasterIdLst>
  <p:sldIdLst>
    <p:sldId id="446" r:id="rId4"/>
    <p:sldId id="257" r:id="rId5"/>
    <p:sldId id="258" r:id="rId6"/>
    <p:sldId id="362" r:id="rId7"/>
    <p:sldId id="410" r:id="rId8"/>
    <p:sldId id="412" r:id="rId9"/>
    <p:sldId id="260" r:id="rId10"/>
    <p:sldId id="332" r:id="rId11"/>
    <p:sldId id="361" r:id="rId12"/>
    <p:sldId id="261" r:id="rId13"/>
    <p:sldId id="262" r:id="rId14"/>
    <p:sldId id="365" r:id="rId15"/>
    <p:sldId id="366" r:id="rId16"/>
    <p:sldId id="367" r:id="rId17"/>
    <p:sldId id="368" r:id="rId18"/>
    <p:sldId id="296" r:id="rId19"/>
    <p:sldId id="369" r:id="rId20"/>
    <p:sldId id="414" r:id="rId21"/>
    <p:sldId id="329" r:id="rId22"/>
    <p:sldId id="444" r:id="rId23"/>
    <p:sldId id="443" r:id="rId24"/>
    <p:sldId id="363" r:id="rId25"/>
    <p:sldId id="364" r:id="rId26"/>
    <p:sldId id="266" r:id="rId27"/>
    <p:sldId id="299" r:id="rId28"/>
    <p:sldId id="284" r:id="rId29"/>
    <p:sldId id="287" r:id="rId30"/>
    <p:sldId id="288" r:id="rId31"/>
    <p:sldId id="285" r:id="rId32"/>
    <p:sldId id="289" r:id="rId33"/>
    <p:sldId id="274" r:id="rId34"/>
    <p:sldId id="294" r:id="rId35"/>
    <p:sldId id="445" r:id="rId36"/>
    <p:sldId id="303" r:id="rId37"/>
    <p:sldId id="448" r:id="rId38"/>
    <p:sldId id="449" r:id="rId39"/>
    <p:sldId id="452" r:id="rId4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494" autoAdjust="0"/>
  </p:normalViewPr>
  <p:slideViewPr>
    <p:cSldViewPr snapToGrid="0">
      <p:cViewPr varScale="1">
        <p:scale>
          <a:sx n="64" d="100"/>
          <a:sy n="64" d="100"/>
        </p:scale>
        <p:origin x="134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8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_all%20research%202013\_EU%20FP7%20_VIVA%20IAPP%202012\_EU%20FP7_%20IAPP_%20VIVA%20v%20is%20for%20veg\VIVA%20WP4%20weaning\WP4%20intake\WP4%20intake%20data%20analyses\intake.12.15CARROT.GB.15.18.PARSNIP%20sample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_all%20research%202013\_EU%20FP7%20_VIVA%20IAPP%202012\_EU%20FP7_%20IAPP_%20VIVA%20v%20is%20for%20veg\VIVA%20WP4%20weaning\WP4%20intake\WP4%20intake%20data%20analyses\intake%20data%20lab%20and%20home%20sessions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927255137082638"/>
          <c:y val="4.1201826340283181E-2"/>
          <c:w val="0.79699688549910885"/>
          <c:h val="0.79029201230727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1"/>
                <c:pt idx="0">
                  <c:v>13</c:v>
                </c:pt>
                <c:pt idx="1">
                  <c:v>3</c:v>
                </c:pt>
                <c:pt idx="2">
                  <c:v>6.6</c:v>
                </c:pt>
                <c:pt idx="3">
                  <c:v>9.4</c:v>
                </c:pt>
                <c:pt idx="4">
                  <c:v>11.7</c:v>
                </c:pt>
                <c:pt idx="5">
                  <c:v>8</c:v>
                </c:pt>
                <c:pt idx="6">
                  <c:v>8</c:v>
                </c:pt>
                <c:pt idx="7">
                  <c:v>11</c:v>
                </c:pt>
                <c:pt idx="8">
                  <c:v>17.899999999999999</c:v>
                </c:pt>
                <c:pt idx="9">
                  <c:v>6</c:v>
                </c:pt>
                <c:pt idx="10">
                  <c:v>12</c:v>
                </c:pt>
              </c:numLit>
            </c:plus>
            <c:minus>
              <c:numLit>
                <c:formatCode>General</c:formatCode>
                <c:ptCount val="11"/>
                <c:pt idx="0">
                  <c:v>13</c:v>
                </c:pt>
                <c:pt idx="1">
                  <c:v>3</c:v>
                </c:pt>
                <c:pt idx="2">
                  <c:v>6.6</c:v>
                </c:pt>
                <c:pt idx="3">
                  <c:v>9.4</c:v>
                </c:pt>
                <c:pt idx="4">
                  <c:v>11.7</c:v>
                </c:pt>
                <c:pt idx="5">
                  <c:v>8</c:v>
                </c:pt>
                <c:pt idx="6">
                  <c:v>8</c:v>
                </c:pt>
                <c:pt idx="7">
                  <c:v>11</c:v>
                </c:pt>
                <c:pt idx="8">
                  <c:v>17.899999999999999</c:v>
                </c:pt>
                <c:pt idx="9">
                  <c:v>6</c:v>
                </c:pt>
                <c:pt idx="10">
                  <c:v>12</c:v>
                </c:pt>
              </c:numLit>
            </c:minus>
          </c:errBars>
          <c:cat>
            <c:strRef>
              <c:f>Sheet3!$B$1:$L$1</c:f>
              <c:strCache>
                <c:ptCount val="11"/>
                <c:pt idx="0">
                  <c:v>D25 Carrot</c:v>
                </c:pt>
                <c:pt idx="1">
                  <c:v>D26 Green Bean</c:v>
                </c:pt>
                <c:pt idx="2">
                  <c:v>D26 Spinach</c:v>
                </c:pt>
                <c:pt idx="3">
                  <c:v>D28 Broccoli</c:v>
                </c:pt>
                <c:pt idx="4">
                  <c:v>D29 Carrot</c:v>
                </c:pt>
                <c:pt idx="5">
                  <c:v>D30 Green Bean</c:v>
                </c:pt>
                <c:pt idx="6">
                  <c:v>D31 Spinach</c:v>
                </c:pt>
                <c:pt idx="7">
                  <c:v>D32 Broccoli</c:v>
                </c:pt>
                <c:pt idx="8">
                  <c:v>D33 Carrot</c:v>
                </c:pt>
                <c:pt idx="9">
                  <c:v>D34 Green bean</c:v>
                </c:pt>
                <c:pt idx="10">
                  <c:v>D35 Parsnip </c:v>
                </c:pt>
              </c:strCache>
            </c:strRef>
          </c:cat>
          <c:val>
            <c:numRef>
              <c:f>Sheet3!$B$2:$L$2</c:f>
              <c:numCache>
                <c:formatCode>General</c:formatCode>
                <c:ptCount val="11"/>
                <c:pt idx="0">
                  <c:v>44</c:v>
                </c:pt>
                <c:pt idx="1">
                  <c:v>14.8</c:v>
                </c:pt>
                <c:pt idx="2">
                  <c:v>35.700000000000003</c:v>
                </c:pt>
                <c:pt idx="3">
                  <c:v>50.2</c:v>
                </c:pt>
                <c:pt idx="4">
                  <c:v>59</c:v>
                </c:pt>
                <c:pt idx="5">
                  <c:v>34.300000000000011</c:v>
                </c:pt>
                <c:pt idx="6">
                  <c:v>34</c:v>
                </c:pt>
                <c:pt idx="7">
                  <c:v>54</c:v>
                </c:pt>
                <c:pt idx="8">
                  <c:v>76</c:v>
                </c:pt>
                <c:pt idx="9">
                  <c:v>27</c:v>
                </c:pt>
                <c:pt idx="1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6-4844-B7E4-62E534D2FA9C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Intervention</c:v>
                </c:pt>
              </c:strCache>
            </c:strRef>
          </c:tx>
          <c:spPr>
            <a:solidFill>
              <a:schemeClr val="accent1">
                <a:lumMod val="90000"/>
                <a:lumOff val="1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1"/>
                <c:pt idx="0">
                  <c:v>15</c:v>
                </c:pt>
                <c:pt idx="1">
                  <c:v>9.8000000000000007</c:v>
                </c:pt>
                <c:pt idx="2">
                  <c:v>14</c:v>
                </c:pt>
                <c:pt idx="3">
                  <c:v>11</c:v>
                </c:pt>
                <c:pt idx="4">
                  <c:v>13.4</c:v>
                </c:pt>
                <c:pt idx="5">
                  <c:v>13.7</c:v>
                </c:pt>
                <c:pt idx="6">
                  <c:v>9.3000000000000007</c:v>
                </c:pt>
                <c:pt idx="7">
                  <c:v>6.8</c:v>
                </c:pt>
                <c:pt idx="8">
                  <c:v>11.2</c:v>
                </c:pt>
                <c:pt idx="9">
                  <c:v>10.4</c:v>
                </c:pt>
                <c:pt idx="10">
                  <c:v>8.6</c:v>
                </c:pt>
              </c:numLit>
            </c:plus>
            <c:minus>
              <c:numLit>
                <c:formatCode>General</c:formatCode>
                <c:ptCount val="11"/>
                <c:pt idx="0">
                  <c:v>15</c:v>
                </c:pt>
                <c:pt idx="1">
                  <c:v>9.8000000000000007</c:v>
                </c:pt>
                <c:pt idx="2">
                  <c:v>14</c:v>
                </c:pt>
                <c:pt idx="3">
                  <c:v>11</c:v>
                </c:pt>
                <c:pt idx="4">
                  <c:v>13.4</c:v>
                </c:pt>
                <c:pt idx="5">
                  <c:v>13.7</c:v>
                </c:pt>
                <c:pt idx="6">
                  <c:v>9.3000000000000007</c:v>
                </c:pt>
                <c:pt idx="7">
                  <c:v>6.8</c:v>
                </c:pt>
                <c:pt idx="8">
                  <c:v>11.2</c:v>
                </c:pt>
                <c:pt idx="9">
                  <c:v>10.4</c:v>
                </c:pt>
                <c:pt idx="10">
                  <c:v>8.6</c:v>
                </c:pt>
              </c:numLit>
            </c:minus>
          </c:errBars>
          <c:cat>
            <c:strRef>
              <c:f>Sheet3!$B$1:$L$1</c:f>
              <c:strCache>
                <c:ptCount val="11"/>
                <c:pt idx="0">
                  <c:v>D25 Carrot</c:v>
                </c:pt>
                <c:pt idx="1">
                  <c:v>D26 Green Bean</c:v>
                </c:pt>
                <c:pt idx="2">
                  <c:v>D26 Spinach</c:v>
                </c:pt>
                <c:pt idx="3">
                  <c:v>D28 Broccoli</c:v>
                </c:pt>
                <c:pt idx="4">
                  <c:v>D29 Carrot</c:v>
                </c:pt>
                <c:pt idx="5">
                  <c:v>D30 Green Bean</c:v>
                </c:pt>
                <c:pt idx="6">
                  <c:v>D31 Spinach</c:v>
                </c:pt>
                <c:pt idx="7">
                  <c:v>D32 Broccoli</c:v>
                </c:pt>
                <c:pt idx="8">
                  <c:v>D33 Carrot</c:v>
                </c:pt>
                <c:pt idx="9">
                  <c:v>D34 Green bean</c:v>
                </c:pt>
                <c:pt idx="10">
                  <c:v>D35 Parsnip </c:v>
                </c:pt>
              </c:strCache>
            </c:strRef>
          </c:cat>
          <c:val>
            <c:numRef>
              <c:f>Sheet3!$B$3:$L$3</c:f>
              <c:numCache>
                <c:formatCode>General</c:formatCode>
                <c:ptCount val="11"/>
                <c:pt idx="0">
                  <c:v>95.5</c:v>
                </c:pt>
                <c:pt idx="1">
                  <c:v>55</c:v>
                </c:pt>
                <c:pt idx="2">
                  <c:v>72</c:v>
                </c:pt>
                <c:pt idx="3">
                  <c:v>81.3</c:v>
                </c:pt>
                <c:pt idx="4">
                  <c:v>91.2</c:v>
                </c:pt>
                <c:pt idx="5">
                  <c:v>61.5</c:v>
                </c:pt>
                <c:pt idx="6">
                  <c:v>66.599999999999994</c:v>
                </c:pt>
                <c:pt idx="7">
                  <c:v>84</c:v>
                </c:pt>
                <c:pt idx="8">
                  <c:v>92.4</c:v>
                </c:pt>
                <c:pt idx="9">
                  <c:v>65</c:v>
                </c:pt>
                <c:pt idx="1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66-4844-B7E4-62E534D2F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7549816"/>
        <c:axId val="285685136"/>
      </c:barChart>
      <c:catAx>
        <c:axId val="287549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Day</a:t>
                </a:r>
                <a:r>
                  <a:rPr lang="en-GB" sz="1600" baseline="0"/>
                  <a:t> and Vegetable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0.3454507641448975"/>
              <c:y val="0.9290073093730326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85685136"/>
        <c:crosses val="autoZero"/>
        <c:auto val="1"/>
        <c:lblAlgn val="ctr"/>
        <c:lblOffset val="100"/>
        <c:noMultiLvlLbl val="0"/>
      </c:catAx>
      <c:valAx>
        <c:axId val="285685136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/>
                  <a:t>weight </a:t>
                </a:r>
              </a:p>
              <a:p>
                <a:pPr>
                  <a:defRPr sz="1400"/>
                </a:pPr>
                <a:r>
                  <a:rPr lang="en-US" sz="1400"/>
                  <a:t>(g)</a:t>
                </a:r>
              </a:p>
            </c:rich>
          </c:tx>
          <c:layout>
            <c:manualLayout>
              <c:xMode val="edge"/>
              <c:yMode val="edge"/>
              <c:x val="7.8528350657215945E-4"/>
              <c:y val="0.456078182671061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87549816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50964994132042662"/>
          <c:y val="3.9672482378501156E-2"/>
          <c:w val="0.47646161689279581"/>
          <c:h val="6.4576736844054378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solidFill>
      <a:srgbClr val="E3EAC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127952755905507"/>
          <c:y val="7.98588057392427E-2"/>
          <c:w val="0.77058617672790786"/>
          <c:h val="0.6874760133920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Sheet3!$B$12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4"/>
                <c:pt idx="0">
                  <c:v>0.60000000000000064</c:v>
                </c:pt>
                <c:pt idx="1">
                  <c:v>0.65000000000000124</c:v>
                </c:pt>
                <c:pt idx="2">
                  <c:v>1</c:v>
                </c:pt>
                <c:pt idx="3">
                  <c:v>0.70000000000000062</c:v>
                </c:pt>
              </c:numLit>
            </c:plus>
            <c:minus>
              <c:numLit>
                <c:formatCode>General</c:formatCode>
                <c:ptCount val="4"/>
                <c:pt idx="0">
                  <c:v>0.60000000000000064</c:v>
                </c:pt>
                <c:pt idx="1">
                  <c:v>0.65000000000000124</c:v>
                </c:pt>
                <c:pt idx="2">
                  <c:v>1</c:v>
                </c:pt>
                <c:pt idx="3">
                  <c:v>0.70000000000000062</c:v>
                </c:pt>
              </c:numLit>
            </c:minus>
          </c:errBars>
          <c:cat>
            <c:strRef>
              <c:f>Sheet3!$C$11:$F$11</c:f>
              <c:strCache>
                <c:ptCount val="4"/>
                <c:pt idx="0">
                  <c:v>D25 Carrot</c:v>
                </c:pt>
                <c:pt idx="1">
                  <c:v>D26 Green Bean</c:v>
                </c:pt>
                <c:pt idx="2">
                  <c:v>D33 Carrot</c:v>
                </c:pt>
                <c:pt idx="3">
                  <c:v>D34 Green bean</c:v>
                </c:pt>
              </c:strCache>
            </c:strRef>
          </c:cat>
          <c:val>
            <c:numRef>
              <c:f>Sheet3!$C$12:$F$12</c:f>
              <c:numCache>
                <c:formatCode>General</c:formatCode>
                <c:ptCount val="4"/>
                <c:pt idx="0">
                  <c:v>3.8</c:v>
                </c:pt>
                <c:pt idx="1">
                  <c:v>3.1</c:v>
                </c:pt>
                <c:pt idx="2">
                  <c:v>6.95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F-4D85-89AE-E0562CD1B562}"/>
            </c:ext>
          </c:extLst>
        </c:ser>
        <c:ser>
          <c:idx val="1"/>
          <c:order val="1"/>
          <c:tx>
            <c:strRef>
              <c:f>Sheet3!$B$13</c:f>
              <c:strCache>
                <c:ptCount val="1"/>
                <c:pt idx="0">
                  <c:v>Intervention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4"/>
                <c:pt idx="0">
                  <c:v>0.56000000000000005</c:v>
                </c:pt>
                <c:pt idx="1">
                  <c:v>0.60000000000000064</c:v>
                </c:pt>
                <c:pt idx="2">
                  <c:v>0.9</c:v>
                </c:pt>
                <c:pt idx="3">
                  <c:v>0.70000000000000062</c:v>
                </c:pt>
              </c:numLit>
            </c:plus>
            <c:minus>
              <c:numLit>
                <c:formatCode>General</c:formatCode>
                <c:ptCount val="4"/>
                <c:pt idx="0">
                  <c:v>0.56000000000000005</c:v>
                </c:pt>
                <c:pt idx="1">
                  <c:v>0.60000000000000064</c:v>
                </c:pt>
                <c:pt idx="2">
                  <c:v>0.9</c:v>
                </c:pt>
                <c:pt idx="3">
                  <c:v>0.70000000000000062</c:v>
                </c:pt>
              </c:numLit>
            </c:minus>
          </c:errBars>
          <c:cat>
            <c:strRef>
              <c:f>Sheet3!$C$11:$F$11</c:f>
              <c:strCache>
                <c:ptCount val="4"/>
                <c:pt idx="0">
                  <c:v>D25 Carrot</c:v>
                </c:pt>
                <c:pt idx="1">
                  <c:v>D26 Green Bean</c:v>
                </c:pt>
                <c:pt idx="2">
                  <c:v>D33 Carrot</c:v>
                </c:pt>
                <c:pt idx="3">
                  <c:v>D34 Green bean</c:v>
                </c:pt>
              </c:strCache>
            </c:strRef>
          </c:cat>
          <c:val>
            <c:numRef>
              <c:f>Sheet3!$C$13:$F$13</c:f>
              <c:numCache>
                <c:formatCode>General</c:formatCode>
                <c:ptCount val="4"/>
                <c:pt idx="0">
                  <c:v>7.1</c:v>
                </c:pt>
                <c:pt idx="1">
                  <c:v>6.8</c:v>
                </c:pt>
                <c:pt idx="2">
                  <c:v>9</c:v>
                </c:pt>
                <c:pt idx="3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EF-4D85-89AE-E0562CD1B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6593672"/>
        <c:axId val="286053752"/>
      </c:barChart>
      <c:catAx>
        <c:axId val="286593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86053752"/>
        <c:crosses val="autoZero"/>
        <c:auto val="1"/>
        <c:lblAlgn val="ctr"/>
        <c:lblOffset val="100"/>
        <c:noMultiLvlLbl val="0"/>
      </c:catAx>
      <c:valAx>
        <c:axId val="28605375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n-GB" sz="1600"/>
                  <a:t>rate</a:t>
                </a:r>
              </a:p>
              <a:p>
                <a:pPr>
                  <a:defRPr sz="1600"/>
                </a:pPr>
                <a:r>
                  <a:rPr lang="en-GB" sz="1600"/>
                  <a:t>(g/min)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86593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0388019602741843"/>
          <c:y val="0"/>
          <c:w val="0.58266186391706187"/>
          <c:h val="0.20500025024444621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823F0-E3C6-4873-AEDC-077A4B0D3AB4}" type="doc">
      <dgm:prSet loTypeId="urn:microsoft.com/office/officeart/2005/8/layout/b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ADDA5AF-8137-4995-B15F-BAF42133D82F}">
      <dgm:prSet custT="1"/>
      <dgm:spPr>
        <a:solidFill>
          <a:srgbClr val="076785"/>
        </a:solidFill>
        <a:ln>
          <a:solidFill>
            <a:srgbClr val="076785"/>
          </a:solidFill>
        </a:ln>
      </dgm:spPr>
      <dgm:t>
        <a:bodyPr/>
        <a:lstStyle/>
        <a:p>
          <a:pPr rtl="0">
            <a:spcBef>
              <a:spcPts val="600"/>
            </a:spcBef>
            <a:spcAft>
              <a:spcPts val="0"/>
            </a:spcAft>
          </a:pPr>
          <a:r>
            <a:rPr lang="en-GB" sz="2000" b="0" u="none" dirty="0">
              <a:latin typeface="+mn-lt"/>
            </a:rPr>
            <a:t>Most</a:t>
          </a:r>
          <a:r>
            <a:rPr lang="en-GB" sz="2000" b="1" u="none" dirty="0">
              <a:latin typeface="+mn-lt"/>
            </a:rPr>
            <a:t> </a:t>
          </a:r>
          <a:r>
            <a:rPr lang="en-GB" sz="2000" b="0" u="none" dirty="0">
              <a:latin typeface="+mn-lt"/>
            </a:rPr>
            <a:t>children </a:t>
          </a:r>
          <a:r>
            <a:rPr lang="en-GB" sz="2000" b="1" u="none" dirty="0">
              <a:latin typeface="+mn-lt"/>
            </a:rPr>
            <a:t>do</a:t>
          </a:r>
          <a:r>
            <a:rPr lang="en-GB" sz="2000" u="none" dirty="0">
              <a:latin typeface="+mn-lt"/>
            </a:rPr>
            <a:t> </a:t>
          </a:r>
          <a:r>
            <a:rPr lang="en-GB" sz="2000" b="1" u="none" dirty="0">
              <a:latin typeface="+mn-lt"/>
            </a:rPr>
            <a:t>not</a:t>
          </a:r>
          <a:r>
            <a:rPr lang="en-GB" sz="2000" u="none" dirty="0">
              <a:latin typeface="+mn-lt"/>
            </a:rPr>
            <a:t> eat enough vegetables</a:t>
          </a:r>
          <a:r>
            <a:rPr lang="en-GB" sz="2000" b="1" u="none" dirty="0">
              <a:latin typeface="+mn-lt"/>
            </a:rPr>
            <a:t/>
          </a:r>
          <a:br>
            <a:rPr lang="en-GB" sz="2000" b="1" u="none" dirty="0">
              <a:latin typeface="+mn-lt"/>
            </a:rPr>
          </a:br>
          <a:r>
            <a:rPr lang="en-GB" sz="1600" b="0" u="none" dirty="0">
              <a:latin typeface="+mn-lt"/>
            </a:rPr>
            <a:t>(WHO, 2010)</a:t>
          </a:r>
        </a:p>
      </dgm:t>
    </dgm:pt>
    <dgm:pt modelId="{EA583CB8-715D-4B95-AEA5-BA9A2AE6C688}" type="parTrans" cxnId="{C7FBF120-3D73-42C1-A14F-5C4E5C4E833E}">
      <dgm:prSet/>
      <dgm:spPr/>
      <dgm:t>
        <a:bodyPr/>
        <a:lstStyle/>
        <a:p>
          <a:pPr>
            <a:spcBef>
              <a:spcPts val="1200"/>
            </a:spcBef>
          </a:pPr>
          <a:endParaRPr lang="en-GB" sz="2000" u="none">
            <a:latin typeface="+mn-lt"/>
          </a:endParaRPr>
        </a:p>
      </dgm:t>
    </dgm:pt>
    <dgm:pt modelId="{E9F114FA-ACAA-45FA-B754-FB108ECDE2CD}" type="sibTrans" cxnId="{C7FBF120-3D73-42C1-A14F-5C4E5C4E833E}">
      <dgm:prSet custT="1"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pPr>
            <a:spcBef>
              <a:spcPts val="1200"/>
            </a:spcBef>
          </a:pPr>
          <a:endParaRPr lang="en-GB" sz="2000" u="none" dirty="0">
            <a:latin typeface="+mn-lt"/>
          </a:endParaRPr>
        </a:p>
      </dgm:t>
    </dgm:pt>
    <dgm:pt modelId="{DAFB6DB1-AACA-4F47-87EA-0567C25D70C5}">
      <dgm:prSet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olidFill>
          <a:srgbClr val="3F762B"/>
        </a:solidFill>
        <a:ln>
          <a:solidFill>
            <a:srgbClr val="3F762B"/>
          </a:solidFill>
        </a:ln>
      </dgm:spPr>
      <dgm:t>
        <a:bodyPr rIns="144000"/>
        <a:lstStyle/>
        <a:p>
          <a:pPr rtl="0">
            <a:spcBef>
              <a:spcPts val="1200"/>
            </a:spcBef>
          </a:pPr>
          <a:r>
            <a:rPr lang="en-GB" sz="2000" b="0" u="none" dirty="0">
              <a:latin typeface="+mn-lt"/>
            </a:rPr>
            <a:t> Many are </a:t>
          </a:r>
          <a:r>
            <a:rPr lang="en-GB" sz="2000" b="1" u="none" dirty="0">
              <a:latin typeface="+mn-lt"/>
            </a:rPr>
            <a:t>unwilling to taste </a:t>
          </a:r>
          <a:r>
            <a:rPr lang="en-GB" sz="2000" b="0" u="none" dirty="0">
              <a:latin typeface="+mn-lt"/>
            </a:rPr>
            <a:t>new vegetable</a:t>
          </a:r>
          <a:br>
            <a:rPr lang="en-GB" sz="2000" b="0" u="none" dirty="0">
              <a:latin typeface="+mn-lt"/>
            </a:rPr>
          </a:br>
          <a:r>
            <a:rPr lang="en-GB" sz="1600" b="0" u="none" dirty="0">
              <a:latin typeface="+mn-lt"/>
            </a:rPr>
            <a:t>(Cooke et al 2003)</a:t>
          </a:r>
        </a:p>
      </dgm:t>
    </dgm:pt>
    <dgm:pt modelId="{4FA2F391-5B9E-4691-BF96-635630341ECE}" type="parTrans" cxnId="{E13A3F6E-26DF-4DDE-9392-5056EF31739B}">
      <dgm:prSet/>
      <dgm:spPr/>
      <dgm:t>
        <a:bodyPr/>
        <a:lstStyle/>
        <a:p>
          <a:pPr>
            <a:spcBef>
              <a:spcPts val="1200"/>
            </a:spcBef>
          </a:pPr>
          <a:endParaRPr lang="en-GB" sz="2000" u="none">
            <a:latin typeface="+mn-lt"/>
          </a:endParaRPr>
        </a:p>
      </dgm:t>
    </dgm:pt>
    <dgm:pt modelId="{91A12176-21A5-49D5-B242-E3B74E1606A1}" type="sibTrans" cxnId="{E13A3F6E-26DF-4DDE-9392-5056EF31739B}">
      <dgm:prSet custT="1"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pPr>
            <a:spcBef>
              <a:spcPts val="1200"/>
            </a:spcBef>
          </a:pPr>
          <a:endParaRPr lang="en-GB" sz="2000" u="none" dirty="0">
            <a:latin typeface="+mn-lt"/>
          </a:endParaRPr>
        </a:p>
      </dgm:t>
    </dgm:pt>
    <dgm:pt modelId="{291C99E8-C221-4606-99E6-C98EF8D00D39}">
      <dgm:prSet custT="1"/>
      <dgm:spPr>
        <a:solidFill>
          <a:schemeClr val="tx1">
            <a:lumMod val="85000"/>
            <a:lumOff val="15000"/>
          </a:schemeClr>
        </a:solidFill>
      </dgm:spPr>
      <dgm:t>
        <a:bodyPr lIns="108000" tIns="144000" rIns="72000"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12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u="none" dirty="0">
              <a:latin typeface="+mn-lt"/>
            </a:rPr>
            <a:t>Nutrition education widely used - but </a:t>
          </a:r>
          <a:r>
            <a:rPr lang="en-GB" sz="2000" b="1" u="none" dirty="0">
              <a:latin typeface="+mn-lt"/>
            </a:rPr>
            <a:t>small effects</a:t>
          </a:r>
          <a:r>
            <a:rPr lang="en-GB" sz="1600" u="none" dirty="0">
              <a:latin typeface="+mn-lt"/>
            </a:rPr>
            <a:t/>
          </a:r>
          <a:br>
            <a:rPr lang="en-GB" sz="1600" u="none" dirty="0">
              <a:latin typeface="+mn-lt"/>
            </a:rPr>
          </a:br>
          <a:r>
            <a:rPr lang="en-GB" sz="1600" u="none" dirty="0">
              <a:latin typeface="+mn-lt"/>
            </a:rPr>
            <a:t>(</a:t>
          </a:r>
          <a:r>
            <a:rPr lang="en-GB" sz="1600" u="none" dirty="0" err="1">
              <a:latin typeface="+mn-lt"/>
            </a:rPr>
            <a:t>DeCosta</a:t>
          </a:r>
          <a:r>
            <a:rPr lang="en-GB" sz="1600" u="none" dirty="0">
              <a:latin typeface="+mn-lt"/>
            </a:rPr>
            <a:t> et al., 2017)</a:t>
          </a:r>
          <a:endParaRPr lang="en-GB" sz="1600" b="0" u="none" dirty="0">
            <a:latin typeface="+mn-lt"/>
          </a:endParaRPr>
        </a:p>
      </dgm:t>
    </dgm:pt>
    <dgm:pt modelId="{744C1996-07C5-48C7-9597-72D44016B8DC}" type="parTrans" cxnId="{CB732E36-0E70-4D56-8A85-FF2FF8031ED1}">
      <dgm:prSet/>
      <dgm:spPr/>
      <dgm:t>
        <a:bodyPr/>
        <a:lstStyle/>
        <a:p>
          <a:pPr>
            <a:spcBef>
              <a:spcPts val="1200"/>
            </a:spcBef>
          </a:pPr>
          <a:endParaRPr lang="en-GB" sz="2000" u="none">
            <a:latin typeface="+mn-lt"/>
          </a:endParaRPr>
        </a:p>
      </dgm:t>
    </dgm:pt>
    <dgm:pt modelId="{C4995F46-325B-4867-AA76-907289BA434C}" type="sibTrans" cxnId="{CB732E36-0E70-4D56-8A85-FF2FF8031ED1}">
      <dgm:prSet custT="1"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pPr>
            <a:spcBef>
              <a:spcPts val="1200"/>
            </a:spcBef>
          </a:pPr>
          <a:endParaRPr lang="en-GB" sz="2000" u="none">
            <a:latin typeface="+mn-lt"/>
          </a:endParaRPr>
        </a:p>
      </dgm:t>
    </dgm:pt>
    <dgm:pt modelId="{60ABE31C-03B4-490C-B53D-225460DE4EC6}">
      <dgm:prSet custT="1"/>
      <dgm:spPr>
        <a:solidFill>
          <a:srgbClr val="443C29"/>
        </a:solidFill>
      </dgm:spPr>
      <dgm:t>
        <a:bodyPr lIns="72000" tIns="144000" rIns="108000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120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0" u="none" dirty="0">
              <a:latin typeface="+mn-lt"/>
            </a:rPr>
            <a:t>Children are </a:t>
          </a:r>
          <a:r>
            <a:rPr lang="en-GB" sz="2000" b="1" u="none" dirty="0">
              <a:latin typeface="+mn-lt"/>
            </a:rPr>
            <a:t>taught about the familiar </a:t>
          </a:r>
          <a:r>
            <a:rPr lang="en-GB" sz="2000" b="0" u="none" dirty="0">
              <a:latin typeface="+mn-lt"/>
            </a:rPr>
            <a:t>vegetables</a:t>
          </a:r>
          <a:br>
            <a:rPr lang="en-GB" sz="2000" b="0" u="none" dirty="0">
              <a:latin typeface="+mn-lt"/>
            </a:rPr>
          </a:br>
          <a:r>
            <a:rPr lang="en-GB" sz="200" b="0" u="none" dirty="0">
              <a:latin typeface="+mn-lt"/>
            </a:rPr>
            <a:t/>
          </a:r>
          <a:br>
            <a:rPr lang="en-GB" sz="200" b="0" u="none" dirty="0">
              <a:latin typeface="+mn-lt"/>
            </a:rPr>
          </a:br>
          <a:r>
            <a:rPr lang="en-GB" sz="2000" b="1" u="none" dirty="0">
              <a:solidFill>
                <a:srgbClr val="F0EA00"/>
              </a:solidFill>
              <a:latin typeface="+mn-lt"/>
            </a:rPr>
            <a:t>Does it matter?</a:t>
          </a:r>
        </a:p>
      </dgm:t>
    </dgm:pt>
    <dgm:pt modelId="{F427773D-27DD-4223-BEE1-AE72BD7BBB16}" type="parTrans" cxnId="{F14EC3C2-E881-4D43-8383-E5F2D6FAF9AC}">
      <dgm:prSet/>
      <dgm:spPr/>
      <dgm:t>
        <a:bodyPr/>
        <a:lstStyle/>
        <a:p>
          <a:pPr>
            <a:spcBef>
              <a:spcPts val="1200"/>
            </a:spcBef>
          </a:pPr>
          <a:endParaRPr lang="en-GB" sz="2000" u="none">
            <a:latin typeface="+mn-lt"/>
          </a:endParaRPr>
        </a:p>
      </dgm:t>
    </dgm:pt>
    <dgm:pt modelId="{5FA828DD-FFC8-46E8-89E6-FB0D7547209B}" type="sibTrans" cxnId="{F14EC3C2-E881-4D43-8383-E5F2D6FAF9AC}">
      <dgm:prSet/>
      <dgm:spPr/>
      <dgm:t>
        <a:bodyPr/>
        <a:lstStyle/>
        <a:p>
          <a:pPr>
            <a:spcBef>
              <a:spcPts val="1200"/>
            </a:spcBef>
          </a:pPr>
          <a:endParaRPr lang="en-GB" sz="2000" u="none">
            <a:latin typeface="+mn-lt"/>
          </a:endParaRPr>
        </a:p>
      </dgm:t>
    </dgm:pt>
    <dgm:pt modelId="{7A0475AA-D48E-4910-BC6C-3CDD9B13E441}" type="pres">
      <dgm:prSet presAssocID="{2C6823F0-E3C6-4873-AEDC-077A4B0D3A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594CB40-3A33-4C08-939B-9E63DE46E4A2}" type="pres">
      <dgm:prSet presAssocID="{7ADDA5AF-8137-4995-B15F-BAF42133D82F}" presName="node" presStyleLbl="node1" presStyleIdx="0" presStyleCnt="4" custScaleX="12032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E14DB59C-158E-4124-A619-7BEBA236A875}" type="pres">
      <dgm:prSet presAssocID="{E9F114FA-ACAA-45FA-B754-FB108ECDE2CD}" presName="sibTrans" presStyleLbl="sibTrans1D1" presStyleIdx="0" presStyleCnt="3"/>
      <dgm:spPr/>
      <dgm:t>
        <a:bodyPr/>
        <a:lstStyle/>
        <a:p>
          <a:endParaRPr lang="en-GB"/>
        </a:p>
      </dgm:t>
    </dgm:pt>
    <dgm:pt modelId="{6AAEF3FC-8F90-4BB6-A448-FAC74E0C3EB5}" type="pres">
      <dgm:prSet presAssocID="{E9F114FA-ACAA-45FA-B754-FB108ECDE2CD}" presName="connectorText" presStyleLbl="sibTrans1D1" presStyleIdx="0" presStyleCnt="3"/>
      <dgm:spPr/>
      <dgm:t>
        <a:bodyPr/>
        <a:lstStyle/>
        <a:p>
          <a:endParaRPr lang="en-GB"/>
        </a:p>
      </dgm:t>
    </dgm:pt>
    <dgm:pt modelId="{A425F7EB-8BAC-47E1-9B3A-3C7BAE16BB12}" type="pres">
      <dgm:prSet presAssocID="{DAFB6DB1-AACA-4F47-87EA-0567C25D70C5}" presName="node" presStyleLbl="node1" presStyleIdx="1" presStyleCnt="4" custScaleX="12032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91295547-C55F-4E35-98D8-22B274D65ACA}" type="pres">
      <dgm:prSet presAssocID="{91A12176-21A5-49D5-B242-E3B74E1606A1}" presName="sibTrans" presStyleLbl="sibTrans1D1" presStyleIdx="1" presStyleCnt="3"/>
      <dgm:spPr/>
      <dgm:t>
        <a:bodyPr/>
        <a:lstStyle/>
        <a:p>
          <a:endParaRPr lang="en-GB"/>
        </a:p>
      </dgm:t>
    </dgm:pt>
    <dgm:pt modelId="{3DFC31EB-40A2-481F-90C0-C2B7881B51E2}" type="pres">
      <dgm:prSet presAssocID="{91A12176-21A5-49D5-B242-E3B74E1606A1}" presName="connectorText" presStyleLbl="sibTrans1D1" presStyleIdx="1" presStyleCnt="3"/>
      <dgm:spPr/>
      <dgm:t>
        <a:bodyPr/>
        <a:lstStyle/>
        <a:p>
          <a:endParaRPr lang="en-GB"/>
        </a:p>
      </dgm:t>
    </dgm:pt>
    <dgm:pt modelId="{1C6F8B14-8424-4F13-B052-1087FBBF6624}" type="pres">
      <dgm:prSet presAssocID="{291C99E8-C221-4606-99E6-C98EF8D00D39}" presName="node" presStyleLbl="node1" presStyleIdx="2" presStyleCnt="4" custScaleX="12032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03334E1C-2711-43DF-A666-CD83EC190C46}" type="pres">
      <dgm:prSet presAssocID="{C4995F46-325B-4867-AA76-907289BA434C}" presName="sibTrans" presStyleLbl="sibTrans1D1" presStyleIdx="2" presStyleCnt="3"/>
      <dgm:spPr/>
      <dgm:t>
        <a:bodyPr/>
        <a:lstStyle/>
        <a:p>
          <a:endParaRPr lang="en-GB"/>
        </a:p>
      </dgm:t>
    </dgm:pt>
    <dgm:pt modelId="{5DD99021-94D4-412D-A3DD-B81FE86CA6D0}" type="pres">
      <dgm:prSet presAssocID="{C4995F46-325B-4867-AA76-907289BA434C}" presName="connectorText" presStyleLbl="sibTrans1D1" presStyleIdx="2" presStyleCnt="3"/>
      <dgm:spPr/>
      <dgm:t>
        <a:bodyPr/>
        <a:lstStyle/>
        <a:p>
          <a:endParaRPr lang="en-GB"/>
        </a:p>
      </dgm:t>
    </dgm:pt>
    <dgm:pt modelId="{A3C61F82-0CEB-4399-B79A-65CC148EC788}" type="pres">
      <dgm:prSet presAssocID="{60ABE31C-03B4-490C-B53D-225460DE4EC6}" presName="node" presStyleLbl="node1" presStyleIdx="3" presStyleCnt="4" custScaleX="120318" custScaleY="99854" custLinFactNeighborX="290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</dgm:ptLst>
  <dgm:cxnLst>
    <dgm:cxn modelId="{34A2FC65-19DB-4311-BADF-9AAD1202E41D}" type="presOf" srcId="{7ADDA5AF-8137-4995-B15F-BAF42133D82F}" destId="{7594CB40-3A33-4C08-939B-9E63DE46E4A2}" srcOrd="0" destOrd="0" presId="urn:microsoft.com/office/officeart/2005/8/layout/bProcess3"/>
    <dgm:cxn modelId="{CB732E36-0E70-4D56-8A85-FF2FF8031ED1}" srcId="{2C6823F0-E3C6-4873-AEDC-077A4B0D3AB4}" destId="{291C99E8-C221-4606-99E6-C98EF8D00D39}" srcOrd="2" destOrd="0" parTransId="{744C1996-07C5-48C7-9597-72D44016B8DC}" sibTransId="{C4995F46-325B-4867-AA76-907289BA434C}"/>
    <dgm:cxn modelId="{E13A3F6E-26DF-4DDE-9392-5056EF31739B}" srcId="{2C6823F0-E3C6-4873-AEDC-077A4B0D3AB4}" destId="{DAFB6DB1-AACA-4F47-87EA-0567C25D70C5}" srcOrd="1" destOrd="0" parTransId="{4FA2F391-5B9E-4691-BF96-635630341ECE}" sibTransId="{91A12176-21A5-49D5-B242-E3B74E1606A1}"/>
    <dgm:cxn modelId="{A42EE1A7-D90A-4804-ABD0-BC6A382C6735}" type="presOf" srcId="{91A12176-21A5-49D5-B242-E3B74E1606A1}" destId="{3DFC31EB-40A2-481F-90C0-C2B7881B51E2}" srcOrd="1" destOrd="0" presId="urn:microsoft.com/office/officeart/2005/8/layout/bProcess3"/>
    <dgm:cxn modelId="{977DE63D-5FAA-4B13-8E93-F0717A4F56B1}" type="presOf" srcId="{DAFB6DB1-AACA-4F47-87EA-0567C25D70C5}" destId="{A425F7EB-8BAC-47E1-9B3A-3C7BAE16BB12}" srcOrd="0" destOrd="0" presId="urn:microsoft.com/office/officeart/2005/8/layout/bProcess3"/>
    <dgm:cxn modelId="{75A602D1-3C7C-4465-93B1-3F44C7CCFDBC}" type="presOf" srcId="{E9F114FA-ACAA-45FA-B754-FB108ECDE2CD}" destId="{E14DB59C-158E-4124-A619-7BEBA236A875}" srcOrd="0" destOrd="0" presId="urn:microsoft.com/office/officeart/2005/8/layout/bProcess3"/>
    <dgm:cxn modelId="{4F3BACD0-E961-48CE-B364-5194B75CAA61}" type="presOf" srcId="{2C6823F0-E3C6-4873-AEDC-077A4B0D3AB4}" destId="{7A0475AA-D48E-4910-BC6C-3CDD9B13E441}" srcOrd="0" destOrd="0" presId="urn:microsoft.com/office/officeart/2005/8/layout/bProcess3"/>
    <dgm:cxn modelId="{0308235D-FBDE-45D2-B2CC-FDE28B7F573E}" type="presOf" srcId="{C4995F46-325B-4867-AA76-907289BA434C}" destId="{5DD99021-94D4-412D-A3DD-B81FE86CA6D0}" srcOrd="1" destOrd="0" presId="urn:microsoft.com/office/officeart/2005/8/layout/bProcess3"/>
    <dgm:cxn modelId="{B2E19DB5-F92D-407D-B3C3-1EBD8787DAF0}" type="presOf" srcId="{C4995F46-325B-4867-AA76-907289BA434C}" destId="{03334E1C-2711-43DF-A666-CD83EC190C46}" srcOrd="0" destOrd="0" presId="urn:microsoft.com/office/officeart/2005/8/layout/bProcess3"/>
    <dgm:cxn modelId="{027692FF-203B-47A1-9977-48E158EBD447}" type="presOf" srcId="{91A12176-21A5-49D5-B242-E3B74E1606A1}" destId="{91295547-C55F-4E35-98D8-22B274D65ACA}" srcOrd="0" destOrd="0" presId="urn:microsoft.com/office/officeart/2005/8/layout/bProcess3"/>
    <dgm:cxn modelId="{B216669C-0684-4B9A-9132-DF9E7A89E078}" type="presOf" srcId="{60ABE31C-03B4-490C-B53D-225460DE4EC6}" destId="{A3C61F82-0CEB-4399-B79A-65CC148EC788}" srcOrd="0" destOrd="0" presId="urn:microsoft.com/office/officeart/2005/8/layout/bProcess3"/>
    <dgm:cxn modelId="{C7FBF120-3D73-42C1-A14F-5C4E5C4E833E}" srcId="{2C6823F0-E3C6-4873-AEDC-077A4B0D3AB4}" destId="{7ADDA5AF-8137-4995-B15F-BAF42133D82F}" srcOrd="0" destOrd="0" parTransId="{EA583CB8-715D-4B95-AEA5-BA9A2AE6C688}" sibTransId="{E9F114FA-ACAA-45FA-B754-FB108ECDE2CD}"/>
    <dgm:cxn modelId="{F14EC3C2-E881-4D43-8383-E5F2D6FAF9AC}" srcId="{2C6823F0-E3C6-4873-AEDC-077A4B0D3AB4}" destId="{60ABE31C-03B4-490C-B53D-225460DE4EC6}" srcOrd="3" destOrd="0" parTransId="{F427773D-27DD-4223-BEE1-AE72BD7BBB16}" sibTransId="{5FA828DD-FFC8-46E8-89E6-FB0D7547209B}"/>
    <dgm:cxn modelId="{53CC5F4C-66FB-44C4-8B69-1C36CF2D182D}" type="presOf" srcId="{E9F114FA-ACAA-45FA-B754-FB108ECDE2CD}" destId="{6AAEF3FC-8F90-4BB6-A448-FAC74E0C3EB5}" srcOrd="1" destOrd="0" presId="urn:microsoft.com/office/officeart/2005/8/layout/bProcess3"/>
    <dgm:cxn modelId="{31A658F7-19FF-465F-97D1-BBC2577BFA2A}" type="presOf" srcId="{291C99E8-C221-4606-99E6-C98EF8D00D39}" destId="{1C6F8B14-8424-4F13-B052-1087FBBF6624}" srcOrd="0" destOrd="0" presId="urn:microsoft.com/office/officeart/2005/8/layout/bProcess3"/>
    <dgm:cxn modelId="{E4F371DC-C42E-4B59-8309-E8726791F05C}" type="presParOf" srcId="{7A0475AA-D48E-4910-BC6C-3CDD9B13E441}" destId="{7594CB40-3A33-4C08-939B-9E63DE46E4A2}" srcOrd="0" destOrd="0" presId="urn:microsoft.com/office/officeart/2005/8/layout/bProcess3"/>
    <dgm:cxn modelId="{8C0C51C2-E0D5-4341-BCE4-EC35B1B59CCE}" type="presParOf" srcId="{7A0475AA-D48E-4910-BC6C-3CDD9B13E441}" destId="{E14DB59C-158E-4124-A619-7BEBA236A875}" srcOrd="1" destOrd="0" presId="urn:microsoft.com/office/officeart/2005/8/layout/bProcess3"/>
    <dgm:cxn modelId="{F22C7E5A-EAA3-4039-B0AB-260DF24A5A59}" type="presParOf" srcId="{E14DB59C-158E-4124-A619-7BEBA236A875}" destId="{6AAEF3FC-8F90-4BB6-A448-FAC74E0C3EB5}" srcOrd="0" destOrd="0" presId="urn:microsoft.com/office/officeart/2005/8/layout/bProcess3"/>
    <dgm:cxn modelId="{B146747F-39B0-4A7A-9583-A41375723263}" type="presParOf" srcId="{7A0475AA-D48E-4910-BC6C-3CDD9B13E441}" destId="{A425F7EB-8BAC-47E1-9B3A-3C7BAE16BB12}" srcOrd="2" destOrd="0" presId="urn:microsoft.com/office/officeart/2005/8/layout/bProcess3"/>
    <dgm:cxn modelId="{0A5AE763-0ACE-4AED-9B76-638B0BB97EB7}" type="presParOf" srcId="{7A0475AA-D48E-4910-BC6C-3CDD9B13E441}" destId="{91295547-C55F-4E35-98D8-22B274D65ACA}" srcOrd="3" destOrd="0" presId="urn:microsoft.com/office/officeart/2005/8/layout/bProcess3"/>
    <dgm:cxn modelId="{F5A19607-7844-4014-8D16-E93DE973305E}" type="presParOf" srcId="{91295547-C55F-4E35-98D8-22B274D65ACA}" destId="{3DFC31EB-40A2-481F-90C0-C2B7881B51E2}" srcOrd="0" destOrd="0" presId="urn:microsoft.com/office/officeart/2005/8/layout/bProcess3"/>
    <dgm:cxn modelId="{F5031B24-8443-415C-A4C4-002E3466F176}" type="presParOf" srcId="{7A0475AA-D48E-4910-BC6C-3CDD9B13E441}" destId="{1C6F8B14-8424-4F13-B052-1087FBBF6624}" srcOrd="4" destOrd="0" presId="urn:microsoft.com/office/officeart/2005/8/layout/bProcess3"/>
    <dgm:cxn modelId="{9E249021-E813-4AC3-A01D-BF9E2F35CBE4}" type="presParOf" srcId="{7A0475AA-D48E-4910-BC6C-3CDD9B13E441}" destId="{03334E1C-2711-43DF-A666-CD83EC190C46}" srcOrd="5" destOrd="0" presId="urn:microsoft.com/office/officeart/2005/8/layout/bProcess3"/>
    <dgm:cxn modelId="{2912C131-C032-48B4-AA8D-60B7B8A3AECB}" type="presParOf" srcId="{03334E1C-2711-43DF-A666-CD83EC190C46}" destId="{5DD99021-94D4-412D-A3DD-B81FE86CA6D0}" srcOrd="0" destOrd="0" presId="urn:microsoft.com/office/officeart/2005/8/layout/bProcess3"/>
    <dgm:cxn modelId="{94FB89D5-1175-4BFD-AC21-3C09A15F3070}" type="presParOf" srcId="{7A0475AA-D48E-4910-BC6C-3CDD9B13E441}" destId="{A3C61F82-0CEB-4399-B79A-65CC148EC788}" srcOrd="6" destOrd="0" presId="urn:microsoft.com/office/officeart/2005/8/layout/bProcess3"/>
  </dgm:cxnLst>
  <dgm:bg>
    <a:noFill/>
  </dgm:bg>
  <dgm:whole>
    <a:ln w="190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168B9-B597-47B6-919E-554517EDA366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23D98B0-EA41-4225-8957-939AC31CB12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800" b="1" dirty="0"/>
            <a:t>Target Storybook</a:t>
          </a:r>
        </a:p>
      </dgm:t>
    </dgm:pt>
    <dgm:pt modelId="{64102F31-CDD8-4989-9256-703D1E10688C}" type="parTrans" cxnId="{0B0ACA58-E1B7-412E-8229-F9754F1B3623}">
      <dgm:prSet/>
      <dgm:spPr/>
      <dgm:t>
        <a:bodyPr/>
        <a:lstStyle/>
        <a:p>
          <a:endParaRPr lang="en-US" sz="1200"/>
        </a:p>
      </dgm:t>
    </dgm:pt>
    <dgm:pt modelId="{683C304F-9366-442F-8287-2A2E965E18D9}" type="sibTrans" cxnId="{0B0ACA58-E1B7-412E-8229-F9754F1B3623}">
      <dgm:prSet/>
      <dgm:spPr/>
      <dgm:t>
        <a:bodyPr/>
        <a:lstStyle/>
        <a:p>
          <a:endParaRPr lang="en-US" sz="1200"/>
        </a:p>
      </dgm:t>
    </dgm:pt>
    <dgm:pt modelId="{1DE9D250-B52E-4801-B93F-692205F34F1F}">
      <dgm:prSet phldrT="[Text]" custT="1"/>
      <dgm:spPr>
        <a:ln>
          <a:noFill/>
        </a:ln>
      </dgm:spPr>
      <dgm:t>
        <a:bodyPr/>
        <a:lstStyle/>
        <a:p>
          <a:pPr marL="723900" indent="-188913"/>
          <a:r>
            <a:rPr lang="en-GB" sz="2400" b="0" dirty="0"/>
            <a:t>Do storybooks featuring a novel veg increase intake?</a:t>
          </a:r>
          <a:endParaRPr lang="en-US" sz="2400" b="0" dirty="0"/>
        </a:p>
      </dgm:t>
    </dgm:pt>
    <dgm:pt modelId="{DE88E2DB-693F-4790-8E86-51713A7981D4}" type="parTrans" cxnId="{E2820E7B-E32E-43D7-B0CB-66316CA86A34}">
      <dgm:prSet/>
      <dgm:spPr/>
      <dgm:t>
        <a:bodyPr/>
        <a:lstStyle/>
        <a:p>
          <a:endParaRPr lang="en-US" sz="1200"/>
        </a:p>
      </dgm:t>
    </dgm:pt>
    <dgm:pt modelId="{D3AEDAF8-8CA0-4D76-BEA4-434F9084A34B}" type="sibTrans" cxnId="{E2820E7B-E32E-43D7-B0CB-66316CA86A34}">
      <dgm:prSet/>
      <dgm:spPr/>
      <dgm:t>
        <a:bodyPr/>
        <a:lstStyle/>
        <a:p>
          <a:endParaRPr lang="en-US" sz="1200"/>
        </a:p>
      </dgm:t>
    </dgm:pt>
    <dgm:pt modelId="{69865299-C895-4C74-9946-A05407B81B5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b="1" dirty="0"/>
            <a:t>Sensory Learning</a:t>
          </a:r>
        </a:p>
      </dgm:t>
    </dgm:pt>
    <dgm:pt modelId="{F03E307E-C6CF-4B9A-A1BB-657B83C3970C}" type="parTrans" cxnId="{E31161C1-F9AF-4440-A17C-E15EDFA8C4BC}">
      <dgm:prSet/>
      <dgm:spPr/>
      <dgm:t>
        <a:bodyPr/>
        <a:lstStyle/>
        <a:p>
          <a:endParaRPr lang="en-US" sz="1200"/>
        </a:p>
      </dgm:t>
    </dgm:pt>
    <dgm:pt modelId="{A571CF22-51FF-4EF7-BA26-103898134AA1}" type="sibTrans" cxnId="{E31161C1-F9AF-4440-A17C-E15EDFA8C4BC}">
      <dgm:prSet/>
      <dgm:spPr/>
      <dgm:t>
        <a:bodyPr/>
        <a:lstStyle/>
        <a:p>
          <a:endParaRPr lang="en-US" sz="1200"/>
        </a:p>
      </dgm:t>
    </dgm:pt>
    <dgm:pt modelId="{3876854F-51B6-4B59-BC66-9620666CFFCF}">
      <dgm:prSet phldrT="[Text]" custT="1"/>
      <dgm:spPr/>
      <dgm:t>
        <a:bodyPr/>
        <a:lstStyle/>
        <a:p>
          <a:pPr marL="723900" indent="-188913"/>
          <a:r>
            <a:rPr lang="en-GB" sz="2400" b="0" dirty="0">
              <a:cs typeface="Tibetan Machine Uni" panose="01000000000000000000" pitchFamily="2" charset="0"/>
            </a:rPr>
            <a:t>Does sensory learning with the novel vegetable increase intake?</a:t>
          </a:r>
          <a:endParaRPr lang="en-US" sz="2400" b="0" dirty="0"/>
        </a:p>
      </dgm:t>
    </dgm:pt>
    <dgm:pt modelId="{22ED095E-13BA-4AB9-8FFB-6ABFD9E94198}" type="parTrans" cxnId="{28D92911-A0FB-4564-9F87-C09E0346E55E}">
      <dgm:prSet/>
      <dgm:spPr/>
      <dgm:t>
        <a:bodyPr/>
        <a:lstStyle/>
        <a:p>
          <a:endParaRPr lang="en-US" sz="1200"/>
        </a:p>
      </dgm:t>
    </dgm:pt>
    <dgm:pt modelId="{9586097D-A287-4C35-BFC4-B6D16FFF0E3A}" type="sibTrans" cxnId="{28D92911-A0FB-4564-9F87-C09E0346E55E}">
      <dgm:prSet/>
      <dgm:spPr/>
      <dgm:t>
        <a:bodyPr/>
        <a:lstStyle/>
        <a:p>
          <a:endParaRPr lang="en-US" sz="1200"/>
        </a:p>
      </dgm:t>
    </dgm:pt>
    <dgm:pt modelId="{6AE53AC5-B133-44DF-B20D-CC2696478474}" type="pres">
      <dgm:prSet presAssocID="{234168B9-B597-47B6-919E-554517EDA3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732B710-8473-4875-9F1F-D9C1D24C067B}" type="pres">
      <dgm:prSet presAssocID="{E23D98B0-EA41-4225-8957-939AC31CB129}" presName="linNode" presStyleCnt="0"/>
      <dgm:spPr/>
    </dgm:pt>
    <dgm:pt modelId="{D8327554-7BE6-41A1-97A7-3264DAD64D69}" type="pres">
      <dgm:prSet presAssocID="{E23D98B0-EA41-4225-8957-939AC31CB129}" presName="parentText" presStyleLbl="node1" presStyleIdx="0" presStyleCnt="2" custScaleX="9874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B64D43-56D1-460D-90BD-25BA0BB682B6}" type="pres">
      <dgm:prSet presAssocID="{E23D98B0-EA41-4225-8957-939AC31CB129}" presName="descendantText" presStyleLbl="alignAccFollowNode1" presStyleIdx="0" presStyleCnt="2" custScaleX="116488" custScaleY="1224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71E2F5-7CC8-4E51-981B-3D7F3EFB2EEE}" type="pres">
      <dgm:prSet presAssocID="{683C304F-9366-442F-8287-2A2E965E18D9}" presName="sp" presStyleCnt="0"/>
      <dgm:spPr/>
    </dgm:pt>
    <dgm:pt modelId="{06DAC476-359A-409E-BFAF-B30434E79400}" type="pres">
      <dgm:prSet presAssocID="{69865299-C895-4C74-9946-A05407B81B53}" presName="linNode" presStyleCnt="0"/>
      <dgm:spPr/>
    </dgm:pt>
    <dgm:pt modelId="{6B13DD80-6FF5-4DB3-9E13-0046464E7F8D}" type="pres">
      <dgm:prSet presAssocID="{69865299-C895-4C74-9946-A05407B81B53}" presName="parentText" presStyleLbl="node1" presStyleIdx="1" presStyleCnt="2" custScaleX="9874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C42100-4B02-4C4D-92B1-4DA8E0906037}" type="pres">
      <dgm:prSet presAssocID="{69865299-C895-4C74-9946-A05407B81B53}" presName="descendantText" presStyleLbl="alignAccFollowNode1" presStyleIdx="1" presStyleCnt="2" custScaleX="116488" custScaleY="12246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D723789-E673-4E30-BEA8-7E9E953CE92F}" type="presOf" srcId="{69865299-C895-4C74-9946-A05407B81B53}" destId="{6B13DD80-6FF5-4DB3-9E13-0046464E7F8D}" srcOrd="0" destOrd="0" presId="urn:microsoft.com/office/officeart/2005/8/layout/vList5"/>
    <dgm:cxn modelId="{C7EE5805-61E5-43DF-8965-5849BADADF36}" type="presOf" srcId="{3876854F-51B6-4B59-BC66-9620666CFFCF}" destId="{6AC42100-4B02-4C4D-92B1-4DA8E0906037}" srcOrd="0" destOrd="0" presId="urn:microsoft.com/office/officeart/2005/8/layout/vList5"/>
    <dgm:cxn modelId="{28D92911-A0FB-4564-9F87-C09E0346E55E}" srcId="{69865299-C895-4C74-9946-A05407B81B53}" destId="{3876854F-51B6-4B59-BC66-9620666CFFCF}" srcOrd="0" destOrd="0" parTransId="{22ED095E-13BA-4AB9-8FFB-6ABFD9E94198}" sibTransId="{9586097D-A287-4C35-BFC4-B6D16FFF0E3A}"/>
    <dgm:cxn modelId="{E2820E7B-E32E-43D7-B0CB-66316CA86A34}" srcId="{E23D98B0-EA41-4225-8957-939AC31CB129}" destId="{1DE9D250-B52E-4801-B93F-692205F34F1F}" srcOrd="0" destOrd="0" parTransId="{DE88E2DB-693F-4790-8E86-51713A7981D4}" sibTransId="{D3AEDAF8-8CA0-4D76-BEA4-434F9084A34B}"/>
    <dgm:cxn modelId="{E31161C1-F9AF-4440-A17C-E15EDFA8C4BC}" srcId="{234168B9-B597-47B6-919E-554517EDA366}" destId="{69865299-C895-4C74-9946-A05407B81B53}" srcOrd="1" destOrd="0" parTransId="{F03E307E-C6CF-4B9A-A1BB-657B83C3970C}" sibTransId="{A571CF22-51FF-4EF7-BA26-103898134AA1}"/>
    <dgm:cxn modelId="{160C734A-C2F4-4462-AECF-4BAC675D3F3C}" type="presOf" srcId="{234168B9-B597-47B6-919E-554517EDA366}" destId="{6AE53AC5-B133-44DF-B20D-CC2696478474}" srcOrd="0" destOrd="0" presId="urn:microsoft.com/office/officeart/2005/8/layout/vList5"/>
    <dgm:cxn modelId="{0B0ACA58-E1B7-412E-8229-F9754F1B3623}" srcId="{234168B9-B597-47B6-919E-554517EDA366}" destId="{E23D98B0-EA41-4225-8957-939AC31CB129}" srcOrd="0" destOrd="0" parTransId="{64102F31-CDD8-4989-9256-703D1E10688C}" sibTransId="{683C304F-9366-442F-8287-2A2E965E18D9}"/>
    <dgm:cxn modelId="{23D29B79-F764-4714-979A-6830F41B2572}" type="presOf" srcId="{E23D98B0-EA41-4225-8957-939AC31CB129}" destId="{D8327554-7BE6-41A1-97A7-3264DAD64D69}" srcOrd="0" destOrd="0" presId="urn:microsoft.com/office/officeart/2005/8/layout/vList5"/>
    <dgm:cxn modelId="{3D07A0D3-6418-4F70-B83E-195699D97BF3}" type="presOf" srcId="{1DE9D250-B52E-4801-B93F-692205F34F1F}" destId="{42B64D43-56D1-460D-90BD-25BA0BB682B6}" srcOrd="0" destOrd="0" presId="urn:microsoft.com/office/officeart/2005/8/layout/vList5"/>
    <dgm:cxn modelId="{EBEF70FC-2944-4BEA-AF5B-427F3E24BC72}" type="presParOf" srcId="{6AE53AC5-B133-44DF-B20D-CC2696478474}" destId="{8732B710-8473-4875-9F1F-D9C1D24C067B}" srcOrd="0" destOrd="0" presId="urn:microsoft.com/office/officeart/2005/8/layout/vList5"/>
    <dgm:cxn modelId="{BF5E1345-863C-4B85-9C6E-8F9CFB43F6F0}" type="presParOf" srcId="{8732B710-8473-4875-9F1F-D9C1D24C067B}" destId="{D8327554-7BE6-41A1-97A7-3264DAD64D69}" srcOrd="0" destOrd="0" presId="urn:microsoft.com/office/officeart/2005/8/layout/vList5"/>
    <dgm:cxn modelId="{259A9646-F759-4818-B85C-D4016B533ED3}" type="presParOf" srcId="{8732B710-8473-4875-9F1F-D9C1D24C067B}" destId="{42B64D43-56D1-460D-90BD-25BA0BB682B6}" srcOrd="1" destOrd="0" presId="urn:microsoft.com/office/officeart/2005/8/layout/vList5"/>
    <dgm:cxn modelId="{6597063F-A5A2-4E61-93C4-D30FC77FC287}" type="presParOf" srcId="{6AE53AC5-B133-44DF-B20D-CC2696478474}" destId="{7571E2F5-7CC8-4E51-981B-3D7F3EFB2EEE}" srcOrd="1" destOrd="0" presId="urn:microsoft.com/office/officeart/2005/8/layout/vList5"/>
    <dgm:cxn modelId="{308394DD-9CA9-4266-BEBC-B29DE99A58B2}" type="presParOf" srcId="{6AE53AC5-B133-44DF-B20D-CC2696478474}" destId="{06DAC476-359A-409E-BFAF-B30434E79400}" srcOrd="2" destOrd="0" presId="urn:microsoft.com/office/officeart/2005/8/layout/vList5"/>
    <dgm:cxn modelId="{9493CE90-3516-4519-8A2D-8FC4240EF618}" type="presParOf" srcId="{06DAC476-359A-409E-BFAF-B30434E79400}" destId="{6B13DD80-6FF5-4DB3-9E13-0046464E7F8D}" srcOrd="0" destOrd="0" presId="urn:microsoft.com/office/officeart/2005/8/layout/vList5"/>
    <dgm:cxn modelId="{6B5CB1A1-DD51-4B3C-B168-03F965F52317}" type="presParOf" srcId="{06DAC476-359A-409E-BFAF-B30434E79400}" destId="{6AC42100-4B02-4C4D-92B1-4DA8E090603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4DB59C-158E-4124-A619-7BEBA236A875}">
      <dsp:nvSpPr>
        <dsp:cNvPr id="0" name=""/>
        <dsp:cNvSpPr/>
      </dsp:nvSpPr>
      <dsp:spPr>
        <a:xfrm>
          <a:off x="3305855" y="1450633"/>
          <a:ext cx="60027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0277" y="45720"/>
              </a:lnTo>
            </a:path>
          </a:pathLst>
        </a:custGeom>
        <a:noFill/>
        <a:ln w="28575" cap="rnd" cmpd="sng" algn="ctr">
          <a:solidFill>
            <a:schemeClr val="accent1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u="none" kern="1200" dirty="0">
            <a:latin typeface="+mn-lt"/>
          </a:endParaRPr>
        </a:p>
      </dsp:txBody>
      <dsp:txXfrm>
        <a:off x="3590222" y="1493196"/>
        <a:ext cx="31543" cy="6314"/>
      </dsp:txXfrm>
    </dsp:sp>
    <dsp:sp modelId="{7594CB40-3A33-4C08-939B-9E63DE46E4A2}">
      <dsp:nvSpPr>
        <dsp:cNvPr id="0" name=""/>
        <dsp:cNvSpPr/>
      </dsp:nvSpPr>
      <dsp:spPr>
        <a:xfrm>
          <a:off x="7289" y="673470"/>
          <a:ext cx="3300366" cy="1645767"/>
        </a:xfrm>
        <a:prstGeom prst="flowChartAlternateProcess">
          <a:avLst/>
        </a:prstGeom>
        <a:solidFill>
          <a:srgbClr val="076785"/>
        </a:solidFill>
        <a:ln>
          <a:solidFill>
            <a:srgbClr val="076785"/>
          </a:solidFill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GB" sz="2000" b="0" u="none" kern="1200" dirty="0">
              <a:latin typeface="+mn-lt"/>
            </a:rPr>
            <a:t>Most</a:t>
          </a:r>
          <a:r>
            <a:rPr lang="en-GB" sz="2000" b="1" u="none" kern="1200" dirty="0">
              <a:latin typeface="+mn-lt"/>
            </a:rPr>
            <a:t> </a:t>
          </a:r>
          <a:r>
            <a:rPr lang="en-GB" sz="2000" b="0" u="none" kern="1200" dirty="0">
              <a:latin typeface="+mn-lt"/>
            </a:rPr>
            <a:t>children </a:t>
          </a:r>
          <a:r>
            <a:rPr lang="en-GB" sz="2000" b="1" u="none" kern="1200" dirty="0">
              <a:latin typeface="+mn-lt"/>
            </a:rPr>
            <a:t>do</a:t>
          </a:r>
          <a:r>
            <a:rPr lang="en-GB" sz="2000" u="none" kern="1200" dirty="0">
              <a:latin typeface="+mn-lt"/>
            </a:rPr>
            <a:t> </a:t>
          </a:r>
          <a:r>
            <a:rPr lang="en-GB" sz="2000" b="1" u="none" kern="1200" dirty="0">
              <a:latin typeface="+mn-lt"/>
            </a:rPr>
            <a:t>not</a:t>
          </a:r>
          <a:r>
            <a:rPr lang="en-GB" sz="2000" u="none" kern="1200" dirty="0">
              <a:latin typeface="+mn-lt"/>
            </a:rPr>
            <a:t> eat enough vegetables</a:t>
          </a:r>
          <a:r>
            <a:rPr lang="en-GB" sz="2000" b="1" u="none" kern="1200" dirty="0">
              <a:latin typeface="+mn-lt"/>
            </a:rPr>
            <a:t/>
          </a:r>
          <a:br>
            <a:rPr lang="en-GB" sz="2000" b="1" u="none" kern="1200" dirty="0">
              <a:latin typeface="+mn-lt"/>
            </a:rPr>
          </a:br>
          <a:r>
            <a:rPr lang="en-GB" sz="1600" b="0" u="none" kern="1200" dirty="0">
              <a:latin typeface="+mn-lt"/>
            </a:rPr>
            <a:t>(WHO, 2010)</a:t>
          </a:r>
        </a:p>
      </dsp:txBody>
      <dsp:txXfrm>
        <a:off x="87627" y="753808"/>
        <a:ext cx="3139690" cy="1485091"/>
      </dsp:txXfrm>
    </dsp:sp>
    <dsp:sp modelId="{91295547-C55F-4E35-98D8-22B274D65ACA}">
      <dsp:nvSpPr>
        <dsp:cNvPr id="0" name=""/>
        <dsp:cNvSpPr/>
      </dsp:nvSpPr>
      <dsp:spPr>
        <a:xfrm>
          <a:off x="1657472" y="2317437"/>
          <a:ext cx="3931243" cy="600277"/>
        </a:xfrm>
        <a:custGeom>
          <a:avLst/>
          <a:gdLst/>
          <a:ahLst/>
          <a:cxnLst/>
          <a:rect l="0" t="0" r="0" b="0"/>
          <a:pathLst>
            <a:path>
              <a:moveTo>
                <a:pt x="3931243" y="0"/>
              </a:moveTo>
              <a:lnTo>
                <a:pt x="3931243" y="317238"/>
              </a:lnTo>
              <a:lnTo>
                <a:pt x="0" y="317238"/>
              </a:lnTo>
              <a:lnTo>
                <a:pt x="0" y="600277"/>
              </a:lnTo>
            </a:path>
          </a:pathLst>
        </a:custGeom>
        <a:noFill/>
        <a:ln w="28575" cap="rnd" cmpd="sng" algn="ctr">
          <a:solidFill>
            <a:schemeClr val="accent4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u="none" kern="1200" dirty="0">
            <a:latin typeface="+mn-lt"/>
          </a:endParaRPr>
        </a:p>
      </dsp:txBody>
      <dsp:txXfrm>
        <a:off x="3523555" y="2614418"/>
        <a:ext cx="199077" cy="6314"/>
      </dsp:txXfrm>
    </dsp:sp>
    <dsp:sp modelId="{A425F7EB-8BAC-47E1-9B3A-3C7BAE16BB12}">
      <dsp:nvSpPr>
        <dsp:cNvPr id="0" name=""/>
        <dsp:cNvSpPr/>
      </dsp:nvSpPr>
      <dsp:spPr>
        <a:xfrm>
          <a:off x="3938533" y="673470"/>
          <a:ext cx="3300366" cy="1645767"/>
        </a:xfrm>
        <a:prstGeom prst="flowChartAlternateProcess">
          <a:avLst/>
        </a:prstGeom>
        <a:solidFill>
          <a:srgbClr val="3F762B"/>
        </a:solidFill>
        <a:ln w="9525" cap="rnd" cmpd="sng" algn="ctr">
          <a:solidFill>
            <a:srgbClr val="3F762B"/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42240" tIns="142240" rIns="14400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0" u="none" kern="1200" dirty="0">
              <a:latin typeface="+mn-lt"/>
            </a:rPr>
            <a:t> Many are </a:t>
          </a:r>
          <a:r>
            <a:rPr lang="en-GB" sz="2000" b="1" u="none" kern="1200" dirty="0">
              <a:latin typeface="+mn-lt"/>
            </a:rPr>
            <a:t>unwilling to taste </a:t>
          </a:r>
          <a:r>
            <a:rPr lang="en-GB" sz="2000" b="0" u="none" kern="1200" dirty="0">
              <a:latin typeface="+mn-lt"/>
            </a:rPr>
            <a:t>new vegetable</a:t>
          </a:r>
          <a:br>
            <a:rPr lang="en-GB" sz="2000" b="0" u="none" kern="1200" dirty="0">
              <a:latin typeface="+mn-lt"/>
            </a:rPr>
          </a:br>
          <a:r>
            <a:rPr lang="en-GB" sz="1600" b="0" u="none" kern="1200" dirty="0">
              <a:latin typeface="+mn-lt"/>
            </a:rPr>
            <a:t>(Cooke et al 2003)</a:t>
          </a:r>
        </a:p>
      </dsp:txBody>
      <dsp:txXfrm>
        <a:off x="4018871" y="753808"/>
        <a:ext cx="3139690" cy="1485091"/>
      </dsp:txXfrm>
    </dsp:sp>
    <dsp:sp modelId="{03334E1C-2711-43DF-A666-CD83EC190C46}">
      <dsp:nvSpPr>
        <dsp:cNvPr id="0" name=""/>
        <dsp:cNvSpPr/>
      </dsp:nvSpPr>
      <dsp:spPr>
        <a:xfrm>
          <a:off x="3305855" y="3727278"/>
          <a:ext cx="60767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7676" y="45720"/>
              </a:lnTo>
            </a:path>
          </a:pathLst>
        </a:custGeom>
        <a:noFill/>
        <a:ln w="28575" cap="rnd" cmpd="sng" algn="ctr">
          <a:solidFill>
            <a:schemeClr val="accent6"/>
          </a:solidFill>
          <a:prstDash val="solid"/>
          <a:tailEnd type="arrow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u="none" kern="1200">
            <a:latin typeface="+mn-lt"/>
          </a:endParaRPr>
        </a:p>
      </dsp:txBody>
      <dsp:txXfrm>
        <a:off x="3593737" y="3769840"/>
        <a:ext cx="31913" cy="6314"/>
      </dsp:txXfrm>
    </dsp:sp>
    <dsp:sp modelId="{1C6F8B14-8424-4F13-B052-1087FBBF6624}">
      <dsp:nvSpPr>
        <dsp:cNvPr id="0" name=""/>
        <dsp:cNvSpPr/>
      </dsp:nvSpPr>
      <dsp:spPr>
        <a:xfrm>
          <a:off x="7289" y="2950114"/>
          <a:ext cx="3300366" cy="1645767"/>
        </a:xfrm>
        <a:prstGeom prst="flowChartAlternateProcess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000" tIns="144000" rIns="72000" bIns="142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u="none" kern="1200" dirty="0">
              <a:latin typeface="+mn-lt"/>
            </a:rPr>
            <a:t>Nutrition education widely used - but </a:t>
          </a:r>
          <a:r>
            <a:rPr lang="en-GB" sz="2000" b="1" u="none" kern="1200" dirty="0">
              <a:latin typeface="+mn-lt"/>
            </a:rPr>
            <a:t>small effects</a:t>
          </a:r>
          <a:r>
            <a:rPr lang="en-GB" sz="1600" u="none" kern="1200" dirty="0">
              <a:latin typeface="+mn-lt"/>
            </a:rPr>
            <a:t/>
          </a:r>
          <a:br>
            <a:rPr lang="en-GB" sz="1600" u="none" kern="1200" dirty="0">
              <a:latin typeface="+mn-lt"/>
            </a:rPr>
          </a:br>
          <a:r>
            <a:rPr lang="en-GB" sz="1600" u="none" kern="1200" dirty="0">
              <a:latin typeface="+mn-lt"/>
            </a:rPr>
            <a:t>(</a:t>
          </a:r>
          <a:r>
            <a:rPr lang="en-GB" sz="1600" u="none" kern="1200" dirty="0" err="1">
              <a:latin typeface="+mn-lt"/>
            </a:rPr>
            <a:t>DeCosta</a:t>
          </a:r>
          <a:r>
            <a:rPr lang="en-GB" sz="1600" u="none" kern="1200" dirty="0">
              <a:latin typeface="+mn-lt"/>
            </a:rPr>
            <a:t> et al., 2017)</a:t>
          </a:r>
          <a:endParaRPr lang="en-GB" sz="1600" b="0" u="none" kern="1200" dirty="0">
            <a:latin typeface="+mn-lt"/>
          </a:endParaRPr>
        </a:p>
      </dsp:txBody>
      <dsp:txXfrm>
        <a:off x="87627" y="3030452"/>
        <a:ext cx="3139690" cy="1485091"/>
      </dsp:txXfrm>
    </dsp:sp>
    <dsp:sp modelId="{A3C61F82-0CEB-4399-B79A-65CC148EC788}">
      <dsp:nvSpPr>
        <dsp:cNvPr id="0" name=""/>
        <dsp:cNvSpPr/>
      </dsp:nvSpPr>
      <dsp:spPr>
        <a:xfrm>
          <a:off x="3945932" y="2951316"/>
          <a:ext cx="3300256" cy="1643364"/>
        </a:xfrm>
        <a:prstGeom prst="flowChartAlternateProcess">
          <a:avLst/>
        </a:prstGeom>
        <a:solidFill>
          <a:srgbClr val="443C29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" tIns="144000" rIns="108000" bIns="1422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b="0" u="none" kern="1200" dirty="0">
              <a:latin typeface="+mn-lt"/>
            </a:rPr>
            <a:t>Children are </a:t>
          </a:r>
          <a:r>
            <a:rPr lang="en-GB" sz="2000" b="1" u="none" kern="1200" dirty="0">
              <a:latin typeface="+mn-lt"/>
            </a:rPr>
            <a:t>taught about the familiar </a:t>
          </a:r>
          <a:r>
            <a:rPr lang="en-GB" sz="2000" b="0" u="none" kern="1200" dirty="0">
              <a:latin typeface="+mn-lt"/>
            </a:rPr>
            <a:t>vegetables</a:t>
          </a:r>
          <a:br>
            <a:rPr lang="en-GB" sz="2000" b="0" u="none" kern="1200" dirty="0">
              <a:latin typeface="+mn-lt"/>
            </a:rPr>
          </a:br>
          <a:r>
            <a:rPr lang="en-GB" sz="200" b="0" u="none" kern="1200" dirty="0">
              <a:latin typeface="+mn-lt"/>
            </a:rPr>
            <a:t/>
          </a:r>
          <a:br>
            <a:rPr lang="en-GB" sz="200" b="0" u="none" kern="1200" dirty="0">
              <a:latin typeface="+mn-lt"/>
            </a:rPr>
          </a:br>
          <a:r>
            <a:rPr lang="en-GB" sz="2000" b="1" u="none" kern="1200" dirty="0">
              <a:solidFill>
                <a:srgbClr val="F0EA00"/>
              </a:solidFill>
              <a:latin typeface="+mn-lt"/>
            </a:rPr>
            <a:t>Does it matter?</a:t>
          </a:r>
        </a:p>
      </dsp:txBody>
      <dsp:txXfrm>
        <a:off x="4026153" y="3031537"/>
        <a:ext cx="3139814" cy="14829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64D43-56D1-460D-90BD-25BA0BB682B6}">
      <dsp:nvSpPr>
        <dsp:cNvPr id="0" name=""/>
        <dsp:cNvSpPr/>
      </dsp:nvSpPr>
      <dsp:spPr>
        <a:xfrm rot="5400000">
          <a:off x="4322365" y="-1818918"/>
          <a:ext cx="1546245" cy="5216115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723900" lvl="1" indent="-188913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0" kern="1200" dirty="0"/>
            <a:t>Do storybooks featuring a novel veg increase intake?</a:t>
          </a:r>
          <a:endParaRPr lang="en-US" sz="2400" b="0" kern="1200" dirty="0"/>
        </a:p>
      </dsp:txBody>
      <dsp:txXfrm rot="-5400000">
        <a:off x="2487431" y="91497"/>
        <a:ext cx="5140634" cy="1395283"/>
      </dsp:txXfrm>
    </dsp:sp>
    <dsp:sp modelId="{D8327554-7BE6-41A1-97A7-3264DAD64D69}">
      <dsp:nvSpPr>
        <dsp:cNvPr id="0" name=""/>
        <dsp:cNvSpPr/>
      </dsp:nvSpPr>
      <dsp:spPr>
        <a:xfrm>
          <a:off x="219" y="39"/>
          <a:ext cx="2487210" cy="1578200"/>
        </a:xfrm>
        <a:prstGeom prst="roundRect">
          <a:avLst/>
        </a:prstGeom>
        <a:solidFill>
          <a:schemeClr val="tx2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Target Storybook</a:t>
          </a:r>
        </a:p>
      </dsp:txBody>
      <dsp:txXfrm>
        <a:off x="77260" y="77080"/>
        <a:ext cx="2333128" cy="1424118"/>
      </dsp:txXfrm>
    </dsp:sp>
    <dsp:sp modelId="{6AC42100-4B02-4C4D-92B1-4DA8E0906037}">
      <dsp:nvSpPr>
        <dsp:cNvPr id="0" name=""/>
        <dsp:cNvSpPr/>
      </dsp:nvSpPr>
      <dsp:spPr>
        <a:xfrm rot="5400000">
          <a:off x="4322365" y="-161807"/>
          <a:ext cx="1546245" cy="5216115"/>
        </a:xfrm>
        <a:prstGeom prst="round2SameRect">
          <a:avLst/>
        </a:prstGeom>
        <a:solidFill>
          <a:schemeClr val="accent3">
            <a:tint val="40000"/>
            <a:alpha val="90000"/>
            <a:hueOff val="3228116"/>
            <a:satOff val="-8556"/>
            <a:lumOff val="-1108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3228116"/>
              <a:satOff val="-8556"/>
              <a:lumOff val="-11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723900" lvl="1" indent="-188913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400" b="0" kern="1200" dirty="0">
              <a:cs typeface="Tibetan Machine Uni" panose="01000000000000000000" pitchFamily="2" charset="0"/>
            </a:rPr>
            <a:t>Does sensory learning with the novel vegetable increase intake?</a:t>
          </a:r>
          <a:endParaRPr lang="en-US" sz="2400" b="0" kern="1200" dirty="0"/>
        </a:p>
      </dsp:txBody>
      <dsp:txXfrm rot="-5400000">
        <a:off x="2487431" y="1748608"/>
        <a:ext cx="5140634" cy="1395283"/>
      </dsp:txXfrm>
    </dsp:sp>
    <dsp:sp modelId="{6B13DD80-6FF5-4DB3-9E13-0046464E7F8D}">
      <dsp:nvSpPr>
        <dsp:cNvPr id="0" name=""/>
        <dsp:cNvSpPr/>
      </dsp:nvSpPr>
      <dsp:spPr>
        <a:xfrm>
          <a:off x="219" y="1657150"/>
          <a:ext cx="2487210" cy="1578200"/>
        </a:xfrm>
        <a:prstGeom prst="roundRect">
          <a:avLst/>
        </a:prstGeom>
        <a:solidFill>
          <a:schemeClr val="accent4">
            <a:lumMod val="75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Sensory Learning</a:t>
          </a:r>
        </a:p>
      </dsp:txBody>
      <dsp:txXfrm>
        <a:off x="77260" y="1734191"/>
        <a:ext cx="2333128" cy="1424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A2F1-7CBC-466C-8A63-589AFB39A78E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A00E4-59A5-4B09-AD54-6B129802C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809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6F7A8-9A74-43DC-A81D-2DD130030056}" type="datetimeFigureOut">
              <a:rPr lang="en-GB" smtClean="0"/>
              <a:t>08/07/2019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92DFA-5D1D-42D2-A900-1E69870D2E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7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7B2C5AE3-36DB-408C-9A48-C59659F79F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-220663" y="809625"/>
            <a:ext cx="7178676" cy="4038600"/>
          </a:xfrm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2E321AEA-0B73-4E0A-A9E4-AB3244558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9AC2BD0-9648-4551-980D-04801367E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C025A8-64F3-491C-87FB-54C4D49B7167}" type="slidenum">
              <a:rPr lang="en-GB" altLang="en-US">
                <a:latin typeface="Arial" panose="020B0604020202020204" pitchFamily="34" charset="0"/>
                <a:ea typeface="MS PGothic" panose="020B0600070205080204" pitchFamily="34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3088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76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45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56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59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934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32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339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39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9B5DB768-C16E-464A-918D-B8DDA9672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09625"/>
            <a:ext cx="7178676" cy="4038600"/>
          </a:xfrm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592E21D-174C-4D93-8175-392C7F14F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7FC1A45-C023-4BA3-B4FC-924BF90A6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78E1DE-8927-4CB9-BF32-5C82C7943FDD}" type="slidenum">
              <a:rPr lang="en-GB" altLang="en-US" smtClean="0">
                <a:solidFill>
                  <a:srgbClr val="545454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54545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0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64B451E-32A5-4E1E-93FF-EA29341743B6}" type="slidenum">
              <a:rPr lang="en-GB" altLang="en-US">
                <a:latin typeface="Arial" panose="020B0604020202020204" pitchFamily="34" charset="0"/>
              </a:rPr>
              <a:pPr/>
              <a:t>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97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852C0918-4574-47C3-A1A0-433BA567DC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20663" y="809625"/>
            <a:ext cx="7178676" cy="4038600"/>
          </a:xfrm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8662818D-A44A-4E9C-8E90-C6FA5A588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anose="02020603050405020304" pitchFamily="18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FA91E863-E636-41F8-8D4A-15456FB7F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A536E0-2645-4E56-B49A-08803020B694}" type="slidenum">
              <a:rPr lang="en-GB" altLang="en-US" smtClean="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648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5629994-0A5E-427C-BF62-34D3A7FD3510}" type="slidenum">
              <a:rPr lang="en-GB" altLang="en-US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482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6179421-D334-4A97-8956-BDF0253C564F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6893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baseline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607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107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BDA2E-79FA-4B76-B156-DECA938CC63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020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5" y="493711"/>
            <a:ext cx="6502400" cy="738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74133" y="1665288"/>
            <a:ext cx="5518151" cy="43497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5484" y="1665288"/>
            <a:ext cx="5518149" cy="4349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093D9-7818-4B4B-BACD-FFE5FC83D6BD}" type="datetimeFigureOut">
              <a:rPr lang="en-US"/>
              <a:pPr>
                <a:defRPr/>
              </a:pPr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69252-F143-446D-BB99-20762905B4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93686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43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8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2019</a:t>
            </a:r>
            <a:endParaRPr lang="en-US" sz="675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3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675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emf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4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3.wdp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1.png"/><Relationship Id="rId4" Type="http://schemas.openxmlformats.org/officeDocument/2006/relationships/diagramLayout" Target="../diagrams/layout2.xml"/><Relationship Id="rId9" Type="http://schemas.microsoft.com/office/2007/relationships/hdphoto" Target="../media/hdphoto2.wdp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microsoft.com/office/2007/relationships/hdphoto" Target="../media/hdphoto6.wdp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hyperlink" Target="http://www.foodafactoflife.org.uk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living/nutrition4baby/complementaryfeeding.html" TargetMode="External"/><Relationship Id="rId7" Type="http://schemas.openxmlformats.org/officeDocument/2006/relationships/image" Target="../media/image112.png"/><Relationship Id="rId2" Type="http://schemas.openxmlformats.org/officeDocument/2006/relationships/hyperlink" Target="https://www.nutrition.org.uk/healthyliving/toddlers/eatveg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nutrition.org.uk/healthyliving/lifestages/children.html" TargetMode="External"/><Relationship Id="rId5" Type="http://schemas.openxmlformats.org/officeDocument/2006/relationships/hyperlink" Target="https://www.nutrition.org.uk/healthyliving/lifestages/feeding-your-toddlerpre-school-child.html" TargetMode="External"/><Relationship Id="rId4" Type="http://schemas.openxmlformats.org/officeDocument/2006/relationships/hyperlink" Target="https://www.nutrition.org.uk/healthyliving/toddlers/5532aday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956" y="2030098"/>
            <a:ext cx="7799501" cy="736634"/>
          </a:xfrm>
        </p:spPr>
        <p:txBody>
          <a:bodyPr/>
          <a:lstStyle/>
          <a:p>
            <a:r>
              <a:rPr lang="en-GB" sz="2800" dirty="0" smtClean="0"/>
              <a:t>Feeding of infants and children, focusing on behavioural aspects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7208" y="5666875"/>
            <a:ext cx="4487133" cy="38501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22 May 2019</a:t>
            </a:r>
            <a:endParaRPr lang="en-US" sz="2000" b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234" y="3259104"/>
            <a:ext cx="3045222" cy="2004588"/>
          </a:xfrm>
          <a:prstGeom prst="rect">
            <a:avLst/>
          </a:prstGeom>
          <a:ln w="28575">
            <a:solidFill>
              <a:srgbClr val="C33D8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054" y="3259104"/>
            <a:ext cx="3025402" cy="200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203496BC-3DD2-4B8A-9C7D-C69C9C3E1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784" y="1"/>
            <a:ext cx="10361268" cy="99377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altLang="en-US" sz="3200" dirty="0"/>
              <a:t>Self selection of diets by newly weaned infants </a:t>
            </a:r>
            <a:br>
              <a:rPr lang="en-US" altLang="en-US" sz="3200" dirty="0"/>
            </a:br>
            <a:r>
              <a:rPr lang="en-US" altLang="en-US" sz="3200" dirty="0"/>
              <a:t>(n = 15; Davis, 1928, 1939)</a:t>
            </a:r>
          </a:p>
        </p:txBody>
      </p:sp>
      <p:pic>
        <p:nvPicPr>
          <p:cNvPr id="10" name="Picture 4" descr="D:\eudora\Attach\clara3.jpg">
            <a:extLst>
              <a:ext uri="{FF2B5EF4-FFF2-40B4-BE49-F238E27FC236}">
                <a16:creationId xmlns:a16="http://schemas.microsoft.com/office/drawing/2014/main" id="{4DB512B0-CA80-4950-904B-73F5E323E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827" y="3391174"/>
            <a:ext cx="3795788" cy="32976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eudora\Attach\clara2.jpg">
            <a:extLst>
              <a:ext uri="{FF2B5EF4-FFF2-40B4-BE49-F238E27FC236}">
                <a16:creationId xmlns:a16="http://schemas.microsoft.com/office/drawing/2014/main" id="{D62565A1-17FD-41A6-8202-437F06FD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28" y="3723413"/>
            <a:ext cx="2128837" cy="2965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CC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7CD08E0A-4609-41CC-8BA6-963658DE06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6899" y="1177923"/>
            <a:ext cx="3957716" cy="202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7FC208-D390-47E5-B01D-3A7FCE778E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00" y="1736034"/>
            <a:ext cx="4909934" cy="3399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8AD15-53BB-4208-BB07-6EF8EB13EDB9}"/>
              </a:ext>
            </a:extLst>
          </p:cNvPr>
          <p:cNvSpPr txBox="1"/>
          <p:nvPr/>
        </p:nvSpPr>
        <p:spPr>
          <a:xfrm>
            <a:off x="2819801" y="5508593"/>
            <a:ext cx="4909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combined foods like soup or custard or bread; “pure” foods – </a:t>
            </a:r>
            <a:r>
              <a:rPr lang="en-GB" b="1" u="sng" dirty="0">
                <a:solidFill>
                  <a:srgbClr val="FF0000"/>
                </a:solidFill>
              </a:rPr>
              <a:t>raw</a:t>
            </a:r>
            <a:r>
              <a:rPr lang="en-GB" dirty="0"/>
              <a:t> and cooked</a:t>
            </a:r>
          </a:p>
        </p:txBody>
      </p:sp>
    </p:spTree>
    <p:extLst>
      <p:ext uri="{BB962C8B-B14F-4D97-AF65-F5344CB8AC3E}">
        <p14:creationId xmlns:p14="http://schemas.microsoft.com/office/powerpoint/2010/main" val="3199531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>
            <a:extLst>
              <a:ext uri="{FF2B5EF4-FFF2-40B4-BE49-F238E27FC236}">
                <a16:creationId xmlns:a16="http://schemas.microsoft.com/office/drawing/2014/main" id="{5BD9E172-BC3C-4BE0-B5DE-D66044063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8263"/>
            <a:ext cx="91440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dirty="0"/>
              <a:t>Food choice of 1 </a:t>
            </a:r>
            <a:r>
              <a:rPr lang="en-GB" altLang="en-US" dirty="0" err="1"/>
              <a:t>yr</a:t>
            </a:r>
            <a:r>
              <a:rPr lang="en-GB" altLang="en-US" dirty="0"/>
              <a:t> old infant (Davis, 1928)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57DB956-4C27-4C5F-9B31-A3DEA4C9E6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847850" y="1052514"/>
            <a:ext cx="2916238" cy="2771775"/>
          </a:xfrm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GB" altLang="en-US" b="1" u="sng" dirty="0"/>
              <a:t>7am </a:t>
            </a:r>
            <a:r>
              <a:rPr lang="en-GB" altLang="en-US" b="1" u="sng" dirty="0">
                <a:latin typeface="Comic Sans MS" pitchFamily="66" charset="0"/>
              </a:rPr>
              <a:t>breakfast</a:t>
            </a:r>
          </a:p>
          <a:p>
            <a:pPr eaLnBrk="1" hangingPunct="1">
              <a:defRPr/>
            </a:pPr>
            <a:r>
              <a:rPr lang="en-GB" altLang="en-US" sz="1500" dirty="0"/>
              <a:t> 60 cc milk</a:t>
            </a:r>
          </a:p>
          <a:p>
            <a:pPr eaLnBrk="1" hangingPunct="1">
              <a:defRPr/>
            </a:pPr>
            <a:r>
              <a:rPr lang="en-GB" altLang="en-US" sz="1500" dirty="0"/>
              <a:t> 21 g raw apple</a:t>
            </a:r>
          </a:p>
          <a:p>
            <a:pPr eaLnBrk="1" hangingPunct="1">
              <a:defRPr/>
            </a:pPr>
            <a:r>
              <a:rPr lang="en-GB" altLang="en-US" sz="1500" dirty="0"/>
              <a:t>100 g cooked apple</a:t>
            </a:r>
          </a:p>
          <a:p>
            <a:pPr eaLnBrk="1" hangingPunct="1">
              <a:defRPr/>
            </a:pPr>
            <a:r>
              <a:rPr lang="en-GB" altLang="en-US" sz="1500" dirty="0"/>
              <a:t>100 cc orange juice</a:t>
            </a:r>
          </a:p>
          <a:p>
            <a:pPr eaLnBrk="1" hangingPunct="1">
              <a:defRPr/>
            </a:pPr>
            <a:r>
              <a:rPr lang="en-GB" altLang="en-US" sz="1500" dirty="0"/>
              <a:t> 67 g cooked wheat</a:t>
            </a:r>
          </a:p>
          <a:p>
            <a:pPr eaLnBrk="1" hangingPunct="1">
              <a:defRPr/>
            </a:pPr>
            <a:r>
              <a:rPr lang="en-GB" altLang="en-US" sz="1500" dirty="0"/>
              <a:t> 15 g cooked barley</a:t>
            </a:r>
          </a:p>
          <a:p>
            <a:pPr eaLnBrk="1" hangingPunct="1">
              <a:defRPr/>
            </a:pPr>
            <a:r>
              <a:rPr lang="en-GB" altLang="en-US" sz="1500" dirty="0"/>
              <a:t> 16 g cooked liver</a:t>
            </a:r>
          </a:p>
          <a:p>
            <a:pPr eaLnBrk="1" hangingPunct="1">
              <a:defRPr/>
            </a:pPr>
            <a:r>
              <a:rPr lang="en-GB" altLang="en-US" sz="1500" dirty="0"/>
              <a:t> 50 g cooked sweetbreads </a:t>
            </a:r>
          </a:p>
        </p:txBody>
      </p:sp>
      <p:sp>
        <p:nvSpPr>
          <p:cNvPr id="764931" name="Rectangle 3">
            <a:extLst>
              <a:ext uri="{FF2B5EF4-FFF2-40B4-BE49-F238E27FC236}">
                <a16:creationId xmlns:a16="http://schemas.microsoft.com/office/drawing/2014/main" id="{EFDB8183-C8B4-44FF-918F-2B4056CA3B8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844676" y="3917950"/>
            <a:ext cx="2919413" cy="2940050"/>
          </a:xfrm>
          <a:solidFill>
            <a:schemeClr val="bg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en-GB" altLang="en-US" b="1" u="sng" dirty="0">
                <a:latin typeface="Comic Sans MS" pitchFamily="66" charset="0"/>
              </a:rPr>
              <a:t>5pm supper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120 cc milk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21 g bone jelly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19 g fish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1 cooked egg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55 g banana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60 g orange segments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10 g raw oats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altLang="en-US" sz="1650" dirty="0"/>
              <a:t>56 g cooked oats</a:t>
            </a:r>
            <a:endParaRPr lang="en-GB" altLang="en-US" sz="1500" dirty="0">
              <a:latin typeface="Comic Sans MS" pitchFamily="66" charset="0"/>
            </a:endParaRPr>
          </a:p>
        </p:txBody>
      </p:sp>
      <p:sp>
        <p:nvSpPr>
          <p:cNvPr id="764932" name="Rectangle 4">
            <a:extLst>
              <a:ext uri="{FF2B5EF4-FFF2-40B4-BE49-F238E27FC236}">
                <a16:creationId xmlns:a16="http://schemas.microsoft.com/office/drawing/2014/main" id="{0012E079-D354-4C6D-9AF9-56EEEFA1D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5932767"/>
            <a:ext cx="2063750" cy="269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Lucida Sans Unicode" panose="020B0602030504020204" pitchFamily="34" charset="0"/>
            </a:endParaRPr>
          </a:p>
        </p:txBody>
      </p:sp>
      <p:sp>
        <p:nvSpPr>
          <p:cNvPr id="764934" name="Rectangle 6">
            <a:extLst>
              <a:ext uri="{FF2B5EF4-FFF2-40B4-BE49-F238E27FC236}">
                <a16:creationId xmlns:a16="http://schemas.microsoft.com/office/drawing/2014/main" id="{254A5F27-C7B1-4512-91DD-6F358148F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6" y="6229145"/>
            <a:ext cx="2060575" cy="28575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Lucida Sans Unicode" panose="020B0602030504020204" pitchFamily="34" charset="0"/>
            </a:endParaRPr>
          </a:p>
        </p:txBody>
      </p:sp>
      <p:sp>
        <p:nvSpPr>
          <p:cNvPr id="764935" name="Rectangle 7">
            <a:extLst>
              <a:ext uri="{FF2B5EF4-FFF2-40B4-BE49-F238E27FC236}">
                <a16:creationId xmlns:a16="http://schemas.microsoft.com/office/drawing/2014/main" id="{F89B8799-173E-4E76-81AA-797BB7177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9" y="1667153"/>
            <a:ext cx="2268537" cy="285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Lucida Sans Unicode" panose="020B0602030504020204" pitchFamily="34" charset="0"/>
            </a:endParaRPr>
          </a:p>
        </p:txBody>
      </p:sp>
      <p:sp>
        <p:nvSpPr>
          <p:cNvPr id="764936" name="Rectangle 8">
            <a:extLst>
              <a:ext uri="{FF2B5EF4-FFF2-40B4-BE49-F238E27FC236}">
                <a16:creationId xmlns:a16="http://schemas.microsoft.com/office/drawing/2014/main" id="{CB57F16F-F9D9-4A8D-8446-4A8472421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976165"/>
            <a:ext cx="2266950" cy="2698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Lucida Sans Unicode" panose="020B0602030504020204" pitchFamily="34" charset="0"/>
            </a:endParaRPr>
          </a:p>
        </p:txBody>
      </p:sp>
      <p:sp>
        <p:nvSpPr>
          <p:cNvPr id="764937" name="Text Box 9">
            <a:extLst>
              <a:ext uri="{FF2B5EF4-FFF2-40B4-BE49-F238E27FC236}">
                <a16:creationId xmlns:a16="http://schemas.microsoft.com/office/drawing/2014/main" id="{EDE6C2DA-3678-4890-90BD-99844BF50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847" y="4641307"/>
            <a:ext cx="5089257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b="1" dirty="0">
                <a:solidFill>
                  <a:schemeClr val="tx1"/>
                </a:solidFill>
                <a:latin typeface="+mj-lt"/>
              </a:rPr>
              <a:t>Not just sweet or favoured foods and drinks but </a:t>
            </a:r>
            <a:r>
              <a:rPr lang="en-GB" altLang="en-US" sz="2000" b="1" u="sng" dirty="0">
                <a:solidFill>
                  <a:srgbClr val="FF0000"/>
                </a:solidFill>
                <a:latin typeface="+mj-lt"/>
              </a:rPr>
              <a:t>wide variety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altLang="en-US" sz="2000" b="1" dirty="0">
              <a:solidFill>
                <a:schemeClr val="tx1"/>
              </a:solidFill>
              <a:latin typeface="+mj-lt"/>
            </a:endParaRPr>
          </a:p>
          <a:p>
            <a:pPr marL="34299">
              <a:buNone/>
              <a:defRPr/>
            </a:pPr>
            <a:r>
              <a:rPr lang="en-GB" sz="2000" i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“Each infant in the beginning chose some foods which… </a:t>
            </a:r>
            <a:r>
              <a:rPr lang="en-GB" sz="2000" b="1" i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 spat out</a:t>
            </a:r>
            <a:r>
              <a:rPr lang="en-GB" sz="2000" i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 Later on this did not happen</a:t>
            </a:r>
            <a:r>
              <a:rPr lang="en-GB" sz="2000" i="1" dirty="0" smtClean="0">
                <a:solidFill>
                  <a:schemeClr val="tx1"/>
                </a:solidFill>
              </a:rPr>
              <a:t>.</a:t>
            </a:r>
            <a:r>
              <a:rPr lang="en-GB" sz="2000" dirty="0" smtClean="0">
                <a:solidFill>
                  <a:schemeClr val="tx1"/>
                </a:solidFill>
              </a:rPr>
              <a:t>”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B4C55-8FDD-4E68-B618-29D6CBA810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743" y="1156633"/>
            <a:ext cx="4837466" cy="25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9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709057" y="0"/>
            <a:ext cx="10178143" cy="1325562"/>
          </a:xfrm>
        </p:spPr>
        <p:txBody>
          <a:bodyPr/>
          <a:lstStyle/>
          <a:p>
            <a:r>
              <a:rPr lang="en-GB" altLang="en-US" dirty="0"/>
              <a:t>Step by step veg first approach to complementary feeding</a:t>
            </a:r>
          </a:p>
        </p:txBody>
      </p:sp>
      <p:sp>
        <p:nvSpPr>
          <p:cNvPr id="32771" name="Text Placeholder 5"/>
          <p:cNvSpPr>
            <a:spLocks noGrp="1"/>
          </p:cNvSpPr>
          <p:nvPr>
            <p:ph sz="half" idx="1"/>
          </p:nvPr>
        </p:nvSpPr>
        <p:spPr>
          <a:xfrm>
            <a:off x="1177245" y="1528763"/>
            <a:ext cx="4918755" cy="5329237"/>
          </a:xfrm>
        </p:spPr>
        <p:txBody>
          <a:bodyPr>
            <a:normAutofit/>
          </a:bodyPr>
          <a:lstStyle/>
          <a:p>
            <a:pPr>
              <a:tabLst>
                <a:tab pos="457200" algn="l"/>
              </a:tabLst>
            </a:pPr>
            <a:r>
              <a:rPr lang="en-GB" altLang="en-US" dirty="0"/>
              <a:t>Interviews with French mothers indicated their desire to establish “the foundations of taste”</a:t>
            </a:r>
          </a:p>
          <a:p>
            <a:pPr>
              <a:tabLst>
                <a:tab pos="457200" algn="l"/>
              </a:tabLst>
            </a:pPr>
            <a:r>
              <a:rPr lang="en-GB" altLang="en-US" dirty="0"/>
              <a:t>We developed a trial to test one strategy</a:t>
            </a:r>
          </a:p>
          <a:p>
            <a:pPr>
              <a:tabLst>
                <a:tab pos="457200" algn="l"/>
              </a:tabLst>
            </a:pPr>
            <a:r>
              <a:rPr lang="en-GB" altLang="en-US" dirty="0"/>
              <a:t>Mothers were randomised to intervention or control</a:t>
            </a:r>
          </a:p>
          <a:p>
            <a:pPr>
              <a:tabLst>
                <a:tab pos="457200" algn="l"/>
              </a:tabLst>
            </a:pPr>
            <a:r>
              <a:rPr lang="en-GB" altLang="en-US" dirty="0"/>
              <a:t>Intervention infants received 12 d of vegetables added to breast or formula then 12 days added to baby rice</a:t>
            </a:r>
          </a:p>
          <a:p>
            <a:pPr>
              <a:tabLst>
                <a:tab pos="457200" algn="l"/>
              </a:tabLst>
            </a:pPr>
            <a:r>
              <a:rPr lang="en-GB" altLang="en-US" dirty="0"/>
              <a:t>Control infants received just milk then cereal</a:t>
            </a:r>
          </a:p>
          <a:p>
            <a:pPr>
              <a:tabLst>
                <a:tab pos="457200" algn="l"/>
              </a:tabLst>
            </a:pPr>
            <a:r>
              <a:rPr lang="en-GB" altLang="en-US" dirty="0"/>
              <a:t>Average age of taste introduction was 5.5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3" y="1556792"/>
            <a:ext cx="5572355" cy="449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87"/>
          <p:cNvSpPr>
            <a:spLocks noGrp="1"/>
          </p:cNvSpPr>
          <p:nvPr>
            <p:ph type="title"/>
          </p:nvPr>
        </p:nvSpPr>
        <p:spPr>
          <a:xfrm>
            <a:off x="3219452" y="354015"/>
            <a:ext cx="5895975" cy="10810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/>
              <a:t>Step by step complementary feeding with vegetables</a:t>
            </a:r>
          </a:p>
        </p:txBody>
      </p:sp>
      <p:graphicFrame>
        <p:nvGraphicFramePr>
          <p:cNvPr id="187" name="Picture Placeholder 186"/>
          <p:cNvGraphicFramePr>
            <a:graphicFrameLocks noGrp="1"/>
          </p:cNvGraphicFramePr>
          <p:nvPr>
            <p:ph type="pic" idx="4294967295"/>
          </p:nvPr>
        </p:nvGraphicFramePr>
        <p:xfrm>
          <a:off x="1524000" y="2374900"/>
          <a:ext cx="9144000" cy="2381250"/>
        </p:xfrm>
        <a:graphic>
          <a:graphicData uri="http://schemas.openxmlformats.org/drawingml/2006/table">
            <a:tbl>
              <a:tblPr/>
              <a:tblGrid>
                <a:gridCol w="760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9713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9712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</a:tblGrid>
              <a:tr h="387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Day Number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16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21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23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24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26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27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31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32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33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Phase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Milk: 12 days                                     X1 a day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Baby Rice: 12 days                           X2 a day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Purees: 11 days                       X1 a day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Control Group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Plain milk: usual quantity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Plain Baby Rice : max~77g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Vegetable puree : max~260g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 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35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Intervention Group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Flavoured milk : max ~50g                     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Flavoured Baby Rice :max~72g              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1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Vegetable puree : max~260g</a:t>
                      </a: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Sp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52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GB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rgbClr val="000000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</a:t>
                      </a:r>
                    </a:p>
                  </a:txBody>
                  <a:tcPr marL="9525" marR="9525" marT="9524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4742" name="TextBox 188"/>
          <p:cNvSpPr txBox="1">
            <a:spLocks noChangeArrowheads="1"/>
          </p:cNvSpPr>
          <p:nvPr/>
        </p:nvSpPr>
        <p:spPr bwMode="auto">
          <a:xfrm>
            <a:off x="2309815" y="5797550"/>
            <a:ext cx="7824787" cy="101600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3200">
                <a:solidFill>
                  <a:srgbClr val="000000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00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2400">
                <a:solidFill>
                  <a:srgbClr val="000000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Intervention group (n = 18): receive vegetables on daily rotation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Control group(n = 18): receive no vegetables until Day 25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0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when </a:t>
            </a:r>
            <a:r>
              <a:rPr lang="en-GB" altLang="en-US" sz="2000" b="1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all infants </a:t>
            </a:r>
            <a:r>
              <a:rPr lang="en-GB" altLang="en-US" sz="20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receive vegetables</a:t>
            </a:r>
          </a:p>
        </p:txBody>
      </p:sp>
      <p:pic>
        <p:nvPicPr>
          <p:cNvPr id="34023" name="Picture 14" descr="http://ts2.mm.bing.net/images/thumbnail.aspx?q=277852063941&amp;id=5003c4d0d735c81418e871c60e92f68e&amp;url=http%3a%2f%2fwww.clker.com%2fcliparts%2fb%2f1%2fd%2f1%2f11949852041480720043biberon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11" y="3425310"/>
            <a:ext cx="8286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24" name="Picture 16" descr="http://ts4.mm.bing.net/images/thumbnail.aspx?q=305708795247&amp;id=0bf168314016f83392b942195b073e8d&amp;url=http%3a%2f%2fwww.reusableart.com%2fd%2f4309-2%2fkitchen-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40" y="1728788"/>
            <a:ext cx="998537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25" name="Picture 10" descr="MC900199317[1]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54963">
            <a:off x="2633665" y="4822827"/>
            <a:ext cx="5603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26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2" y="5184775"/>
            <a:ext cx="3587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27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6468">
            <a:off x="3222625" y="5105400"/>
            <a:ext cx="6810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28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952" y="4879975"/>
            <a:ext cx="5762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29" name="Picture 14" descr="C:\Documents and Settings\ps10dhqw\Local Settings\Temporary Internet Files\Content.IE5\4T234967\MC900298999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27" y="5024438"/>
            <a:ext cx="7921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30" name="Picture 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852" y="5111750"/>
            <a:ext cx="360363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31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075" y="4752975"/>
            <a:ext cx="922338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32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5963" y="5113338"/>
            <a:ext cx="5762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33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90" y="1295400"/>
            <a:ext cx="9223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34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713" y="1655763"/>
            <a:ext cx="576262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35" name="Picture 3" descr="F:\_all research 2013\_EU FP7 _VIVA IAPP 2012\_EU FP7_ IAPP_ VIVA v is for veg\VIVA WP6 dissemination, conference  &amp; web page\VIVA_logo_CMYK_fin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8528" y="-23811"/>
            <a:ext cx="12446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45" y="2203450"/>
            <a:ext cx="1033009" cy="10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5011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981200" y="23813"/>
            <a:ext cx="8229600" cy="1143000"/>
          </a:xfrm>
        </p:spPr>
        <p:txBody>
          <a:bodyPr/>
          <a:lstStyle/>
          <a:p>
            <a:r>
              <a:rPr lang="en-GB" altLang="en-US"/>
              <a:t>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457" y="1262063"/>
            <a:ext cx="8855075" cy="198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400" dirty="0"/>
              <a:t>Mothers fed their baby pure vegetable and asked to stop when they had observed 3 consecutive refusals</a:t>
            </a:r>
          </a:p>
          <a:p>
            <a:pPr>
              <a:defRPr/>
            </a:pPr>
            <a:r>
              <a:rPr lang="en-GB" sz="2400" dirty="0"/>
              <a:t>Mothers were given </a:t>
            </a:r>
            <a:r>
              <a:rPr lang="en-GB" sz="2400" b="1" dirty="0">
                <a:solidFill>
                  <a:srgbClr val="7030A0"/>
                </a:solidFill>
              </a:rPr>
              <a:t>training</a:t>
            </a:r>
            <a:r>
              <a:rPr lang="en-GB" sz="2400" dirty="0"/>
              <a:t> in how to identify refusals</a:t>
            </a:r>
          </a:p>
          <a:p>
            <a:pPr>
              <a:defRPr/>
            </a:pPr>
            <a:endParaRPr lang="en-GB" sz="2400" dirty="0"/>
          </a:p>
          <a:p>
            <a:pPr>
              <a:defRPr/>
            </a:pPr>
            <a:endParaRPr lang="en-GB" sz="2400" dirty="0"/>
          </a:p>
          <a:p>
            <a:pPr marL="0" indent="0">
              <a:buNone/>
              <a:defRPr/>
            </a:pPr>
            <a:endParaRPr lang="en-GB" sz="2400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7409" y="5445225"/>
            <a:ext cx="10950053" cy="1200329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 algn="l" eaLnBrk="0" hangingPunct="0">
              <a:spcAft>
                <a:spcPct val="40000"/>
              </a:spcAf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Char char="•"/>
              <a:defRPr/>
            </a:pPr>
            <a:r>
              <a:rPr lang="en-GB" altLang="en-US" b="1" dirty="0">
                <a:latin typeface="Calibri" pitchFamily="34" charset="0"/>
              </a:rPr>
              <a:t>Liking</a:t>
            </a:r>
            <a:r>
              <a:rPr lang="en-GB" altLang="en-US" dirty="0">
                <a:latin typeface="Calibri" pitchFamily="34" charset="0"/>
              </a:rPr>
              <a:t> was rated </a:t>
            </a:r>
            <a:endParaRPr lang="en-GB" altLang="en-US" dirty="0" smtClean="0">
              <a:latin typeface="Calibri" pitchFamily="34" charset="0"/>
            </a:endParaRPr>
          </a:p>
          <a:p>
            <a:pPr algn="ctr" eaLnBrk="1" hangingPunct="1">
              <a:spcAft>
                <a:spcPct val="0"/>
              </a:spcAft>
              <a:buFontTx/>
              <a:buChar char="•"/>
              <a:defRPr/>
            </a:pPr>
            <a:r>
              <a:rPr lang="en-GB" altLang="en-US" b="1" dirty="0" smtClean="0">
                <a:latin typeface="Calibri" pitchFamily="34" charset="0"/>
              </a:rPr>
              <a:t>Facial </a:t>
            </a:r>
            <a:r>
              <a:rPr lang="en-GB" altLang="en-US" b="1" dirty="0">
                <a:latin typeface="Calibri" pitchFamily="34" charset="0"/>
              </a:rPr>
              <a:t>and behavioural responses </a:t>
            </a:r>
            <a:r>
              <a:rPr lang="en-GB" altLang="en-US" dirty="0">
                <a:latin typeface="Calibri" pitchFamily="34" charset="0"/>
              </a:rPr>
              <a:t>were </a:t>
            </a:r>
            <a:r>
              <a:rPr lang="en-GB" altLang="en-US" dirty="0" smtClean="0">
                <a:latin typeface="Calibri" pitchFamily="34" charset="0"/>
              </a:rPr>
              <a:t>filmed</a:t>
            </a:r>
          </a:p>
          <a:p>
            <a:pPr algn="ctr" eaLnBrk="1" hangingPunct="1">
              <a:spcAft>
                <a:spcPct val="0"/>
              </a:spcAft>
              <a:buFontTx/>
              <a:buChar char="•"/>
              <a:defRPr/>
            </a:pPr>
            <a:r>
              <a:rPr lang="en-GB" altLang="en-US" b="1" dirty="0" smtClean="0">
                <a:latin typeface="Calibri" pitchFamily="34" charset="0"/>
              </a:rPr>
              <a:t>Intake</a:t>
            </a:r>
            <a:r>
              <a:rPr lang="en-GB" altLang="en-US" dirty="0" smtClean="0">
                <a:latin typeface="Calibri" pitchFamily="34" charset="0"/>
              </a:rPr>
              <a:t> </a:t>
            </a:r>
            <a:r>
              <a:rPr lang="en-GB" altLang="en-US" dirty="0">
                <a:latin typeface="Calibri" pitchFamily="34" charset="0"/>
              </a:rPr>
              <a:t>was </a:t>
            </a:r>
            <a:r>
              <a:rPr lang="en-GB" altLang="en-US" dirty="0" smtClean="0">
                <a:latin typeface="Calibri" pitchFamily="34" charset="0"/>
              </a:rPr>
              <a:t>weighed</a:t>
            </a:r>
            <a:endParaRPr lang="en-GB" altLang="en-US" dirty="0">
              <a:latin typeface="Calibri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397" y="2731297"/>
            <a:ext cx="2904865" cy="205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457" y="2731297"/>
            <a:ext cx="2778806" cy="203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:\Documents and Settings\pscmp\My Documents\My Pictures\vlcsnap-2012-03-07-16h35m26s24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96" r="25742"/>
          <a:stretch>
            <a:fillRect/>
          </a:stretch>
        </p:blipFill>
        <p:spPr bwMode="auto">
          <a:xfrm>
            <a:off x="4073721" y="2731297"/>
            <a:ext cx="2942676" cy="202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00239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4825" y="2349502"/>
            <a:ext cx="8713788" cy="2735263"/>
          </a:xfrm>
          <a:prstGeom prst="rect">
            <a:avLst/>
          </a:prstGeom>
          <a:noFill/>
          <a:ln w="152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4" name="Picture 2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740" y="3330575"/>
            <a:ext cx="1222375" cy="168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1847852" y="2420940"/>
            <a:ext cx="1279525" cy="9239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defTabSz="4174854">
              <a:defRPr/>
            </a:pPr>
            <a:r>
              <a:rPr lang="en-GB" b="1" dirty="0">
                <a:latin typeface="+mj-lt"/>
                <a:cs typeface="Arial" charset="0"/>
              </a:rPr>
              <a:t>Ready for Spoon offer</a:t>
            </a:r>
          </a:p>
        </p:txBody>
      </p:sp>
      <p:sp>
        <p:nvSpPr>
          <p:cNvPr id="37893" name="TextBox 159"/>
          <p:cNvSpPr txBox="1">
            <a:spLocks noChangeArrowheads="1"/>
          </p:cNvSpPr>
          <p:nvPr/>
        </p:nvSpPr>
        <p:spPr bwMode="auto">
          <a:xfrm>
            <a:off x="3127377" y="2420940"/>
            <a:ext cx="1147763" cy="923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Beginning spoon offered</a:t>
            </a:r>
          </a:p>
        </p:txBody>
      </p:sp>
      <p:pic>
        <p:nvPicPr>
          <p:cNvPr id="7" name="Picture 2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77" y="3355975"/>
            <a:ext cx="1357313" cy="165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TextBox 159"/>
          <p:cNvSpPr txBox="1">
            <a:spLocks noChangeArrowheads="1"/>
          </p:cNvSpPr>
          <p:nvPr/>
        </p:nvSpPr>
        <p:spPr bwMode="auto">
          <a:xfrm>
            <a:off x="8040688" y="2420940"/>
            <a:ext cx="1295400" cy="9239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END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b="1"/>
          </a:p>
        </p:txBody>
      </p:sp>
      <p:sp>
        <p:nvSpPr>
          <p:cNvPr id="14" name="TextBox 159"/>
          <p:cNvSpPr txBox="1">
            <a:spLocks noChangeArrowheads="1"/>
          </p:cNvSpPr>
          <p:nvPr/>
        </p:nvSpPr>
        <p:spPr bwMode="auto">
          <a:xfrm>
            <a:off x="9336090" y="2420940"/>
            <a:ext cx="1152525" cy="9239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cs typeface="Arial" charset="0"/>
              </a:rPr>
              <a:t>New spoon offered</a:t>
            </a:r>
          </a:p>
        </p:txBody>
      </p:sp>
      <p:sp>
        <p:nvSpPr>
          <p:cNvPr id="37897" name="TextBox 28"/>
          <p:cNvSpPr txBox="1">
            <a:spLocks noChangeArrowheads="1"/>
          </p:cNvSpPr>
          <p:nvPr/>
        </p:nvSpPr>
        <p:spPr bwMode="auto">
          <a:xfrm>
            <a:off x="1992313" y="404813"/>
            <a:ext cx="45704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>
                <a:latin typeface="Arial" panose="020B0604020202020204" pitchFamily="34" charset="0"/>
              </a:rPr>
              <a:t>One spoon sequence</a:t>
            </a:r>
            <a:endParaRPr lang="en-US" altLang="en-US" sz="3600">
              <a:latin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78315" y="2428875"/>
            <a:ext cx="3762375" cy="915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pic>
        <p:nvPicPr>
          <p:cNvPr id="3" name="Picture 2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6415" y="3344863"/>
            <a:ext cx="1343025" cy="1668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488" y="3317875"/>
            <a:ext cx="863600" cy="1695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175" y="3355975"/>
            <a:ext cx="971550" cy="1657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1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138" y="3317875"/>
            <a:ext cx="1079500" cy="1695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1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0638" y="3344863"/>
            <a:ext cx="965200" cy="1668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740" y="3113090"/>
            <a:ext cx="2173287" cy="3754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7040" y="3354390"/>
            <a:ext cx="1208087" cy="1658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72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2"/>
          <p:cNvSpPr>
            <a:spLocks noGrp="1"/>
          </p:cNvSpPr>
          <p:nvPr>
            <p:ph type="title"/>
          </p:nvPr>
        </p:nvSpPr>
        <p:spPr>
          <a:xfrm>
            <a:off x="76200" y="13382"/>
            <a:ext cx="9753600" cy="974243"/>
          </a:xfrm>
        </p:spPr>
        <p:txBody>
          <a:bodyPr>
            <a:normAutofit/>
          </a:bodyPr>
          <a:lstStyle/>
          <a:p>
            <a:r>
              <a:rPr lang="en-GB" altLang="en-US" dirty="0"/>
              <a:t>Intake and pace of eating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34690432"/>
              </p:ext>
            </p:extLst>
          </p:nvPr>
        </p:nvGraphicFramePr>
        <p:xfrm>
          <a:off x="206829" y="1484784"/>
          <a:ext cx="6345479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528048" y="1898296"/>
          <a:ext cx="5184576" cy="4357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246" y="13381"/>
            <a:ext cx="4400377" cy="168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53963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11"/>
          <a:stretch>
            <a:fillRect/>
          </a:stretch>
        </p:blipFill>
        <p:spPr bwMode="auto">
          <a:xfrm>
            <a:off x="7285894" y="43935"/>
            <a:ext cx="4805363" cy="206216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01" name="Chart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8" y="2263569"/>
            <a:ext cx="4267328" cy="368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41"/>
          <p:cNvSpPr>
            <a:spLocks noChangeArrowheads="1"/>
          </p:cNvSpPr>
          <p:nvPr/>
        </p:nvSpPr>
        <p:spPr bwMode="auto">
          <a:xfrm>
            <a:off x="152400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9159" name="Rectangle 48"/>
          <p:cNvSpPr>
            <a:spLocks noChangeArrowheads="1"/>
          </p:cNvSpPr>
          <p:nvPr/>
        </p:nvSpPr>
        <p:spPr bwMode="auto">
          <a:xfrm>
            <a:off x="1524002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121" name="Chart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152" y="2606786"/>
            <a:ext cx="4176464" cy="348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69" y="25402"/>
            <a:ext cx="4349751" cy="20367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6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681" y="4797152"/>
            <a:ext cx="227171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456" y="2464909"/>
            <a:ext cx="23161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86275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763DBFAC-7638-4074-9E97-AD2DCAEAAAE4}"/>
              </a:ext>
            </a:extLst>
          </p:cNvPr>
          <p:cNvSpPr txBox="1">
            <a:spLocks/>
          </p:cNvSpPr>
          <p:nvPr/>
        </p:nvSpPr>
        <p:spPr>
          <a:xfrm>
            <a:off x="588102" y="76200"/>
            <a:ext cx="8664955" cy="1184275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40000"/>
              </a:spcAft>
              <a:defRPr/>
            </a:pPr>
            <a:r>
              <a:rPr lang="en-US" altLang="fr-FR" sz="3200" kern="0" dirty="0">
                <a:cs typeface="Times New Roman" pitchFamily="18" charset="0"/>
              </a:rPr>
              <a:t>Learning by experience up to 3 </a:t>
            </a:r>
            <a:r>
              <a:rPr lang="en-US" altLang="fr-FR" sz="3200" kern="0" dirty="0" err="1">
                <a:cs typeface="Times New Roman" pitchFamily="18" charset="0"/>
              </a:rPr>
              <a:t>yr</a:t>
            </a:r>
            <a:endParaRPr lang="en-US" altLang="fr-FR" sz="3200" kern="0" dirty="0"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74802-DBFD-4913-93D5-F0D7B23DC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29"/>
          <a:stretch>
            <a:fillRect/>
          </a:stretch>
        </p:blipFill>
        <p:spPr bwMode="auto">
          <a:xfrm>
            <a:off x="746620" y="1649668"/>
            <a:ext cx="4617543" cy="333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92CB55-66BB-44B1-9EAF-FF30D458C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20" y="4979990"/>
            <a:ext cx="7085012" cy="1882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342900" indent="-342900" algn="l" defTabSz="457200" eaLnBrk="0" hangingPunct="0">
              <a:spcAft>
                <a:spcPct val="40000"/>
              </a:spcAf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457200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457200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457200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457200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  <a:buFontTx/>
              <a:buChar char="•"/>
              <a:defRPr/>
            </a:pPr>
            <a:r>
              <a:rPr lang="en-US" alt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Times New Roman" pitchFamily="18" charset="0"/>
              </a:rPr>
              <a:t>Individual differences </a:t>
            </a:r>
            <a:r>
              <a:rPr lang="en-US" altLang="fr-FR" b="1" dirty="0">
                <a:ea typeface="MS PGothic" pitchFamily="34" charset="-128"/>
                <a:cs typeface="Times New Roman" pitchFamily="18" charset="0"/>
              </a:rPr>
              <a:t>in learning </a:t>
            </a:r>
          </a:p>
          <a:p>
            <a:pPr lvl="1" eaLnBrk="1" hangingPunct="1">
              <a:spcBef>
                <a:spcPts val="2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/>
            </a:pPr>
            <a:r>
              <a:rPr lang="en-US" altLang="fr-FR" sz="2200" b="1" dirty="0">
                <a:ea typeface="MS PGothic" pitchFamily="34" charset="-128"/>
                <a:cs typeface="Times New Roman" pitchFamily="18" charset="0"/>
              </a:rPr>
              <a:t>Maternal feeding practices e.g. pressuring</a:t>
            </a:r>
          </a:p>
          <a:p>
            <a:pPr lvl="1" eaLnBrk="1" hangingPunct="1">
              <a:spcBef>
                <a:spcPts val="2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/>
            </a:pPr>
            <a:r>
              <a:rPr lang="en-US" altLang="fr-FR" sz="2200" b="1" dirty="0">
                <a:ea typeface="MS PGothic" pitchFamily="34" charset="-128"/>
                <a:cs typeface="Times New Roman" pitchFamily="18" charset="0"/>
              </a:rPr>
              <a:t>Maternal characteristics e.g. BMI</a:t>
            </a:r>
          </a:p>
          <a:p>
            <a:pPr lvl="1" eaLnBrk="1" hangingPunct="1">
              <a:spcBef>
                <a:spcPts val="2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/>
            </a:pPr>
            <a:r>
              <a:rPr lang="en-US" altLang="fr-FR" sz="2200" b="1" dirty="0">
                <a:ea typeface="MS PGothic" pitchFamily="34" charset="-128"/>
                <a:cs typeface="Times New Roman" pitchFamily="18" charset="0"/>
              </a:rPr>
              <a:t>Children’s eating traits e.g. food fussiness</a:t>
            </a:r>
            <a:endParaRPr lang="fr-FR" altLang="fr-FR" sz="2200" b="1" dirty="0"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B2D95704-177F-471E-9758-43852AC65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8001" y="76200"/>
            <a:ext cx="262731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_Taste2.JPG">
            <a:extLst>
              <a:ext uri="{FF2B5EF4-FFF2-40B4-BE49-F238E27FC236}">
                <a16:creationId xmlns:a16="http://schemas.microsoft.com/office/drawing/2014/main" id="{4907A760-CF16-4A50-8A1F-F5DC9E8548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795" y="1873832"/>
            <a:ext cx="1620837" cy="69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2" descr="http://t3.gstatic.com/images?q=tbn:ANd9GcSHj89jU83G2tWabMn3uOnz1oNe_2nk_CDNHxz1_Ql8m4e60mM&amp;t=1&amp;usg=__nK2B7Mn6VKC2R4KDXlot9LG3scI=">
            <a:extLst>
              <a:ext uri="{FF2B5EF4-FFF2-40B4-BE49-F238E27FC236}">
                <a16:creationId xmlns:a16="http://schemas.microsoft.com/office/drawing/2014/main" id="{278A567B-5960-4573-84E7-AFAB70546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747" y="2480222"/>
            <a:ext cx="1988063" cy="1769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4D686A0E-DF10-487F-9EC7-0A916375B2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226" y="4609509"/>
            <a:ext cx="2728912" cy="1536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76EFC4F-4E4B-4E3B-8F73-C2A204EA3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04" t="69470" r="23755" b="970"/>
          <a:stretch>
            <a:fillRect/>
          </a:stretch>
        </p:blipFill>
        <p:spPr bwMode="auto">
          <a:xfrm>
            <a:off x="10570494" y="2219907"/>
            <a:ext cx="1224136" cy="128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1A736B2-0152-4783-B23D-4BCB5B68A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8479" y="3607929"/>
            <a:ext cx="1328166" cy="1769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2C3632EA-5053-4033-A563-56DD8D2F2D51}"/>
              </a:ext>
            </a:extLst>
          </p:cNvPr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4" t="-728" r="-397" b="-1111"/>
          <a:stretch>
            <a:fillRect/>
          </a:stretch>
        </p:blipFill>
        <p:spPr bwMode="auto">
          <a:xfrm>
            <a:off x="10107810" y="5373686"/>
            <a:ext cx="183991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2">
            <a:extLst>
              <a:ext uri="{FF2B5EF4-FFF2-40B4-BE49-F238E27FC236}">
                <a16:creationId xmlns:a16="http://schemas.microsoft.com/office/drawing/2014/main" id="{0CEC4092-275D-4B59-B714-BE6211655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894" y="2636837"/>
            <a:ext cx="2345775" cy="21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11"/>
          <p:cNvSpPr>
            <a:spLocks/>
          </p:cNvSpPr>
          <p:nvPr/>
        </p:nvSpPr>
        <p:spPr bwMode="auto">
          <a:xfrm>
            <a:off x="6577013" y="6586538"/>
            <a:ext cx="69850" cy="57150"/>
          </a:xfrm>
          <a:custGeom>
            <a:avLst/>
            <a:gdLst>
              <a:gd name="T0" fmla="*/ 2147483647 w 6"/>
              <a:gd name="T1" fmla="*/ 2147483647 h 5"/>
              <a:gd name="T2" fmla="*/ 2147483647 w 6"/>
              <a:gd name="T3" fmla="*/ 2147483647 h 5"/>
              <a:gd name="T4" fmla="*/ 2147483647 w 6"/>
              <a:gd name="T5" fmla="*/ 2147483647 h 5"/>
              <a:gd name="T6" fmla="*/ 0 60000 65536"/>
              <a:gd name="T7" fmla="*/ 0 60000 65536"/>
              <a:gd name="T8" fmla="*/ 0 60000 65536"/>
              <a:gd name="T9" fmla="*/ 0 w 6"/>
              <a:gd name="T10" fmla="*/ 0 h 5"/>
              <a:gd name="T11" fmla="*/ 6 w 6"/>
              <a:gd name="T12" fmla="*/ 5 h 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5">
                <a:moveTo>
                  <a:pt x="4" y="4"/>
                </a:moveTo>
                <a:cubicBezTo>
                  <a:pt x="0" y="2"/>
                  <a:pt x="3" y="5"/>
                  <a:pt x="3" y="1"/>
                </a:cubicBezTo>
                <a:cubicBezTo>
                  <a:pt x="5" y="1"/>
                  <a:pt x="6" y="0"/>
                  <a:pt x="4" y="4"/>
                </a:cubicBezTo>
              </a:path>
            </a:pathLst>
          </a:custGeom>
          <a:noFill/>
          <a:ln w="0">
            <a:solidFill>
              <a:srgbClr val="ECE9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5" name="Freeform 212"/>
          <p:cNvSpPr>
            <a:spLocks/>
          </p:cNvSpPr>
          <p:nvPr/>
        </p:nvSpPr>
        <p:spPr bwMode="auto">
          <a:xfrm>
            <a:off x="5475290" y="4060827"/>
            <a:ext cx="161925" cy="238125"/>
          </a:xfrm>
          <a:custGeom>
            <a:avLst/>
            <a:gdLst>
              <a:gd name="T0" fmla="*/ 2147483647 w 14"/>
              <a:gd name="T1" fmla="*/ 0 h 21"/>
              <a:gd name="T2" fmla="*/ 2147483647 w 14"/>
              <a:gd name="T3" fmla="*/ 2147483647 h 21"/>
              <a:gd name="T4" fmla="*/ 2147483647 w 14"/>
              <a:gd name="T5" fmla="*/ 2147483647 h 21"/>
              <a:gd name="T6" fmla="*/ 2147483647 w 14"/>
              <a:gd name="T7" fmla="*/ 2147483647 h 21"/>
              <a:gd name="T8" fmla="*/ 2147483647 w 14"/>
              <a:gd name="T9" fmla="*/ 2147483647 h 21"/>
              <a:gd name="T10" fmla="*/ 0 w 14"/>
              <a:gd name="T11" fmla="*/ 2147483647 h 21"/>
              <a:gd name="T12" fmla="*/ 2147483647 w 14"/>
              <a:gd name="T13" fmla="*/ 0 h 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1"/>
              <a:gd name="T23" fmla="*/ 14 w 14"/>
              <a:gd name="T24" fmla="*/ 21 h 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1">
                <a:moveTo>
                  <a:pt x="8" y="0"/>
                </a:moveTo>
                <a:lnTo>
                  <a:pt x="11" y="13"/>
                </a:lnTo>
                <a:cubicBezTo>
                  <a:pt x="11" y="14"/>
                  <a:pt x="13" y="14"/>
                  <a:pt x="14" y="17"/>
                </a:cubicBezTo>
                <a:lnTo>
                  <a:pt x="14" y="21"/>
                </a:lnTo>
                <a:cubicBezTo>
                  <a:pt x="13" y="20"/>
                  <a:pt x="7" y="19"/>
                  <a:pt x="7" y="19"/>
                </a:cubicBezTo>
                <a:lnTo>
                  <a:pt x="0" y="21"/>
                </a:lnTo>
                <a:lnTo>
                  <a:pt x="8" y="0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76" name="Freeform 213"/>
          <p:cNvSpPr>
            <a:spLocks/>
          </p:cNvSpPr>
          <p:nvPr/>
        </p:nvSpPr>
        <p:spPr bwMode="auto">
          <a:xfrm>
            <a:off x="8293100" y="6062665"/>
            <a:ext cx="57150" cy="92075"/>
          </a:xfrm>
          <a:custGeom>
            <a:avLst/>
            <a:gdLst>
              <a:gd name="T0" fmla="*/ 2147483647 w 5"/>
              <a:gd name="T1" fmla="*/ 2147483647 h 8"/>
              <a:gd name="T2" fmla="*/ 2147483647 w 5"/>
              <a:gd name="T3" fmla="*/ 2147483647 h 8"/>
              <a:gd name="T4" fmla="*/ 2147483647 w 5"/>
              <a:gd name="T5" fmla="*/ 2147483647 h 8"/>
              <a:gd name="T6" fmla="*/ 2147483647 w 5"/>
              <a:gd name="T7" fmla="*/ 2147483647 h 8"/>
              <a:gd name="T8" fmla="*/ 2147483647 w 5"/>
              <a:gd name="T9" fmla="*/ 2147483647 h 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"/>
              <a:gd name="T16" fmla="*/ 0 h 8"/>
              <a:gd name="T17" fmla="*/ 5 w 5"/>
              <a:gd name="T18" fmla="*/ 8 h 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" h="8">
                <a:moveTo>
                  <a:pt x="2" y="4"/>
                </a:moveTo>
                <a:cubicBezTo>
                  <a:pt x="3" y="2"/>
                  <a:pt x="1" y="3"/>
                  <a:pt x="1" y="2"/>
                </a:cubicBezTo>
                <a:cubicBezTo>
                  <a:pt x="2" y="1"/>
                  <a:pt x="2" y="0"/>
                  <a:pt x="2" y="1"/>
                </a:cubicBezTo>
                <a:cubicBezTo>
                  <a:pt x="2" y="3"/>
                  <a:pt x="5" y="3"/>
                  <a:pt x="4" y="4"/>
                </a:cubicBezTo>
                <a:cubicBezTo>
                  <a:pt x="3" y="7"/>
                  <a:pt x="0" y="8"/>
                  <a:pt x="2" y="4"/>
                </a:cubicBezTo>
              </a:path>
            </a:pathLst>
          </a:custGeom>
          <a:noFill/>
          <a:ln w="0">
            <a:solidFill>
              <a:srgbClr val="ECE9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7" name="Freeform 214"/>
          <p:cNvSpPr>
            <a:spLocks/>
          </p:cNvSpPr>
          <p:nvPr/>
        </p:nvSpPr>
        <p:spPr bwMode="auto">
          <a:xfrm>
            <a:off x="8535988" y="6256338"/>
            <a:ext cx="57150" cy="125412"/>
          </a:xfrm>
          <a:custGeom>
            <a:avLst/>
            <a:gdLst>
              <a:gd name="T0" fmla="*/ 2147483647 w 5"/>
              <a:gd name="T1" fmla="*/ 2147483647 h 11"/>
              <a:gd name="T2" fmla="*/ 0 w 5"/>
              <a:gd name="T3" fmla="*/ 2147483647 h 11"/>
              <a:gd name="T4" fmla="*/ 2147483647 w 5"/>
              <a:gd name="T5" fmla="*/ 2147483647 h 11"/>
              <a:gd name="T6" fmla="*/ 2147483647 w 5"/>
              <a:gd name="T7" fmla="*/ 2147483647 h 11"/>
              <a:gd name="T8" fmla="*/ 2147483647 w 5"/>
              <a:gd name="T9" fmla="*/ 2147483647 h 11"/>
              <a:gd name="T10" fmla="*/ 2147483647 w 5"/>
              <a:gd name="T11" fmla="*/ 2147483647 h 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"/>
              <a:gd name="T19" fmla="*/ 0 h 11"/>
              <a:gd name="T20" fmla="*/ 5 w 5"/>
              <a:gd name="T21" fmla="*/ 11 h 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" h="11">
                <a:moveTo>
                  <a:pt x="1" y="4"/>
                </a:moveTo>
                <a:cubicBezTo>
                  <a:pt x="0" y="11"/>
                  <a:pt x="2" y="11"/>
                  <a:pt x="0" y="11"/>
                </a:cubicBezTo>
                <a:cubicBezTo>
                  <a:pt x="2" y="11"/>
                  <a:pt x="2" y="9"/>
                  <a:pt x="2" y="8"/>
                </a:cubicBezTo>
                <a:cubicBezTo>
                  <a:pt x="3" y="6"/>
                  <a:pt x="5" y="6"/>
                  <a:pt x="3" y="4"/>
                </a:cubicBezTo>
                <a:cubicBezTo>
                  <a:pt x="3" y="4"/>
                  <a:pt x="3" y="0"/>
                  <a:pt x="1" y="3"/>
                </a:cubicBezTo>
                <a:lnTo>
                  <a:pt x="1" y="4"/>
                </a:lnTo>
              </a:path>
            </a:pathLst>
          </a:custGeom>
          <a:noFill/>
          <a:ln w="0">
            <a:solidFill>
              <a:srgbClr val="ECE9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" name="Freeform 215"/>
          <p:cNvSpPr>
            <a:spLocks/>
          </p:cNvSpPr>
          <p:nvPr/>
        </p:nvSpPr>
        <p:spPr bwMode="auto">
          <a:xfrm>
            <a:off x="7840665" y="6416677"/>
            <a:ext cx="34925" cy="79375"/>
          </a:xfrm>
          <a:custGeom>
            <a:avLst/>
            <a:gdLst>
              <a:gd name="T0" fmla="*/ 2147483647 w 3"/>
              <a:gd name="T1" fmla="*/ 2147483647 h 7"/>
              <a:gd name="T2" fmla="*/ 2147483647 w 3"/>
              <a:gd name="T3" fmla="*/ 0 h 7"/>
              <a:gd name="T4" fmla="*/ 2147483647 w 3"/>
              <a:gd name="T5" fmla="*/ 0 h 7"/>
              <a:gd name="T6" fmla="*/ 2147483647 w 3"/>
              <a:gd name="T7" fmla="*/ 2147483647 h 7"/>
              <a:gd name="T8" fmla="*/ 2147483647 w 3"/>
              <a:gd name="T9" fmla="*/ 2147483647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7"/>
              <a:gd name="T17" fmla="*/ 3 w 3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7">
                <a:moveTo>
                  <a:pt x="1" y="2"/>
                </a:moveTo>
                <a:cubicBezTo>
                  <a:pt x="2" y="2"/>
                  <a:pt x="1" y="0"/>
                  <a:pt x="2" y="0"/>
                </a:cubicBezTo>
                <a:cubicBezTo>
                  <a:pt x="2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0" y="7"/>
                  <a:pt x="1" y="2"/>
                  <a:pt x="1" y="2"/>
                </a:cubicBezTo>
              </a:path>
            </a:pathLst>
          </a:custGeom>
          <a:noFill/>
          <a:ln w="0">
            <a:solidFill>
              <a:srgbClr val="ECE9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216"/>
          <p:cNvSpPr>
            <a:spLocks/>
          </p:cNvSpPr>
          <p:nvPr/>
        </p:nvSpPr>
        <p:spPr bwMode="auto">
          <a:xfrm>
            <a:off x="5800725" y="1773238"/>
            <a:ext cx="103188" cy="68262"/>
          </a:xfrm>
          <a:custGeom>
            <a:avLst/>
            <a:gdLst/>
            <a:ahLst/>
            <a:cxnLst>
              <a:cxn ang="0">
                <a:pos x="5" y="2"/>
              </a:cxn>
              <a:cxn ang="0">
                <a:pos x="0" y="5"/>
              </a:cxn>
              <a:cxn ang="0">
                <a:pos x="9" y="4"/>
              </a:cxn>
              <a:cxn ang="0">
                <a:pos x="7" y="0"/>
              </a:cxn>
              <a:cxn ang="0">
                <a:pos x="5" y="2"/>
              </a:cxn>
            </a:cxnLst>
            <a:rect l="0" t="0" r="r" b="b"/>
            <a:pathLst>
              <a:path w="9" h="6">
                <a:moveTo>
                  <a:pt x="5" y="2"/>
                </a:moveTo>
                <a:cubicBezTo>
                  <a:pt x="2" y="3"/>
                  <a:pt x="2" y="0"/>
                  <a:pt x="0" y="5"/>
                </a:cubicBezTo>
                <a:cubicBezTo>
                  <a:pt x="1" y="6"/>
                  <a:pt x="7" y="5"/>
                  <a:pt x="9" y="4"/>
                </a:cubicBezTo>
                <a:cubicBezTo>
                  <a:pt x="6" y="4"/>
                  <a:pt x="9" y="2"/>
                  <a:pt x="7" y="0"/>
                </a:cubicBezTo>
                <a:cubicBezTo>
                  <a:pt x="6" y="0"/>
                  <a:pt x="6" y="1"/>
                  <a:pt x="5" y="2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12" name="Freeform 217"/>
          <p:cNvSpPr>
            <a:spLocks/>
          </p:cNvSpPr>
          <p:nvPr/>
        </p:nvSpPr>
        <p:spPr bwMode="auto">
          <a:xfrm>
            <a:off x="5916613" y="1727202"/>
            <a:ext cx="57150" cy="68263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5"/>
              </a:cxn>
              <a:cxn ang="0">
                <a:pos x="3" y="1"/>
              </a:cxn>
              <a:cxn ang="0">
                <a:pos x="0" y="2"/>
              </a:cxn>
            </a:cxnLst>
            <a:rect l="0" t="0" r="r" b="b"/>
            <a:pathLst>
              <a:path w="5" h="6">
                <a:moveTo>
                  <a:pt x="0" y="2"/>
                </a:moveTo>
                <a:cubicBezTo>
                  <a:pt x="0" y="0"/>
                  <a:pt x="1" y="6"/>
                  <a:pt x="1" y="5"/>
                </a:cubicBezTo>
                <a:cubicBezTo>
                  <a:pt x="4" y="2"/>
                  <a:pt x="5" y="2"/>
                  <a:pt x="3" y="1"/>
                </a:cubicBezTo>
                <a:cubicBezTo>
                  <a:pt x="3" y="1"/>
                  <a:pt x="1" y="2"/>
                  <a:pt x="0" y="2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13" name="Freeform 218"/>
          <p:cNvSpPr>
            <a:spLocks/>
          </p:cNvSpPr>
          <p:nvPr/>
        </p:nvSpPr>
        <p:spPr bwMode="auto">
          <a:xfrm>
            <a:off x="6043613" y="1511302"/>
            <a:ext cx="80962" cy="68263"/>
          </a:xfrm>
          <a:custGeom>
            <a:avLst/>
            <a:gdLst/>
            <a:ahLst/>
            <a:cxnLst>
              <a:cxn ang="0">
                <a:pos x="4" y="6"/>
              </a:cxn>
              <a:cxn ang="0">
                <a:pos x="6" y="0"/>
              </a:cxn>
              <a:cxn ang="0">
                <a:pos x="4" y="0"/>
              </a:cxn>
              <a:cxn ang="0">
                <a:pos x="4" y="6"/>
              </a:cxn>
            </a:cxnLst>
            <a:rect l="0" t="0" r="r" b="b"/>
            <a:pathLst>
              <a:path w="7" h="6">
                <a:moveTo>
                  <a:pt x="4" y="6"/>
                </a:moveTo>
                <a:cubicBezTo>
                  <a:pt x="6" y="2"/>
                  <a:pt x="7" y="3"/>
                  <a:pt x="6" y="0"/>
                </a:cubicBezTo>
                <a:lnTo>
                  <a:pt x="4" y="0"/>
                </a:lnTo>
                <a:cubicBezTo>
                  <a:pt x="2" y="1"/>
                  <a:pt x="0" y="6"/>
                  <a:pt x="4" y="6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14" name="Freeform 219"/>
          <p:cNvSpPr>
            <a:spLocks/>
          </p:cNvSpPr>
          <p:nvPr/>
        </p:nvSpPr>
        <p:spPr bwMode="auto">
          <a:xfrm>
            <a:off x="6299202" y="885825"/>
            <a:ext cx="92075" cy="90488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8" y="0"/>
              </a:cxn>
              <a:cxn ang="0">
                <a:pos x="5" y="0"/>
              </a:cxn>
              <a:cxn ang="0">
                <a:pos x="0" y="8"/>
              </a:cxn>
            </a:cxnLst>
            <a:rect l="0" t="0" r="r" b="b"/>
            <a:pathLst>
              <a:path w="8" h="8">
                <a:moveTo>
                  <a:pt x="0" y="8"/>
                </a:moveTo>
                <a:cubicBezTo>
                  <a:pt x="4" y="6"/>
                  <a:pt x="7" y="6"/>
                  <a:pt x="8" y="0"/>
                </a:cubicBezTo>
                <a:cubicBezTo>
                  <a:pt x="8" y="0"/>
                  <a:pt x="6" y="0"/>
                  <a:pt x="5" y="0"/>
                </a:cubicBezTo>
                <a:cubicBezTo>
                  <a:pt x="1" y="5"/>
                  <a:pt x="5" y="3"/>
                  <a:pt x="0" y="8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3083" name="Freeform 220"/>
          <p:cNvSpPr>
            <a:spLocks/>
          </p:cNvSpPr>
          <p:nvPr/>
        </p:nvSpPr>
        <p:spPr bwMode="auto">
          <a:xfrm>
            <a:off x="6321425" y="714375"/>
            <a:ext cx="185738" cy="160338"/>
          </a:xfrm>
          <a:custGeom>
            <a:avLst/>
            <a:gdLst>
              <a:gd name="T0" fmla="*/ 2147483647 w 16"/>
              <a:gd name="T1" fmla="*/ 2147483647 h 14"/>
              <a:gd name="T2" fmla="*/ 2147483647 w 16"/>
              <a:gd name="T3" fmla="*/ 2147483647 h 14"/>
              <a:gd name="T4" fmla="*/ 2147483647 w 16"/>
              <a:gd name="T5" fmla="*/ 0 h 14"/>
              <a:gd name="T6" fmla="*/ 2147483647 w 16"/>
              <a:gd name="T7" fmla="*/ 2147483647 h 14"/>
              <a:gd name="T8" fmla="*/ 0 60000 65536"/>
              <a:gd name="T9" fmla="*/ 0 60000 65536"/>
              <a:gd name="T10" fmla="*/ 0 60000 65536"/>
              <a:gd name="T11" fmla="*/ 0 60000 65536"/>
              <a:gd name="T12" fmla="*/ 0 w 16"/>
              <a:gd name="T13" fmla="*/ 0 h 14"/>
              <a:gd name="T14" fmla="*/ 16 w 16"/>
              <a:gd name="T15" fmla="*/ 14 h 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" h="14">
                <a:moveTo>
                  <a:pt x="7" y="3"/>
                </a:moveTo>
                <a:cubicBezTo>
                  <a:pt x="7" y="9"/>
                  <a:pt x="0" y="6"/>
                  <a:pt x="6" y="14"/>
                </a:cubicBezTo>
                <a:cubicBezTo>
                  <a:pt x="16" y="8"/>
                  <a:pt x="11" y="8"/>
                  <a:pt x="11" y="0"/>
                </a:cubicBezTo>
                <a:cubicBezTo>
                  <a:pt x="9" y="0"/>
                  <a:pt x="9" y="2"/>
                  <a:pt x="7" y="3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Freeform 221"/>
          <p:cNvSpPr>
            <a:spLocks/>
          </p:cNvSpPr>
          <p:nvPr/>
        </p:nvSpPr>
        <p:spPr bwMode="auto">
          <a:xfrm>
            <a:off x="6496052" y="703263"/>
            <a:ext cx="80963" cy="68262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6"/>
              </a:cxn>
              <a:cxn ang="0">
                <a:pos x="4" y="6"/>
              </a:cxn>
              <a:cxn ang="0">
                <a:pos x="4" y="0"/>
              </a:cxn>
            </a:cxnLst>
            <a:rect l="0" t="0" r="r" b="b"/>
            <a:pathLst>
              <a:path w="7" h="6">
                <a:moveTo>
                  <a:pt x="4" y="0"/>
                </a:moveTo>
                <a:cubicBezTo>
                  <a:pt x="3" y="0"/>
                  <a:pt x="0" y="3"/>
                  <a:pt x="0" y="6"/>
                </a:cubicBezTo>
                <a:cubicBezTo>
                  <a:pt x="1" y="6"/>
                  <a:pt x="3" y="6"/>
                  <a:pt x="4" y="6"/>
                </a:cubicBezTo>
                <a:cubicBezTo>
                  <a:pt x="4" y="5"/>
                  <a:pt x="7" y="1"/>
                  <a:pt x="4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Arial" charset="0"/>
            </a:endParaRPr>
          </a:p>
        </p:txBody>
      </p:sp>
      <p:sp>
        <p:nvSpPr>
          <p:cNvPr id="17" name="Freeform 222"/>
          <p:cNvSpPr>
            <a:spLocks/>
          </p:cNvSpPr>
          <p:nvPr/>
        </p:nvSpPr>
        <p:spPr bwMode="auto">
          <a:xfrm>
            <a:off x="6588125" y="612775"/>
            <a:ext cx="46038" cy="460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4" y="2"/>
              </a:cxn>
              <a:cxn ang="0">
                <a:pos x="0" y="3"/>
              </a:cxn>
              <a:cxn ang="0">
                <a:pos x="3" y="0"/>
              </a:cxn>
            </a:cxnLst>
            <a:rect l="0" t="0" r="r" b="b"/>
            <a:pathLst>
              <a:path w="4" h="4">
                <a:moveTo>
                  <a:pt x="3" y="0"/>
                </a:moveTo>
                <a:lnTo>
                  <a:pt x="4" y="2"/>
                </a:lnTo>
                <a:cubicBezTo>
                  <a:pt x="3" y="2"/>
                  <a:pt x="0" y="4"/>
                  <a:pt x="0" y="3"/>
                </a:cubicBezTo>
                <a:cubicBezTo>
                  <a:pt x="0" y="1"/>
                  <a:pt x="4" y="2"/>
                  <a:pt x="3" y="0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Arial" charset="0"/>
            </a:endParaRPr>
          </a:p>
        </p:txBody>
      </p:sp>
      <p:sp>
        <p:nvSpPr>
          <p:cNvPr id="18" name="Freeform 223"/>
          <p:cNvSpPr>
            <a:spLocks/>
          </p:cNvSpPr>
          <p:nvPr/>
        </p:nvSpPr>
        <p:spPr bwMode="auto">
          <a:xfrm>
            <a:off x="6565902" y="498477"/>
            <a:ext cx="149225" cy="79375"/>
          </a:xfrm>
          <a:custGeom>
            <a:avLst/>
            <a:gdLst/>
            <a:ahLst/>
            <a:cxnLst>
              <a:cxn ang="0">
                <a:pos x="2" y="5"/>
              </a:cxn>
              <a:cxn ang="0">
                <a:pos x="0" y="7"/>
              </a:cxn>
              <a:cxn ang="0">
                <a:pos x="3" y="6"/>
              </a:cxn>
              <a:cxn ang="0">
                <a:pos x="2" y="5"/>
              </a:cxn>
            </a:cxnLst>
            <a:rect l="0" t="0" r="r" b="b"/>
            <a:pathLst>
              <a:path w="13" h="7">
                <a:moveTo>
                  <a:pt x="2" y="5"/>
                </a:moveTo>
                <a:cubicBezTo>
                  <a:pt x="2" y="5"/>
                  <a:pt x="1" y="6"/>
                  <a:pt x="0" y="7"/>
                </a:cubicBezTo>
                <a:cubicBezTo>
                  <a:pt x="1" y="7"/>
                  <a:pt x="2" y="6"/>
                  <a:pt x="3" y="6"/>
                </a:cubicBezTo>
                <a:cubicBezTo>
                  <a:pt x="13" y="0"/>
                  <a:pt x="10" y="1"/>
                  <a:pt x="2" y="5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Arial" charset="0"/>
            </a:endParaRPr>
          </a:p>
        </p:txBody>
      </p:sp>
      <p:sp>
        <p:nvSpPr>
          <p:cNvPr id="3087" name="Freeform 224"/>
          <p:cNvSpPr>
            <a:spLocks/>
          </p:cNvSpPr>
          <p:nvPr/>
        </p:nvSpPr>
        <p:spPr bwMode="auto">
          <a:xfrm>
            <a:off x="6727827" y="361952"/>
            <a:ext cx="161925" cy="23813"/>
          </a:xfrm>
          <a:custGeom>
            <a:avLst/>
            <a:gdLst>
              <a:gd name="T0" fmla="*/ 2147483647 w 14"/>
              <a:gd name="T1" fmla="*/ 2147483647 h 2"/>
              <a:gd name="T2" fmla="*/ 2147483647 w 14"/>
              <a:gd name="T3" fmla="*/ 0 h 2"/>
              <a:gd name="T4" fmla="*/ 2147483647 w 14"/>
              <a:gd name="T5" fmla="*/ 2147483647 h 2"/>
              <a:gd name="T6" fmla="*/ 0 60000 65536"/>
              <a:gd name="T7" fmla="*/ 0 60000 65536"/>
              <a:gd name="T8" fmla="*/ 0 60000 65536"/>
              <a:gd name="T9" fmla="*/ 0 w 14"/>
              <a:gd name="T10" fmla="*/ 0 h 2"/>
              <a:gd name="T11" fmla="*/ 14 w 14"/>
              <a:gd name="T12" fmla="*/ 2 h 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2">
                <a:moveTo>
                  <a:pt x="7" y="2"/>
                </a:moveTo>
                <a:cubicBezTo>
                  <a:pt x="2" y="2"/>
                  <a:pt x="0" y="0"/>
                  <a:pt x="7" y="0"/>
                </a:cubicBezTo>
                <a:cubicBezTo>
                  <a:pt x="10" y="0"/>
                  <a:pt x="14" y="2"/>
                  <a:pt x="7" y="2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25"/>
          <p:cNvSpPr>
            <a:spLocks/>
          </p:cNvSpPr>
          <p:nvPr/>
        </p:nvSpPr>
        <p:spPr bwMode="auto">
          <a:xfrm>
            <a:off x="6913565" y="282575"/>
            <a:ext cx="46037" cy="114300"/>
          </a:xfrm>
          <a:custGeom>
            <a:avLst/>
            <a:gdLst/>
            <a:ahLst/>
            <a:cxnLst>
              <a:cxn ang="0">
                <a:pos x="1" y="3"/>
              </a:cxn>
              <a:cxn ang="0">
                <a:pos x="4" y="3"/>
              </a:cxn>
              <a:cxn ang="0">
                <a:pos x="1" y="3"/>
              </a:cxn>
            </a:cxnLst>
            <a:rect l="0" t="0" r="r" b="b"/>
            <a:pathLst>
              <a:path w="4" h="10">
                <a:moveTo>
                  <a:pt x="1" y="3"/>
                </a:moveTo>
                <a:cubicBezTo>
                  <a:pt x="2" y="0"/>
                  <a:pt x="2" y="1"/>
                  <a:pt x="4" y="3"/>
                </a:cubicBezTo>
                <a:cubicBezTo>
                  <a:pt x="0" y="10"/>
                  <a:pt x="0" y="7"/>
                  <a:pt x="1" y="3"/>
                </a:cubicBezTo>
              </a:path>
            </a:pathLst>
          </a:cu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Arial" charset="0"/>
            </a:endParaRPr>
          </a:p>
        </p:txBody>
      </p:sp>
      <p:sp>
        <p:nvSpPr>
          <p:cNvPr id="21" name="Oval 226"/>
          <p:cNvSpPr>
            <a:spLocks noChangeArrowheads="1"/>
          </p:cNvSpPr>
          <p:nvPr/>
        </p:nvSpPr>
        <p:spPr bwMode="auto">
          <a:xfrm>
            <a:off x="5776915" y="1852615"/>
            <a:ext cx="34925" cy="46037"/>
          </a:xfrm>
          <a:prstGeom prst="ellipse">
            <a:avLst/>
          </a:prstGeom>
          <a:solidFill>
            <a:schemeClr val="bg1">
              <a:lumMod val="50000"/>
            </a:schemeClr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3090" name="Freeform 227"/>
          <p:cNvSpPr>
            <a:spLocks/>
          </p:cNvSpPr>
          <p:nvPr/>
        </p:nvSpPr>
        <p:spPr bwMode="auto">
          <a:xfrm>
            <a:off x="6750052" y="5311777"/>
            <a:ext cx="104775" cy="80963"/>
          </a:xfrm>
          <a:custGeom>
            <a:avLst/>
            <a:gdLst>
              <a:gd name="T0" fmla="*/ 2147483647 w 9"/>
              <a:gd name="T1" fmla="*/ 2147483647 h 7"/>
              <a:gd name="T2" fmla="*/ 0 w 9"/>
              <a:gd name="T3" fmla="*/ 2147483647 h 7"/>
              <a:gd name="T4" fmla="*/ 2147483647 w 9"/>
              <a:gd name="T5" fmla="*/ 2147483647 h 7"/>
              <a:gd name="T6" fmla="*/ 0 60000 65536"/>
              <a:gd name="T7" fmla="*/ 0 60000 65536"/>
              <a:gd name="T8" fmla="*/ 0 60000 65536"/>
              <a:gd name="T9" fmla="*/ 0 w 9"/>
              <a:gd name="T10" fmla="*/ 0 h 7"/>
              <a:gd name="T11" fmla="*/ 9 w 9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7">
                <a:moveTo>
                  <a:pt x="9" y="3"/>
                </a:moveTo>
                <a:cubicBezTo>
                  <a:pt x="9" y="7"/>
                  <a:pt x="0" y="7"/>
                  <a:pt x="0" y="3"/>
                </a:cubicBezTo>
                <a:cubicBezTo>
                  <a:pt x="0" y="0"/>
                  <a:pt x="9" y="0"/>
                  <a:pt x="9" y="3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1" name="Freeform 228"/>
          <p:cNvSpPr>
            <a:spLocks/>
          </p:cNvSpPr>
          <p:nvPr/>
        </p:nvSpPr>
        <p:spPr bwMode="auto">
          <a:xfrm>
            <a:off x="4537077" y="3503615"/>
            <a:ext cx="80963" cy="306387"/>
          </a:xfrm>
          <a:custGeom>
            <a:avLst/>
            <a:gdLst>
              <a:gd name="T0" fmla="*/ 2147483647 w 7"/>
              <a:gd name="T1" fmla="*/ 0 h 27"/>
              <a:gd name="T2" fmla="*/ 2147483647 w 7"/>
              <a:gd name="T3" fmla="*/ 2147483647 h 27"/>
              <a:gd name="T4" fmla="*/ 2147483647 w 7"/>
              <a:gd name="T5" fmla="*/ 2147483647 h 27"/>
              <a:gd name="T6" fmla="*/ 2147483647 w 7"/>
              <a:gd name="T7" fmla="*/ 2147483647 h 27"/>
              <a:gd name="T8" fmla="*/ 0 w 7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27"/>
              <a:gd name="T17" fmla="*/ 7 w 7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27">
                <a:moveTo>
                  <a:pt x="6" y="0"/>
                </a:moveTo>
                <a:lnTo>
                  <a:pt x="7" y="7"/>
                </a:lnTo>
                <a:lnTo>
                  <a:pt x="3" y="13"/>
                </a:lnTo>
                <a:lnTo>
                  <a:pt x="3" y="19"/>
                </a:lnTo>
                <a:cubicBezTo>
                  <a:pt x="3" y="23"/>
                  <a:pt x="0" y="24"/>
                  <a:pt x="0" y="27"/>
                </a:cubicBezTo>
              </a:path>
            </a:pathLst>
          </a:custGeom>
          <a:noFill/>
          <a:ln w="0">
            <a:solidFill>
              <a:srgbClr val="ECE9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92" name="Freeform 229"/>
          <p:cNvSpPr>
            <a:spLocks/>
          </p:cNvSpPr>
          <p:nvPr/>
        </p:nvSpPr>
        <p:spPr bwMode="auto">
          <a:xfrm>
            <a:off x="4618040" y="3070227"/>
            <a:ext cx="161925" cy="125413"/>
          </a:xfrm>
          <a:custGeom>
            <a:avLst/>
            <a:gdLst>
              <a:gd name="T0" fmla="*/ 2147483647 w 14"/>
              <a:gd name="T1" fmla="*/ 0 h 11"/>
              <a:gd name="T2" fmla="*/ 2147483647 w 14"/>
              <a:gd name="T3" fmla="*/ 2147483647 h 11"/>
              <a:gd name="T4" fmla="*/ 0 w 14"/>
              <a:gd name="T5" fmla="*/ 2147483647 h 11"/>
              <a:gd name="T6" fmla="*/ 0 60000 65536"/>
              <a:gd name="T7" fmla="*/ 0 60000 65536"/>
              <a:gd name="T8" fmla="*/ 0 60000 65536"/>
              <a:gd name="T9" fmla="*/ 0 w 14"/>
              <a:gd name="T10" fmla="*/ 0 h 11"/>
              <a:gd name="T11" fmla="*/ 14 w 14"/>
              <a:gd name="T12" fmla="*/ 11 h 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11">
                <a:moveTo>
                  <a:pt x="14" y="0"/>
                </a:moveTo>
                <a:cubicBezTo>
                  <a:pt x="13" y="4"/>
                  <a:pt x="9" y="1"/>
                  <a:pt x="6" y="4"/>
                </a:cubicBezTo>
                <a:lnTo>
                  <a:pt x="0" y="11"/>
                </a:lnTo>
              </a:path>
            </a:pathLst>
          </a:custGeom>
          <a:noFill/>
          <a:ln w="0">
            <a:solidFill>
              <a:srgbClr val="ECE9E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93" name="Oval 230"/>
          <p:cNvSpPr>
            <a:spLocks noChangeArrowheads="1"/>
          </p:cNvSpPr>
          <p:nvPr/>
        </p:nvSpPr>
        <p:spPr bwMode="auto">
          <a:xfrm>
            <a:off x="5475288" y="3730627"/>
            <a:ext cx="23812" cy="22225"/>
          </a:xfrm>
          <a:prstGeom prst="ellipse">
            <a:avLst/>
          </a:prstGeom>
          <a:solidFill>
            <a:srgbClr val="FFFFFF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3094" name="Oval 231"/>
          <p:cNvSpPr>
            <a:spLocks noChangeArrowheads="1"/>
          </p:cNvSpPr>
          <p:nvPr/>
        </p:nvSpPr>
        <p:spPr bwMode="auto">
          <a:xfrm>
            <a:off x="7029452" y="3821113"/>
            <a:ext cx="22225" cy="23812"/>
          </a:xfrm>
          <a:prstGeom prst="ellipse">
            <a:avLst/>
          </a:prstGeom>
          <a:solidFill>
            <a:srgbClr val="FFFFFF"/>
          </a:solidFill>
          <a:ln w="0">
            <a:solidFill>
              <a:srgbClr val="F48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3095" name="Freeform 233"/>
          <p:cNvSpPr>
            <a:spLocks/>
          </p:cNvSpPr>
          <p:nvPr/>
        </p:nvSpPr>
        <p:spPr bwMode="auto">
          <a:xfrm>
            <a:off x="8164515" y="5414965"/>
            <a:ext cx="1112837" cy="909637"/>
          </a:xfrm>
          <a:custGeom>
            <a:avLst/>
            <a:gdLst>
              <a:gd name="T0" fmla="*/ 2147483647 w 96"/>
              <a:gd name="T1" fmla="*/ 2147483647 h 80"/>
              <a:gd name="T2" fmla="*/ 2147483647 w 96"/>
              <a:gd name="T3" fmla="*/ 2147483647 h 80"/>
              <a:gd name="T4" fmla="*/ 2147483647 w 96"/>
              <a:gd name="T5" fmla="*/ 2147483647 h 80"/>
              <a:gd name="T6" fmla="*/ 0 w 96"/>
              <a:gd name="T7" fmla="*/ 2147483647 h 80"/>
              <a:gd name="T8" fmla="*/ 2147483647 w 96"/>
              <a:gd name="T9" fmla="*/ 2147483647 h 80"/>
              <a:gd name="T10" fmla="*/ 2147483647 w 96"/>
              <a:gd name="T11" fmla="*/ 2147483647 h 80"/>
              <a:gd name="T12" fmla="*/ 2147483647 w 96"/>
              <a:gd name="T13" fmla="*/ 2147483647 h 80"/>
              <a:gd name="T14" fmla="*/ 2147483647 w 96"/>
              <a:gd name="T15" fmla="*/ 2147483647 h 80"/>
              <a:gd name="T16" fmla="*/ 2147483647 w 96"/>
              <a:gd name="T17" fmla="*/ 2147483647 h 80"/>
              <a:gd name="T18" fmla="*/ 2147483647 w 96"/>
              <a:gd name="T19" fmla="*/ 2147483647 h 80"/>
              <a:gd name="T20" fmla="*/ 2147483647 w 96"/>
              <a:gd name="T21" fmla="*/ 2147483647 h 80"/>
              <a:gd name="T22" fmla="*/ 2147483647 w 96"/>
              <a:gd name="T23" fmla="*/ 2147483647 h 80"/>
              <a:gd name="T24" fmla="*/ 2147483647 w 96"/>
              <a:gd name="T25" fmla="*/ 2147483647 h 80"/>
              <a:gd name="T26" fmla="*/ 2147483647 w 96"/>
              <a:gd name="T27" fmla="*/ 2147483647 h 80"/>
              <a:gd name="T28" fmla="*/ 2147483647 w 96"/>
              <a:gd name="T29" fmla="*/ 2147483647 h 80"/>
              <a:gd name="T30" fmla="*/ 2147483647 w 96"/>
              <a:gd name="T31" fmla="*/ 2147483647 h 80"/>
              <a:gd name="T32" fmla="*/ 2147483647 w 96"/>
              <a:gd name="T33" fmla="*/ 2147483647 h 80"/>
              <a:gd name="T34" fmla="*/ 2147483647 w 96"/>
              <a:gd name="T35" fmla="*/ 2147483647 h 80"/>
              <a:gd name="T36" fmla="*/ 2147483647 w 96"/>
              <a:gd name="T37" fmla="*/ 2147483647 h 80"/>
              <a:gd name="T38" fmla="*/ 2147483647 w 96"/>
              <a:gd name="T39" fmla="*/ 2147483647 h 80"/>
              <a:gd name="T40" fmla="*/ 2147483647 w 96"/>
              <a:gd name="T41" fmla="*/ 2147483647 h 80"/>
              <a:gd name="T42" fmla="*/ 2147483647 w 96"/>
              <a:gd name="T43" fmla="*/ 2147483647 h 80"/>
              <a:gd name="T44" fmla="*/ 2147483647 w 96"/>
              <a:gd name="T45" fmla="*/ 2147483647 h 80"/>
              <a:gd name="T46" fmla="*/ 2147483647 w 96"/>
              <a:gd name="T47" fmla="*/ 2147483647 h 80"/>
              <a:gd name="T48" fmla="*/ 2147483647 w 96"/>
              <a:gd name="T49" fmla="*/ 2147483647 h 80"/>
              <a:gd name="T50" fmla="*/ 2147483647 w 96"/>
              <a:gd name="T51" fmla="*/ 2147483647 h 80"/>
              <a:gd name="T52" fmla="*/ 2147483647 w 96"/>
              <a:gd name="T53" fmla="*/ 2147483647 h 80"/>
              <a:gd name="T54" fmla="*/ 2147483647 w 96"/>
              <a:gd name="T55" fmla="*/ 2147483647 h 80"/>
              <a:gd name="T56" fmla="*/ 2147483647 w 96"/>
              <a:gd name="T57" fmla="*/ 2147483647 h 80"/>
              <a:gd name="T58" fmla="*/ 2147483647 w 96"/>
              <a:gd name="T59" fmla="*/ 2147483647 h 80"/>
              <a:gd name="T60" fmla="*/ 2147483647 w 96"/>
              <a:gd name="T61" fmla="*/ 2147483647 h 80"/>
              <a:gd name="T62" fmla="*/ 2147483647 w 96"/>
              <a:gd name="T63" fmla="*/ 2147483647 h 80"/>
              <a:gd name="T64" fmla="*/ 2147483647 w 96"/>
              <a:gd name="T65" fmla="*/ 2147483647 h 80"/>
              <a:gd name="T66" fmla="*/ 2147483647 w 96"/>
              <a:gd name="T67" fmla="*/ 2147483647 h 80"/>
              <a:gd name="T68" fmla="*/ 2147483647 w 96"/>
              <a:gd name="T69" fmla="*/ 2147483647 h 80"/>
              <a:gd name="T70" fmla="*/ 2147483647 w 96"/>
              <a:gd name="T71" fmla="*/ 2147483647 h 80"/>
              <a:gd name="T72" fmla="*/ 2147483647 w 96"/>
              <a:gd name="T73" fmla="*/ 2147483647 h 80"/>
              <a:gd name="T74" fmla="*/ 2147483647 w 96"/>
              <a:gd name="T75" fmla="*/ 2147483647 h 80"/>
              <a:gd name="T76" fmla="*/ 2147483647 w 96"/>
              <a:gd name="T77" fmla="*/ 2147483647 h 80"/>
              <a:gd name="T78" fmla="*/ 2147483647 w 96"/>
              <a:gd name="T79" fmla="*/ 2147483647 h 80"/>
              <a:gd name="T80" fmla="*/ 2147483647 w 96"/>
              <a:gd name="T81" fmla="*/ 2147483647 h 80"/>
              <a:gd name="T82" fmla="*/ 2147483647 w 96"/>
              <a:gd name="T83" fmla="*/ 2147483647 h 80"/>
              <a:gd name="T84" fmla="*/ 2147483647 w 96"/>
              <a:gd name="T85" fmla="*/ 2147483647 h 80"/>
              <a:gd name="T86" fmla="*/ 2147483647 w 96"/>
              <a:gd name="T87" fmla="*/ 2147483647 h 80"/>
              <a:gd name="T88" fmla="*/ 2147483647 w 96"/>
              <a:gd name="T89" fmla="*/ 2147483647 h 80"/>
              <a:gd name="T90" fmla="*/ 2147483647 w 96"/>
              <a:gd name="T91" fmla="*/ 2147483647 h 8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6"/>
              <a:gd name="T139" fmla="*/ 0 h 80"/>
              <a:gd name="T140" fmla="*/ 96 w 96"/>
              <a:gd name="T141" fmla="*/ 80 h 8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6" h="80">
                <a:moveTo>
                  <a:pt x="55" y="8"/>
                </a:moveTo>
                <a:cubicBezTo>
                  <a:pt x="41" y="4"/>
                  <a:pt x="29" y="0"/>
                  <a:pt x="28" y="1"/>
                </a:cubicBezTo>
                <a:cubicBezTo>
                  <a:pt x="31" y="3"/>
                  <a:pt x="34" y="5"/>
                  <a:pt x="34" y="9"/>
                </a:cubicBezTo>
                <a:cubicBezTo>
                  <a:pt x="31" y="22"/>
                  <a:pt x="4" y="10"/>
                  <a:pt x="0" y="24"/>
                </a:cubicBezTo>
                <a:cubicBezTo>
                  <a:pt x="0" y="26"/>
                  <a:pt x="0" y="30"/>
                  <a:pt x="2" y="32"/>
                </a:cubicBezTo>
                <a:cubicBezTo>
                  <a:pt x="4" y="31"/>
                  <a:pt x="8" y="31"/>
                  <a:pt x="10" y="32"/>
                </a:cubicBezTo>
                <a:cubicBezTo>
                  <a:pt x="10" y="33"/>
                  <a:pt x="8" y="35"/>
                  <a:pt x="7" y="35"/>
                </a:cubicBezTo>
                <a:cubicBezTo>
                  <a:pt x="8" y="35"/>
                  <a:pt x="9" y="37"/>
                  <a:pt x="10" y="37"/>
                </a:cubicBezTo>
                <a:cubicBezTo>
                  <a:pt x="10" y="39"/>
                  <a:pt x="10" y="43"/>
                  <a:pt x="15" y="45"/>
                </a:cubicBezTo>
                <a:cubicBezTo>
                  <a:pt x="15" y="45"/>
                  <a:pt x="19" y="48"/>
                  <a:pt x="15" y="46"/>
                </a:cubicBezTo>
                <a:cubicBezTo>
                  <a:pt x="10" y="45"/>
                  <a:pt x="8" y="47"/>
                  <a:pt x="14" y="51"/>
                </a:cubicBezTo>
                <a:cubicBezTo>
                  <a:pt x="19" y="54"/>
                  <a:pt x="11" y="51"/>
                  <a:pt x="11" y="52"/>
                </a:cubicBezTo>
                <a:cubicBezTo>
                  <a:pt x="10" y="52"/>
                  <a:pt x="11" y="54"/>
                  <a:pt x="11" y="54"/>
                </a:cubicBezTo>
                <a:lnTo>
                  <a:pt x="19" y="54"/>
                </a:lnTo>
                <a:cubicBezTo>
                  <a:pt x="19" y="56"/>
                  <a:pt x="18" y="62"/>
                  <a:pt x="19" y="63"/>
                </a:cubicBezTo>
                <a:cubicBezTo>
                  <a:pt x="21" y="65"/>
                  <a:pt x="23" y="62"/>
                  <a:pt x="24" y="64"/>
                </a:cubicBezTo>
                <a:cubicBezTo>
                  <a:pt x="24" y="63"/>
                  <a:pt x="19" y="67"/>
                  <a:pt x="22" y="68"/>
                </a:cubicBezTo>
                <a:cubicBezTo>
                  <a:pt x="24" y="70"/>
                  <a:pt x="28" y="64"/>
                  <a:pt x="29" y="65"/>
                </a:cubicBezTo>
                <a:cubicBezTo>
                  <a:pt x="30" y="65"/>
                  <a:pt x="34" y="65"/>
                  <a:pt x="34" y="66"/>
                </a:cubicBezTo>
                <a:lnTo>
                  <a:pt x="26" y="71"/>
                </a:lnTo>
                <a:cubicBezTo>
                  <a:pt x="26" y="72"/>
                  <a:pt x="27" y="73"/>
                  <a:pt x="28" y="73"/>
                </a:cubicBezTo>
                <a:cubicBezTo>
                  <a:pt x="29" y="73"/>
                  <a:pt x="29" y="74"/>
                  <a:pt x="31" y="72"/>
                </a:cubicBezTo>
                <a:cubicBezTo>
                  <a:pt x="33" y="69"/>
                  <a:pt x="33" y="72"/>
                  <a:pt x="35" y="72"/>
                </a:cubicBezTo>
                <a:cubicBezTo>
                  <a:pt x="35" y="72"/>
                  <a:pt x="42" y="76"/>
                  <a:pt x="49" y="78"/>
                </a:cubicBezTo>
                <a:cubicBezTo>
                  <a:pt x="58" y="80"/>
                  <a:pt x="63" y="72"/>
                  <a:pt x="73" y="74"/>
                </a:cubicBezTo>
                <a:cubicBezTo>
                  <a:pt x="76" y="74"/>
                  <a:pt x="78" y="75"/>
                  <a:pt x="80" y="75"/>
                </a:cubicBezTo>
                <a:cubicBezTo>
                  <a:pt x="79" y="73"/>
                  <a:pt x="81" y="69"/>
                  <a:pt x="83" y="69"/>
                </a:cubicBezTo>
                <a:cubicBezTo>
                  <a:pt x="84" y="67"/>
                  <a:pt x="86" y="65"/>
                  <a:pt x="88" y="66"/>
                </a:cubicBezTo>
                <a:cubicBezTo>
                  <a:pt x="90" y="65"/>
                  <a:pt x="91" y="64"/>
                  <a:pt x="91" y="62"/>
                </a:cubicBezTo>
                <a:cubicBezTo>
                  <a:pt x="89" y="58"/>
                  <a:pt x="90" y="52"/>
                  <a:pt x="92" y="48"/>
                </a:cubicBezTo>
                <a:cubicBezTo>
                  <a:pt x="92" y="47"/>
                  <a:pt x="91" y="45"/>
                  <a:pt x="91" y="44"/>
                </a:cubicBezTo>
                <a:cubicBezTo>
                  <a:pt x="90" y="41"/>
                  <a:pt x="93" y="39"/>
                  <a:pt x="91" y="36"/>
                </a:cubicBezTo>
                <a:cubicBezTo>
                  <a:pt x="91" y="35"/>
                  <a:pt x="91" y="34"/>
                  <a:pt x="91" y="33"/>
                </a:cubicBezTo>
                <a:cubicBezTo>
                  <a:pt x="90" y="28"/>
                  <a:pt x="90" y="23"/>
                  <a:pt x="89" y="19"/>
                </a:cubicBezTo>
                <a:cubicBezTo>
                  <a:pt x="86" y="19"/>
                  <a:pt x="82" y="18"/>
                  <a:pt x="79" y="18"/>
                </a:cubicBezTo>
                <a:lnTo>
                  <a:pt x="72" y="18"/>
                </a:lnTo>
                <a:cubicBezTo>
                  <a:pt x="71" y="19"/>
                  <a:pt x="68" y="20"/>
                  <a:pt x="67" y="20"/>
                </a:cubicBezTo>
                <a:cubicBezTo>
                  <a:pt x="64" y="20"/>
                  <a:pt x="56" y="18"/>
                  <a:pt x="57" y="15"/>
                </a:cubicBezTo>
                <a:cubicBezTo>
                  <a:pt x="56" y="14"/>
                  <a:pt x="54" y="13"/>
                  <a:pt x="54" y="12"/>
                </a:cubicBezTo>
                <a:cubicBezTo>
                  <a:pt x="54" y="10"/>
                  <a:pt x="54" y="9"/>
                  <a:pt x="55" y="8"/>
                </a:cubicBezTo>
                <a:moveTo>
                  <a:pt x="89" y="72"/>
                </a:moveTo>
                <a:lnTo>
                  <a:pt x="89" y="72"/>
                </a:lnTo>
                <a:moveTo>
                  <a:pt x="95" y="26"/>
                </a:moveTo>
                <a:cubicBezTo>
                  <a:pt x="96" y="25"/>
                  <a:pt x="95" y="23"/>
                  <a:pt x="95" y="22"/>
                </a:cubicBezTo>
                <a:cubicBezTo>
                  <a:pt x="95" y="23"/>
                  <a:pt x="95" y="25"/>
                  <a:pt x="95" y="26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6" name="Freeform 234"/>
          <p:cNvSpPr>
            <a:spLocks/>
          </p:cNvSpPr>
          <p:nvPr/>
        </p:nvSpPr>
        <p:spPr bwMode="auto">
          <a:xfrm>
            <a:off x="3400427" y="738188"/>
            <a:ext cx="881063" cy="658812"/>
          </a:xfrm>
          <a:custGeom>
            <a:avLst/>
            <a:gdLst>
              <a:gd name="T0" fmla="*/ 2147483647 w 76"/>
              <a:gd name="T1" fmla="*/ 2147483647 h 58"/>
              <a:gd name="T2" fmla="*/ 2147483647 w 76"/>
              <a:gd name="T3" fmla="*/ 2147483647 h 58"/>
              <a:gd name="T4" fmla="*/ 2147483647 w 76"/>
              <a:gd name="T5" fmla="*/ 0 h 58"/>
              <a:gd name="T6" fmla="*/ 2147483647 w 76"/>
              <a:gd name="T7" fmla="*/ 2147483647 h 58"/>
              <a:gd name="T8" fmla="*/ 2147483647 w 76"/>
              <a:gd name="T9" fmla="*/ 2147483647 h 58"/>
              <a:gd name="T10" fmla="*/ 2147483647 w 76"/>
              <a:gd name="T11" fmla="*/ 2147483647 h 58"/>
              <a:gd name="T12" fmla="*/ 2147483647 w 76"/>
              <a:gd name="T13" fmla="*/ 2147483647 h 58"/>
              <a:gd name="T14" fmla="*/ 2147483647 w 76"/>
              <a:gd name="T15" fmla="*/ 2147483647 h 58"/>
              <a:gd name="T16" fmla="*/ 2147483647 w 76"/>
              <a:gd name="T17" fmla="*/ 2147483647 h 58"/>
              <a:gd name="T18" fmla="*/ 2147483647 w 76"/>
              <a:gd name="T19" fmla="*/ 2147483647 h 58"/>
              <a:gd name="T20" fmla="*/ 2147483647 w 76"/>
              <a:gd name="T21" fmla="*/ 2147483647 h 58"/>
              <a:gd name="T22" fmla="*/ 2147483647 w 76"/>
              <a:gd name="T23" fmla="*/ 2147483647 h 58"/>
              <a:gd name="T24" fmla="*/ 2147483647 w 76"/>
              <a:gd name="T25" fmla="*/ 2147483647 h 58"/>
              <a:gd name="T26" fmla="*/ 2147483647 w 76"/>
              <a:gd name="T27" fmla="*/ 2147483647 h 58"/>
              <a:gd name="T28" fmla="*/ 2147483647 w 76"/>
              <a:gd name="T29" fmla="*/ 2147483647 h 58"/>
              <a:gd name="T30" fmla="*/ 2147483647 w 76"/>
              <a:gd name="T31" fmla="*/ 2147483647 h 58"/>
              <a:gd name="T32" fmla="*/ 2147483647 w 76"/>
              <a:gd name="T33" fmla="*/ 2147483647 h 58"/>
              <a:gd name="T34" fmla="*/ 2147483647 w 76"/>
              <a:gd name="T35" fmla="*/ 2147483647 h 58"/>
              <a:gd name="T36" fmla="*/ 2147483647 w 76"/>
              <a:gd name="T37" fmla="*/ 2147483647 h 58"/>
              <a:gd name="T38" fmla="*/ 2147483647 w 76"/>
              <a:gd name="T39" fmla="*/ 2147483647 h 58"/>
              <a:gd name="T40" fmla="*/ 2147483647 w 76"/>
              <a:gd name="T41" fmla="*/ 2147483647 h 58"/>
              <a:gd name="T42" fmla="*/ 2147483647 w 76"/>
              <a:gd name="T43" fmla="*/ 2147483647 h 58"/>
              <a:gd name="T44" fmla="*/ 2147483647 w 76"/>
              <a:gd name="T45" fmla="*/ 2147483647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6"/>
              <a:gd name="T70" fmla="*/ 0 h 58"/>
              <a:gd name="T71" fmla="*/ 76 w 76"/>
              <a:gd name="T72" fmla="*/ 58 h 5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6" h="58">
                <a:moveTo>
                  <a:pt x="8" y="9"/>
                </a:moveTo>
                <a:cubicBezTo>
                  <a:pt x="10" y="7"/>
                  <a:pt x="14" y="3"/>
                  <a:pt x="17" y="2"/>
                </a:cubicBezTo>
                <a:cubicBezTo>
                  <a:pt x="21" y="6"/>
                  <a:pt x="20" y="6"/>
                  <a:pt x="21" y="0"/>
                </a:cubicBezTo>
                <a:cubicBezTo>
                  <a:pt x="26" y="0"/>
                  <a:pt x="28" y="8"/>
                  <a:pt x="28" y="12"/>
                </a:cubicBezTo>
                <a:cubicBezTo>
                  <a:pt x="26" y="18"/>
                  <a:pt x="24" y="19"/>
                  <a:pt x="30" y="18"/>
                </a:cubicBezTo>
                <a:cubicBezTo>
                  <a:pt x="32" y="18"/>
                  <a:pt x="32" y="12"/>
                  <a:pt x="33" y="12"/>
                </a:cubicBezTo>
                <a:cubicBezTo>
                  <a:pt x="39" y="12"/>
                  <a:pt x="37" y="10"/>
                  <a:pt x="37" y="18"/>
                </a:cubicBezTo>
                <a:cubicBezTo>
                  <a:pt x="37" y="18"/>
                  <a:pt x="39" y="20"/>
                  <a:pt x="39" y="15"/>
                </a:cubicBezTo>
                <a:cubicBezTo>
                  <a:pt x="44" y="13"/>
                  <a:pt x="51" y="14"/>
                  <a:pt x="51" y="20"/>
                </a:cubicBezTo>
                <a:cubicBezTo>
                  <a:pt x="55" y="15"/>
                  <a:pt x="56" y="15"/>
                  <a:pt x="58" y="21"/>
                </a:cubicBezTo>
                <a:cubicBezTo>
                  <a:pt x="59" y="20"/>
                  <a:pt x="58" y="16"/>
                  <a:pt x="59" y="14"/>
                </a:cubicBezTo>
                <a:cubicBezTo>
                  <a:pt x="64" y="14"/>
                  <a:pt x="65" y="20"/>
                  <a:pt x="65" y="22"/>
                </a:cubicBezTo>
                <a:cubicBezTo>
                  <a:pt x="68" y="19"/>
                  <a:pt x="67" y="19"/>
                  <a:pt x="69" y="21"/>
                </a:cubicBezTo>
                <a:cubicBezTo>
                  <a:pt x="71" y="24"/>
                  <a:pt x="68" y="25"/>
                  <a:pt x="68" y="26"/>
                </a:cubicBezTo>
                <a:cubicBezTo>
                  <a:pt x="68" y="29"/>
                  <a:pt x="71" y="32"/>
                  <a:pt x="72" y="35"/>
                </a:cubicBezTo>
                <a:cubicBezTo>
                  <a:pt x="76" y="51"/>
                  <a:pt x="55" y="49"/>
                  <a:pt x="49" y="55"/>
                </a:cubicBezTo>
                <a:cubicBezTo>
                  <a:pt x="43" y="51"/>
                  <a:pt x="34" y="58"/>
                  <a:pt x="29" y="57"/>
                </a:cubicBezTo>
                <a:cubicBezTo>
                  <a:pt x="19" y="54"/>
                  <a:pt x="16" y="40"/>
                  <a:pt x="5" y="40"/>
                </a:cubicBezTo>
                <a:cubicBezTo>
                  <a:pt x="5" y="33"/>
                  <a:pt x="4" y="36"/>
                  <a:pt x="10" y="36"/>
                </a:cubicBezTo>
                <a:cubicBezTo>
                  <a:pt x="16" y="30"/>
                  <a:pt x="11" y="23"/>
                  <a:pt x="4" y="24"/>
                </a:cubicBezTo>
                <a:cubicBezTo>
                  <a:pt x="0" y="17"/>
                  <a:pt x="10" y="19"/>
                  <a:pt x="13" y="20"/>
                </a:cubicBezTo>
                <a:lnTo>
                  <a:pt x="17" y="16"/>
                </a:lnTo>
                <a:cubicBezTo>
                  <a:pt x="14" y="13"/>
                  <a:pt x="8" y="14"/>
                  <a:pt x="8" y="9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7" name="Freeform 235"/>
          <p:cNvSpPr>
            <a:spLocks/>
          </p:cNvSpPr>
          <p:nvPr/>
        </p:nvSpPr>
        <p:spPr bwMode="auto">
          <a:xfrm>
            <a:off x="7261225" y="4311650"/>
            <a:ext cx="1123950" cy="795338"/>
          </a:xfrm>
          <a:custGeom>
            <a:avLst/>
            <a:gdLst>
              <a:gd name="T0" fmla="*/ 2147483647 w 97"/>
              <a:gd name="T1" fmla="*/ 2147483647 h 70"/>
              <a:gd name="T2" fmla="*/ 2147483647 w 97"/>
              <a:gd name="T3" fmla="*/ 2147483647 h 70"/>
              <a:gd name="T4" fmla="*/ 2147483647 w 97"/>
              <a:gd name="T5" fmla="*/ 2147483647 h 70"/>
              <a:gd name="T6" fmla="*/ 2147483647 w 97"/>
              <a:gd name="T7" fmla="*/ 2147483647 h 70"/>
              <a:gd name="T8" fmla="*/ 2147483647 w 97"/>
              <a:gd name="T9" fmla="*/ 2147483647 h 70"/>
              <a:gd name="T10" fmla="*/ 2147483647 w 97"/>
              <a:gd name="T11" fmla="*/ 2147483647 h 70"/>
              <a:gd name="T12" fmla="*/ 2147483647 w 97"/>
              <a:gd name="T13" fmla="*/ 0 h 70"/>
              <a:gd name="T14" fmla="*/ 2147483647 w 97"/>
              <a:gd name="T15" fmla="*/ 2147483647 h 70"/>
              <a:gd name="T16" fmla="*/ 2147483647 w 97"/>
              <a:gd name="T17" fmla="*/ 2147483647 h 70"/>
              <a:gd name="T18" fmla="*/ 2147483647 w 97"/>
              <a:gd name="T19" fmla="*/ 2147483647 h 70"/>
              <a:gd name="T20" fmla="*/ 2147483647 w 97"/>
              <a:gd name="T21" fmla="*/ 2147483647 h 70"/>
              <a:gd name="T22" fmla="*/ 2147483647 w 97"/>
              <a:gd name="T23" fmla="*/ 2147483647 h 70"/>
              <a:gd name="T24" fmla="*/ 0 w 97"/>
              <a:gd name="T25" fmla="*/ 2147483647 h 70"/>
              <a:gd name="T26" fmla="*/ 2147483647 w 97"/>
              <a:gd name="T27" fmla="*/ 2147483647 h 70"/>
              <a:gd name="T28" fmla="*/ 2147483647 w 97"/>
              <a:gd name="T29" fmla="*/ 2147483647 h 70"/>
              <a:gd name="T30" fmla="*/ 2147483647 w 97"/>
              <a:gd name="T31" fmla="*/ 2147483647 h 70"/>
              <a:gd name="T32" fmla="*/ 2147483647 w 97"/>
              <a:gd name="T33" fmla="*/ 2147483647 h 70"/>
              <a:gd name="T34" fmla="*/ 2147483647 w 97"/>
              <a:gd name="T35" fmla="*/ 2147483647 h 70"/>
              <a:gd name="T36" fmla="*/ 2147483647 w 97"/>
              <a:gd name="T37" fmla="*/ 2147483647 h 70"/>
              <a:gd name="T38" fmla="*/ 2147483647 w 97"/>
              <a:gd name="T39" fmla="*/ 2147483647 h 70"/>
              <a:gd name="T40" fmla="*/ 2147483647 w 97"/>
              <a:gd name="T41" fmla="*/ 2147483647 h 70"/>
              <a:gd name="T42" fmla="*/ 2147483647 w 97"/>
              <a:gd name="T43" fmla="*/ 2147483647 h 70"/>
              <a:gd name="T44" fmla="*/ 2147483647 w 97"/>
              <a:gd name="T45" fmla="*/ 2147483647 h 70"/>
              <a:gd name="T46" fmla="*/ 2147483647 w 97"/>
              <a:gd name="T47" fmla="*/ 2147483647 h 70"/>
              <a:gd name="T48" fmla="*/ 2147483647 w 97"/>
              <a:gd name="T49" fmla="*/ 2147483647 h 70"/>
              <a:gd name="T50" fmla="*/ 2147483647 w 97"/>
              <a:gd name="T51" fmla="*/ 2147483647 h 70"/>
              <a:gd name="T52" fmla="*/ 2147483647 w 97"/>
              <a:gd name="T53" fmla="*/ 2147483647 h 7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7"/>
              <a:gd name="T82" fmla="*/ 0 h 70"/>
              <a:gd name="T83" fmla="*/ 97 w 97"/>
              <a:gd name="T84" fmla="*/ 70 h 7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7" h="70">
                <a:moveTo>
                  <a:pt x="97" y="38"/>
                </a:moveTo>
                <a:cubicBezTo>
                  <a:pt x="97" y="37"/>
                  <a:pt x="95" y="34"/>
                  <a:pt x="95" y="33"/>
                </a:cubicBezTo>
                <a:lnTo>
                  <a:pt x="92" y="38"/>
                </a:lnTo>
                <a:cubicBezTo>
                  <a:pt x="91" y="39"/>
                  <a:pt x="88" y="38"/>
                  <a:pt x="86" y="38"/>
                </a:cubicBezTo>
                <a:cubicBezTo>
                  <a:pt x="84" y="37"/>
                  <a:pt x="82" y="29"/>
                  <a:pt x="82" y="27"/>
                </a:cubicBezTo>
                <a:cubicBezTo>
                  <a:pt x="80" y="18"/>
                  <a:pt x="81" y="18"/>
                  <a:pt x="73" y="13"/>
                </a:cubicBezTo>
                <a:cubicBezTo>
                  <a:pt x="69" y="10"/>
                  <a:pt x="61" y="7"/>
                  <a:pt x="56" y="0"/>
                </a:cubicBezTo>
                <a:cubicBezTo>
                  <a:pt x="53" y="3"/>
                  <a:pt x="47" y="6"/>
                  <a:pt x="45" y="10"/>
                </a:cubicBezTo>
                <a:cubicBezTo>
                  <a:pt x="42" y="10"/>
                  <a:pt x="39" y="8"/>
                  <a:pt x="37" y="6"/>
                </a:cubicBezTo>
                <a:cubicBezTo>
                  <a:pt x="30" y="12"/>
                  <a:pt x="26" y="14"/>
                  <a:pt x="21" y="11"/>
                </a:cubicBezTo>
                <a:cubicBezTo>
                  <a:pt x="16" y="14"/>
                  <a:pt x="14" y="22"/>
                  <a:pt x="10" y="28"/>
                </a:cubicBezTo>
                <a:cubicBezTo>
                  <a:pt x="11" y="33"/>
                  <a:pt x="10" y="35"/>
                  <a:pt x="8" y="39"/>
                </a:cubicBezTo>
                <a:lnTo>
                  <a:pt x="0" y="43"/>
                </a:lnTo>
                <a:lnTo>
                  <a:pt x="4" y="51"/>
                </a:lnTo>
                <a:lnTo>
                  <a:pt x="10" y="54"/>
                </a:lnTo>
                <a:cubicBezTo>
                  <a:pt x="11" y="57"/>
                  <a:pt x="11" y="58"/>
                  <a:pt x="10" y="59"/>
                </a:cubicBezTo>
                <a:lnTo>
                  <a:pt x="20" y="64"/>
                </a:lnTo>
                <a:lnTo>
                  <a:pt x="25" y="60"/>
                </a:lnTo>
                <a:lnTo>
                  <a:pt x="28" y="67"/>
                </a:lnTo>
                <a:lnTo>
                  <a:pt x="34" y="70"/>
                </a:lnTo>
                <a:lnTo>
                  <a:pt x="47" y="70"/>
                </a:lnTo>
                <a:lnTo>
                  <a:pt x="62" y="65"/>
                </a:lnTo>
                <a:cubicBezTo>
                  <a:pt x="66" y="64"/>
                  <a:pt x="66" y="61"/>
                  <a:pt x="71" y="59"/>
                </a:cubicBezTo>
                <a:cubicBezTo>
                  <a:pt x="76" y="56"/>
                  <a:pt x="76" y="57"/>
                  <a:pt x="81" y="58"/>
                </a:cubicBezTo>
                <a:cubicBezTo>
                  <a:pt x="84" y="59"/>
                  <a:pt x="87" y="62"/>
                  <a:pt x="91" y="60"/>
                </a:cubicBezTo>
                <a:lnTo>
                  <a:pt x="89" y="47"/>
                </a:lnTo>
                <a:lnTo>
                  <a:pt x="97" y="38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8" name="Freeform 236"/>
          <p:cNvSpPr>
            <a:spLocks/>
          </p:cNvSpPr>
          <p:nvPr/>
        </p:nvSpPr>
        <p:spPr bwMode="auto">
          <a:xfrm>
            <a:off x="8129588" y="5311775"/>
            <a:ext cx="360362" cy="330200"/>
          </a:xfrm>
          <a:custGeom>
            <a:avLst/>
            <a:gdLst>
              <a:gd name="T0" fmla="*/ 2147483647 w 31"/>
              <a:gd name="T1" fmla="*/ 2147483647 h 29"/>
              <a:gd name="T2" fmla="*/ 2147483647 w 31"/>
              <a:gd name="T3" fmla="*/ 0 h 29"/>
              <a:gd name="T4" fmla="*/ 2147483647 w 31"/>
              <a:gd name="T5" fmla="*/ 2147483647 h 29"/>
              <a:gd name="T6" fmla="*/ 2147483647 w 31"/>
              <a:gd name="T7" fmla="*/ 2147483647 h 29"/>
              <a:gd name="T8" fmla="*/ 2147483647 w 31"/>
              <a:gd name="T9" fmla="*/ 2147483647 h 29"/>
              <a:gd name="T10" fmla="*/ 2147483647 w 31"/>
              <a:gd name="T11" fmla="*/ 2147483647 h 29"/>
              <a:gd name="T12" fmla="*/ 0 w 31"/>
              <a:gd name="T13" fmla="*/ 2147483647 h 29"/>
              <a:gd name="T14" fmla="*/ 2147483647 w 31"/>
              <a:gd name="T15" fmla="*/ 2147483647 h 29"/>
              <a:gd name="T16" fmla="*/ 2147483647 w 31"/>
              <a:gd name="T17" fmla="*/ 2147483647 h 29"/>
              <a:gd name="T18" fmla="*/ 2147483647 w 31"/>
              <a:gd name="T19" fmla="*/ 2147483647 h 29"/>
              <a:gd name="T20" fmla="*/ 2147483647 w 31"/>
              <a:gd name="T21" fmla="*/ 2147483647 h 29"/>
              <a:gd name="T22" fmla="*/ 2147483647 w 31"/>
              <a:gd name="T23" fmla="*/ 2147483647 h 29"/>
              <a:gd name="T24" fmla="*/ 2147483647 w 31"/>
              <a:gd name="T25" fmla="*/ 2147483647 h 29"/>
              <a:gd name="T26" fmla="*/ 2147483647 w 31"/>
              <a:gd name="T27" fmla="*/ 2147483647 h 29"/>
              <a:gd name="T28" fmla="*/ 2147483647 w 31"/>
              <a:gd name="T29" fmla="*/ 2147483647 h 29"/>
              <a:gd name="T30" fmla="*/ 2147483647 w 31"/>
              <a:gd name="T31" fmla="*/ 2147483647 h 29"/>
              <a:gd name="T32" fmla="*/ 2147483647 w 31"/>
              <a:gd name="T33" fmla="*/ 2147483647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1"/>
              <a:gd name="T52" fmla="*/ 0 h 29"/>
              <a:gd name="T53" fmla="*/ 31 w 31"/>
              <a:gd name="T54" fmla="*/ 29 h 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1" h="29">
                <a:moveTo>
                  <a:pt x="23" y="6"/>
                </a:moveTo>
                <a:cubicBezTo>
                  <a:pt x="21" y="4"/>
                  <a:pt x="19" y="2"/>
                  <a:pt x="16" y="0"/>
                </a:cubicBezTo>
                <a:lnTo>
                  <a:pt x="14" y="2"/>
                </a:lnTo>
                <a:lnTo>
                  <a:pt x="12" y="2"/>
                </a:lnTo>
                <a:lnTo>
                  <a:pt x="10" y="1"/>
                </a:lnTo>
                <a:lnTo>
                  <a:pt x="7" y="1"/>
                </a:lnTo>
                <a:lnTo>
                  <a:pt x="0" y="6"/>
                </a:lnTo>
                <a:cubicBezTo>
                  <a:pt x="1" y="7"/>
                  <a:pt x="4" y="11"/>
                  <a:pt x="5" y="12"/>
                </a:cubicBezTo>
                <a:cubicBezTo>
                  <a:pt x="3" y="14"/>
                  <a:pt x="1" y="19"/>
                  <a:pt x="1" y="22"/>
                </a:cubicBezTo>
                <a:cubicBezTo>
                  <a:pt x="2" y="22"/>
                  <a:pt x="3" y="21"/>
                  <a:pt x="5" y="21"/>
                </a:cubicBezTo>
                <a:cubicBezTo>
                  <a:pt x="6" y="21"/>
                  <a:pt x="2" y="28"/>
                  <a:pt x="2" y="29"/>
                </a:cubicBezTo>
                <a:cubicBezTo>
                  <a:pt x="3" y="29"/>
                  <a:pt x="8" y="26"/>
                  <a:pt x="10" y="23"/>
                </a:cubicBezTo>
                <a:cubicBezTo>
                  <a:pt x="11" y="21"/>
                  <a:pt x="10" y="20"/>
                  <a:pt x="11" y="20"/>
                </a:cubicBezTo>
                <a:cubicBezTo>
                  <a:pt x="13" y="19"/>
                  <a:pt x="15" y="17"/>
                  <a:pt x="16" y="17"/>
                </a:cubicBezTo>
                <a:cubicBezTo>
                  <a:pt x="20" y="14"/>
                  <a:pt x="26" y="14"/>
                  <a:pt x="30" y="12"/>
                </a:cubicBezTo>
                <a:cubicBezTo>
                  <a:pt x="30" y="11"/>
                  <a:pt x="31" y="10"/>
                  <a:pt x="31" y="10"/>
                </a:cubicBezTo>
                <a:cubicBezTo>
                  <a:pt x="28" y="9"/>
                  <a:pt x="27" y="7"/>
                  <a:pt x="23" y="6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099" name="Freeform 237"/>
          <p:cNvSpPr>
            <a:spLocks/>
          </p:cNvSpPr>
          <p:nvPr/>
        </p:nvSpPr>
        <p:spPr bwMode="auto">
          <a:xfrm>
            <a:off x="7550152" y="4937127"/>
            <a:ext cx="765175" cy="625475"/>
          </a:xfrm>
          <a:custGeom>
            <a:avLst/>
            <a:gdLst>
              <a:gd name="T0" fmla="*/ 2147483647 w 66"/>
              <a:gd name="T1" fmla="*/ 2147483647 h 55"/>
              <a:gd name="T2" fmla="*/ 2147483647 w 66"/>
              <a:gd name="T3" fmla="*/ 2147483647 h 55"/>
              <a:gd name="T4" fmla="*/ 2147483647 w 66"/>
              <a:gd name="T5" fmla="*/ 2147483647 h 55"/>
              <a:gd name="T6" fmla="*/ 2147483647 w 66"/>
              <a:gd name="T7" fmla="*/ 2147483647 h 55"/>
              <a:gd name="T8" fmla="*/ 2147483647 w 66"/>
              <a:gd name="T9" fmla="*/ 2147483647 h 55"/>
              <a:gd name="T10" fmla="*/ 2147483647 w 66"/>
              <a:gd name="T11" fmla="*/ 2147483647 h 55"/>
              <a:gd name="T12" fmla="*/ 2147483647 w 66"/>
              <a:gd name="T13" fmla="*/ 2147483647 h 55"/>
              <a:gd name="T14" fmla="*/ 2147483647 w 66"/>
              <a:gd name="T15" fmla="*/ 2147483647 h 55"/>
              <a:gd name="T16" fmla="*/ 0 w 66"/>
              <a:gd name="T17" fmla="*/ 2147483647 h 55"/>
              <a:gd name="T18" fmla="*/ 2147483647 w 66"/>
              <a:gd name="T19" fmla="*/ 2147483647 h 55"/>
              <a:gd name="T20" fmla="*/ 2147483647 w 66"/>
              <a:gd name="T21" fmla="*/ 2147483647 h 55"/>
              <a:gd name="T22" fmla="*/ 2147483647 w 66"/>
              <a:gd name="T23" fmla="*/ 2147483647 h 55"/>
              <a:gd name="T24" fmla="*/ 2147483647 w 66"/>
              <a:gd name="T25" fmla="*/ 2147483647 h 55"/>
              <a:gd name="T26" fmla="*/ 2147483647 w 66"/>
              <a:gd name="T27" fmla="*/ 2147483647 h 55"/>
              <a:gd name="T28" fmla="*/ 2147483647 w 66"/>
              <a:gd name="T29" fmla="*/ 2147483647 h 55"/>
              <a:gd name="T30" fmla="*/ 2147483647 w 66"/>
              <a:gd name="T31" fmla="*/ 2147483647 h 55"/>
              <a:gd name="T32" fmla="*/ 2147483647 w 66"/>
              <a:gd name="T33" fmla="*/ 2147483647 h 55"/>
              <a:gd name="T34" fmla="*/ 2147483647 w 66"/>
              <a:gd name="T35" fmla="*/ 2147483647 h 55"/>
              <a:gd name="T36" fmla="*/ 2147483647 w 66"/>
              <a:gd name="T37" fmla="*/ 2147483647 h 55"/>
              <a:gd name="T38" fmla="*/ 2147483647 w 66"/>
              <a:gd name="T39" fmla="*/ 2147483647 h 55"/>
              <a:gd name="T40" fmla="*/ 2147483647 w 66"/>
              <a:gd name="T41" fmla="*/ 2147483647 h 55"/>
              <a:gd name="T42" fmla="*/ 2147483647 w 66"/>
              <a:gd name="T43" fmla="*/ 2147483647 h 55"/>
              <a:gd name="T44" fmla="*/ 2147483647 w 66"/>
              <a:gd name="T45" fmla="*/ 2147483647 h 55"/>
              <a:gd name="T46" fmla="*/ 2147483647 w 66"/>
              <a:gd name="T47" fmla="*/ 2147483647 h 55"/>
              <a:gd name="T48" fmla="*/ 2147483647 w 66"/>
              <a:gd name="T49" fmla="*/ 2147483647 h 55"/>
              <a:gd name="T50" fmla="*/ 2147483647 w 66"/>
              <a:gd name="T51" fmla="*/ 2147483647 h 55"/>
              <a:gd name="T52" fmla="*/ 2147483647 w 66"/>
              <a:gd name="T53" fmla="*/ 2147483647 h 55"/>
              <a:gd name="T54" fmla="*/ 2147483647 w 66"/>
              <a:gd name="T55" fmla="*/ 2147483647 h 55"/>
              <a:gd name="T56" fmla="*/ 2147483647 w 66"/>
              <a:gd name="T57" fmla="*/ 2147483647 h 5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66"/>
              <a:gd name="T88" fmla="*/ 0 h 55"/>
              <a:gd name="T89" fmla="*/ 66 w 66"/>
              <a:gd name="T90" fmla="*/ 55 h 5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66" h="55">
                <a:moveTo>
                  <a:pt x="64" y="22"/>
                </a:moveTo>
                <a:cubicBezTo>
                  <a:pt x="63" y="16"/>
                  <a:pt x="64" y="11"/>
                  <a:pt x="66" y="6"/>
                </a:cubicBezTo>
                <a:cubicBezTo>
                  <a:pt x="66" y="5"/>
                  <a:pt x="64" y="6"/>
                  <a:pt x="64" y="6"/>
                </a:cubicBezTo>
                <a:cubicBezTo>
                  <a:pt x="60" y="6"/>
                  <a:pt x="60" y="4"/>
                  <a:pt x="57" y="3"/>
                </a:cubicBezTo>
                <a:cubicBezTo>
                  <a:pt x="48" y="0"/>
                  <a:pt x="44" y="5"/>
                  <a:pt x="38" y="10"/>
                </a:cubicBezTo>
                <a:lnTo>
                  <a:pt x="22" y="15"/>
                </a:lnTo>
                <a:lnTo>
                  <a:pt x="9" y="15"/>
                </a:lnTo>
                <a:lnTo>
                  <a:pt x="3" y="12"/>
                </a:lnTo>
                <a:lnTo>
                  <a:pt x="0" y="18"/>
                </a:lnTo>
                <a:lnTo>
                  <a:pt x="7" y="28"/>
                </a:lnTo>
                <a:lnTo>
                  <a:pt x="3" y="33"/>
                </a:lnTo>
                <a:lnTo>
                  <a:pt x="3" y="42"/>
                </a:lnTo>
                <a:cubicBezTo>
                  <a:pt x="4" y="42"/>
                  <a:pt x="8" y="43"/>
                  <a:pt x="9" y="43"/>
                </a:cubicBezTo>
                <a:lnTo>
                  <a:pt x="12" y="48"/>
                </a:lnTo>
                <a:lnTo>
                  <a:pt x="11" y="51"/>
                </a:lnTo>
                <a:lnTo>
                  <a:pt x="12" y="55"/>
                </a:lnTo>
                <a:lnTo>
                  <a:pt x="21" y="50"/>
                </a:lnTo>
                <a:cubicBezTo>
                  <a:pt x="22" y="50"/>
                  <a:pt x="25" y="50"/>
                  <a:pt x="26" y="50"/>
                </a:cubicBezTo>
                <a:lnTo>
                  <a:pt x="33" y="47"/>
                </a:lnTo>
                <a:lnTo>
                  <a:pt x="38" y="49"/>
                </a:lnTo>
                <a:lnTo>
                  <a:pt x="46" y="46"/>
                </a:lnTo>
                <a:lnTo>
                  <a:pt x="44" y="44"/>
                </a:lnTo>
                <a:lnTo>
                  <a:pt x="57" y="34"/>
                </a:lnTo>
                <a:lnTo>
                  <a:pt x="60" y="33"/>
                </a:lnTo>
                <a:lnTo>
                  <a:pt x="62" y="35"/>
                </a:lnTo>
                <a:lnTo>
                  <a:pt x="64" y="35"/>
                </a:lnTo>
                <a:lnTo>
                  <a:pt x="66" y="33"/>
                </a:lnTo>
                <a:lnTo>
                  <a:pt x="61" y="27"/>
                </a:lnTo>
                <a:lnTo>
                  <a:pt x="64" y="22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0" name="Freeform 238"/>
          <p:cNvSpPr>
            <a:spLocks/>
          </p:cNvSpPr>
          <p:nvPr/>
        </p:nvSpPr>
        <p:spPr bwMode="auto">
          <a:xfrm>
            <a:off x="7180265" y="5414965"/>
            <a:ext cx="242887" cy="477837"/>
          </a:xfrm>
          <a:custGeom>
            <a:avLst/>
            <a:gdLst>
              <a:gd name="T0" fmla="*/ 2147483647 w 21"/>
              <a:gd name="T1" fmla="*/ 2147483647 h 42"/>
              <a:gd name="T2" fmla="*/ 2147483647 w 21"/>
              <a:gd name="T3" fmla="*/ 2147483647 h 42"/>
              <a:gd name="T4" fmla="*/ 2147483647 w 21"/>
              <a:gd name="T5" fmla="*/ 0 h 42"/>
              <a:gd name="T6" fmla="*/ 0 w 21"/>
              <a:gd name="T7" fmla="*/ 2147483647 h 42"/>
              <a:gd name="T8" fmla="*/ 0 w 21"/>
              <a:gd name="T9" fmla="*/ 2147483647 h 42"/>
              <a:gd name="T10" fmla="*/ 2147483647 w 21"/>
              <a:gd name="T11" fmla="*/ 2147483647 h 42"/>
              <a:gd name="T12" fmla="*/ 2147483647 w 21"/>
              <a:gd name="T13" fmla="*/ 2147483647 h 42"/>
              <a:gd name="T14" fmla="*/ 2147483647 w 21"/>
              <a:gd name="T15" fmla="*/ 2147483647 h 42"/>
              <a:gd name="T16" fmla="*/ 2147483647 w 21"/>
              <a:gd name="T17" fmla="*/ 2147483647 h 42"/>
              <a:gd name="T18" fmla="*/ 2147483647 w 21"/>
              <a:gd name="T19" fmla="*/ 2147483647 h 42"/>
              <a:gd name="T20" fmla="*/ 2147483647 w 21"/>
              <a:gd name="T21" fmla="*/ 2147483647 h 42"/>
              <a:gd name="T22" fmla="*/ 2147483647 w 21"/>
              <a:gd name="T23" fmla="*/ 2147483647 h 42"/>
              <a:gd name="T24" fmla="*/ 2147483647 w 21"/>
              <a:gd name="T25" fmla="*/ 2147483647 h 42"/>
              <a:gd name="T26" fmla="*/ 2147483647 w 21"/>
              <a:gd name="T27" fmla="*/ 2147483647 h 4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"/>
              <a:gd name="T43" fmla="*/ 0 h 42"/>
              <a:gd name="T44" fmla="*/ 21 w 21"/>
              <a:gd name="T45" fmla="*/ 42 h 4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" h="42">
                <a:moveTo>
                  <a:pt x="21" y="22"/>
                </a:moveTo>
                <a:cubicBezTo>
                  <a:pt x="16" y="16"/>
                  <a:pt x="16" y="12"/>
                  <a:pt x="16" y="5"/>
                </a:cubicBezTo>
                <a:cubicBezTo>
                  <a:pt x="15" y="1"/>
                  <a:pt x="9" y="3"/>
                  <a:pt x="7" y="0"/>
                </a:cubicBezTo>
                <a:cubicBezTo>
                  <a:pt x="12" y="3"/>
                  <a:pt x="2" y="1"/>
                  <a:pt x="0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8"/>
                  <a:pt x="2" y="7"/>
                  <a:pt x="2" y="8"/>
                </a:cubicBezTo>
                <a:cubicBezTo>
                  <a:pt x="2" y="9"/>
                  <a:pt x="2" y="12"/>
                  <a:pt x="2" y="14"/>
                </a:cubicBezTo>
                <a:cubicBezTo>
                  <a:pt x="4" y="18"/>
                  <a:pt x="5" y="21"/>
                  <a:pt x="6" y="23"/>
                </a:cubicBezTo>
                <a:cubicBezTo>
                  <a:pt x="6" y="24"/>
                  <a:pt x="4" y="27"/>
                  <a:pt x="4" y="28"/>
                </a:cubicBezTo>
                <a:cubicBezTo>
                  <a:pt x="5" y="34"/>
                  <a:pt x="11" y="38"/>
                  <a:pt x="15" y="42"/>
                </a:cubicBezTo>
                <a:cubicBezTo>
                  <a:pt x="17" y="41"/>
                  <a:pt x="18" y="40"/>
                  <a:pt x="18" y="40"/>
                </a:cubicBezTo>
                <a:cubicBezTo>
                  <a:pt x="19" y="40"/>
                  <a:pt x="18" y="40"/>
                  <a:pt x="17" y="38"/>
                </a:cubicBezTo>
                <a:lnTo>
                  <a:pt x="18" y="35"/>
                </a:lnTo>
                <a:lnTo>
                  <a:pt x="21" y="22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1" name="Freeform 239"/>
          <p:cNvSpPr>
            <a:spLocks/>
          </p:cNvSpPr>
          <p:nvPr/>
        </p:nvSpPr>
        <p:spPr bwMode="auto">
          <a:xfrm>
            <a:off x="7399340" y="2889250"/>
            <a:ext cx="835025" cy="1035050"/>
          </a:xfrm>
          <a:custGeom>
            <a:avLst/>
            <a:gdLst>
              <a:gd name="T0" fmla="*/ 2147483647 w 72"/>
              <a:gd name="T1" fmla="*/ 0 h 91"/>
              <a:gd name="T2" fmla="*/ 2147483647 w 72"/>
              <a:gd name="T3" fmla="*/ 2147483647 h 91"/>
              <a:gd name="T4" fmla="*/ 2147483647 w 72"/>
              <a:gd name="T5" fmla="*/ 2147483647 h 91"/>
              <a:gd name="T6" fmla="*/ 2147483647 w 72"/>
              <a:gd name="T7" fmla="*/ 2147483647 h 91"/>
              <a:gd name="T8" fmla="*/ 2147483647 w 72"/>
              <a:gd name="T9" fmla="*/ 2147483647 h 91"/>
              <a:gd name="T10" fmla="*/ 2147483647 w 72"/>
              <a:gd name="T11" fmla="*/ 2147483647 h 91"/>
              <a:gd name="T12" fmla="*/ 2147483647 w 72"/>
              <a:gd name="T13" fmla="*/ 2147483647 h 91"/>
              <a:gd name="T14" fmla="*/ 2147483647 w 72"/>
              <a:gd name="T15" fmla="*/ 2147483647 h 91"/>
              <a:gd name="T16" fmla="*/ 2147483647 w 72"/>
              <a:gd name="T17" fmla="*/ 2147483647 h 91"/>
              <a:gd name="T18" fmla="*/ 2147483647 w 72"/>
              <a:gd name="T19" fmla="*/ 2147483647 h 91"/>
              <a:gd name="T20" fmla="*/ 2147483647 w 72"/>
              <a:gd name="T21" fmla="*/ 2147483647 h 91"/>
              <a:gd name="T22" fmla="*/ 2147483647 w 72"/>
              <a:gd name="T23" fmla="*/ 2147483647 h 91"/>
              <a:gd name="T24" fmla="*/ 2147483647 w 72"/>
              <a:gd name="T25" fmla="*/ 2147483647 h 91"/>
              <a:gd name="T26" fmla="*/ 2147483647 w 72"/>
              <a:gd name="T27" fmla="*/ 2147483647 h 91"/>
              <a:gd name="T28" fmla="*/ 2147483647 w 72"/>
              <a:gd name="T29" fmla="*/ 2147483647 h 91"/>
              <a:gd name="T30" fmla="*/ 2147483647 w 72"/>
              <a:gd name="T31" fmla="*/ 2147483647 h 91"/>
              <a:gd name="T32" fmla="*/ 0 w 72"/>
              <a:gd name="T33" fmla="*/ 2147483647 h 91"/>
              <a:gd name="T34" fmla="*/ 2147483647 w 72"/>
              <a:gd name="T35" fmla="*/ 2147483647 h 91"/>
              <a:gd name="T36" fmla="*/ 2147483647 w 72"/>
              <a:gd name="T37" fmla="*/ 2147483647 h 91"/>
              <a:gd name="T38" fmla="*/ 2147483647 w 72"/>
              <a:gd name="T39" fmla="*/ 2147483647 h 91"/>
              <a:gd name="T40" fmla="*/ 2147483647 w 72"/>
              <a:gd name="T41" fmla="*/ 2147483647 h 91"/>
              <a:gd name="T42" fmla="*/ 2147483647 w 72"/>
              <a:gd name="T43" fmla="*/ 2147483647 h 91"/>
              <a:gd name="T44" fmla="*/ 2147483647 w 72"/>
              <a:gd name="T45" fmla="*/ 2147483647 h 91"/>
              <a:gd name="T46" fmla="*/ 2147483647 w 72"/>
              <a:gd name="T47" fmla="*/ 2147483647 h 91"/>
              <a:gd name="T48" fmla="*/ 2147483647 w 72"/>
              <a:gd name="T49" fmla="*/ 0 h 9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2"/>
              <a:gd name="T76" fmla="*/ 0 h 91"/>
              <a:gd name="T77" fmla="*/ 72 w 72"/>
              <a:gd name="T78" fmla="*/ 91 h 9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2" h="91">
                <a:moveTo>
                  <a:pt x="30" y="0"/>
                </a:moveTo>
                <a:cubicBezTo>
                  <a:pt x="30" y="2"/>
                  <a:pt x="43" y="18"/>
                  <a:pt x="43" y="18"/>
                </a:cubicBezTo>
                <a:cubicBezTo>
                  <a:pt x="47" y="22"/>
                  <a:pt x="57" y="24"/>
                  <a:pt x="59" y="29"/>
                </a:cubicBezTo>
                <a:cubicBezTo>
                  <a:pt x="60" y="33"/>
                  <a:pt x="58" y="41"/>
                  <a:pt x="60" y="44"/>
                </a:cubicBezTo>
                <a:cubicBezTo>
                  <a:pt x="64" y="51"/>
                  <a:pt x="72" y="52"/>
                  <a:pt x="72" y="60"/>
                </a:cubicBezTo>
                <a:cubicBezTo>
                  <a:pt x="69" y="60"/>
                  <a:pt x="70" y="64"/>
                  <a:pt x="68" y="62"/>
                </a:cubicBezTo>
                <a:lnTo>
                  <a:pt x="62" y="58"/>
                </a:lnTo>
                <a:cubicBezTo>
                  <a:pt x="61" y="60"/>
                  <a:pt x="62" y="66"/>
                  <a:pt x="63" y="69"/>
                </a:cubicBezTo>
                <a:cubicBezTo>
                  <a:pt x="71" y="74"/>
                  <a:pt x="65" y="75"/>
                  <a:pt x="71" y="81"/>
                </a:cubicBezTo>
                <a:cubicBezTo>
                  <a:pt x="71" y="83"/>
                  <a:pt x="70" y="85"/>
                  <a:pt x="70" y="86"/>
                </a:cubicBezTo>
                <a:cubicBezTo>
                  <a:pt x="64" y="86"/>
                  <a:pt x="65" y="89"/>
                  <a:pt x="59" y="87"/>
                </a:cubicBezTo>
                <a:cubicBezTo>
                  <a:pt x="51" y="85"/>
                  <a:pt x="43" y="91"/>
                  <a:pt x="35" y="91"/>
                </a:cubicBezTo>
                <a:cubicBezTo>
                  <a:pt x="35" y="87"/>
                  <a:pt x="15" y="90"/>
                  <a:pt x="13" y="90"/>
                </a:cubicBezTo>
                <a:cubicBezTo>
                  <a:pt x="10" y="83"/>
                  <a:pt x="11" y="83"/>
                  <a:pt x="5" y="77"/>
                </a:cubicBezTo>
                <a:cubicBezTo>
                  <a:pt x="5" y="77"/>
                  <a:pt x="5" y="77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4" y="73"/>
                  <a:pt x="2" y="71"/>
                  <a:pt x="0" y="71"/>
                </a:cubicBezTo>
                <a:cubicBezTo>
                  <a:pt x="0" y="67"/>
                  <a:pt x="5" y="66"/>
                  <a:pt x="5" y="63"/>
                </a:cubicBezTo>
                <a:cubicBezTo>
                  <a:pt x="5" y="58"/>
                  <a:pt x="2" y="47"/>
                  <a:pt x="1" y="44"/>
                </a:cubicBezTo>
                <a:cubicBezTo>
                  <a:pt x="2" y="43"/>
                  <a:pt x="4" y="41"/>
                  <a:pt x="7" y="37"/>
                </a:cubicBezTo>
                <a:cubicBezTo>
                  <a:pt x="7" y="36"/>
                  <a:pt x="8" y="35"/>
                  <a:pt x="9" y="34"/>
                </a:cubicBezTo>
                <a:cubicBezTo>
                  <a:pt x="12" y="37"/>
                  <a:pt x="13" y="35"/>
                  <a:pt x="14" y="33"/>
                </a:cubicBezTo>
                <a:cubicBezTo>
                  <a:pt x="14" y="32"/>
                  <a:pt x="12" y="31"/>
                  <a:pt x="13" y="26"/>
                </a:cubicBezTo>
                <a:cubicBezTo>
                  <a:pt x="19" y="24"/>
                  <a:pt x="17" y="21"/>
                  <a:pt x="21" y="13"/>
                </a:cubicBezTo>
                <a:cubicBezTo>
                  <a:pt x="23" y="13"/>
                  <a:pt x="30" y="3"/>
                  <a:pt x="30" y="0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2" name="Freeform 240"/>
          <p:cNvSpPr>
            <a:spLocks/>
          </p:cNvSpPr>
          <p:nvPr/>
        </p:nvSpPr>
        <p:spPr bwMode="auto">
          <a:xfrm>
            <a:off x="7381877" y="3838575"/>
            <a:ext cx="1635125" cy="922338"/>
          </a:xfrm>
          <a:custGeom>
            <a:avLst/>
            <a:gdLst>
              <a:gd name="T0" fmla="*/ 2147483647 w 141"/>
              <a:gd name="T1" fmla="*/ 2147483647 h 81"/>
              <a:gd name="T2" fmla="*/ 2147483647 w 141"/>
              <a:gd name="T3" fmla="*/ 2147483647 h 81"/>
              <a:gd name="T4" fmla="*/ 2147483647 w 141"/>
              <a:gd name="T5" fmla="*/ 2147483647 h 81"/>
              <a:gd name="T6" fmla="*/ 2147483647 w 141"/>
              <a:gd name="T7" fmla="*/ 2147483647 h 81"/>
              <a:gd name="T8" fmla="*/ 2147483647 w 141"/>
              <a:gd name="T9" fmla="*/ 2147483647 h 81"/>
              <a:gd name="T10" fmla="*/ 2147483647 w 141"/>
              <a:gd name="T11" fmla="*/ 2147483647 h 81"/>
              <a:gd name="T12" fmla="*/ 2147483647 w 141"/>
              <a:gd name="T13" fmla="*/ 2147483647 h 81"/>
              <a:gd name="T14" fmla="*/ 2147483647 w 141"/>
              <a:gd name="T15" fmla="*/ 2147483647 h 81"/>
              <a:gd name="T16" fmla="*/ 2147483647 w 141"/>
              <a:gd name="T17" fmla="*/ 2147483647 h 81"/>
              <a:gd name="T18" fmla="*/ 2147483647 w 141"/>
              <a:gd name="T19" fmla="*/ 2147483647 h 81"/>
              <a:gd name="T20" fmla="*/ 2147483647 w 141"/>
              <a:gd name="T21" fmla="*/ 2147483647 h 81"/>
              <a:gd name="T22" fmla="*/ 2147483647 w 141"/>
              <a:gd name="T23" fmla="*/ 2147483647 h 81"/>
              <a:gd name="T24" fmla="*/ 2147483647 w 141"/>
              <a:gd name="T25" fmla="*/ 2147483647 h 81"/>
              <a:gd name="T26" fmla="*/ 2147483647 w 141"/>
              <a:gd name="T27" fmla="*/ 2147483647 h 81"/>
              <a:gd name="T28" fmla="*/ 2147483647 w 141"/>
              <a:gd name="T29" fmla="*/ 2147483647 h 81"/>
              <a:gd name="T30" fmla="*/ 2147483647 w 141"/>
              <a:gd name="T31" fmla="*/ 2147483647 h 81"/>
              <a:gd name="T32" fmla="*/ 2147483647 w 141"/>
              <a:gd name="T33" fmla="*/ 2147483647 h 81"/>
              <a:gd name="T34" fmla="*/ 2147483647 w 141"/>
              <a:gd name="T35" fmla="*/ 2147483647 h 81"/>
              <a:gd name="T36" fmla="*/ 2147483647 w 141"/>
              <a:gd name="T37" fmla="*/ 2147483647 h 81"/>
              <a:gd name="T38" fmla="*/ 2147483647 w 141"/>
              <a:gd name="T39" fmla="*/ 2147483647 h 81"/>
              <a:gd name="T40" fmla="*/ 2147483647 w 141"/>
              <a:gd name="T41" fmla="*/ 2147483647 h 81"/>
              <a:gd name="T42" fmla="*/ 2147483647 w 141"/>
              <a:gd name="T43" fmla="*/ 2147483647 h 81"/>
              <a:gd name="T44" fmla="*/ 2147483647 w 141"/>
              <a:gd name="T45" fmla="*/ 2147483647 h 81"/>
              <a:gd name="T46" fmla="*/ 2147483647 w 141"/>
              <a:gd name="T47" fmla="*/ 2147483647 h 81"/>
              <a:gd name="T48" fmla="*/ 2147483647 w 141"/>
              <a:gd name="T49" fmla="*/ 2147483647 h 81"/>
              <a:gd name="T50" fmla="*/ 2147483647 w 141"/>
              <a:gd name="T51" fmla="*/ 2147483647 h 81"/>
              <a:gd name="T52" fmla="*/ 2147483647 w 141"/>
              <a:gd name="T53" fmla="*/ 2147483647 h 81"/>
              <a:gd name="T54" fmla="*/ 2147483647 w 141"/>
              <a:gd name="T55" fmla="*/ 2147483647 h 81"/>
              <a:gd name="T56" fmla="*/ 2147483647 w 141"/>
              <a:gd name="T57" fmla="*/ 2147483647 h 81"/>
              <a:gd name="T58" fmla="*/ 2147483647 w 141"/>
              <a:gd name="T59" fmla="*/ 2147483647 h 81"/>
              <a:gd name="T60" fmla="*/ 2147483647 w 141"/>
              <a:gd name="T61" fmla="*/ 2147483647 h 81"/>
              <a:gd name="T62" fmla="*/ 2147483647 w 141"/>
              <a:gd name="T63" fmla="*/ 2147483647 h 81"/>
              <a:gd name="T64" fmla="*/ 2147483647 w 141"/>
              <a:gd name="T65" fmla="*/ 2147483647 h 81"/>
              <a:gd name="T66" fmla="*/ 2147483647 w 141"/>
              <a:gd name="T67" fmla="*/ 2147483647 h 81"/>
              <a:gd name="T68" fmla="*/ 2147483647 w 141"/>
              <a:gd name="T69" fmla="*/ 2147483647 h 81"/>
              <a:gd name="T70" fmla="*/ 2147483647 w 141"/>
              <a:gd name="T71" fmla="*/ 2147483647 h 81"/>
              <a:gd name="T72" fmla="*/ 2147483647 w 141"/>
              <a:gd name="T73" fmla="*/ 2147483647 h 81"/>
              <a:gd name="T74" fmla="*/ 2147483647 w 141"/>
              <a:gd name="T75" fmla="*/ 2147483647 h 81"/>
              <a:gd name="T76" fmla="*/ 2147483647 w 141"/>
              <a:gd name="T77" fmla="*/ 2147483647 h 81"/>
              <a:gd name="T78" fmla="*/ 2147483647 w 141"/>
              <a:gd name="T79" fmla="*/ 2147483647 h 8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1"/>
              <a:gd name="T121" fmla="*/ 0 h 81"/>
              <a:gd name="T122" fmla="*/ 141 w 141"/>
              <a:gd name="T123" fmla="*/ 81 h 8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1" h="81">
                <a:moveTo>
                  <a:pt x="108" y="52"/>
                </a:moveTo>
                <a:lnTo>
                  <a:pt x="119" y="58"/>
                </a:lnTo>
                <a:lnTo>
                  <a:pt x="118" y="60"/>
                </a:lnTo>
                <a:lnTo>
                  <a:pt x="116" y="66"/>
                </a:lnTo>
                <a:lnTo>
                  <a:pt x="120" y="71"/>
                </a:lnTo>
                <a:lnTo>
                  <a:pt x="123" y="67"/>
                </a:lnTo>
                <a:lnTo>
                  <a:pt x="129" y="69"/>
                </a:lnTo>
                <a:lnTo>
                  <a:pt x="135" y="62"/>
                </a:lnTo>
                <a:lnTo>
                  <a:pt x="124" y="60"/>
                </a:lnTo>
                <a:lnTo>
                  <a:pt x="124" y="56"/>
                </a:lnTo>
                <a:lnTo>
                  <a:pt x="130" y="52"/>
                </a:lnTo>
                <a:lnTo>
                  <a:pt x="133" y="50"/>
                </a:lnTo>
                <a:lnTo>
                  <a:pt x="140" y="43"/>
                </a:lnTo>
                <a:lnTo>
                  <a:pt x="141" y="34"/>
                </a:lnTo>
                <a:lnTo>
                  <a:pt x="138" y="25"/>
                </a:lnTo>
                <a:lnTo>
                  <a:pt x="132" y="17"/>
                </a:lnTo>
                <a:lnTo>
                  <a:pt x="124" y="14"/>
                </a:lnTo>
                <a:lnTo>
                  <a:pt x="107" y="7"/>
                </a:lnTo>
                <a:cubicBezTo>
                  <a:pt x="107" y="9"/>
                  <a:pt x="102" y="8"/>
                  <a:pt x="99" y="7"/>
                </a:cubicBezTo>
                <a:cubicBezTo>
                  <a:pt x="85" y="3"/>
                  <a:pt x="87" y="4"/>
                  <a:pt x="81" y="6"/>
                </a:cubicBezTo>
                <a:cubicBezTo>
                  <a:pt x="78" y="5"/>
                  <a:pt x="75" y="0"/>
                  <a:pt x="64" y="4"/>
                </a:cubicBezTo>
                <a:cubicBezTo>
                  <a:pt x="58" y="2"/>
                  <a:pt x="53" y="3"/>
                  <a:pt x="45" y="6"/>
                </a:cubicBezTo>
                <a:cubicBezTo>
                  <a:pt x="45" y="6"/>
                  <a:pt x="38" y="7"/>
                  <a:pt x="37" y="8"/>
                </a:cubicBezTo>
                <a:cubicBezTo>
                  <a:pt x="36" y="2"/>
                  <a:pt x="20" y="6"/>
                  <a:pt x="15" y="6"/>
                </a:cubicBezTo>
                <a:cubicBezTo>
                  <a:pt x="15" y="7"/>
                  <a:pt x="16" y="8"/>
                  <a:pt x="17" y="10"/>
                </a:cubicBezTo>
                <a:cubicBezTo>
                  <a:pt x="13" y="16"/>
                  <a:pt x="8" y="21"/>
                  <a:pt x="5" y="28"/>
                </a:cubicBezTo>
                <a:cubicBezTo>
                  <a:pt x="5" y="30"/>
                  <a:pt x="6" y="30"/>
                  <a:pt x="6" y="33"/>
                </a:cubicBezTo>
                <a:cubicBezTo>
                  <a:pt x="6" y="33"/>
                  <a:pt x="0" y="47"/>
                  <a:pt x="1" y="47"/>
                </a:cubicBezTo>
                <a:cubicBezTo>
                  <a:pt x="4" y="49"/>
                  <a:pt x="12" y="54"/>
                  <a:pt x="16" y="53"/>
                </a:cubicBezTo>
                <a:cubicBezTo>
                  <a:pt x="20" y="53"/>
                  <a:pt x="24" y="50"/>
                  <a:pt x="27" y="47"/>
                </a:cubicBezTo>
                <a:cubicBezTo>
                  <a:pt x="27" y="47"/>
                  <a:pt x="35" y="53"/>
                  <a:pt x="35" y="51"/>
                </a:cubicBezTo>
                <a:cubicBezTo>
                  <a:pt x="35" y="49"/>
                  <a:pt x="46" y="42"/>
                  <a:pt x="46" y="41"/>
                </a:cubicBezTo>
                <a:cubicBezTo>
                  <a:pt x="46" y="41"/>
                  <a:pt x="53" y="49"/>
                  <a:pt x="59" y="51"/>
                </a:cubicBezTo>
                <a:cubicBezTo>
                  <a:pt x="61" y="54"/>
                  <a:pt x="66" y="55"/>
                  <a:pt x="70" y="60"/>
                </a:cubicBezTo>
                <a:cubicBezTo>
                  <a:pt x="72" y="63"/>
                  <a:pt x="71" y="67"/>
                  <a:pt x="72" y="70"/>
                </a:cubicBezTo>
                <a:cubicBezTo>
                  <a:pt x="72" y="76"/>
                  <a:pt x="76" y="81"/>
                  <a:pt x="82" y="79"/>
                </a:cubicBezTo>
                <a:cubicBezTo>
                  <a:pt x="83" y="77"/>
                  <a:pt x="85" y="74"/>
                  <a:pt x="85" y="74"/>
                </a:cubicBezTo>
                <a:lnTo>
                  <a:pt x="83" y="69"/>
                </a:lnTo>
                <a:cubicBezTo>
                  <a:pt x="85" y="69"/>
                  <a:pt x="87" y="70"/>
                  <a:pt x="89" y="70"/>
                </a:cubicBezTo>
                <a:cubicBezTo>
                  <a:pt x="89" y="59"/>
                  <a:pt x="95" y="50"/>
                  <a:pt x="108" y="52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3" name="Freeform 241"/>
          <p:cNvSpPr>
            <a:spLocks/>
          </p:cNvSpPr>
          <p:nvPr/>
        </p:nvSpPr>
        <p:spPr bwMode="auto">
          <a:xfrm rot="13864208" flipH="1">
            <a:off x="7918452" y="4321176"/>
            <a:ext cx="382587" cy="169862"/>
          </a:xfrm>
          <a:custGeom>
            <a:avLst/>
            <a:gdLst>
              <a:gd name="T0" fmla="*/ 2147483647 w 33"/>
              <a:gd name="T1" fmla="*/ 0 h 15"/>
              <a:gd name="T2" fmla="*/ 2147483647 w 33"/>
              <a:gd name="T3" fmla="*/ 2147483647 h 15"/>
              <a:gd name="T4" fmla="*/ 2147483647 w 33"/>
              <a:gd name="T5" fmla="*/ 2147483647 h 15"/>
              <a:gd name="T6" fmla="*/ 2147483647 w 33"/>
              <a:gd name="T7" fmla="*/ 2147483647 h 15"/>
              <a:gd name="T8" fmla="*/ 2147483647 w 33"/>
              <a:gd name="T9" fmla="*/ 2147483647 h 15"/>
              <a:gd name="T10" fmla="*/ 2147483647 w 33"/>
              <a:gd name="T11" fmla="*/ 2147483647 h 15"/>
              <a:gd name="T12" fmla="*/ 0 w 33"/>
              <a:gd name="T13" fmla="*/ 0 h 15"/>
              <a:gd name="T14" fmla="*/ 2147483647 w 33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"/>
              <a:gd name="T25" fmla="*/ 0 h 15"/>
              <a:gd name="T26" fmla="*/ 33 w 33"/>
              <a:gd name="T27" fmla="*/ 15 h 1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" h="15">
                <a:moveTo>
                  <a:pt x="10" y="0"/>
                </a:moveTo>
                <a:cubicBezTo>
                  <a:pt x="11" y="0"/>
                  <a:pt x="22" y="5"/>
                  <a:pt x="24" y="5"/>
                </a:cubicBezTo>
                <a:cubicBezTo>
                  <a:pt x="26" y="6"/>
                  <a:pt x="32" y="12"/>
                  <a:pt x="33" y="14"/>
                </a:cubicBezTo>
                <a:cubicBezTo>
                  <a:pt x="33" y="15"/>
                  <a:pt x="26" y="11"/>
                  <a:pt x="25" y="13"/>
                </a:cubicBezTo>
                <a:cubicBezTo>
                  <a:pt x="18" y="14"/>
                  <a:pt x="19" y="14"/>
                  <a:pt x="13" y="10"/>
                </a:cubicBezTo>
                <a:cubicBezTo>
                  <a:pt x="10" y="8"/>
                  <a:pt x="6" y="6"/>
                  <a:pt x="3" y="4"/>
                </a:cubicBezTo>
                <a:cubicBezTo>
                  <a:pt x="3" y="4"/>
                  <a:pt x="0" y="0"/>
                  <a:pt x="0" y="0"/>
                </a:cubicBezTo>
                <a:cubicBezTo>
                  <a:pt x="3" y="0"/>
                  <a:pt x="7" y="0"/>
                  <a:pt x="10" y="0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4" name="Freeform 242"/>
          <p:cNvSpPr>
            <a:spLocks/>
          </p:cNvSpPr>
          <p:nvPr/>
        </p:nvSpPr>
        <p:spPr bwMode="auto">
          <a:xfrm>
            <a:off x="7353300" y="5414965"/>
            <a:ext cx="336550" cy="250825"/>
          </a:xfrm>
          <a:custGeom>
            <a:avLst/>
            <a:gdLst>
              <a:gd name="T0" fmla="*/ 2147483647 w 29"/>
              <a:gd name="T1" fmla="*/ 0 h 22"/>
              <a:gd name="T2" fmla="*/ 2147483647 w 29"/>
              <a:gd name="T3" fmla="*/ 2147483647 h 22"/>
              <a:gd name="T4" fmla="*/ 2147483647 w 29"/>
              <a:gd name="T5" fmla="*/ 2147483647 h 22"/>
              <a:gd name="T6" fmla="*/ 2147483647 w 29"/>
              <a:gd name="T7" fmla="*/ 2147483647 h 22"/>
              <a:gd name="T8" fmla="*/ 2147483647 w 29"/>
              <a:gd name="T9" fmla="*/ 2147483647 h 22"/>
              <a:gd name="T10" fmla="*/ 2147483647 w 29"/>
              <a:gd name="T11" fmla="*/ 2147483647 h 22"/>
              <a:gd name="T12" fmla="*/ 2147483647 w 29"/>
              <a:gd name="T13" fmla="*/ 2147483647 h 22"/>
              <a:gd name="T14" fmla="*/ 2147483647 w 29"/>
              <a:gd name="T15" fmla="*/ 2147483647 h 22"/>
              <a:gd name="T16" fmla="*/ 2147483647 w 29"/>
              <a:gd name="T17" fmla="*/ 2147483647 h 22"/>
              <a:gd name="T18" fmla="*/ 2147483647 w 29"/>
              <a:gd name="T19" fmla="*/ 2147483647 h 22"/>
              <a:gd name="T20" fmla="*/ 2147483647 w 29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9"/>
              <a:gd name="T34" fmla="*/ 0 h 22"/>
              <a:gd name="T35" fmla="*/ 29 w 29"/>
              <a:gd name="T36" fmla="*/ 22 h 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9" h="22">
                <a:moveTo>
                  <a:pt x="20" y="0"/>
                </a:moveTo>
                <a:lnTo>
                  <a:pt x="8" y="6"/>
                </a:lnTo>
                <a:lnTo>
                  <a:pt x="1" y="7"/>
                </a:lnTo>
                <a:cubicBezTo>
                  <a:pt x="0" y="11"/>
                  <a:pt x="3" y="19"/>
                  <a:pt x="6" y="22"/>
                </a:cubicBezTo>
                <a:cubicBezTo>
                  <a:pt x="14" y="22"/>
                  <a:pt x="15" y="21"/>
                  <a:pt x="21" y="16"/>
                </a:cubicBezTo>
                <a:lnTo>
                  <a:pt x="25" y="16"/>
                </a:lnTo>
                <a:lnTo>
                  <a:pt x="29" y="13"/>
                </a:lnTo>
                <a:lnTo>
                  <a:pt x="28" y="9"/>
                </a:lnTo>
                <a:lnTo>
                  <a:pt x="29" y="6"/>
                </a:lnTo>
                <a:lnTo>
                  <a:pt x="27" y="1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5" name="Freeform 243"/>
          <p:cNvSpPr>
            <a:spLocks/>
          </p:cNvSpPr>
          <p:nvPr/>
        </p:nvSpPr>
        <p:spPr bwMode="auto">
          <a:xfrm>
            <a:off x="6415090" y="4721227"/>
            <a:ext cx="1216025" cy="773113"/>
          </a:xfrm>
          <a:custGeom>
            <a:avLst/>
            <a:gdLst>
              <a:gd name="T0" fmla="*/ 2147483647 w 105"/>
              <a:gd name="T1" fmla="*/ 2147483647 h 68"/>
              <a:gd name="T2" fmla="*/ 2147483647 w 105"/>
              <a:gd name="T3" fmla="*/ 2147483647 h 68"/>
              <a:gd name="T4" fmla="*/ 2147483647 w 105"/>
              <a:gd name="T5" fmla="*/ 2147483647 h 68"/>
              <a:gd name="T6" fmla="*/ 2147483647 w 105"/>
              <a:gd name="T7" fmla="*/ 2147483647 h 68"/>
              <a:gd name="T8" fmla="*/ 2147483647 w 105"/>
              <a:gd name="T9" fmla="*/ 2147483647 h 68"/>
              <a:gd name="T10" fmla="*/ 2147483647 w 105"/>
              <a:gd name="T11" fmla="*/ 2147483647 h 68"/>
              <a:gd name="T12" fmla="*/ 2147483647 w 105"/>
              <a:gd name="T13" fmla="*/ 2147483647 h 68"/>
              <a:gd name="T14" fmla="*/ 2147483647 w 105"/>
              <a:gd name="T15" fmla="*/ 2147483647 h 68"/>
              <a:gd name="T16" fmla="*/ 2147483647 w 105"/>
              <a:gd name="T17" fmla="*/ 2147483647 h 68"/>
              <a:gd name="T18" fmla="*/ 2147483647 w 105"/>
              <a:gd name="T19" fmla="*/ 2147483647 h 68"/>
              <a:gd name="T20" fmla="*/ 2147483647 w 105"/>
              <a:gd name="T21" fmla="*/ 2147483647 h 68"/>
              <a:gd name="T22" fmla="*/ 2147483647 w 105"/>
              <a:gd name="T23" fmla="*/ 2147483647 h 68"/>
              <a:gd name="T24" fmla="*/ 2147483647 w 105"/>
              <a:gd name="T25" fmla="*/ 0 h 68"/>
              <a:gd name="T26" fmla="*/ 2147483647 w 105"/>
              <a:gd name="T27" fmla="*/ 2147483647 h 68"/>
              <a:gd name="T28" fmla="*/ 0 w 105"/>
              <a:gd name="T29" fmla="*/ 2147483647 h 68"/>
              <a:gd name="T30" fmla="*/ 2147483647 w 105"/>
              <a:gd name="T31" fmla="*/ 2147483647 h 68"/>
              <a:gd name="T32" fmla="*/ 2147483647 w 105"/>
              <a:gd name="T33" fmla="*/ 2147483647 h 68"/>
              <a:gd name="T34" fmla="*/ 2147483647 w 105"/>
              <a:gd name="T35" fmla="*/ 2147483647 h 68"/>
              <a:gd name="T36" fmla="*/ 2147483647 w 105"/>
              <a:gd name="T37" fmla="*/ 2147483647 h 68"/>
              <a:gd name="T38" fmla="*/ 2147483647 w 105"/>
              <a:gd name="T39" fmla="*/ 2147483647 h 68"/>
              <a:gd name="T40" fmla="*/ 2147483647 w 105"/>
              <a:gd name="T41" fmla="*/ 2147483647 h 68"/>
              <a:gd name="T42" fmla="*/ 2147483647 w 105"/>
              <a:gd name="T43" fmla="*/ 2147483647 h 68"/>
              <a:gd name="T44" fmla="*/ 2147483647 w 105"/>
              <a:gd name="T45" fmla="*/ 2147483647 h 68"/>
              <a:gd name="T46" fmla="*/ 2147483647 w 105"/>
              <a:gd name="T47" fmla="*/ 2147483647 h 68"/>
              <a:gd name="T48" fmla="*/ 2147483647 w 105"/>
              <a:gd name="T49" fmla="*/ 2147483647 h 68"/>
              <a:gd name="T50" fmla="*/ 2147483647 w 105"/>
              <a:gd name="T51" fmla="*/ 2147483647 h 68"/>
              <a:gd name="T52" fmla="*/ 2147483647 w 105"/>
              <a:gd name="T53" fmla="*/ 2147483647 h 68"/>
              <a:gd name="T54" fmla="*/ 2147483647 w 105"/>
              <a:gd name="T55" fmla="*/ 2147483647 h 68"/>
              <a:gd name="T56" fmla="*/ 2147483647 w 105"/>
              <a:gd name="T57" fmla="*/ 2147483647 h 68"/>
              <a:gd name="T58" fmla="*/ 2147483647 w 105"/>
              <a:gd name="T59" fmla="*/ 2147483647 h 68"/>
              <a:gd name="T60" fmla="*/ 2147483647 w 105"/>
              <a:gd name="T61" fmla="*/ 2147483647 h 68"/>
              <a:gd name="T62" fmla="*/ 2147483647 w 105"/>
              <a:gd name="T63" fmla="*/ 2147483647 h 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05"/>
              <a:gd name="T97" fmla="*/ 0 h 68"/>
              <a:gd name="T98" fmla="*/ 105 w 105"/>
              <a:gd name="T99" fmla="*/ 68 h 6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05" h="68">
                <a:moveTo>
                  <a:pt x="101" y="61"/>
                </a:moveTo>
                <a:lnTo>
                  <a:pt x="101" y="52"/>
                </a:lnTo>
                <a:lnTo>
                  <a:pt x="105" y="47"/>
                </a:lnTo>
                <a:lnTo>
                  <a:pt x="98" y="37"/>
                </a:lnTo>
                <a:lnTo>
                  <a:pt x="101" y="31"/>
                </a:lnTo>
                <a:lnTo>
                  <a:pt x="98" y="24"/>
                </a:lnTo>
                <a:lnTo>
                  <a:pt x="93" y="28"/>
                </a:lnTo>
                <a:lnTo>
                  <a:pt x="83" y="23"/>
                </a:lnTo>
                <a:cubicBezTo>
                  <a:pt x="85" y="18"/>
                  <a:pt x="81" y="18"/>
                  <a:pt x="77" y="15"/>
                </a:cubicBezTo>
                <a:lnTo>
                  <a:pt x="74" y="7"/>
                </a:lnTo>
                <a:lnTo>
                  <a:pt x="56" y="9"/>
                </a:lnTo>
                <a:lnTo>
                  <a:pt x="40" y="14"/>
                </a:lnTo>
                <a:lnTo>
                  <a:pt x="28" y="0"/>
                </a:lnTo>
                <a:cubicBezTo>
                  <a:pt x="23" y="3"/>
                  <a:pt x="15" y="2"/>
                  <a:pt x="13" y="7"/>
                </a:cubicBezTo>
                <a:lnTo>
                  <a:pt x="0" y="7"/>
                </a:lnTo>
                <a:lnTo>
                  <a:pt x="4" y="18"/>
                </a:lnTo>
                <a:cubicBezTo>
                  <a:pt x="3" y="18"/>
                  <a:pt x="2" y="22"/>
                  <a:pt x="1" y="23"/>
                </a:cubicBezTo>
                <a:cubicBezTo>
                  <a:pt x="2" y="24"/>
                  <a:pt x="4" y="28"/>
                  <a:pt x="4" y="30"/>
                </a:cubicBezTo>
                <a:cubicBezTo>
                  <a:pt x="8" y="26"/>
                  <a:pt x="4" y="25"/>
                  <a:pt x="9" y="22"/>
                </a:cubicBezTo>
                <a:cubicBezTo>
                  <a:pt x="12" y="24"/>
                  <a:pt x="13" y="27"/>
                  <a:pt x="15" y="28"/>
                </a:cubicBezTo>
                <a:cubicBezTo>
                  <a:pt x="17" y="29"/>
                  <a:pt x="17" y="33"/>
                  <a:pt x="17" y="36"/>
                </a:cubicBezTo>
                <a:cubicBezTo>
                  <a:pt x="16" y="38"/>
                  <a:pt x="21" y="39"/>
                  <a:pt x="22" y="42"/>
                </a:cubicBezTo>
                <a:cubicBezTo>
                  <a:pt x="22" y="44"/>
                  <a:pt x="25" y="45"/>
                  <a:pt x="28" y="46"/>
                </a:cubicBezTo>
                <a:cubicBezTo>
                  <a:pt x="29" y="46"/>
                  <a:pt x="30" y="48"/>
                  <a:pt x="30" y="50"/>
                </a:cubicBezTo>
                <a:cubicBezTo>
                  <a:pt x="37" y="48"/>
                  <a:pt x="42" y="54"/>
                  <a:pt x="47" y="59"/>
                </a:cubicBezTo>
                <a:cubicBezTo>
                  <a:pt x="50" y="58"/>
                  <a:pt x="61" y="65"/>
                  <a:pt x="62" y="67"/>
                </a:cubicBezTo>
                <a:cubicBezTo>
                  <a:pt x="64" y="68"/>
                  <a:pt x="66" y="67"/>
                  <a:pt x="66" y="66"/>
                </a:cubicBezTo>
                <a:cubicBezTo>
                  <a:pt x="69" y="66"/>
                  <a:pt x="68" y="63"/>
                  <a:pt x="74" y="63"/>
                </a:cubicBezTo>
                <a:cubicBezTo>
                  <a:pt x="76" y="62"/>
                  <a:pt x="77" y="63"/>
                  <a:pt x="79" y="63"/>
                </a:cubicBezTo>
                <a:cubicBezTo>
                  <a:pt x="82" y="64"/>
                  <a:pt x="83" y="66"/>
                  <a:pt x="83" y="68"/>
                </a:cubicBezTo>
                <a:lnTo>
                  <a:pt x="90" y="67"/>
                </a:lnTo>
                <a:lnTo>
                  <a:pt x="101" y="61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6" name="Freeform 244"/>
          <p:cNvSpPr>
            <a:spLocks/>
          </p:cNvSpPr>
          <p:nvPr/>
        </p:nvSpPr>
        <p:spPr bwMode="auto">
          <a:xfrm>
            <a:off x="7237415" y="2376488"/>
            <a:ext cx="428625" cy="284162"/>
          </a:xfrm>
          <a:custGeom>
            <a:avLst/>
            <a:gdLst>
              <a:gd name="T0" fmla="*/ 2147483647 w 37"/>
              <a:gd name="T1" fmla="*/ 0 h 25"/>
              <a:gd name="T2" fmla="*/ 2147483647 w 37"/>
              <a:gd name="T3" fmla="*/ 2147483647 h 25"/>
              <a:gd name="T4" fmla="*/ 2147483647 w 37"/>
              <a:gd name="T5" fmla="*/ 2147483647 h 25"/>
              <a:gd name="T6" fmla="*/ 2147483647 w 37"/>
              <a:gd name="T7" fmla="*/ 2147483647 h 25"/>
              <a:gd name="T8" fmla="*/ 2147483647 w 37"/>
              <a:gd name="T9" fmla="*/ 2147483647 h 25"/>
              <a:gd name="T10" fmla="*/ 2147483647 w 37"/>
              <a:gd name="T11" fmla="*/ 2147483647 h 25"/>
              <a:gd name="T12" fmla="*/ 2147483647 w 37"/>
              <a:gd name="T13" fmla="*/ 2147483647 h 25"/>
              <a:gd name="T14" fmla="*/ 2147483647 w 37"/>
              <a:gd name="T15" fmla="*/ 2147483647 h 25"/>
              <a:gd name="T16" fmla="*/ 2147483647 w 37"/>
              <a:gd name="T17" fmla="*/ 2147483647 h 25"/>
              <a:gd name="T18" fmla="*/ 2147483647 w 37"/>
              <a:gd name="T19" fmla="*/ 2147483647 h 25"/>
              <a:gd name="T20" fmla="*/ 0 w 37"/>
              <a:gd name="T21" fmla="*/ 2147483647 h 25"/>
              <a:gd name="T22" fmla="*/ 2147483647 w 37"/>
              <a:gd name="T23" fmla="*/ 2147483647 h 25"/>
              <a:gd name="T24" fmla="*/ 2147483647 w 37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5"/>
              <a:gd name="T41" fmla="*/ 37 w 37"/>
              <a:gd name="T42" fmla="*/ 25 h 2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5">
                <a:moveTo>
                  <a:pt x="26" y="0"/>
                </a:moveTo>
                <a:cubicBezTo>
                  <a:pt x="36" y="1"/>
                  <a:pt x="31" y="3"/>
                  <a:pt x="31" y="8"/>
                </a:cubicBezTo>
                <a:cubicBezTo>
                  <a:pt x="30" y="8"/>
                  <a:pt x="31" y="12"/>
                  <a:pt x="32" y="12"/>
                </a:cubicBezTo>
                <a:lnTo>
                  <a:pt x="33" y="15"/>
                </a:lnTo>
                <a:cubicBezTo>
                  <a:pt x="37" y="17"/>
                  <a:pt x="28" y="25"/>
                  <a:pt x="28" y="24"/>
                </a:cubicBezTo>
                <a:cubicBezTo>
                  <a:pt x="27" y="24"/>
                  <a:pt x="26" y="17"/>
                  <a:pt x="19" y="20"/>
                </a:cubicBezTo>
                <a:cubicBezTo>
                  <a:pt x="16" y="20"/>
                  <a:pt x="15" y="23"/>
                  <a:pt x="11" y="23"/>
                </a:cubicBezTo>
                <a:cubicBezTo>
                  <a:pt x="11" y="23"/>
                  <a:pt x="11" y="21"/>
                  <a:pt x="10" y="20"/>
                </a:cubicBezTo>
                <a:cubicBezTo>
                  <a:pt x="9" y="20"/>
                  <a:pt x="4" y="24"/>
                  <a:pt x="4" y="22"/>
                </a:cubicBezTo>
                <a:cubicBezTo>
                  <a:pt x="3" y="22"/>
                  <a:pt x="3" y="17"/>
                  <a:pt x="3" y="16"/>
                </a:cubicBezTo>
                <a:cubicBezTo>
                  <a:pt x="1" y="14"/>
                  <a:pt x="0" y="13"/>
                  <a:pt x="0" y="10"/>
                </a:cubicBezTo>
                <a:cubicBezTo>
                  <a:pt x="4" y="7"/>
                  <a:pt x="3" y="2"/>
                  <a:pt x="14" y="2"/>
                </a:cubicBezTo>
                <a:cubicBezTo>
                  <a:pt x="16" y="2"/>
                  <a:pt x="23" y="0"/>
                  <a:pt x="26" y="0"/>
                </a:cubicBezTo>
              </a:path>
            </a:pathLst>
          </a:custGeom>
          <a:solidFill>
            <a:srgbClr val="C2C1C1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7" name="Freeform 245"/>
          <p:cNvSpPr>
            <a:spLocks/>
          </p:cNvSpPr>
          <p:nvPr/>
        </p:nvSpPr>
        <p:spPr bwMode="auto">
          <a:xfrm>
            <a:off x="3783013" y="3059113"/>
            <a:ext cx="533400" cy="614362"/>
          </a:xfrm>
          <a:custGeom>
            <a:avLst/>
            <a:gdLst>
              <a:gd name="T0" fmla="*/ 2147483647 w 46"/>
              <a:gd name="T1" fmla="*/ 2147483647 h 54"/>
              <a:gd name="T2" fmla="*/ 2147483647 w 46"/>
              <a:gd name="T3" fmla="*/ 2147483647 h 54"/>
              <a:gd name="T4" fmla="*/ 2147483647 w 46"/>
              <a:gd name="T5" fmla="*/ 2147483647 h 54"/>
              <a:gd name="T6" fmla="*/ 2147483647 w 46"/>
              <a:gd name="T7" fmla="*/ 2147483647 h 54"/>
              <a:gd name="T8" fmla="*/ 2147483647 w 46"/>
              <a:gd name="T9" fmla="*/ 2147483647 h 54"/>
              <a:gd name="T10" fmla="*/ 2147483647 w 46"/>
              <a:gd name="T11" fmla="*/ 2147483647 h 54"/>
              <a:gd name="T12" fmla="*/ 2147483647 w 46"/>
              <a:gd name="T13" fmla="*/ 2147483647 h 54"/>
              <a:gd name="T14" fmla="*/ 2147483647 w 46"/>
              <a:gd name="T15" fmla="*/ 2147483647 h 54"/>
              <a:gd name="T16" fmla="*/ 2147483647 w 46"/>
              <a:gd name="T17" fmla="*/ 2147483647 h 54"/>
              <a:gd name="T18" fmla="*/ 2147483647 w 46"/>
              <a:gd name="T19" fmla="*/ 2147483647 h 54"/>
              <a:gd name="T20" fmla="*/ 2147483647 w 46"/>
              <a:gd name="T21" fmla="*/ 2147483647 h 54"/>
              <a:gd name="T22" fmla="*/ 2147483647 w 46"/>
              <a:gd name="T23" fmla="*/ 2147483647 h 54"/>
              <a:gd name="T24" fmla="*/ 2147483647 w 46"/>
              <a:gd name="T25" fmla="*/ 2147483647 h 54"/>
              <a:gd name="T26" fmla="*/ 2147483647 w 46"/>
              <a:gd name="T27" fmla="*/ 2147483647 h 54"/>
              <a:gd name="T28" fmla="*/ 2147483647 w 46"/>
              <a:gd name="T29" fmla="*/ 2147483647 h 54"/>
              <a:gd name="T30" fmla="*/ 2147483647 w 46"/>
              <a:gd name="T31" fmla="*/ 2147483647 h 54"/>
              <a:gd name="T32" fmla="*/ 2147483647 w 46"/>
              <a:gd name="T33" fmla="*/ 2147483647 h 54"/>
              <a:gd name="T34" fmla="*/ 2147483647 w 46"/>
              <a:gd name="T35" fmla="*/ 2147483647 h 54"/>
              <a:gd name="T36" fmla="*/ 2147483647 w 46"/>
              <a:gd name="T37" fmla="*/ 2147483647 h 54"/>
              <a:gd name="T38" fmla="*/ 2147483647 w 46"/>
              <a:gd name="T39" fmla="*/ 2147483647 h 54"/>
              <a:gd name="T40" fmla="*/ 2147483647 w 46"/>
              <a:gd name="T41" fmla="*/ 2147483647 h 54"/>
              <a:gd name="T42" fmla="*/ 2147483647 w 46"/>
              <a:gd name="T43" fmla="*/ 0 h 54"/>
              <a:gd name="T44" fmla="*/ 2147483647 w 46"/>
              <a:gd name="T45" fmla="*/ 2147483647 h 54"/>
              <a:gd name="T46" fmla="*/ 2147483647 w 46"/>
              <a:gd name="T47" fmla="*/ 2147483647 h 54"/>
              <a:gd name="T48" fmla="*/ 2147483647 w 46"/>
              <a:gd name="T49" fmla="*/ 2147483647 h 54"/>
              <a:gd name="T50" fmla="*/ 2147483647 w 46"/>
              <a:gd name="T51" fmla="*/ 2147483647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6"/>
              <a:gd name="T79" fmla="*/ 0 h 54"/>
              <a:gd name="T80" fmla="*/ 46 w 46"/>
              <a:gd name="T81" fmla="*/ 54 h 5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6" h="54">
                <a:moveTo>
                  <a:pt x="33" y="11"/>
                </a:moveTo>
                <a:cubicBezTo>
                  <a:pt x="32" y="13"/>
                  <a:pt x="36" y="18"/>
                  <a:pt x="40" y="16"/>
                </a:cubicBezTo>
                <a:cubicBezTo>
                  <a:pt x="42" y="18"/>
                  <a:pt x="46" y="24"/>
                  <a:pt x="46" y="27"/>
                </a:cubicBezTo>
                <a:cubicBezTo>
                  <a:pt x="45" y="29"/>
                  <a:pt x="39" y="33"/>
                  <a:pt x="40" y="36"/>
                </a:cubicBezTo>
                <a:cubicBezTo>
                  <a:pt x="41" y="48"/>
                  <a:pt x="33" y="50"/>
                  <a:pt x="23" y="49"/>
                </a:cubicBezTo>
                <a:cubicBezTo>
                  <a:pt x="20" y="48"/>
                  <a:pt x="18" y="53"/>
                  <a:pt x="13" y="54"/>
                </a:cubicBezTo>
                <a:cubicBezTo>
                  <a:pt x="1" y="47"/>
                  <a:pt x="0" y="51"/>
                  <a:pt x="1" y="47"/>
                </a:cubicBezTo>
                <a:cubicBezTo>
                  <a:pt x="3" y="43"/>
                  <a:pt x="1" y="39"/>
                  <a:pt x="1" y="38"/>
                </a:cubicBezTo>
                <a:cubicBezTo>
                  <a:pt x="2" y="37"/>
                  <a:pt x="7" y="37"/>
                  <a:pt x="7" y="36"/>
                </a:cubicBezTo>
                <a:cubicBezTo>
                  <a:pt x="7" y="35"/>
                  <a:pt x="3" y="35"/>
                  <a:pt x="3" y="33"/>
                </a:cubicBezTo>
                <a:cubicBezTo>
                  <a:pt x="2" y="27"/>
                  <a:pt x="10" y="33"/>
                  <a:pt x="10" y="32"/>
                </a:cubicBezTo>
                <a:cubicBezTo>
                  <a:pt x="12" y="31"/>
                  <a:pt x="10" y="24"/>
                  <a:pt x="12" y="28"/>
                </a:cubicBezTo>
                <a:cubicBezTo>
                  <a:pt x="14" y="32"/>
                  <a:pt x="20" y="28"/>
                  <a:pt x="21" y="26"/>
                </a:cubicBezTo>
                <a:cubicBezTo>
                  <a:pt x="15" y="26"/>
                  <a:pt x="11" y="26"/>
                  <a:pt x="9" y="22"/>
                </a:cubicBezTo>
                <a:cubicBezTo>
                  <a:pt x="14" y="20"/>
                  <a:pt x="17" y="20"/>
                  <a:pt x="13" y="15"/>
                </a:cubicBezTo>
                <a:lnTo>
                  <a:pt x="11" y="14"/>
                </a:lnTo>
                <a:cubicBezTo>
                  <a:pt x="14" y="7"/>
                  <a:pt x="24" y="10"/>
                  <a:pt x="26" y="13"/>
                </a:cubicBezTo>
                <a:cubicBezTo>
                  <a:pt x="28" y="13"/>
                  <a:pt x="30" y="12"/>
                  <a:pt x="31" y="11"/>
                </a:cubicBezTo>
                <a:lnTo>
                  <a:pt x="30" y="7"/>
                </a:lnTo>
                <a:cubicBezTo>
                  <a:pt x="29" y="7"/>
                  <a:pt x="28" y="8"/>
                  <a:pt x="26" y="6"/>
                </a:cubicBezTo>
                <a:cubicBezTo>
                  <a:pt x="27" y="4"/>
                  <a:pt x="29" y="6"/>
                  <a:pt x="30" y="5"/>
                </a:cubicBezTo>
                <a:cubicBezTo>
                  <a:pt x="31" y="1"/>
                  <a:pt x="37" y="0"/>
                  <a:pt x="40" y="0"/>
                </a:cubicBezTo>
                <a:lnTo>
                  <a:pt x="40" y="3"/>
                </a:lnTo>
                <a:lnTo>
                  <a:pt x="35" y="9"/>
                </a:lnTo>
                <a:cubicBezTo>
                  <a:pt x="33" y="11"/>
                  <a:pt x="37" y="9"/>
                  <a:pt x="36" y="11"/>
                </a:cubicBezTo>
                <a:cubicBezTo>
                  <a:pt x="35" y="13"/>
                  <a:pt x="34" y="11"/>
                  <a:pt x="33" y="11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08" name="Freeform 246"/>
          <p:cNvSpPr>
            <a:spLocks/>
          </p:cNvSpPr>
          <p:nvPr/>
        </p:nvSpPr>
        <p:spPr bwMode="auto">
          <a:xfrm>
            <a:off x="6205540" y="3957640"/>
            <a:ext cx="1239837" cy="581025"/>
          </a:xfrm>
          <a:custGeom>
            <a:avLst/>
            <a:gdLst>
              <a:gd name="T0" fmla="*/ 2147483647 w 107"/>
              <a:gd name="T1" fmla="*/ 2147483647 h 51"/>
              <a:gd name="T2" fmla="*/ 2147483647 w 107"/>
              <a:gd name="T3" fmla="*/ 2147483647 h 51"/>
              <a:gd name="T4" fmla="*/ 2147483647 w 107"/>
              <a:gd name="T5" fmla="*/ 2147483647 h 51"/>
              <a:gd name="T6" fmla="*/ 2147483647 w 107"/>
              <a:gd name="T7" fmla="*/ 2147483647 h 51"/>
              <a:gd name="T8" fmla="*/ 2147483647 w 107"/>
              <a:gd name="T9" fmla="*/ 2147483647 h 51"/>
              <a:gd name="T10" fmla="*/ 2147483647 w 107"/>
              <a:gd name="T11" fmla="*/ 2147483647 h 51"/>
              <a:gd name="T12" fmla="*/ 2147483647 w 107"/>
              <a:gd name="T13" fmla="*/ 2147483647 h 51"/>
              <a:gd name="T14" fmla="*/ 2147483647 w 107"/>
              <a:gd name="T15" fmla="*/ 2147483647 h 51"/>
              <a:gd name="T16" fmla="*/ 2147483647 w 107"/>
              <a:gd name="T17" fmla="*/ 2147483647 h 51"/>
              <a:gd name="T18" fmla="*/ 2147483647 w 107"/>
              <a:gd name="T19" fmla="*/ 2147483647 h 51"/>
              <a:gd name="T20" fmla="*/ 2147483647 w 107"/>
              <a:gd name="T21" fmla="*/ 2147483647 h 51"/>
              <a:gd name="T22" fmla="*/ 2147483647 w 107"/>
              <a:gd name="T23" fmla="*/ 2147483647 h 51"/>
              <a:gd name="T24" fmla="*/ 2147483647 w 107"/>
              <a:gd name="T25" fmla="*/ 2147483647 h 51"/>
              <a:gd name="T26" fmla="*/ 2147483647 w 107"/>
              <a:gd name="T27" fmla="*/ 2147483647 h 51"/>
              <a:gd name="T28" fmla="*/ 2147483647 w 107"/>
              <a:gd name="T29" fmla="*/ 2147483647 h 51"/>
              <a:gd name="T30" fmla="*/ 0 w 107"/>
              <a:gd name="T31" fmla="*/ 2147483647 h 51"/>
              <a:gd name="T32" fmla="*/ 2147483647 w 107"/>
              <a:gd name="T33" fmla="*/ 2147483647 h 51"/>
              <a:gd name="T34" fmla="*/ 2147483647 w 107"/>
              <a:gd name="T35" fmla="*/ 2147483647 h 51"/>
              <a:gd name="T36" fmla="*/ 2147483647 w 107"/>
              <a:gd name="T37" fmla="*/ 2147483647 h 51"/>
              <a:gd name="T38" fmla="*/ 2147483647 w 107"/>
              <a:gd name="T39" fmla="*/ 2147483647 h 51"/>
              <a:gd name="T40" fmla="*/ 2147483647 w 107"/>
              <a:gd name="T41" fmla="*/ 2147483647 h 51"/>
              <a:gd name="T42" fmla="*/ 2147483647 w 107"/>
              <a:gd name="T43" fmla="*/ 2147483647 h 51"/>
              <a:gd name="T44" fmla="*/ 2147483647 w 107"/>
              <a:gd name="T45" fmla="*/ 2147483647 h 51"/>
              <a:gd name="T46" fmla="*/ 2147483647 w 107"/>
              <a:gd name="T47" fmla="*/ 2147483647 h 51"/>
              <a:gd name="T48" fmla="*/ 2147483647 w 107"/>
              <a:gd name="T49" fmla="*/ 2147483647 h 51"/>
              <a:gd name="T50" fmla="*/ 2147483647 w 107"/>
              <a:gd name="T51" fmla="*/ 2147483647 h 51"/>
              <a:gd name="T52" fmla="*/ 2147483647 w 107"/>
              <a:gd name="T53" fmla="*/ 2147483647 h 51"/>
              <a:gd name="T54" fmla="*/ 2147483647 w 107"/>
              <a:gd name="T55" fmla="*/ 2147483647 h 51"/>
              <a:gd name="T56" fmla="*/ 2147483647 w 107"/>
              <a:gd name="T57" fmla="*/ 2147483647 h 51"/>
              <a:gd name="T58" fmla="*/ 2147483647 w 107"/>
              <a:gd name="T59" fmla="*/ 2147483647 h 51"/>
              <a:gd name="T60" fmla="*/ 2147483647 w 107"/>
              <a:gd name="T61" fmla="*/ 2147483647 h 51"/>
              <a:gd name="T62" fmla="*/ 2147483647 w 107"/>
              <a:gd name="T63" fmla="*/ 2147483647 h 51"/>
              <a:gd name="T64" fmla="*/ 2147483647 w 107"/>
              <a:gd name="T65" fmla="*/ 2147483647 h 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7"/>
              <a:gd name="T100" fmla="*/ 0 h 51"/>
              <a:gd name="T101" fmla="*/ 107 w 107"/>
              <a:gd name="T102" fmla="*/ 51 h 5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7" h="51">
                <a:moveTo>
                  <a:pt x="77" y="21"/>
                </a:moveTo>
                <a:lnTo>
                  <a:pt x="71" y="22"/>
                </a:lnTo>
                <a:cubicBezTo>
                  <a:pt x="69" y="22"/>
                  <a:pt x="67" y="20"/>
                  <a:pt x="64" y="18"/>
                </a:cubicBezTo>
                <a:lnTo>
                  <a:pt x="59" y="17"/>
                </a:lnTo>
                <a:cubicBezTo>
                  <a:pt x="58" y="17"/>
                  <a:pt x="59" y="15"/>
                  <a:pt x="57" y="13"/>
                </a:cubicBezTo>
                <a:lnTo>
                  <a:pt x="55" y="12"/>
                </a:lnTo>
                <a:cubicBezTo>
                  <a:pt x="52" y="11"/>
                  <a:pt x="52" y="12"/>
                  <a:pt x="49" y="11"/>
                </a:cubicBezTo>
                <a:cubicBezTo>
                  <a:pt x="49" y="12"/>
                  <a:pt x="47" y="14"/>
                  <a:pt x="47" y="15"/>
                </a:cubicBezTo>
                <a:cubicBezTo>
                  <a:pt x="45" y="14"/>
                  <a:pt x="46" y="11"/>
                  <a:pt x="45" y="11"/>
                </a:cubicBezTo>
                <a:lnTo>
                  <a:pt x="43" y="7"/>
                </a:lnTo>
                <a:cubicBezTo>
                  <a:pt x="39" y="9"/>
                  <a:pt x="36" y="8"/>
                  <a:pt x="32" y="7"/>
                </a:cubicBezTo>
                <a:cubicBezTo>
                  <a:pt x="29" y="5"/>
                  <a:pt x="28" y="0"/>
                  <a:pt x="28" y="1"/>
                </a:cubicBezTo>
                <a:lnTo>
                  <a:pt x="28" y="3"/>
                </a:lnTo>
                <a:lnTo>
                  <a:pt x="22" y="1"/>
                </a:lnTo>
                <a:cubicBezTo>
                  <a:pt x="20" y="4"/>
                  <a:pt x="19" y="9"/>
                  <a:pt x="13" y="11"/>
                </a:cubicBezTo>
                <a:cubicBezTo>
                  <a:pt x="7" y="14"/>
                  <a:pt x="3" y="14"/>
                  <a:pt x="0" y="16"/>
                </a:cubicBezTo>
                <a:lnTo>
                  <a:pt x="7" y="20"/>
                </a:lnTo>
                <a:cubicBezTo>
                  <a:pt x="10" y="25"/>
                  <a:pt x="16" y="36"/>
                  <a:pt x="22" y="37"/>
                </a:cubicBezTo>
                <a:lnTo>
                  <a:pt x="24" y="40"/>
                </a:lnTo>
                <a:lnTo>
                  <a:pt x="26" y="40"/>
                </a:lnTo>
                <a:cubicBezTo>
                  <a:pt x="31" y="39"/>
                  <a:pt x="31" y="32"/>
                  <a:pt x="39" y="35"/>
                </a:cubicBezTo>
                <a:cubicBezTo>
                  <a:pt x="45" y="37"/>
                  <a:pt x="49" y="36"/>
                  <a:pt x="54" y="41"/>
                </a:cubicBezTo>
                <a:lnTo>
                  <a:pt x="56" y="41"/>
                </a:lnTo>
                <a:cubicBezTo>
                  <a:pt x="56" y="43"/>
                  <a:pt x="55" y="45"/>
                  <a:pt x="54" y="47"/>
                </a:cubicBezTo>
                <a:cubicBezTo>
                  <a:pt x="58" y="51"/>
                  <a:pt x="64" y="51"/>
                  <a:pt x="70" y="48"/>
                </a:cubicBezTo>
                <a:cubicBezTo>
                  <a:pt x="70" y="41"/>
                  <a:pt x="87" y="46"/>
                  <a:pt x="88" y="36"/>
                </a:cubicBezTo>
                <a:cubicBezTo>
                  <a:pt x="93" y="34"/>
                  <a:pt x="96" y="34"/>
                  <a:pt x="101" y="37"/>
                </a:cubicBezTo>
                <a:lnTo>
                  <a:pt x="107" y="23"/>
                </a:lnTo>
                <a:lnTo>
                  <a:pt x="96" y="23"/>
                </a:lnTo>
                <a:cubicBezTo>
                  <a:pt x="100" y="19"/>
                  <a:pt x="92" y="20"/>
                  <a:pt x="91" y="20"/>
                </a:cubicBezTo>
                <a:lnTo>
                  <a:pt x="86" y="21"/>
                </a:lnTo>
                <a:lnTo>
                  <a:pt x="82" y="24"/>
                </a:lnTo>
                <a:lnTo>
                  <a:pt x="77" y="21"/>
                </a:lnTo>
              </a:path>
            </a:pathLst>
          </a:custGeom>
          <a:solidFill>
            <a:srgbClr val="C2C1C1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" name="Freeform 247"/>
          <p:cNvSpPr>
            <a:spLocks/>
          </p:cNvSpPr>
          <p:nvPr/>
        </p:nvSpPr>
        <p:spPr bwMode="auto">
          <a:xfrm>
            <a:off x="6205538" y="3957638"/>
            <a:ext cx="742950" cy="455612"/>
          </a:xfrm>
          <a:custGeom>
            <a:avLst/>
            <a:gdLst/>
            <a:ahLst/>
            <a:cxnLst>
              <a:cxn ang="0">
                <a:pos x="64" y="19"/>
              </a:cxn>
              <a:cxn ang="0">
                <a:pos x="58" y="17"/>
              </a:cxn>
              <a:cxn ang="0">
                <a:pos x="49" y="11"/>
              </a:cxn>
              <a:cxn ang="0">
                <a:pos x="47" y="15"/>
              </a:cxn>
              <a:cxn ang="0">
                <a:pos x="45" y="11"/>
              </a:cxn>
              <a:cxn ang="0">
                <a:pos x="43" y="7"/>
              </a:cxn>
              <a:cxn ang="0">
                <a:pos x="32" y="7"/>
              </a:cxn>
              <a:cxn ang="0">
                <a:pos x="28" y="1"/>
              </a:cxn>
              <a:cxn ang="0">
                <a:pos x="28" y="3"/>
              </a:cxn>
              <a:cxn ang="0">
                <a:pos x="22" y="1"/>
              </a:cxn>
              <a:cxn ang="0">
                <a:pos x="13" y="11"/>
              </a:cxn>
              <a:cxn ang="0">
                <a:pos x="0" y="16"/>
              </a:cxn>
              <a:cxn ang="0">
                <a:pos x="7" y="20"/>
              </a:cxn>
              <a:cxn ang="0">
                <a:pos x="22" y="37"/>
              </a:cxn>
              <a:cxn ang="0">
                <a:pos x="24" y="40"/>
              </a:cxn>
              <a:cxn ang="0">
                <a:pos x="26" y="40"/>
              </a:cxn>
              <a:cxn ang="0">
                <a:pos x="29" y="38"/>
              </a:cxn>
              <a:cxn ang="0">
                <a:pos x="42" y="36"/>
              </a:cxn>
              <a:cxn ang="0">
                <a:pos x="64" y="19"/>
              </a:cxn>
            </a:cxnLst>
            <a:rect l="0" t="0" r="r" b="b"/>
            <a:pathLst>
              <a:path w="64" h="40">
                <a:moveTo>
                  <a:pt x="64" y="19"/>
                </a:moveTo>
                <a:lnTo>
                  <a:pt x="58" y="17"/>
                </a:lnTo>
                <a:cubicBezTo>
                  <a:pt x="56" y="10"/>
                  <a:pt x="52" y="12"/>
                  <a:pt x="49" y="11"/>
                </a:cubicBezTo>
                <a:cubicBezTo>
                  <a:pt x="49" y="12"/>
                  <a:pt x="47" y="14"/>
                  <a:pt x="47" y="15"/>
                </a:cubicBezTo>
                <a:cubicBezTo>
                  <a:pt x="45" y="14"/>
                  <a:pt x="46" y="11"/>
                  <a:pt x="45" y="11"/>
                </a:cubicBezTo>
                <a:lnTo>
                  <a:pt x="43" y="7"/>
                </a:lnTo>
                <a:cubicBezTo>
                  <a:pt x="39" y="9"/>
                  <a:pt x="36" y="8"/>
                  <a:pt x="32" y="7"/>
                </a:cubicBezTo>
                <a:cubicBezTo>
                  <a:pt x="29" y="5"/>
                  <a:pt x="28" y="0"/>
                  <a:pt x="28" y="1"/>
                </a:cubicBezTo>
                <a:lnTo>
                  <a:pt x="28" y="3"/>
                </a:lnTo>
                <a:lnTo>
                  <a:pt x="22" y="1"/>
                </a:lnTo>
                <a:cubicBezTo>
                  <a:pt x="20" y="4"/>
                  <a:pt x="19" y="9"/>
                  <a:pt x="13" y="11"/>
                </a:cubicBezTo>
                <a:cubicBezTo>
                  <a:pt x="7" y="14"/>
                  <a:pt x="3" y="14"/>
                  <a:pt x="0" y="16"/>
                </a:cubicBezTo>
                <a:lnTo>
                  <a:pt x="7" y="20"/>
                </a:lnTo>
                <a:cubicBezTo>
                  <a:pt x="10" y="25"/>
                  <a:pt x="16" y="36"/>
                  <a:pt x="22" y="37"/>
                </a:cubicBezTo>
                <a:lnTo>
                  <a:pt x="24" y="40"/>
                </a:lnTo>
                <a:lnTo>
                  <a:pt x="26" y="40"/>
                </a:lnTo>
                <a:cubicBezTo>
                  <a:pt x="27" y="39"/>
                  <a:pt x="28" y="39"/>
                  <a:pt x="29" y="38"/>
                </a:cubicBezTo>
                <a:cubicBezTo>
                  <a:pt x="37" y="31"/>
                  <a:pt x="40" y="37"/>
                  <a:pt x="42" y="36"/>
                </a:cubicBezTo>
                <a:lnTo>
                  <a:pt x="64" y="19"/>
                </a:lnTo>
              </a:path>
            </a:pathLst>
          </a:custGeom>
          <a:solidFill>
            <a:schemeClr val="bg1">
              <a:lumMod val="75000"/>
            </a:schemeClr>
          </a:solidFill>
          <a:ln w="0">
            <a:solidFill>
              <a:srgbClr val="ECE9EC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3110" name="Freeform 248"/>
          <p:cNvSpPr>
            <a:spLocks/>
          </p:cNvSpPr>
          <p:nvPr/>
        </p:nvSpPr>
        <p:spPr bwMode="auto">
          <a:xfrm>
            <a:off x="5916613" y="4344988"/>
            <a:ext cx="938212" cy="455612"/>
          </a:xfrm>
          <a:custGeom>
            <a:avLst/>
            <a:gdLst>
              <a:gd name="T0" fmla="*/ 2147483647 w 81"/>
              <a:gd name="T1" fmla="*/ 2147483647 h 40"/>
              <a:gd name="T2" fmla="*/ 2147483647 w 81"/>
              <a:gd name="T3" fmla="*/ 2147483647 h 40"/>
              <a:gd name="T4" fmla="*/ 2147483647 w 81"/>
              <a:gd name="T5" fmla="*/ 2147483647 h 40"/>
              <a:gd name="T6" fmla="*/ 2147483647 w 81"/>
              <a:gd name="T7" fmla="*/ 2147483647 h 40"/>
              <a:gd name="T8" fmla="*/ 2147483647 w 81"/>
              <a:gd name="T9" fmla="*/ 2147483647 h 40"/>
              <a:gd name="T10" fmla="*/ 2147483647 w 81"/>
              <a:gd name="T11" fmla="*/ 2147483647 h 40"/>
              <a:gd name="T12" fmla="*/ 2147483647 w 81"/>
              <a:gd name="T13" fmla="*/ 0 h 40"/>
              <a:gd name="T14" fmla="*/ 2147483647 w 81"/>
              <a:gd name="T15" fmla="*/ 2147483647 h 40"/>
              <a:gd name="T16" fmla="*/ 2147483647 w 81"/>
              <a:gd name="T17" fmla="*/ 2147483647 h 40"/>
              <a:gd name="T18" fmla="*/ 2147483647 w 81"/>
              <a:gd name="T19" fmla="*/ 2147483647 h 40"/>
              <a:gd name="T20" fmla="*/ 2147483647 w 81"/>
              <a:gd name="T21" fmla="*/ 2147483647 h 40"/>
              <a:gd name="T22" fmla="*/ 2147483647 w 81"/>
              <a:gd name="T23" fmla="*/ 2147483647 h 40"/>
              <a:gd name="T24" fmla="*/ 2147483647 w 81"/>
              <a:gd name="T25" fmla="*/ 2147483647 h 40"/>
              <a:gd name="T26" fmla="*/ 2147483647 w 81"/>
              <a:gd name="T27" fmla="*/ 2147483647 h 40"/>
              <a:gd name="T28" fmla="*/ 0 w 81"/>
              <a:gd name="T29" fmla="*/ 2147483647 h 40"/>
              <a:gd name="T30" fmla="*/ 2147483647 w 81"/>
              <a:gd name="T31" fmla="*/ 2147483647 h 40"/>
              <a:gd name="T32" fmla="*/ 2147483647 w 81"/>
              <a:gd name="T33" fmla="*/ 2147483647 h 40"/>
              <a:gd name="T34" fmla="*/ 2147483647 w 81"/>
              <a:gd name="T35" fmla="*/ 2147483647 h 40"/>
              <a:gd name="T36" fmla="*/ 2147483647 w 81"/>
              <a:gd name="T37" fmla="*/ 2147483647 h 40"/>
              <a:gd name="T38" fmla="*/ 2147483647 w 81"/>
              <a:gd name="T39" fmla="*/ 2147483647 h 40"/>
              <a:gd name="T40" fmla="*/ 2147483647 w 81"/>
              <a:gd name="T41" fmla="*/ 2147483647 h 40"/>
              <a:gd name="T42" fmla="*/ 2147483647 w 81"/>
              <a:gd name="T43" fmla="*/ 2147483647 h 40"/>
              <a:gd name="T44" fmla="*/ 2147483647 w 81"/>
              <a:gd name="T45" fmla="*/ 2147483647 h 40"/>
              <a:gd name="T46" fmla="*/ 2147483647 w 81"/>
              <a:gd name="T47" fmla="*/ 2147483647 h 40"/>
              <a:gd name="T48" fmla="*/ 2147483647 w 81"/>
              <a:gd name="T49" fmla="*/ 2147483647 h 40"/>
              <a:gd name="T50" fmla="*/ 2147483647 w 81"/>
              <a:gd name="T51" fmla="*/ 2147483647 h 40"/>
              <a:gd name="T52" fmla="*/ 2147483647 w 81"/>
              <a:gd name="T53" fmla="*/ 2147483647 h 4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"/>
              <a:gd name="T82" fmla="*/ 0 h 40"/>
              <a:gd name="T83" fmla="*/ 81 w 81"/>
              <a:gd name="T84" fmla="*/ 40 h 4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" h="40">
                <a:moveTo>
                  <a:pt x="75" y="23"/>
                </a:moveTo>
                <a:lnTo>
                  <a:pt x="71" y="19"/>
                </a:lnTo>
                <a:cubicBezTo>
                  <a:pt x="73" y="18"/>
                  <a:pt x="74" y="16"/>
                  <a:pt x="78" y="16"/>
                </a:cubicBezTo>
                <a:cubicBezTo>
                  <a:pt x="78" y="14"/>
                  <a:pt x="81" y="9"/>
                  <a:pt x="81" y="7"/>
                </a:cubicBezTo>
                <a:cubicBezTo>
                  <a:pt x="80" y="7"/>
                  <a:pt x="80" y="7"/>
                  <a:pt x="79" y="7"/>
                </a:cubicBezTo>
                <a:cubicBezTo>
                  <a:pt x="78" y="5"/>
                  <a:pt x="75" y="5"/>
                  <a:pt x="74" y="3"/>
                </a:cubicBezTo>
                <a:cubicBezTo>
                  <a:pt x="68" y="2"/>
                  <a:pt x="66" y="1"/>
                  <a:pt x="61" y="0"/>
                </a:cubicBezTo>
                <a:cubicBezTo>
                  <a:pt x="59" y="0"/>
                  <a:pt x="58" y="0"/>
                  <a:pt x="56" y="2"/>
                </a:cubicBezTo>
                <a:cubicBezTo>
                  <a:pt x="54" y="5"/>
                  <a:pt x="52" y="6"/>
                  <a:pt x="49" y="6"/>
                </a:cubicBezTo>
                <a:cubicBezTo>
                  <a:pt x="46" y="6"/>
                  <a:pt x="37" y="11"/>
                  <a:pt x="33" y="16"/>
                </a:cubicBezTo>
                <a:cubicBezTo>
                  <a:pt x="35" y="18"/>
                  <a:pt x="34" y="16"/>
                  <a:pt x="36" y="19"/>
                </a:cubicBezTo>
                <a:lnTo>
                  <a:pt x="28" y="20"/>
                </a:lnTo>
                <a:cubicBezTo>
                  <a:pt x="21" y="20"/>
                  <a:pt x="15" y="22"/>
                  <a:pt x="10" y="27"/>
                </a:cubicBezTo>
                <a:lnTo>
                  <a:pt x="4" y="21"/>
                </a:lnTo>
                <a:lnTo>
                  <a:pt x="0" y="22"/>
                </a:lnTo>
                <a:lnTo>
                  <a:pt x="3" y="26"/>
                </a:lnTo>
                <a:lnTo>
                  <a:pt x="1" y="29"/>
                </a:lnTo>
                <a:lnTo>
                  <a:pt x="8" y="32"/>
                </a:lnTo>
                <a:lnTo>
                  <a:pt x="10" y="35"/>
                </a:lnTo>
                <a:lnTo>
                  <a:pt x="16" y="35"/>
                </a:lnTo>
                <a:lnTo>
                  <a:pt x="26" y="30"/>
                </a:lnTo>
                <a:lnTo>
                  <a:pt x="43" y="40"/>
                </a:lnTo>
                <a:lnTo>
                  <a:pt x="55" y="40"/>
                </a:lnTo>
                <a:cubicBezTo>
                  <a:pt x="57" y="38"/>
                  <a:pt x="58" y="37"/>
                  <a:pt x="60" y="36"/>
                </a:cubicBezTo>
                <a:cubicBezTo>
                  <a:pt x="62" y="35"/>
                  <a:pt x="65" y="35"/>
                  <a:pt x="67" y="34"/>
                </a:cubicBezTo>
                <a:lnTo>
                  <a:pt x="71" y="33"/>
                </a:lnTo>
                <a:cubicBezTo>
                  <a:pt x="74" y="32"/>
                  <a:pt x="75" y="27"/>
                  <a:pt x="75" y="23"/>
                </a:cubicBezTo>
              </a:path>
            </a:pathLst>
          </a:custGeom>
          <a:solidFill>
            <a:srgbClr val="C2C1C1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11" name="Freeform 249"/>
          <p:cNvSpPr>
            <a:spLocks/>
          </p:cNvSpPr>
          <p:nvPr/>
        </p:nvSpPr>
        <p:spPr bwMode="auto">
          <a:xfrm>
            <a:off x="5464177" y="4527552"/>
            <a:ext cx="568325" cy="352425"/>
          </a:xfrm>
          <a:custGeom>
            <a:avLst/>
            <a:gdLst>
              <a:gd name="T0" fmla="*/ 2147483647 w 49"/>
              <a:gd name="T1" fmla="*/ 2147483647 h 31"/>
              <a:gd name="T2" fmla="*/ 2147483647 w 49"/>
              <a:gd name="T3" fmla="*/ 2147483647 h 31"/>
              <a:gd name="T4" fmla="*/ 2147483647 w 49"/>
              <a:gd name="T5" fmla="*/ 2147483647 h 31"/>
              <a:gd name="T6" fmla="*/ 2147483647 w 49"/>
              <a:gd name="T7" fmla="*/ 2147483647 h 31"/>
              <a:gd name="T8" fmla="*/ 2147483647 w 49"/>
              <a:gd name="T9" fmla="*/ 2147483647 h 31"/>
              <a:gd name="T10" fmla="*/ 2147483647 w 49"/>
              <a:gd name="T11" fmla="*/ 2147483647 h 31"/>
              <a:gd name="T12" fmla="*/ 2147483647 w 49"/>
              <a:gd name="T13" fmla="*/ 2147483647 h 31"/>
              <a:gd name="T14" fmla="*/ 2147483647 w 49"/>
              <a:gd name="T15" fmla="*/ 2147483647 h 31"/>
              <a:gd name="T16" fmla="*/ 2147483647 w 49"/>
              <a:gd name="T17" fmla="*/ 2147483647 h 31"/>
              <a:gd name="T18" fmla="*/ 2147483647 w 49"/>
              <a:gd name="T19" fmla="*/ 2147483647 h 31"/>
              <a:gd name="T20" fmla="*/ 2147483647 w 49"/>
              <a:gd name="T21" fmla="*/ 2147483647 h 31"/>
              <a:gd name="T22" fmla="*/ 2147483647 w 49"/>
              <a:gd name="T23" fmla="*/ 2147483647 h 31"/>
              <a:gd name="T24" fmla="*/ 2147483647 w 49"/>
              <a:gd name="T25" fmla="*/ 2147483647 h 31"/>
              <a:gd name="T26" fmla="*/ 2147483647 w 49"/>
              <a:gd name="T27" fmla="*/ 2147483647 h 31"/>
              <a:gd name="T28" fmla="*/ 2147483647 w 49"/>
              <a:gd name="T29" fmla="*/ 2147483647 h 31"/>
              <a:gd name="T30" fmla="*/ 2147483647 w 49"/>
              <a:gd name="T31" fmla="*/ 2147483647 h 31"/>
              <a:gd name="T32" fmla="*/ 2147483647 w 49"/>
              <a:gd name="T33" fmla="*/ 2147483647 h 31"/>
              <a:gd name="T34" fmla="*/ 2147483647 w 49"/>
              <a:gd name="T35" fmla="*/ 2147483647 h 31"/>
              <a:gd name="T36" fmla="*/ 2147483647 w 49"/>
              <a:gd name="T37" fmla="*/ 2147483647 h 31"/>
              <a:gd name="T38" fmla="*/ 2147483647 w 49"/>
              <a:gd name="T39" fmla="*/ 2147483647 h 31"/>
              <a:gd name="T40" fmla="*/ 2147483647 w 49"/>
              <a:gd name="T41" fmla="*/ 2147483647 h 31"/>
              <a:gd name="T42" fmla="*/ 2147483647 w 49"/>
              <a:gd name="T43" fmla="*/ 2147483647 h 31"/>
              <a:gd name="T44" fmla="*/ 2147483647 w 49"/>
              <a:gd name="T45" fmla="*/ 2147483647 h 3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9"/>
              <a:gd name="T70" fmla="*/ 0 h 31"/>
              <a:gd name="T71" fmla="*/ 49 w 49"/>
              <a:gd name="T72" fmla="*/ 31 h 3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9" h="31">
                <a:moveTo>
                  <a:pt x="40" y="13"/>
                </a:moveTo>
                <a:lnTo>
                  <a:pt x="42" y="10"/>
                </a:lnTo>
                <a:cubicBezTo>
                  <a:pt x="40" y="6"/>
                  <a:pt x="32" y="0"/>
                  <a:pt x="28" y="3"/>
                </a:cubicBezTo>
                <a:cubicBezTo>
                  <a:pt x="28" y="3"/>
                  <a:pt x="29" y="5"/>
                  <a:pt x="29" y="6"/>
                </a:cubicBezTo>
                <a:lnTo>
                  <a:pt x="22" y="7"/>
                </a:lnTo>
                <a:lnTo>
                  <a:pt x="21" y="2"/>
                </a:lnTo>
                <a:lnTo>
                  <a:pt x="15" y="3"/>
                </a:lnTo>
                <a:cubicBezTo>
                  <a:pt x="14" y="3"/>
                  <a:pt x="16" y="6"/>
                  <a:pt x="15" y="6"/>
                </a:cubicBezTo>
                <a:cubicBezTo>
                  <a:pt x="14" y="7"/>
                  <a:pt x="4" y="8"/>
                  <a:pt x="2" y="10"/>
                </a:cubicBezTo>
                <a:cubicBezTo>
                  <a:pt x="0" y="12"/>
                  <a:pt x="0" y="12"/>
                  <a:pt x="1" y="13"/>
                </a:cubicBezTo>
                <a:cubicBezTo>
                  <a:pt x="2" y="14"/>
                  <a:pt x="8" y="11"/>
                  <a:pt x="7" y="12"/>
                </a:cubicBezTo>
                <a:lnTo>
                  <a:pt x="3" y="18"/>
                </a:lnTo>
                <a:cubicBezTo>
                  <a:pt x="3" y="20"/>
                  <a:pt x="3" y="27"/>
                  <a:pt x="9" y="31"/>
                </a:cubicBezTo>
                <a:lnTo>
                  <a:pt x="25" y="28"/>
                </a:lnTo>
                <a:lnTo>
                  <a:pt x="25" y="24"/>
                </a:lnTo>
                <a:lnTo>
                  <a:pt x="28" y="22"/>
                </a:lnTo>
                <a:lnTo>
                  <a:pt x="33" y="30"/>
                </a:lnTo>
                <a:lnTo>
                  <a:pt x="36" y="22"/>
                </a:lnTo>
                <a:cubicBezTo>
                  <a:pt x="39" y="22"/>
                  <a:pt x="40" y="23"/>
                  <a:pt x="41" y="25"/>
                </a:cubicBezTo>
                <a:cubicBezTo>
                  <a:pt x="42" y="25"/>
                  <a:pt x="44" y="24"/>
                  <a:pt x="45" y="24"/>
                </a:cubicBezTo>
                <a:cubicBezTo>
                  <a:pt x="44" y="21"/>
                  <a:pt x="47" y="20"/>
                  <a:pt x="49" y="19"/>
                </a:cubicBezTo>
                <a:lnTo>
                  <a:pt x="47" y="17"/>
                </a:lnTo>
                <a:lnTo>
                  <a:pt x="40" y="13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" name="Freeform 250"/>
          <p:cNvSpPr>
            <a:spLocks/>
          </p:cNvSpPr>
          <p:nvPr/>
        </p:nvSpPr>
        <p:spPr bwMode="auto">
          <a:xfrm>
            <a:off x="4259265" y="3946525"/>
            <a:ext cx="1563687" cy="1525588"/>
          </a:xfrm>
          <a:custGeom>
            <a:avLst/>
            <a:gdLst/>
            <a:ahLst/>
            <a:cxnLst>
              <a:cxn ang="0">
                <a:pos x="14" y="111"/>
              </a:cxn>
              <a:cxn ang="0">
                <a:pos x="26" y="98"/>
              </a:cxn>
              <a:cxn ang="0">
                <a:pos x="32" y="78"/>
              </a:cxn>
              <a:cxn ang="0">
                <a:pos x="24" y="58"/>
              </a:cxn>
              <a:cxn ang="0">
                <a:pos x="22" y="51"/>
              </a:cxn>
              <a:cxn ang="0">
                <a:pos x="5" y="39"/>
              </a:cxn>
              <a:cxn ang="0">
                <a:pos x="0" y="34"/>
              </a:cxn>
              <a:cxn ang="0">
                <a:pos x="5" y="32"/>
              </a:cxn>
              <a:cxn ang="0">
                <a:pos x="1" y="29"/>
              </a:cxn>
              <a:cxn ang="0">
                <a:pos x="3" y="26"/>
              </a:cxn>
              <a:cxn ang="0">
                <a:pos x="21" y="26"/>
              </a:cxn>
              <a:cxn ang="0">
                <a:pos x="24" y="30"/>
              </a:cxn>
              <a:cxn ang="0">
                <a:pos x="33" y="31"/>
              </a:cxn>
              <a:cxn ang="0">
                <a:pos x="35" y="24"/>
              </a:cxn>
              <a:cxn ang="0">
                <a:pos x="34" y="14"/>
              </a:cxn>
              <a:cxn ang="0">
                <a:pos x="41" y="15"/>
              </a:cxn>
              <a:cxn ang="0">
                <a:pos x="49" y="23"/>
              </a:cxn>
              <a:cxn ang="0">
                <a:pos x="55" y="18"/>
              </a:cxn>
              <a:cxn ang="0">
                <a:pos x="66" y="4"/>
              </a:cxn>
              <a:cxn ang="0">
                <a:pos x="73" y="2"/>
              </a:cxn>
              <a:cxn ang="0">
                <a:pos x="78" y="1"/>
              </a:cxn>
              <a:cxn ang="0">
                <a:pos x="84" y="5"/>
              </a:cxn>
              <a:cxn ang="0">
                <a:pos x="86" y="9"/>
              </a:cxn>
              <a:cxn ang="0">
                <a:pos x="93" y="14"/>
              </a:cxn>
              <a:cxn ang="0">
                <a:pos x="94" y="18"/>
              </a:cxn>
              <a:cxn ang="0">
                <a:pos x="99" y="24"/>
              </a:cxn>
              <a:cxn ang="0">
                <a:pos x="112" y="30"/>
              </a:cxn>
              <a:cxn ang="0">
                <a:pos x="118" y="30"/>
              </a:cxn>
              <a:cxn ang="0">
                <a:pos x="132" y="35"/>
              </a:cxn>
              <a:cxn ang="0">
                <a:pos x="125" y="53"/>
              </a:cxn>
              <a:cxn ang="0">
                <a:pos x="119" y="54"/>
              </a:cxn>
              <a:cxn ang="0">
                <a:pos x="119" y="57"/>
              </a:cxn>
              <a:cxn ang="0">
                <a:pos x="105" y="63"/>
              </a:cxn>
              <a:cxn ang="0">
                <a:pos x="111" y="64"/>
              </a:cxn>
              <a:cxn ang="0">
                <a:pos x="107" y="69"/>
              </a:cxn>
              <a:cxn ang="0">
                <a:pos x="107" y="73"/>
              </a:cxn>
              <a:cxn ang="0">
                <a:pos x="113" y="82"/>
              </a:cxn>
              <a:cxn ang="0">
                <a:pos x="120" y="92"/>
              </a:cxn>
              <a:cxn ang="0">
                <a:pos x="114" y="95"/>
              </a:cxn>
              <a:cxn ang="0">
                <a:pos x="118" y="99"/>
              </a:cxn>
              <a:cxn ang="0">
                <a:pos x="111" y="101"/>
              </a:cxn>
              <a:cxn ang="0">
                <a:pos x="111" y="107"/>
              </a:cxn>
              <a:cxn ang="0">
                <a:pos x="117" y="113"/>
              </a:cxn>
              <a:cxn ang="0">
                <a:pos x="121" y="113"/>
              </a:cxn>
              <a:cxn ang="0">
                <a:pos x="109" y="126"/>
              </a:cxn>
              <a:cxn ang="0">
                <a:pos x="94" y="121"/>
              </a:cxn>
              <a:cxn ang="0">
                <a:pos x="89" y="122"/>
              </a:cxn>
              <a:cxn ang="0">
                <a:pos x="77" y="117"/>
              </a:cxn>
              <a:cxn ang="0">
                <a:pos x="72" y="134"/>
              </a:cxn>
              <a:cxn ang="0">
                <a:pos x="60" y="132"/>
              </a:cxn>
              <a:cxn ang="0">
                <a:pos x="47" y="123"/>
              </a:cxn>
              <a:cxn ang="0">
                <a:pos x="40" y="126"/>
              </a:cxn>
              <a:cxn ang="0">
                <a:pos x="34" y="121"/>
              </a:cxn>
              <a:cxn ang="0">
                <a:pos x="31" y="122"/>
              </a:cxn>
              <a:cxn ang="0">
                <a:pos x="22" y="114"/>
              </a:cxn>
              <a:cxn ang="0">
                <a:pos x="14" y="111"/>
              </a:cxn>
            </a:cxnLst>
            <a:rect l="0" t="0" r="r" b="b"/>
            <a:pathLst>
              <a:path w="135" h="134">
                <a:moveTo>
                  <a:pt x="14" y="111"/>
                </a:moveTo>
                <a:cubicBezTo>
                  <a:pt x="18" y="107"/>
                  <a:pt x="24" y="102"/>
                  <a:pt x="26" y="98"/>
                </a:cubicBezTo>
                <a:cubicBezTo>
                  <a:pt x="26" y="97"/>
                  <a:pt x="30" y="80"/>
                  <a:pt x="32" y="78"/>
                </a:cubicBezTo>
                <a:cubicBezTo>
                  <a:pt x="27" y="69"/>
                  <a:pt x="29" y="65"/>
                  <a:pt x="24" y="58"/>
                </a:cubicBezTo>
                <a:cubicBezTo>
                  <a:pt x="27" y="52"/>
                  <a:pt x="26" y="54"/>
                  <a:pt x="22" y="51"/>
                </a:cubicBezTo>
                <a:cubicBezTo>
                  <a:pt x="20" y="47"/>
                  <a:pt x="12" y="36"/>
                  <a:pt x="5" y="39"/>
                </a:cubicBezTo>
                <a:cubicBezTo>
                  <a:pt x="3" y="38"/>
                  <a:pt x="1" y="36"/>
                  <a:pt x="0" y="34"/>
                </a:cubicBezTo>
                <a:cubicBezTo>
                  <a:pt x="1" y="34"/>
                  <a:pt x="4" y="32"/>
                  <a:pt x="5" y="32"/>
                </a:cubicBezTo>
                <a:cubicBezTo>
                  <a:pt x="4" y="30"/>
                  <a:pt x="3" y="30"/>
                  <a:pt x="1" y="29"/>
                </a:cubicBezTo>
                <a:cubicBezTo>
                  <a:pt x="1" y="28"/>
                  <a:pt x="3" y="26"/>
                  <a:pt x="3" y="26"/>
                </a:cubicBezTo>
                <a:cubicBezTo>
                  <a:pt x="6" y="27"/>
                  <a:pt x="15" y="26"/>
                  <a:pt x="21" y="26"/>
                </a:cubicBezTo>
                <a:cubicBezTo>
                  <a:pt x="22" y="27"/>
                  <a:pt x="23" y="29"/>
                  <a:pt x="24" y="30"/>
                </a:cubicBezTo>
                <a:cubicBezTo>
                  <a:pt x="27" y="30"/>
                  <a:pt x="31" y="31"/>
                  <a:pt x="33" y="31"/>
                </a:cubicBezTo>
                <a:cubicBezTo>
                  <a:pt x="36" y="28"/>
                  <a:pt x="34" y="27"/>
                  <a:pt x="35" y="24"/>
                </a:cubicBezTo>
                <a:cubicBezTo>
                  <a:pt x="32" y="21"/>
                  <a:pt x="31" y="17"/>
                  <a:pt x="34" y="14"/>
                </a:cubicBezTo>
                <a:cubicBezTo>
                  <a:pt x="38" y="16"/>
                  <a:pt x="36" y="16"/>
                  <a:pt x="41" y="15"/>
                </a:cubicBezTo>
                <a:cubicBezTo>
                  <a:pt x="41" y="20"/>
                  <a:pt x="44" y="23"/>
                  <a:pt x="49" y="23"/>
                </a:cubicBezTo>
                <a:cubicBezTo>
                  <a:pt x="52" y="19"/>
                  <a:pt x="52" y="15"/>
                  <a:pt x="55" y="18"/>
                </a:cubicBezTo>
                <a:cubicBezTo>
                  <a:pt x="65" y="16"/>
                  <a:pt x="64" y="12"/>
                  <a:pt x="66" y="4"/>
                </a:cubicBezTo>
                <a:cubicBezTo>
                  <a:pt x="67" y="1"/>
                  <a:pt x="71" y="2"/>
                  <a:pt x="73" y="2"/>
                </a:cubicBezTo>
                <a:cubicBezTo>
                  <a:pt x="79" y="0"/>
                  <a:pt x="72" y="6"/>
                  <a:pt x="78" y="1"/>
                </a:cubicBezTo>
                <a:cubicBezTo>
                  <a:pt x="78" y="3"/>
                  <a:pt x="83" y="5"/>
                  <a:pt x="84" y="5"/>
                </a:cubicBezTo>
                <a:cubicBezTo>
                  <a:pt x="84" y="5"/>
                  <a:pt x="86" y="8"/>
                  <a:pt x="86" y="9"/>
                </a:cubicBezTo>
                <a:cubicBezTo>
                  <a:pt x="89" y="12"/>
                  <a:pt x="89" y="13"/>
                  <a:pt x="93" y="14"/>
                </a:cubicBezTo>
                <a:cubicBezTo>
                  <a:pt x="94" y="14"/>
                  <a:pt x="93" y="18"/>
                  <a:pt x="94" y="18"/>
                </a:cubicBezTo>
                <a:cubicBezTo>
                  <a:pt x="96" y="19"/>
                  <a:pt x="97" y="23"/>
                  <a:pt x="99" y="24"/>
                </a:cubicBezTo>
                <a:cubicBezTo>
                  <a:pt x="112" y="30"/>
                  <a:pt x="98" y="33"/>
                  <a:pt x="112" y="30"/>
                </a:cubicBezTo>
                <a:cubicBezTo>
                  <a:pt x="113" y="29"/>
                  <a:pt x="117" y="31"/>
                  <a:pt x="118" y="30"/>
                </a:cubicBezTo>
                <a:cubicBezTo>
                  <a:pt x="124" y="32"/>
                  <a:pt x="129" y="31"/>
                  <a:pt x="132" y="35"/>
                </a:cubicBezTo>
                <a:cubicBezTo>
                  <a:pt x="135" y="39"/>
                  <a:pt x="128" y="42"/>
                  <a:pt x="125" y="53"/>
                </a:cubicBezTo>
                <a:cubicBezTo>
                  <a:pt x="125" y="53"/>
                  <a:pt x="120" y="53"/>
                  <a:pt x="119" y="54"/>
                </a:cubicBezTo>
                <a:cubicBezTo>
                  <a:pt x="118" y="54"/>
                  <a:pt x="120" y="57"/>
                  <a:pt x="119" y="57"/>
                </a:cubicBezTo>
                <a:cubicBezTo>
                  <a:pt x="117" y="58"/>
                  <a:pt x="106" y="59"/>
                  <a:pt x="105" y="63"/>
                </a:cubicBezTo>
                <a:cubicBezTo>
                  <a:pt x="104" y="66"/>
                  <a:pt x="113" y="62"/>
                  <a:pt x="111" y="64"/>
                </a:cubicBezTo>
                <a:lnTo>
                  <a:pt x="107" y="69"/>
                </a:lnTo>
                <a:cubicBezTo>
                  <a:pt x="106" y="69"/>
                  <a:pt x="107" y="72"/>
                  <a:pt x="107" y="73"/>
                </a:cubicBezTo>
                <a:cubicBezTo>
                  <a:pt x="107" y="77"/>
                  <a:pt x="111" y="80"/>
                  <a:pt x="113" y="82"/>
                </a:cubicBezTo>
                <a:lnTo>
                  <a:pt x="120" y="92"/>
                </a:lnTo>
                <a:lnTo>
                  <a:pt x="114" y="95"/>
                </a:lnTo>
                <a:cubicBezTo>
                  <a:pt x="113" y="95"/>
                  <a:pt x="117" y="99"/>
                  <a:pt x="118" y="99"/>
                </a:cubicBezTo>
                <a:cubicBezTo>
                  <a:pt x="117" y="99"/>
                  <a:pt x="111" y="100"/>
                  <a:pt x="111" y="101"/>
                </a:cubicBezTo>
                <a:lnTo>
                  <a:pt x="111" y="107"/>
                </a:lnTo>
                <a:lnTo>
                  <a:pt x="117" y="113"/>
                </a:lnTo>
                <a:lnTo>
                  <a:pt x="121" y="113"/>
                </a:lnTo>
                <a:cubicBezTo>
                  <a:pt x="119" y="113"/>
                  <a:pt x="111" y="126"/>
                  <a:pt x="109" y="126"/>
                </a:cubicBezTo>
                <a:cubicBezTo>
                  <a:pt x="100" y="127"/>
                  <a:pt x="100" y="125"/>
                  <a:pt x="94" y="121"/>
                </a:cubicBezTo>
                <a:lnTo>
                  <a:pt x="89" y="122"/>
                </a:lnTo>
                <a:cubicBezTo>
                  <a:pt x="89" y="122"/>
                  <a:pt x="77" y="117"/>
                  <a:pt x="77" y="117"/>
                </a:cubicBezTo>
                <a:cubicBezTo>
                  <a:pt x="69" y="120"/>
                  <a:pt x="70" y="129"/>
                  <a:pt x="72" y="134"/>
                </a:cubicBezTo>
                <a:cubicBezTo>
                  <a:pt x="72" y="134"/>
                  <a:pt x="64" y="133"/>
                  <a:pt x="60" y="132"/>
                </a:cubicBezTo>
                <a:cubicBezTo>
                  <a:pt x="57" y="132"/>
                  <a:pt x="49" y="125"/>
                  <a:pt x="47" y="123"/>
                </a:cubicBezTo>
                <a:cubicBezTo>
                  <a:pt x="47" y="122"/>
                  <a:pt x="41" y="127"/>
                  <a:pt x="40" y="126"/>
                </a:cubicBezTo>
                <a:lnTo>
                  <a:pt x="34" y="121"/>
                </a:lnTo>
                <a:lnTo>
                  <a:pt x="31" y="122"/>
                </a:lnTo>
                <a:cubicBezTo>
                  <a:pt x="27" y="118"/>
                  <a:pt x="23" y="118"/>
                  <a:pt x="22" y="114"/>
                </a:cubicBezTo>
                <a:cubicBezTo>
                  <a:pt x="22" y="113"/>
                  <a:pt x="14" y="110"/>
                  <a:pt x="14" y="111"/>
                </a:cubicBezTo>
              </a:path>
            </a:pathLst>
          </a:custGeom>
          <a:solidFill>
            <a:srgbClr val="00B050"/>
          </a:solidFill>
          <a:ln w="0">
            <a:solidFill>
              <a:srgbClr val="9893A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46" name="Freeform 251"/>
          <p:cNvSpPr>
            <a:spLocks/>
          </p:cNvSpPr>
          <p:nvPr/>
        </p:nvSpPr>
        <p:spPr bwMode="auto">
          <a:xfrm>
            <a:off x="5765800" y="5403850"/>
            <a:ext cx="173038" cy="273050"/>
          </a:xfrm>
          <a:custGeom>
            <a:avLst/>
            <a:gdLst/>
            <a:ahLst/>
            <a:cxnLst>
              <a:cxn ang="0">
                <a:pos x="2" y="8"/>
              </a:cxn>
              <a:cxn ang="0">
                <a:pos x="10" y="0"/>
              </a:cxn>
              <a:cxn ang="0">
                <a:pos x="8" y="24"/>
              </a:cxn>
              <a:cxn ang="0">
                <a:pos x="2" y="8"/>
              </a:cxn>
            </a:cxnLst>
            <a:rect l="0" t="0" r="r" b="b"/>
            <a:pathLst>
              <a:path w="15" h="24">
                <a:moveTo>
                  <a:pt x="2" y="8"/>
                </a:moveTo>
                <a:cubicBezTo>
                  <a:pt x="3" y="6"/>
                  <a:pt x="8" y="2"/>
                  <a:pt x="10" y="0"/>
                </a:cubicBezTo>
                <a:cubicBezTo>
                  <a:pt x="15" y="5"/>
                  <a:pt x="13" y="21"/>
                  <a:pt x="8" y="24"/>
                </a:cubicBezTo>
                <a:cubicBezTo>
                  <a:pt x="1" y="22"/>
                  <a:pt x="0" y="17"/>
                  <a:pt x="2" y="8"/>
                </a:cubicBezTo>
              </a:path>
            </a:pathLst>
          </a:custGeom>
          <a:solidFill>
            <a:srgbClr val="00B050"/>
          </a:solidFill>
          <a:ln w="0">
            <a:solidFill>
              <a:srgbClr val="9893A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2090" name="Freeform 252"/>
          <p:cNvSpPr>
            <a:spLocks/>
          </p:cNvSpPr>
          <p:nvPr/>
        </p:nvSpPr>
        <p:spPr bwMode="auto">
          <a:xfrm>
            <a:off x="3238500" y="5210177"/>
            <a:ext cx="590550" cy="887413"/>
          </a:xfrm>
          <a:custGeom>
            <a:avLst/>
            <a:gdLst>
              <a:gd name="T0" fmla="*/ 463177 w 51"/>
              <a:gd name="T1" fmla="*/ 477838 h 78"/>
              <a:gd name="T2" fmla="*/ 497915 w 51"/>
              <a:gd name="T3" fmla="*/ 238919 h 78"/>
              <a:gd name="T4" fmla="*/ 590550 w 51"/>
              <a:gd name="T5" fmla="*/ 182033 h 78"/>
              <a:gd name="T6" fmla="*/ 578971 w 51"/>
              <a:gd name="T7" fmla="*/ 136525 h 78"/>
              <a:gd name="T8" fmla="*/ 393700 w 51"/>
              <a:gd name="T9" fmla="*/ 56885 h 78"/>
              <a:gd name="T10" fmla="*/ 416859 w 51"/>
              <a:gd name="T11" fmla="*/ 22754 h 78"/>
              <a:gd name="T12" fmla="*/ 312644 w 51"/>
              <a:gd name="T13" fmla="*/ 0 h 78"/>
              <a:gd name="T14" fmla="*/ 208429 w 51"/>
              <a:gd name="T15" fmla="*/ 113771 h 78"/>
              <a:gd name="T16" fmla="*/ 185271 w 51"/>
              <a:gd name="T17" fmla="*/ 284427 h 78"/>
              <a:gd name="T18" fmla="*/ 0 w 51"/>
              <a:gd name="T19" fmla="*/ 511969 h 78"/>
              <a:gd name="T20" fmla="*/ 81056 w 51"/>
              <a:gd name="T21" fmla="*/ 637117 h 78"/>
              <a:gd name="T22" fmla="*/ 46318 w 51"/>
              <a:gd name="T23" fmla="*/ 728134 h 78"/>
              <a:gd name="T24" fmla="*/ 0 w 51"/>
              <a:gd name="T25" fmla="*/ 853282 h 78"/>
              <a:gd name="T26" fmla="*/ 220009 w 51"/>
              <a:gd name="T27" fmla="*/ 887413 h 78"/>
              <a:gd name="T28" fmla="*/ 324224 w 51"/>
              <a:gd name="T29" fmla="*/ 750888 h 78"/>
              <a:gd name="T30" fmla="*/ 335803 w 51"/>
              <a:gd name="T31" fmla="*/ 716757 h 78"/>
              <a:gd name="T32" fmla="*/ 393700 w 51"/>
              <a:gd name="T33" fmla="*/ 602986 h 78"/>
              <a:gd name="T34" fmla="*/ 358962 w 51"/>
              <a:gd name="T35" fmla="*/ 477838 h 78"/>
              <a:gd name="T36" fmla="*/ 393700 w 51"/>
              <a:gd name="T37" fmla="*/ 511969 h 78"/>
              <a:gd name="T38" fmla="*/ 463177 w 51"/>
              <a:gd name="T39" fmla="*/ 477838 h 7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1"/>
              <a:gd name="T61" fmla="*/ 0 h 78"/>
              <a:gd name="T62" fmla="*/ 51 w 51"/>
              <a:gd name="T63" fmla="*/ 78 h 7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1" h="78">
                <a:moveTo>
                  <a:pt x="40" y="42"/>
                </a:moveTo>
                <a:cubicBezTo>
                  <a:pt x="40" y="41"/>
                  <a:pt x="43" y="22"/>
                  <a:pt x="43" y="21"/>
                </a:cubicBezTo>
                <a:lnTo>
                  <a:pt x="51" y="16"/>
                </a:lnTo>
                <a:lnTo>
                  <a:pt x="50" y="12"/>
                </a:lnTo>
                <a:lnTo>
                  <a:pt x="34" y="5"/>
                </a:lnTo>
                <a:cubicBezTo>
                  <a:pt x="34" y="5"/>
                  <a:pt x="34" y="4"/>
                  <a:pt x="36" y="2"/>
                </a:cubicBezTo>
                <a:lnTo>
                  <a:pt x="27" y="0"/>
                </a:lnTo>
                <a:cubicBezTo>
                  <a:pt x="29" y="2"/>
                  <a:pt x="20" y="8"/>
                  <a:pt x="18" y="10"/>
                </a:cubicBezTo>
                <a:cubicBezTo>
                  <a:pt x="26" y="18"/>
                  <a:pt x="12" y="18"/>
                  <a:pt x="16" y="25"/>
                </a:cubicBezTo>
                <a:cubicBezTo>
                  <a:pt x="10" y="31"/>
                  <a:pt x="6" y="40"/>
                  <a:pt x="0" y="45"/>
                </a:cubicBezTo>
                <a:cubicBezTo>
                  <a:pt x="1" y="49"/>
                  <a:pt x="4" y="53"/>
                  <a:pt x="7" y="56"/>
                </a:cubicBezTo>
                <a:cubicBezTo>
                  <a:pt x="8" y="61"/>
                  <a:pt x="1" y="61"/>
                  <a:pt x="4" y="64"/>
                </a:cubicBezTo>
                <a:cubicBezTo>
                  <a:pt x="7" y="67"/>
                  <a:pt x="2" y="72"/>
                  <a:pt x="0" y="75"/>
                </a:cubicBezTo>
                <a:lnTo>
                  <a:pt x="19" y="78"/>
                </a:lnTo>
                <a:lnTo>
                  <a:pt x="28" y="66"/>
                </a:lnTo>
                <a:cubicBezTo>
                  <a:pt x="36" y="66"/>
                  <a:pt x="37" y="65"/>
                  <a:pt x="29" y="63"/>
                </a:cubicBezTo>
                <a:lnTo>
                  <a:pt x="34" y="53"/>
                </a:lnTo>
                <a:cubicBezTo>
                  <a:pt x="35" y="51"/>
                  <a:pt x="30" y="47"/>
                  <a:pt x="31" y="42"/>
                </a:cubicBezTo>
                <a:lnTo>
                  <a:pt x="34" y="45"/>
                </a:lnTo>
                <a:lnTo>
                  <a:pt x="40" y="42"/>
                </a:lnTo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3115" name="Freeform 253"/>
          <p:cNvSpPr>
            <a:spLocks/>
          </p:cNvSpPr>
          <p:nvPr/>
        </p:nvSpPr>
        <p:spPr bwMode="auto">
          <a:xfrm>
            <a:off x="5556252" y="293688"/>
            <a:ext cx="1820863" cy="2481262"/>
          </a:xfrm>
          <a:custGeom>
            <a:avLst/>
            <a:gdLst>
              <a:gd name="T0" fmla="*/ 2147483647 w 157"/>
              <a:gd name="T1" fmla="*/ 2147483647 h 218"/>
              <a:gd name="T2" fmla="*/ 2147483647 w 157"/>
              <a:gd name="T3" fmla="*/ 2147483647 h 218"/>
              <a:gd name="T4" fmla="*/ 2147483647 w 157"/>
              <a:gd name="T5" fmla="*/ 2147483647 h 218"/>
              <a:gd name="T6" fmla="*/ 2147483647 w 157"/>
              <a:gd name="T7" fmla="*/ 2147483647 h 218"/>
              <a:gd name="T8" fmla="*/ 2147483647 w 157"/>
              <a:gd name="T9" fmla="*/ 2147483647 h 218"/>
              <a:gd name="T10" fmla="*/ 2147483647 w 157"/>
              <a:gd name="T11" fmla="*/ 2147483647 h 218"/>
              <a:gd name="T12" fmla="*/ 2147483647 w 157"/>
              <a:gd name="T13" fmla="*/ 2147483647 h 218"/>
              <a:gd name="T14" fmla="*/ 2147483647 w 157"/>
              <a:gd name="T15" fmla="*/ 2147483647 h 218"/>
              <a:gd name="T16" fmla="*/ 2147483647 w 157"/>
              <a:gd name="T17" fmla="*/ 2147483647 h 218"/>
              <a:gd name="T18" fmla="*/ 2147483647 w 157"/>
              <a:gd name="T19" fmla="*/ 2147483647 h 218"/>
              <a:gd name="T20" fmla="*/ 2147483647 w 157"/>
              <a:gd name="T21" fmla="*/ 2147483647 h 218"/>
              <a:gd name="T22" fmla="*/ 2147483647 w 157"/>
              <a:gd name="T23" fmla="*/ 2147483647 h 218"/>
              <a:gd name="T24" fmla="*/ 2147483647 w 157"/>
              <a:gd name="T25" fmla="*/ 2147483647 h 218"/>
              <a:gd name="T26" fmla="*/ 2147483647 w 157"/>
              <a:gd name="T27" fmla="*/ 2147483647 h 218"/>
              <a:gd name="T28" fmla="*/ 2147483647 w 157"/>
              <a:gd name="T29" fmla="*/ 2147483647 h 218"/>
              <a:gd name="T30" fmla="*/ 2147483647 w 157"/>
              <a:gd name="T31" fmla="*/ 2147483647 h 218"/>
              <a:gd name="T32" fmla="*/ 2147483647 w 157"/>
              <a:gd name="T33" fmla="*/ 2147483647 h 218"/>
              <a:gd name="T34" fmla="*/ 2147483647 w 157"/>
              <a:gd name="T35" fmla="*/ 2147483647 h 218"/>
              <a:gd name="T36" fmla="*/ 2147483647 w 157"/>
              <a:gd name="T37" fmla="*/ 2147483647 h 218"/>
              <a:gd name="T38" fmla="*/ 2147483647 w 157"/>
              <a:gd name="T39" fmla="*/ 2147483647 h 218"/>
              <a:gd name="T40" fmla="*/ 2147483647 w 157"/>
              <a:gd name="T41" fmla="*/ 2147483647 h 218"/>
              <a:gd name="T42" fmla="*/ 2147483647 w 157"/>
              <a:gd name="T43" fmla="*/ 2147483647 h 218"/>
              <a:gd name="T44" fmla="*/ 2147483647 w 157"/>
              <a:gd name="T45" fmla="*/ 2147483647 h 218"/>
              <a:gd name="T46" fmla="*/ 2147483647 w 157"/>
              <a:gd name="T47" fmla="*/ 2147483647 h 218"/>
              <a:gd name="T48" fmla="*/ 2147483647 w 157"/>
              <a:gd name="T49" fmla="*/ 2147483647 h 218"/>
              <a:gd name="T50" fmla="*/ 2147483647 w 157"/>
              <a:gd name="T51" fmla="*/ 2147483647 h 218"/>
              <a:gd name="T52" fmla="*/ 2147483647 w 157"/>
              <a:gd name="T53" fmla="*/ 2147483647 h 218"/>
              <a:gd name="T54" fmla="*/ 2147483647 w 157"/>
              <a:gd name="T55" fmla="*/ 2147483647 h 218"/>
              <a:gd name="T56" fmla="*/ 2147483647 w 157"/>
              <a:gd name="T57" fmla="*/ 2147483647 h 218"/>
              <a:gd name="T58" fmla="*/ 2147483647 w 157"/>
              <a:gd name="T59" fmla="*/ 2147483647 h 218"/>
              <a:gd name="T60" fmla="*/ 2147483647 w 157"/>
              <a:gd name="T61" fmla="*/ 2147483647 h 218"/>
              <a:gd name="T62" fmla="*/ 2147483647 w 157"/>
              <a:gd name="T63" fmla="*/ 2147483647 h 21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7"/>
              <a:gd name="T97" fmla="*/ 0 h 218"/>
              <a:gd name="T98" fmla="*/ 157 w 157"/>
              <a:gd name="T99" fmla="*/ 218 h 21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7" h="218">
                <a:moveTo>
                  <a:pt x="55" y="133"/>
                </a:moveTo>
                <a:cubicBezTo>
                  <a:pt x="55" y="130"/>
                  <a:pt x="56" y="129"/>
                  <a:pt x="57" y="128"/>
                </a:cubicBezTo>
                <a:cubicBezTo>
                  <a:pt x="58" y="127"/>
                  <a:pt x="60" y="126"/>
                  <a:pt x="62" y="125"/>
                </a:cubicBezTo>
                <a:cubicBezTo>
                  <a:pt x="63" y="124"/>
                  <a:pt x="65" y="124"/>
                  <a:pt x="67" y="121"/>
                </a:cubicBezTo>
                <a:cubicBezTo>
                  <a:pt x="64" y="116"/>
                  <a:pt x="67" y="111"/>
                  <a:pt x="69" y="105"/>
                </a:cubicBezTo>
                <a:lnTo>
                  <a:pt x="67" y="103"/>
                </a:lnTo>
                <a:cubicBezTo>
                  <a:pt x="68" y="101"/>
                  <a:pt x="76" y="96"/>
                  <a:pt x="76" y="93"/>
                </a:cubicBezTo>
                <a:lnTo>
                  <a:pt x="77" y="81"/>
                </a:lnTo>
                <a:cubicBezTo>
                  <a:pt x="77" y="78"/>
                  <a:pt x="80" y="78"/>
                  <a:pt x="80" y="76"/>
                </a:cubicBezTo>
                <a:lnTo>
                  <a:pt x="77" y="66"/>
                </a:lnTo>
                <a:lnTo>
                  <a:pt x="81" y="60"/>
                </a:lnTo>
                <a:lnTo>
                  <a:pt x="85" y="59"/>
                </a:lnTo>
                <a:lnTo>
                  <a:pt x="90" y="49"/>
                </a:lnTo>
                <a:cubicBezTo>
                  <a:pt x="94" y="52"/>
                  <a:pt x="97" y="54"/>
                  <a:pt x="102" y="51"/>
                </a:cubicBezTo>
                <a:cubicBezTo>
                  <a:pt x="102" y="50"/>
                  <a:pt x="99" y="42"/>
                  <a:pt x="99" y="42"/>
                </a:cubicBezTo>
                <a:cubicBezTo>
                  <a:pt x="101" y="40"/>
                  <a:pt x="105" y="36"/>
                  <a:pt x="107" y="35"/>
                </a:cubicBezTo>
                <a:cubicBezTo>
                  <a:pt x="110" y="38"/>
                  <a:pt x="111" y="36"/>
                  <a:pt x="117" y="43"/>
                </a:cubicBezTo>
                <a:lnTo>
                  <a:pt x="122" y="41"/>
                </a:lnTo>
                <a:lnTo>
                  <a:pt x="125" y="43"/>
                </a:lnTo>
                <a:lnTo>
                  <a:pt x="129" y="43"/>
                </a:lnTo>
                <a:lnTo>
                  <a:pt x="132" y="33"/>
                </a:lnTo>
                <a:lnTo>
                  <a:pt x="130" y="27"/>
                </a:lnTo>
                <a:lnTo>
                  <a:pt x="134" y="20"/>
                </a:lnTo>
                <a:lnTo>
                  <a:pt x="140" y="16"/>
                </a:lnTo>
                <a:lnTo>
                  <a:pt x="147" y="21"/>
                </a:lnTo>
                <a:lnTo>
                  <a:pt x="150" y="21"/>
                </a:lnTo>
                <a:lnTo>
                  <a:pt x="147" y="28"/>
                </a:lnTo>
                <a:lnTo>
                  <a:pt x="152" y="26"/>
                </a:lnTo>
                <a:lnTo>
                  <a:pt x="157" y="20"/>
                </a:lnTo>
                <a:cubicBezTo>
                  <a:pt x="153" y="16"/>
                  <a:pt x="152" y="21"/>
                  <a:pt x="149" y="16"/>
                </a:cubicBezTo>
                <a:cubicBezTo>
                  <a:pt x="150" y="14"/>
                  <a:pt x="154" y="15"/>
                  <a:pt x="151" y="9"/>
                </a:cubicBezTo>
                <a:lnTo>
                  <a:pt x="157" y="8"/>
                </a:lnTo>
                <a:cubicBezTo>
                  <a:pt x="149" y="0"/>
                  <a:pt x="143" y="0"/>
                  <a:pt x="140" y="11"/>
                </a:cubicBezTo>
                <a:lnTo>
                  <a:pt x="138" y="4"/>
                </a:lnTo>
                <a:cubicBezTo>
                  <a:pt x="131" y="1"/>
                  <a:pt x="136" y="8"/>
                  <a:pt x="134" y="11"/>
                </a:cubicBezTo>
                <a:cubicBezTo>
                  <a:pt x="131" y="11"/>
                  <a:pt x="131" y="12"/>
                  <a:pt x="128" y="13"/>
                </a:cubicBezTo>
                <a:cubicBezTo>
                  <a:pt x="127" y="11"/>
                  <a:pt x="130" y="4"/>
                  <a:pt x="125" y="5"/>
                </a:cubicBezTo>
                <a:cubicBezTo>
                  <a:pt x="119" y="10"/>
                  <a:pt x="121" y="11"/>
                  <a:pt x="115" y="11"/>
                </a:cubicBezTo>
                <a:cubicBezTo>
                  <a:pt x="110" y="13"/>
                  <a:pt x="107" y="20"/>
                  <a:pt x="107" y="24"/>
                </a:cubicBezTo>
                <a:cubicBezTo>
                  <a:pt x="103" y="28"/>
                  <a:pt x="104" y="27"/>
                  <a:pt x="100" y="26"/>
                </a:cubicBezTo>
                <a:cubicBezTo>
                  <a:pt x="94" y="32"/>
                  <a:pt x="92" y="31"/>
                  <a:pt x="92" y="38"/>
                </a:cubicBezTo>
                <a:cubicBezTo>
                  <a:pt x="81" y="49"/>
                  <a:pt x="81" y="57"/>
                  <a:pt x="72" y="64"/>
                </a:cubicBezTo>
                <a:cubicBezTo>
                  <a:pt x="72" y="72"/>
                  <a:pt x="57" y="81"/>
                  <a:pt x="63" y="90"/>
                </a:cubicBezTo>
                <a:cubicBezTo>
                  <a:pt x="57" y="92"/>
                  <a:pt x="53" y="96"/>
                  <a:pt x="59" y="104"/>
                </a:cubicBezTo>
                <a:cubicBezTo>
                  <a:pt x="55" y="108"/>
                  <a:pt x="50" y="110"/>
                  <a:pt x="54" y="113"/>
                </a:cubicBezTo>
                <a:cubicBezTo>
                  <a:pt x="48" y="118"/>
                  <a:pt x="36" y="125"/>
                  <a:pt x="38" y="133"/>
                </a:cubicBezTo>
                <a:cubicBezTo>
                  <a:pt x="41" y="131"/>
                  <a:pt x="51" y="119"/>
                  <a:pt x="51" y="129"/>
                </a:cubicBezTo>
                <a:cubicBezTo>
                  <a:pt x="47" y="135"/>
                  <a:pt x="44" y="138"/>
                  <a:pt x="36" y="135"/>
                </a:cubicBezTo>
                <a:cubicBezTo>
                  <a:pt x="26" y="138"/>
                  <a:pt x="14" y="148"/>
                  <a:pt x="3" y="157"/>
                </a:cubicBezTo>
                <a:cubicBezTo>
                  <a:pt x="5" y="162"/>
                  <a:pt x="5" y="166"/>
                  <a:pt x="1" y="171"/>
                </a:cubicBezTo>
                <a:cubicBezTo>
                  <a:pt x="2" y="175"/>
                  <a:pt x="0" y="181"/>
                  <a:pt x="1" y="184"/>
                </a:cubicBezTo>
                <a:cubicBezTo>
                  <a:pt x="14" y="184"/>
                  <a:pt x="4" y="190"/>
                  <a:pt x="1" y="196"/>
                </a:cubicBezTo>
                <a:cubicBezTo>
                  <a:pt x="4" y="199"/>
                  <a:pt x="3" y="198"/>
                  <a:pt x="8" y="196"/>
                </a:cubicBezTo>
                <a:cubicBezTo>
                  <a:pt x="10" y="202"/>
                  <a:pt x="7" y="203"/>
                  <a:pt x="4" y="206"/>
                </a:cubicBezTo>
                <a:cubicBezTo>
                  <a:pt x="4" y="218"/>
                  <a:pt x="10" y="214"/>
                  <a:pt x="15" y="218"/>
                </a:cubicBezTo>
                <a:cubicBezTo>
                  <a:pt x="23" y="218"/>
                  <a:pt x="34" y="206"/>
                  <a:pt x="39" y="201"/>
                </a:cubicBezTo>
                <a:lnTo>
                  <a:pt x="42" y="192"/>
                </a:lnTo>
                <a:lnTo>
                  <a:pt x="46" y="198"/>
                </a:lnTo>
                <a:lnTo>
                  <a:pt x="50" y="201"/>
                </a:lnTo>
                <a:cubicBezTo>
                  <a:pt x="53" y="183"/>
                  <a:pt x="51" y="198"/>
                  <a:pt x="51" y="190"/>
                </a:cubicBezTo>
                <a:cubicBezTo>
                  <a:pt x="52" y="190"/>
                  <a:pt x="56" y="187"/>
                  <a:pt x="57" y="187"/>
                </a:cubicBezTo>
                <a:lnTo>
                  <a:pt x="55" y="174"/>
                </a:lnTo>
                <a:cubicBezTo>
                  <a:pt x="58" y="170"/>
                  <a:pt x="60" y="173"/>
                  <a:pt x="60" y="168"/>
                </a:cubicBezTo>
                <a:cubicBezTo>
                  <a:pt x="52" y="157"/>
                  <a:pt x="53" y="146"/>
                  <a:pt x="55" y="133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16" name="Freeform 254"/>
          <p:cNvSpPr>
            <a:spLocks/>
          </p:cNvSpPr>
          <p:nvPr/>
        </p:nvSpPr>
        <p:spPr bwMode="auto">
          <a:xfrm>
            <a:off x="7051675" y="2922590"/>
            <a:ext cx="592138" cy="466725"/>
          </a:xfrm>
          <a:custGeom>
            <a:avLst/>
            <a:gdLst>
              <a:gd name="T0" fmla="*/ 2147483647 w 51"/>
              <a:gd name="T1" fmla="*/ 2147483647 h 41"/>
              <a:gd name="T2" fmla="*/ 2147483647 w 51"/>
              <a:gd name="T3" fmla="*/ 2147483647 h 41"/>
              <a:gd name="T4" fmla="*/ 2147483647 w 51"/>
              <a:gd name="T5" fmla="*/ 2147483647 h 41"/>
              <a:gd name="T6" fmla="*/ 2147483647 w 51"/>
              <a:gd name="T7" fmla="*/ 2147483647 h 41"/>
              <a:gd name="T8" fmla="*/ 2147483647 w 51"/>
              <a:gd name="T9" fmla="*/ 2147483647 h 41"/>
              <a:gd name="T10" fmla="*/ 2147483647 w 51"/>
              <a:gd name="T11" fmla="*/ 2147483647 h 41"/>
              <a:gd name="T12" fmla="*/ 2147483647 w 51"/>
              <a:gd name="T13" fmla="*/ 2147483647 h 41"/>
              <a:gd name="T14" fmla="*/ 2147483647 w 51"/>
              <a:gd name="T15" fmla="*/ 2147483647 h 41"/>
              <a:gd name="T16" fmla="*/ 2147483647 w 51"/>
              <a:gd name="T17" fmla="*/ 2147483647 h 41"/>
              <a:gd name="T18" fmla="*/ 2147483647 w 51"/>
              <a:gd name="T19" fmla="*/ 2147483647 h 41"/>
              <a:gd name="T20" fmla="*/ 2147483647 w 51"/>
              <a:gd name="T21" fmla="*/ 2147483647 h 41"/>
              <a:gd name="T22" fmla="*/ 2147483647 w 51"/>
              <a:gd name="T23" fmla="*/ 2147483647 h 41"/>
              <a:gd name="T24" fmla="*/ 2147483647 w 51"/>
              <a:gd name="T25" fmla="*/ 2147483647 h 41"/>
              <a:gd name="T26" fmla="*/ 2147483647 w 51"/>
              <a:gd name="T27" fmla="*/ 2147483647 h 41"/>
              <a:gd name="T28" fmla="*/ 2147483647 w 51"/>
              <a:gd name="T29" fmla="*/ 2147483647 h 41"/>
              <a:gd name="T30" fmla="*/ 2147483647 w 51"/>
              <a:gd name="T31" fmla="*/ 2147483647 h 41"/>
              <a:gd name="T32" fmla="*/ 2147483647 w 51"/>
              <a:gd name="T33" fmla="*/ 2147483647 h 41"/>
              <a:gd name="T34" fmla="*/ 0 w 51"/>
              <a:gd name="T35" fmla="*/ 2147483647 h 41"/>
              <a:gd name="T36" fmla="*/ 2147483647 w 51"/>
              <a:gd name="T37" fmla="*/ 2147483647 h 41"/>
              <a:gd name="T38" fmla="*/ 2147483647 w 51"/>
              <a:gd name="T39" fmla="*/ 2147483647 h 41"/>
              <a:gd name="T40" fmla="*/ 2147483647 w 51"/>
              <a:gd name="T41" fmla="*/ 2147483647 h 41"/>
              <a:gd name="T42" fmla="*/ 2147483647 w 51"/>
              <a:gd name="T43" fmla="*/ 0 h 41"/>
              <a:gd name="T44" fmla="*/ 2147483647 w 51"/>
              <a:gd name="T45" fmla="*/ 2147483647 h 41"/>
              <a:gd name="T46" fmla="*/ 2147483647 w 51"/>
              <a:gd name="T47" fmla="*/ 2147483647 h 41"/>
              <a:gd name="T48" fmla="*/ 2147483647 w 51"/>
              <a:gd name="T49" fmla="*/ 2147483647 h 41"/>
              <a:gd name="T50" fmla="*/ 2147483647 w 51"/>
              <a:gd name="T51" fmla="*/ 2147483647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1"/>
              <a:gd name="T79" fmla="*/ 0 h 41"/>
              <a:gd name="T80" fmla="*/ 51 w 51"/>
              <a:gd name="T81" fmla="*/ 41 h 4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1" h="41">
                <a:moveTo>
                  <a:pt x="50" y="10"/>
                </a:moveTo>
                <a:cubicBezTo>
                  <a:pt x="51" y="14"/>
                  <a:pt x="47" y="16"/>
                  <a:pt x="47" y="20"/>
                </a:cubicBezTo>
                <a:cubicBezTo>
                  <a:pt x="46" y="21"/>
                  <a:pt x="46" y="22"/>
                  <a:pt x="46" y="22"/>
                </a:cubicBezTo>
                <a:cubicBezTo>
                  <a:pt x="45" y="22"/>
                  <a:pt x="43" y="22"/>
                  <a:pt x="43" y="23"/>
                </a:cubicBezTo>
                <a:lnTo>
                  <a:pt x="43" y="26"/>
                </a:lnTo>
                <a:lnTo>
                  <a:pt x="44" y="30"/>
                </a:lnTo>
                <a:cubicBezTo>
                  <a:pt x="44" y="30"/>
                  <a:pt x="44" y="30"/>
                  <a:pt x="44" y="31"/>
                </a:cubicBezTo>
                <a:cubicBezTo>
                  <a:pt x="43" y="32"/>
                  <a:pt x="42" y="33"/>
                  <a:pt x="41" y="32"/>
                </a:cubicBezTo>
                <a:cubicBezTo>
                  <a:pt x="40" y="32"/>
                  <a:pt x="40" y="31"/>
                  <a:pt x="39" y="31"/>
                </a:cubicBezTo>
                <a:cubicBezTo>
                  <a:pt x="38" y="32"/>
                  <a:pt x="37" y="33"/>
                  <a:pt x="37" y="34"/>
                </a:cubicBezTo>
                <a:cubicBezTo>
                  <a:pt x="34" y="36"/>
                  <a:pt x="33" y="40"/>
                  <a:pt x="31" y="41"/>
                </a:cubicBezTo>
                <a:cubicBezTo>
                  <a:pt x="30" y="39"/>
                  <a:pt x="29" y="37"/>
                  <a:pt x="27" y="36"/>
                </a:cubicBezTo>
                <a:lnTo>
                  <a:pt x="14" y="41"/>
                </a:lnTo>
                <a:cubicBezTo>
                  <a:pt x="14" y="41"/>
                  <a:pt x="14" y="36"/>
                  <a:pt x="13" y="34"/>
                </a:cubicBezTo>
                <a:lnTo>
                  <a:pt x="15" y="30"/>
                </a:lnTo>
                <a:cubicBezTo>
                  <a:pt x="15" y="27"/>
                  <a:pt x="15" y="24"/>
                  <a:pt x="14" y="23"/>
                </a:cubicBezTo>
                <a:cubicBezTo>
                  <a:pt x="10" y="22"/>
                  <a:pt x="7" y="26"/>
                  <a:pt x="4" y="21"/>
                </a:cubicBezTo>
                <a:cubicBezTo>
                  <a:pt x="4" y="18"/>
                  <a:pt x="2" y="9"/>
                  <a:pt x="0" y="7"/>
                </a:cubicBezTo>
                <a:cubicBezTo>
                  <a:pt x="6" y="5"/>
                  <a:pt x="6" y="4"/>
                  <a:pt x="6" y="3"/>
                </a:cubicBezTo>
                <a:cubicBezTo>
                  <a:pt x="11" y="0"/>
                  <a:pt x="16" y="1"/>
                  <a:pt x="20" y="2"/>
                </a:cubicBezTo>
                <a:cubicBezTo>
                  <a:pt x="22" y="2"/>
                  <a:pt x="24" y="1"/>
                  <a:pt x="26" y="2"/>
                </a:cubicBezTo>
                <a:cubicBezTo>
                  <a:pt x="27" y="3"/>
                  <a:pt x="29" y="1"/>
                  <a:pt x="30" y="0"/>
                </a:cubicBezTo>
                <a:cubicBezTo>
                  <a:pt x="31" y="0"/>
                  <a:pt x="34" y="1"/>
                  <a:pt x="35" y="1"/>
                </a:cubicBezTo>
                <a:cubicBezTo>
                  <a:pt x="36" y="1"/>
                  <a:pt x="37" y="1"/>
                  <a:pt x="38" y="1"/>
                </a:cubicBezTo>
                <a:cubicBezTo>
                  <a:pt x="40" y="2"/>
                  <a:pt x="41" y="4"/>
                  <a:pt x="43" y="6"/>
                </a:cubicBezTo>
                <a:cubicBezTo>
                  <a:pt x="44" y="8"/>
                  <a:pt x="48" y="10"/>
                  <a:pt x="50" y="10"/>
                </a:cubicBezTo>
              </a:path>
            </a:pathLst>
          </a:custGeom>
          <a:solidFill>
            <a:srgbClr val="C2C1C1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17" name="Freeform 255"/>
          <p:cNvSpPr>
            <a:spLocks/>
          </p:cNvSpPr>
          <p:nvPr/>
        </p:nvSpPr>
        <p:spPr bwMode="auto">
          <a:xfrm>
            <a:off x="7051677" y="2570165"/>
            <a:ext cx="754063" cy="466725"/>
          </a:xfrm>
          <a:custGeom>
            <a:avLst/>
            <a:gdLst>
              <a:gd name="T0" fmla="*/ 2147483647 w 65"/>
              <a:gd name="T1" fmla="*/ 2147483647 h 41"/>
              <a:gd name="T2" fmla="*/ 2147483647 w 65"/>
              <a:gd name="T3" fmla="*/ 2147483647 h 41"/>
              <a:gd name="T4" fmla="*/ 2147483647 w 65"/>
              <a:gd name="T5" fmla="*/ 2147483647 h 41"/>
              <a:gd name="T6" fmla="*/ 2147483647 w 65"/>
              <a:gd name="T7" fmla="*/ 2147483647 h 41"/>
              <a:gd name="T8" fmla="*/ 2147483647 w 65"/>
              <a:gd name="T9" fmla="*/ 2147483647 h 41"/>
              <a:gd name="T10" fmla="*/ 2147483647 w 65"/>
              <a:gd name="T11" fmla="*/ 2147483647 h 41"/>
              <a:gd name="T12" fmla="*/ 2147483647 w 65"/>
              <a:gd name="T13" fmla="*/ 2147483647 h 41"/>
              <a:gd name="T14" fmla="*/ 2147483647 w 65"/>
              <a:gd name="T15" fmla="*/ 2147483647 h 41"/>
              <a:gd name="T16" fmla="*/ 2147483647 w 65"/>
              <a:gd name="T17" fmla="*/ 2147483647 h 41"/>
              <a:gd name="T18" fmla="*/ 2147483647 w 65"/>
              <a:gd name="T19" fmla="*/ 2147483647 h 41"/>
              <a:gd name="T20" fmla="*/ 2147483647 w 65"/>
              <a:gd name="T21" fmla="*/ 2147483647 h 41"/>
              <a:gd name="T22" fmla="*/ 2147483647 w 65"/>
              <a:gd name="T23" fmla="*/ 2147483647 h 41"/>
              <a:gd name="T24" fmla="*/ 2147483647 w 65"/>
              <a:gd name="T25" fmla="*/ 2147483647 h 41"/>
              <a:gd name="T26" fmla="*/ 2147483647 w 65"/>
              <a:gd name="T27" fmla="*/ 2147483647 h 41"/>
              <a:gd name="T28" fmla="*/ 2147483647 w 65"/>
              <a:gd name="T29" fmla="*/ 2147483647 h 41"/>
              <a:gd name="T30" fmla="*/ 2147483647 w 65"/>
              <a:gd name="T31" fmla="*/ 2147483647 h 41"/>
              <a:gd name="T32" fmla="*/ 2147483647 w 65"/>
              <a:gd name="T33" fmla="*/ 2147483647 h 41"/>
              <a:gd name="T34" fmla="*/ 2147483647 w 65"/>
              <a:gd name="T35" fmla="*/ 2147483647 h 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5"/>
              <a:gd name="T55" fmla="*/ 0 h 41"/>
              <a:gd name="T56" fmla="*/ 65 w 65"/>
              <a:gd name="T57" fmla="*/ 41 h 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5" h="41">
                <a:moveTo>
                  <a:pt x="1" y="38"/>
                </a:moveTo>
                <a:cubicBezTo>
                  <a:pt x="6" y="35"/>
                  <a:pt x="6" y="35"/>
                  <a:pt x="7" y="34"/>
                </a:cubicBezTo>
                <a:cubicBezTo>
                  <a:pt x="11" y="32"/>
                  <a:pt x="16" y="32"/>
                  <a:pt x="21" y="33"/>
                </a:cubicBezTo>
                <a:cubicBezTo>
                  <a:pt x="22" y="33"/>
                  <a:pt x="24" y="32"/>
                  <a:pt x="26" y="33"/>
                </a:cubicBezTo>
                <a:cubicBezTo>
                  <a:pt x="28" y="34"/>
                  <a:pt x="29" y="32"/>
                  <a:pt x="30" y="31"/>
                </a:cubicBezTo>
                <a:cubicBezTo>
                  <a:pt x="31" y="31"/>
                  <a:pt x="34" y="32"/>
                  <a:pt x="35" y="32"/>
                </a:cubicBezTo>
                <a:cubicBezTo>
                  <a:pt x="36" y="32"/>
                  <a:pt x="37" y="32"/>
                  <a:pt x="38" y="32"/>
                </a:cubicBezTo>
                <a:cubicBezTo>
                  <a:pt x="40" y="33"/>
                  <a:pt x="42" y="35"/>
                  <a:pt x="43" y="37"/>
                </a:cubicBezTo>
                <a:cubicBezTo>
                  <a:pt x="44" y="39"/>
                  <a:pt x="48" y="41"/>
                  <a:pt x="51" y="41"/>
                </a:cubicBezTo>
                <a:cubicBezTo>
                  <a:pt x="54" y="39"/>
                  <a:pt x="56" y="35"/>
                  <a:pt x="58" y="32"/>
                </a:cubicBezTo>
                <a:cubicBezTo>
                  <a:pt x="62" y="18"/>
                  <a:pt x="65" y="11"/>
                  <a:pt x="48" y="10"/>
                </a:cubicBezTo>
                <a:cubicBezTo>
                  <a:pt x="42" y="6"/>
                  <a:pt x="44" y="0"/>
                  <a:pt x="35" y="3"/>
                </a:cubicBezTo>
                <a:cubicBezTo>
                  <a:pt x="35" y="2"/>
                  <a:pt x="29" y="6"/>
                  <a:pt x="28" y="6"/>
                </a:cubicBezTo>
                <a:cubicBezTo>
                  <a:pt x="23" y="14"/>
                  <a:pt x="32" y="24"/>
                  <a:pt x="25" y="26"/>
                </a:cubicBezTo>
                <a:cubicBezTo>
                  <a:pt x="20" y="27"/>
                  <a:pt x="17" y="22"/>
                  <a:pt x="15" y="18"/>
                </a:cubicBezTo>
                <a:cubicBezTo>
                  <a:pt x="13" y="18"/>
                  <a:pt x="9" y="18"/>
                  <a:pt x="8" y="17"/>
                </a:cubicBezTo>
                <a:cubicBezTo>
                  <a:pt x="3" y="24"/>
                  <a:pt x="3" y="26"/>
                  <a:pt x="1" y="33"/>
                </a:cubicBezTo>
                <a:cubicBezTo>
                  <a:pt x="1" y="34"/>
                  <a:pt x="0" y="36"/>
                  <a:pt x="1" y="38"/>
                </a:cubicBezTo>
              </a:path>
            </a:pathLst>
          </a:custGeom>
          <a:solidFill>
            <a:srgbClr val="C2C1C1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18" name="Freeform 256"/>
          <p:cNvSpPr>
            <a:spLocks/>
          </p:cNvSpPr>
          <p:nvPr/>
        </p:nvSpPr>
        <p:spPr bwMode="auto">
          <a:xfrm>
            <a:off x="6415090" y="4721227"/>
            <a:ext cx="428625" cy="341313"/>
          </a:xfrm>
          <a:custGeom>
            <a:avLst/>
            <a:gdLst>
              <a:gd name="T0" fmla="*/ 2147483647 w 37"/>
              <a:gd name="T1" fmla="*/ 2147483647 h 30"/>
              <a:gd name="T2" fmla="*/ 2147483647 w 37"/>
              <a:gd name="T3" fmla="*/ 0 h 30"/>
              <a:gd name="T4" fmla="*/ 2147483647 w 37"/>
              <a:gd name="T5" fmla="*/ 2147483647 h 30"/>
              <a:gd name="T6" fmla="*/ 0 w 37"/>
              <a:gd name="T7" fmla="*/ 2147483647 h 30"/>
              <a:gd name="T8" fmla="*/ 2147483647 w 37"/>
              <a:gd name="T9" fmla="*/ 2147483647 h 30"/>
              <a:gd name="T10" fmla="*/ 2147483647 w 37"/>
              <a:gd name="T11" fmla="*/ 2147483647 h 30"/>
              <a:gd name="T12" fmla="*/ 2147483647 w 37"/>
              <a:gd name="T13" fmla="*/ 2147483647 h 30"/>
              <a:gd name="T14" fmla="*/ 2147483647 w 37"/>
              <a:gd name="T15" fmla="*/ 2147483647 h 30"/>
              <a:gd name="T16" fmla="*/ 2147483647 w 37"/>
              <a:gd name="T17" fmla="*/ 2147483647 h 30"/>
              <a:gd name="T18" fmla="*/ 2147483647 w 37"/>
              <a:gd name="T19" fmla="*/ 2147483647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7"/>
              <a:gd name="T31" fmla="*/ 0 h 30"/>
              <a:gd name="T32" fmla="*/ 37 w 37"/>
              <a:gd name="T33" fmla="*/ 30 h 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7" h="30">
                <a:moveTo>
                  <a:pt x="37" y="9"/>
                </a:moveTo>
                <a:lnTo>
                  <a:pt x="28" y="0"/>
                </a:lnTo>
                <a:cubicBezTo>
                  <a:pt x="23" y="3"/>
                  <a:pt x="15" y="2"/>
                  <a:pt x="13" y="7"/>
                </a:cubicBezTo>
                <a:lnTo>
                  <a:pt x="0" y="7"/>
                </a:lnTo>
                <a:lnTo>
                  <a:pt x="4" y="18"/>
                </a:lnTo>
                <a:cubicBezTo>
                  <a:pt x="3" y="18"/>
                  <a:pt x="2" y="22"/>
                  <a:pt x="1" y="23"/>
                </a:cubicBezTo>
                <a:cubicBezTo>
                  <a:pt x="2" y="24"/>
                  <a:pt x="4" y="28"/>
                  <a:pt x="4" y="30"/>
                </a:cubicBezTo>
                <a:cubicBezTo>
                  <a:pt x="8" y="26"/>
                  <a:pt x="4" y="25"/>
                  <a:pt x="9" y="22"/>
                </a:cubicBezTo>
                <a:cubicBezTo>
                  <a:pt x="12" y="25"/>
                  <a:pt x="13" y="27"/>
                  <a:pt x="14" y="26"/>
                </a:cubicBezTo>
                <a:lnTo>
                  <a:pt x="37" y="9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19" name="Freeform 257"/>
          <p:cNvSpPr>
            <a:spLocks/>
          </p:cNvSpPr>
          <p:nvPr/>
        </p:nvSpPr>
        <p:spPr bwMode="auto">
          <a:xfrm>
            <a:off x="6889750" y="4948238"/>
            <a:ext cx="336550" cy="500062"/>
          </a:xfrm>
          <a:custGeom>
            <a:avLst/>
            <a:gdLst>
              <a:gd name="T0" fmla="*/ 2147483647 w 29"/>
              <a:gd name="T1" fmla="*/ 2147483647 h 44"/>
              <a:gd name="T2" fmla="*/ 2147483647 w 29"/>
              <a:gd name="T3" fmla="*/ 0 h 44"/>
              <a:gd name="T4" fmla="*/ 0 w 29"/>
              <a:gd name="T5" fmla="*/ 2147483647 h 44"/>
              <a:gd name="T6" fmla="*/ 2147483647 w 29"/>
              <a:gd name="T7" fmla="*/ 2147483647 h 44"/>
              <a:gd name="T8" fmla="*/ 2147483647 w 29"/>
              <a:gd name="T9" fmla="*/ 2147483647 h 44"/>
              <a:gd name="T10" fmla="*/ 2147483647 w 29"/>
              <a:gd name="T11" fmla="*/ 2147483647 h 44"/>
              <a:gd name="T12" fmla="*/ 2147483647 w 29"/>
              <a:gd name="T13" fmla="*/ 2147483647 h 44"/>
              <a:gd name="T14" fmla="*/ 2147483647 w 29"/>
              <a:gd name="T15" fmla="*/ 2147483647 h 44"/>
              <a:gd name="T16" fmla="*/ 2147483647 w 29"/>
              <a:gd name="T17" fmla="*/ 2147483647 h 44"/>
              <a:gd name="T18" fmla="*/ 2147483647 w 29"/>
              <a:gd name="T19" fmla="*/ 2147483647 h 44"/>
              <a:gd name="T20" fmla="*/ 2147483647 w 29"/>
              <a:gd name="T21" fmla="*/ 2147483647 h 44"/>
              <a:gd name="T22" fmla="*/ 2147483647 w 29"/>
              <a:gd name="T23" fmla="*/ 2147483647 h 4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9"/>
              <a:gd name="T37" fmla="*/ 0 h 44"/>
              <a:gd name="T38" fmla="*/ 29 w 29"/>
              <a:gd name="T39" fmla="*/ 44 h 4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9" h="44">
                <a:moveTo>
                  <a:pt x="24" y="8"/>
                </a:moveTo>
                <a:lnTo>
                  <a:pt x="12" y="0"/>
                </a:lnTo>
                <a:cubicBezTo>
                  <a:pt x="12" y="0"/>
                  <a:pt x="0" y="8"/>
                  <a:pt x="0" y="18"/>
                </a:cubicBezTo>
                <a:cubicBezTo>
                  <a:pt x="5" y="20"/>
                  <a:pt x="3" y="29"/>
                  <a:pt x="10" y="30"/>
                </a:cubicBezTo>
                <a:cubicBezTo>
                  <a:pt x="9" y="33"/>
                  <a:pt x="10" y="37"/>
                  <a:pt x="11" y="40"/>
                </a:cubicBezTo>
                <a:cubicBezTo>
                  <a:pt x="12" y="41"/>
                  <a:pt x="13" y="41"/>
                  <a:pt x="13" y="41"/>
                </a:cubicBezTo>
                <a:cubicBezTo>
                  <a:pt x="14" y="42"/>
                  <a:pt x="16" y="44"/>
                  <a:pt x="17" y="43"/>
                </a:cubicBezTo>
                <a:cubicBezTo>
                  <a:pt x="20" y="41"/>
                  <a:pt x="24" y="36"/>
                  <a:pt x="24" y="34"/>
                </a:cubicBezTo>
                <a:cubicBezTo>
                  <a:pt x="25" y="32"/>
                  <a:pt x="26" y="31"/>
                  <a:pt x="26" y="28"/>
                </a:cubicBezTo>
                <a:cubicBezTo>
                  <a:pt x="27" y="26"/>
                  <a:pt x="28" y="23"/>
                  <a:pt x="28" y="21"/>
                </a:cubicBezTo>
                <a:cubicBezTo>
                  <a:pt x="29" y="18"/>
                  <a:pt x="29" y="14"/>
                  <a:pt x="29" y="12"/>
                </a:cubicBezTo>
                <a:cubicBezTo>
                  <a:pt x="28" y="10"/>
                  <a:pt x="26" y="10"/>
                  <a:pt x="24" y="8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20" name="Freeform 258"/>
          <p:cNvSpPr>
            <a:spLocks/>
          </p:cNvSpPr>
          <p:nvPr/>
        </p:nvSpPr>
        <p:spPr bwMode="auto">
          <a:xfrm>
            <a:off x="7029452" y="4800600"/>
            <a:ext cx="601663" cy="704850"/>
          </a:xfrm>
          <a:custGeom>
            <a:avLst/>
            <a:gdLst>
              <a:gd name="T0" fmla="*/ 2147483647 w 52"/>
              <a:gd name="T1" fmla="*/ 2147483647 h 62"/>
              <a:gd name="T2" fmla="*/ 2147483647 w 52"/>
              <a:gd name="T3" fmla="*/ 2147483647 h 62"/>
              <a:gd name="T4" fmla="*/ 2147483647 w 52"/>
              <a:gd name="T5" fmla="*/ 2147483647 h 62"/>
              <a:gd name="T6" fmla="*/ 2147483647 w 52"/>
              <a:gd name="T7" fmla="*/ 2147483647 h 62"/>
              <a:gd name="T8" fmla="*/ 2147483647 w 52"/>
              <a:gd name="T9" fmla="*/ 2147483647 h 62"/>
              <a:gd name="T10" fmla="*/ 2147483647 w 52"/>
              <a:gd name="T11" fmla="*/ 2147483647 h 62"/>
              <a:gd name="T12" fmla="*/ 2147483647 w 52"/>
              <a:gd name="T13" fmla="*/ 2147483647 h 62"/>
              <a:gd name="T14" fmla="*/ 2147483647 w 52"/>
              <a:gd name="T15" fmla="*/ 2147483647 h 62"/>
              <a:gd name="T16" fmla="*/ 2147483647 w 52"/>
              <a:gd name="T17" fmla="*/ 2147483647 h 62"/>
              <a:gd name="T18" fmla="*/ 2147483647 w 52"/>
              <a:gd name="T19" fmla="*/ 2147483647 h 62"/>
              <a:gd name="T20" fmla="*/ 2147483647 w 52"/>
              <a:gd name="T21" fmla="*/ 2147483647 h 62"/>
              <a:gd name="T22" fmla="*/ 2147483647 w 52"/>
              <a:gd name="T23" fmla="*/ 2147483647 h 62"/>
              <a:gd name="T24" fmla="*/ 2147483647 w 52"/>
              <a:gd name="T25" fmla="*/ 2147483647 h 62"/>
              <a:gd name="T26" fmla="*/ 2147483647 w 52"/>
              <a:gd name="T27" fmla="*/ 2147483647 h 62"/>
              <a:gd name="T28" fmla="*/ 2147483647 w 52"/>
              <a:gd name="T29" fmla="*/ 0 h 62"/>
              <a:gd name="T30" fmla="*/ 2147483647 w 52"/>
              <a:gd name="T31" fmla="*/ 2147483647 h 62"/>
              <a:gd name="T32" fmla="*/ 0 w 52"/>
              <a:gd name="T33" fmla="*/ 2147483647 h 62"/>
              <a:gd name="T34" fmla="*/ 2147483647 w 52"/>
              <a:gd name="T35" fmla="*/ 2147483647 h 62"/>
              <a:gd name="T36" fmla="*/ 2147483647 w 52"/>
              <a:gd name="T37" fmla="*/ 2147483647 h 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2"/>
              <a:gd name="T58" fmla="*/ 0 h 62"/>
              <a:gd name="T59" fmla="*/ 52 w 52"/>
              <a:gd name="T60" fmla="*/ 62 h 6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2" h="62">
                <a:moveTo>
                  <a:pt x="4" y="56"/>
                </a:moveTo>
                <a:cubicBezTo>
                  <a:pt x="5" y="57"/>
                  <a:pt x="10" y="62"/>
                  <a:pt x="12" y="60"/>
                </a:cubicBezTo>
                <a:cubicBezTo>
                  <a:pt x="17" y="56"/>
                  <a:pt x="25" y="53"/>
                  <a:pt x="29" y="59"/>
                </a:cubicBezTo>
                <a:cubicBezTo>
                  <a:pt x="29" y="62"/>
                  <a:pt x="32" y="60"/>
                  <a:pt x="34" y="61"/>
                </a:cubicBezTo>
                <a:cubicBezTo>
                  <a:pt x="39" y="60"/>
                  <a:pt x="42" y="57"/>
                  <a:pt x="47" y="55"/>
                </a:cubicBezTo>
                <a:cubicBezTo>
                  <a:pt x="46" y="56"/>
                  <a:pt x="50" y="53"/>
                  <a:pt x="47" y="53"/>
                </a:cubicBezTo>
                <a:cubicBezTo>
                  <a:pt x="49" y="51"/>
                  <a:pt x="47" y="46"/>
                  <a:pt x="47" y="46"/>
                </a:cubicBezTo>
                <a:lnTo>
                  <a:pt x="52" y="40"/>
                </a:lnTo>
                <a:lnTo>
                  <a:pt x="45" y="31"/>
                </a:lnTo>
                <a:lnTo>
                  <a:pt x="48" y="24"/>
                </a:lnTo>
                <a:lnTo>
                  <a:pt x="45" y="17"/>
                </a:lnTo>
                <a:lnTo>
                  <a:pt x="40" y="21"/>
                </a:lnTo>
                <a:lnTo>
                  <a:pt x="30" y="16"/>
                </a:lnTo>
                <a:cubicBezTo>
                  <a:pt x="33" y="10"/>
                  <a:pt x="28" y="10"/>
                  <a:pt x="24" y="8"/>
                </a:cubicBezTo>
                <a:lnTo>
                  <a:pt x="21" y="0"/>
                </a:lnTo>
                <a:lnTo>
                  <a:pt x="3" y="1"/>
                </a:lnTo>
                <a:lnTo>
                  <a:pt x="0" y="13"/>
                </a:lnTo>
                <a:cubicBezTo>
                  <a:pt x="9" y="19"/>
                  <a:pt x="7" y="18"/>
                  <a:pt x="17" y="24"/>
                </a:cubicBezTo>
                <a:cubicBezTo>
                  <a:pt x="18" y="23"/>
                  <a:pt x="16" y="49"/>
                  <a:pt x="4" y="56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21" name="Oval 259"/>
          <p:cNvSpPr>
            <a:spLocks noChangeArrowheads="1"/>
          </p:cNvSpPr>
          <p:nvPr/>
        </p:nvSpPr>
        <p:spPr bwMode="auto">
          <a:xfrm>
            <a:off x="7827965" y="6108702"/>
            <a:ext cx="34925" cy="22225"/>
          </a:xfrm>
          <a:prstGeom prst="ellipse">
            <a:avLst/>
          </a:prstGeom>
          <a:solidFill>
            <a:srgbClr val="FFFFFF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56" name="Freeform 261"/>
          <p:cNvSpPr>
            <a:spLocks/>
          </p:cNvSpPr>
          <p:nvPr/>
        </p:nvSpPr>
        <p:spPr bwMode="auto">
          <a:xfrm>
            <a:off x="5776915" y="2876552"/>
            <a:ext cx="822325" cy="523875"/>
          </a:xfrm>
          <a:custGeom>
            <a:avLst/>
            <a:gdLst/>
            <a:ahLst/>
            <a:cxnLst>
              <a:cxn ang="0">
                <a:pos x="65" y="38"/>
              </a:cxn>
              <a:cxn ang="0">
                <a:pos x="63" y="37"/>
              </a:cxn>
              <a:cxn ang="0">
                <a:pos x="65" y="38"/>
              </a:cxn>
              <a:cxn ang="0">
                <a:pos x="30" y="36"/>
              </a:cxn>
              <a:cxn ang="0">
                <a:pos x="35" y="26"/>
              </a:cxn>
              <a:cxn ang="0">
                <a:pos x="41" y="20"/>
              </a:cxn>
              <a:cxn ang="0">
                <a:pos x="39" y="30"/>
              </a:cxn>
              <a:cxn ang="0">
                <a:pos x="42" y="35"/>
              </a:cxn>
              <a:cxn ang="0">
                <a:pos x="30" y="36"/>
              </a:cxn>
              <a:cxn ang="0">
                <a:pos x="41" y="40"/>
              </a:cxn>
              <a:cxn ang="0">
                <a:pos x="38" y="46"/>
              </a:cxn>
              <a:cxn ang="0">
                <a:pos x="37" y="43"/>
              </a:cxn>
              <a:cxn ang="0">
                <a:pos x="41" y="40"/>
              </a:cxn>
              <a:cxn ang="0">
                <a:pos x="29" y="40"/>
              </a:cxn>
              <a:cxn ang="0">
                <a:pos x="27" y="42"/>
              </a:cxn>
              <a:cxn ang="0">
                <a:pos x="30" y="46"/>
              </a:cxn>
              <a:cxn ang="0">
                <a:pos x="33" y="43"/>
              </a:cxn>
              <a:cxn ang="0">
                <a:pos x="29" y="40"/>
              </a:cxn>
              <a:cxn ang="0">
                <a:pos x="20" y="38"/>
              </a:cxn>
              <a:cxn ang="0">
                <a:pos x="26" y="39"/>
              </a:cxn>
              <a:cxn ang="0">
                <a:pos x="25" y="29"/>
              </a:cxn>
              <a:cxn ang="0">
                <a:pos x="20" y="38"/>
              </a:cxn>
              <a:cxn ang="0">
                <a:pos x="18" y="42"/>
              </a:cxn>
              <a:cxn ang="0">
                <a:pos x="12" y="43"/>
              </a:cxn>
              <a:cxn ang="0">
                <a:pos x="6" y="42"/>
              </a:cxn>
              <a:cxn ang="0">
                <a:pos x="5" y="35"/>
              </a:cxn>
              <a:cxn ang="0">
                <a:pos x="1" y="14"/>
              </a:cxn>
              <a:cxn ang="0">
                <a:pos x="15" y="12"/>
              </a:cxn>
              <a:cxn ang="0">
                <a:pos x="5" y="11"/>
              </a:cxn>
              <a:cxn ang="0">
                <a:pos x="6" y="5"/>
              </a:cxn>
              <a:cxn ang="0">
                <a:pos x="16" y="5"/>
              </a:cxn>
              <a:cxn ang="0">
                <a:pos x="20" y="0"/>
              </a:cxn>
              <a:cxn ang="0">
                <a:pos x="18" y="13"/>
              </a:cxn>
              <a:cxn ang="0">
                <a:pos x="27" y="17"/>
              </a:cxn>
              <a:cxn ang="0">
                <a:pos x="20" y="20"/>
              </a:cxn>
              <a:cxn ang="0">
                <a:pos x="12" y="37"/>
              </a:cxn>
              <a:cxn ang="0">
                <a:pos x="12" y="39"/>
              </a:cxn>
              <a:cxn ang="0">
                <a:pos x="18" y="42"/>
              </a:cxn>
            </a:cxnLst>
            <a:rect l="0" t="0" r="r" b="b"/>
            <a:pathLst>
              <a:path w="71" h="46">
                <a:moveTo>
                  <a:pt x="65" y="38"/>
                </a:moveTo>
                <a:cubicBezTo>
                  <a:pt x="71" y="40"/>
                  <a:pt x="66" y="33"/>
                  <a:pt x="63" y="37"/>
                </a:cubicBezTo>
                <a:cubicBezTo>
                  <a:pt x="61" y="40"/>
                  <a:pt x="63" y="40"/>
                  <a:pt x="65" y="38"/>
                </a:cubicBezTo>
                <a:moveTo>
                  <a:pt x="30" y="36"/>
                </a:moveTo>
                <a:cubicBezTo>
                  <a:pt x="30" y="24"/>
                  <a:pt x="30" y="28"/>
                  <a:pt x="35" y="26"/>
                </a:cubicBezTo>
                <a:cubicBezTo>
                  <a:pt x="36" y="26"/>
                  <a:pt x="37" y="18"/>
                  <a:pt x="41" y="20"/>
                </a:cubicBezTo>
                <a:cubicBezTo>
                  <a:pt x="39" y="21"/>
                  <a:pt x="41" y="28"/>
                  <a:pt x="39" y="30"/>
                </a:cubicBezTo>
                <a:cubicBezTo>
                  <a:pt x="39" y="32"/>
                  <a:pt x="42" y="33"/>
                  <a:pt x="42" y="35"/>
                </a:cubicBezTo>
                <a:cubicBezTo>
                  <a:pt x="34" y="40"/>
                  <a:pt x="42" y="36"/>
                  <a:pt x="30" y="36"/>
                </a:cubicBezTo>
                <a:moveTo>
                  <a:pt x="41" y="40"/>
                </a:moveTo>
                <a:cubicBezTo>
                  <a:pt x="39" y="42"/>
                  <a:pt x="38" y="44"/>
                  <a:pt x="38" y="46"/>
                </a:cubicBezTo>
                <a:cubicBezTo>
                  <a:pt x="35" y="46"/>
                  <a:pt x="40" y="44"/>
                  <a:pt x="37" y="43"/>
                </a:cubicBezTo>
                <a:cubicBezTo>
                  <a:pt x="37" y="42"/>
                  <a:pt x="28" y="41"/>
                  <a:pt x="41" y="40"/>
                </a:cubicBezTo>
                <a:moveTo>
                  <a:pt x="29" y="40"/>
                </a:moveTo>
                <a:cubicBezTo>
                  <a:pt x="29" y="40"/>
                  <a:pt x="27" y="42"/>
                  <a:pt x="27" y="42"/>
                </a:cubicBezTo>
                <a:cubicBezTo>
                  <a:pt x="30" y="44"/>
                  <a:pt x="27" y="46"/>
                  <a:pt x="30" y="46"/>
                </a:cubicBezTo>
                <a:cubicBezTo>
                  <a:pt x="30" y="44"/>
                  <a:pt x="31" y="45"/>
                  <a:pt x="33" y="43"/>
                </a:cubicBezTo>
                <a:cubicBezTo>
                  <a:pt x="32" y="43"/>
                  <a:pt x="27" y="39"/>
                  <a:pt x="29" y="40"/>
                </a:cubicBezTo>
                <a:moveTo>
                  <a:pt x="20" y="38"/>
                </a:moveTo>
                <a:lnTo>
                  <a:pt x="26" y="39"/>
                </a:lnTo>
                <a:cubicBezTo>
                  <a:pt x="26" y="37"/>
                  <a:pt x="26" y="31"/>
                  <a:pt x="25" y="29"/>
                </a:cubicBezTo>
                <a:cubicBezTo>
                  <a:pt x="22" y="29"/>
                  <a:pt x="17" y="35"/>
                  <a:pt x="20" y="38"/>
                </a:cubicBezTo>
                <a:moveTo>
                  <a:pt x="18" y="42"/>
                </a:moveTo>
                <a:lnTo>
                  <a:pt x="12" y="43"/>
                </a:lnTo>
                <a:lnTo>
                  <a:pt x="6" y="42"/>
                </a:lnTo>
                <a:cubicBezTo>
                  <a:pt x="6" y="39"/>
                  <a:pt x="5" y="37"/>
                  <a:pt x="5" y="35"/>
                </a:cubicBezTo>
                <a:cubicBezTo>
                  <a:pt x="1" y="32"/>
                  <a:pt x="2" y="19"/>
                  <a:pt x="1" y="14"/>
                </a:cubicBezTo>
                <a:cubicBezTo>
                  <a:pt x="8" y="17"/>
                  <a:pt x="12" y="15"/>
                  <a:pt x="15" y="12"/>
                </a:cubicBezTo>
                <a:cubicBezTo>
                  <a:pt x="15" y="11"/>
                  <a:pt x="9" y="8"/>
                  <a:pt x="5" y="11"/>
                </a:cubicBezTo>
                <a:cubicBezTo>
                  <a:pt x="0" y="14"/>
                  <a:pt x="7" y="5"/>
                  <a:pt x="6" y="5"/>
                </a:cubicBezTo>
                <a:cubicBezTo>
                  <a:pt x="8" y="5"/>
                  <a:pt x="14" y="5"/>
                  <a:pt x="16" y="5"/>
                </a:cubicBezTo>
                <a:cubicBezTo>
                  <a:pt x="16" y="2"/>
                  <a:pt x="18" y="1"/>
                  <a:pt x="20" y="0"/>
                </a:cubicBezTo>
                <a:cubicBezTo>
                  <a:pt x="21" y="3"/>
                  <a:pt x="19" y="10"/>
                  <a:pt x="18" y="13"/>
                </a:cubicBezTo>
                <a:cubicBezTo>
                  <a:pt x="19" y="15"/>
                  <a:pt x="26" y="15"/>
                  <a:pt x="27" y="17"/>
                </a:cubicBezTo>
                <a:cubicBezTo>
                  <a:pt x="26" y="17"/>
                  <a:pt x="21" y="20"/>
                  <a:pt x="20" y="20"/>
                </a:cubicBezTo>
                <a:cubicBezTo>
                  <a:pt x="21" y="23"/>
                  <a:pt x="16" y="34"/>
                  <a:pt x="12" y="37"/>
                </a:cubicBezTo>
                <a:cubicBezTo>
                  <a:pt x="9" y="40"/>
                  <a:pt x="12" y="37"/>
                  <a:pt x="12" y="39"/>
                </a:cubicBezTo>
                <a:cubicBezTo>
                  <a:pt x="13" y="39"/>
                  <a:pt x="15" y="40"/>
                  <a:pt x="18" y="42"/>
                </a:cubicBezTo>
              </a:path>
            </a:pathLst>
          </a:custGeom>
          <a:solidFill>
            <a:srgbClr val="FF0000"/>
          </a:solidFill>
          <a:ln w="0">
            <a:solidFill>
              <a:srgbClr val="9893A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solidFill>
                <a:schemeClr val="accent1"/>
              </a:solidFill>
              <a:cs typeface="Arial" charset="0"/>
            </a:endParaRPr>
          </a:p>
        </p:txBody>
      </p:sp>
      <p:sp>
        <p:nvSpPr>
          <p:cNvPr id="3123" name="Freeform 262"/>
          <p:cNvSpPr>
            <a:spLocks/>
          </p:cNvSpPr>
          <p:nvPr/>
        </p:nvSpPr>
        <p:spPr bwMode="auto">
          <a:xfrm>
            <a:off x="6738940" y="476250"/>
            <a:ext cx="1055687" cy="1900238"/>
          </a:xfrm>
          <a:custGeom>
            <a:avLst/>
            <a:gdLst>
              <a:gd name="T0" fmla="*/ 2147483647 w 91"/>
              <a:gd name="T1" fmla="*/ 2147483647 h 167"/>
              <a:gd name="T2" fmla="*/ 2147483647 w 91"/>
              <a:gd name="T3" fmla="*/ 2147483647 h 167"/>
              <a:gd name="T4" fmla="*/ 2147483647 w 91"/>
              <a:gd name="T5" fmla="*/ 2147483647 h 167"/>
              <a:gd name="T6" fmla="*/ 2147483647 w 91"/>
              <a:gd name="T7" fmla="*/ 2147483647 h 167"/>
              <a:gd name="T8" fmla="*/ 2147483647 w 91"/>
              <a:gd name="T9" fmla="*/ 2147483647 h 167"/>
              <a:gd name="T10" fmla="*/ 2147483647 w 91"/>
              <a:gd name="T11" fmla="*/ 2147483647 h 167"/>
              <a:gd name="T12" fmla="*/ 2147483647 w 91"/>
              <a:gd name="T13" fmla="*/ 2147483647 h 167"/>
              <a:gd name="T14" fmla="*/ 2147483647 w 91"/>
              <a:gd name="T15" fmla="*/ 2147483647 h 167"/>
              <a:gd name="T16" fmla="*/ 2147483647 w 91"/>
              <a:gd name="T17" fmla="*/ 2147483647 h 167"/>
              <a:gd name="T18" fmla="*/ 2147483647 w 91"/>
              <a:gd name="T19" fmla="*/ 2147483647 h 167"/>
              <a:gd name="T20" fmla="*/ 2147483647 w 91"/>
              <a:gd name="T21" fmla="*/ 2147483647 h 167"/>
              <a:gd name="T22" fmla="*/ 2147483647 w 91"/>
              <a:gd name="T23" fmla="*/ 2147483647 h 167"/>
              <a:gd name="T24" fmla="*/ 2147483647 w 91"/>
              <a:gd name="T25" fmla="*/ 0 h 167"/>
              <a:gd name="T26" fmla="*/ 2147483647 w 91"/>
              <a:gd name="T27" fmla="*/ 2147483647 h 167"/>
              <a:gd name="T28" fmla="*/ 2147483647 w 91"/>
              <a:gd name="T29" fmla="*/ 2147483647 h 167"/>
              <a:gd name="T30" fmla="*/ 2147483647 w 91"/>
              <a:gd name="T31" fmla="*/ 2147483647 h 167"/>
              <a:gd name="T32" fmla="*/ 2147483647 w 91"/>
              <a:gd name="T33" fmla="*/ 2147483647 h 167"/>
              <a:gd name="T34" fmla="*/ 2147483647 w 91"/>
              <a:gd name="T35" fmla="*/ 2147483647 h 167"/>
              <a:gd name="T36" fmla="*/ 2147483647 w 91"/>
              <a:gd name="T37" fmla="*/ 2147483647 h 167"/>
              <a:gd name="T38" fmla="*/ 2147483647 w 91"/>
              <a:gd name="T39" fmla="*/ 2147483647 h 167"/>
              <a:gd name="T40" fmla="*/ 2147483647 w 91"/>
              <a:gd name="T41" fmla="*/ 2147483647 h 167"/>
              <a:gd name="T42" fmla="*/ 2147483647 w 91"/>
              <a:gd name="T43" fmla="*/ 2147483647 h 167"/>
              <a:gd name="T44" fmla="*/ 0 w 91"/>
              <a:gd name="T45" fmla="*/ 2147483647 h 167"/>
              <a:gd name="T46" fmla="*/ 2147483647 w 91"/>
              <a:gd name="T47" fmla="*/ 2147483647 h 167"/>
              <a:gd name="T48" fmla="*/ 2147483647 w 91"/>
              <a:gd name="T49" fmla="*/ 2147483647 h 167"/>
              <a:gd name="T50" fmla="*/ 2147483647 w 91"/>
              <a:gd name="T51" fmla="*/ 2147483647 h 167"/>
              <a:gd name="T52" fmla="*/ 2147483647 w 91"/>
              <a:gd name="T53" fmla="*/ 2147483647 h 167"/>
              <a:gd name="T54" fmla="*/ 2147483647 w 91"/>
              <a:gd name="T55" fmla="*/ 2147483647 h 167"/>
              <a:gd name="T56" fmla="*/ 2147483647 w 91"/>
              <a:gd name="T57" fmla="*/ 2147483647 h 167"/>
              <a:gd name="T58" fmla="*/ 2147483647 w 91"/>
              <a:gd name="T59" fmla="*/ 2147483647 h 167"/>
              <a:gd name="T60" fmla="*/ 2147483647 w 91"/>
              <a:gd name="T61" fmla="*/ 2147483647 h 167"/>
              <a:gd name="T62" fmla="*/ 2147483647 w 91"/>
              <a:gd name="T63" fmla="*/ 2147483647 h 167"/>
              <a:gd name="T64" fmla="*/ 2147483647 w 91"/>
              <a:gd name="T65" fmla="*/ 2147483647 h 167"/>
              <a:gd name="T66" fmla="*/ 2147483647 w 91"/>
              <a:gd name="T67" fmla="*/ 2147483647 h 167"/>
              <a:gd name="T68" fmla="*/ 2147483647 w 91"/>
              <a:gd name="T69" fmla="*/ 2147483647 h 167"/>
              <a:gd name="T70" fmla="*/ 2147483647 w 91"/>
              <a:gd name="T71" fmla="*/ 2147483647 h 167"/>
              <a:gd name="T72" fmla="*/ 2147483647 w 91"/>
              <a:gd name="T73" fmla="*/ 2147483647 h 167"/>
              <a:gd name="T74" fmla="*/ 2147483647 w 91"/>
              <a:gd name="T75" fmla="*/ 2147483647 h 167"/>
              <a:gd name="T76" fmla="*/ 2147483647 w 91"/>
              <a:gd name="T77" fmla="*/ 2147483647 h 16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1"/>
              <a:gd name="T118" fmla="*/ 0 h 167"/>
              <a:gd name="T119" fmla="*/ 91 w 91"/>
              <a:gd name="T120" fmla="*/ 167 h 16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1" h="167">
                <a:moveTo>
                  <a:pt x="78" y="92"/>
                </a:moveTo>
                <a:lnTo>
                  <a:pt x="81" y="89"/>
                </a:lnTo>
                <a:lnTo>
                  <a:pt x="73" y="88"/>
                </a:lnTo>
                <a:cubicBezTo>
                  <a:pt x="73" y="86"/>
                  <a:pt x="72" y="84"/>
                  <a:pt x="72" y="82"/>
                </a:cubicBezTo>
                <a:cubicBezTo>
                  <a:pt x="69" y="82"/>
                  <a:pt x="67" y="79"/>
                  <a:pt x="66" y="77"/>
                </a:cubicBezTo>
                <a:lnTo>
                  <a:pt x="70" y="64"/>
                </a:lnTo>
                <a:lnTo>
                  <a:pt x="60" y="51"/>
                </a:lnTo>
                <a:cubicBezTo>
                  <a:pt x="57" y="48"/>
                  <a:pt x="58" y="44"/>
                  <a:pt x="59" y="37"/>
                </a:cubicBezTo>
                <a:cubicBezTo>
                  <a:pt x="55" y="33"/>
                  <a:pt x="55" y="30"/>
                  <a:pt x="49" y="29"/>
                </a:cubicBezTo>
                <a:lnTo>
                  <a:pt x="45" y="12"/>
                </a:lnTo>
                <a:lnTo>
                  <a:pt x="48" y="5"/>
                </a:lnTo>
                <a:lnTo>
                  <a:pt x="44" y="5"/>
                </a:lnTo>
                <a:lnTo>
                  <a:pt x="38" y="0"/>
                </a:lnTo>
                <a:lnTo>
                  <a:pt x="32" y="4"/>
                </a:lnTo>
                <a:lnTo>
                  <a:pt x="29" y="11"/>
                </a:lnTo>
                <a:lnTo>
                  <a:pt x="30" y="18"/>
                </a:lnTo>
                <a:lnTo>
                  <a:pt x="30" y="21"/>
                </a:lnTo>
                <a:lnTo>
                  <a:pt x="26" y="27"/>
                </a:lnTo>
                <a:lnTo>
                  <a:pt x="24" y="27"/>
                </a:lnTo>
                <a:lnTo>
                  <a:pt x="20" y="25"/>
                </a:lnTo>
                <a:lnTo>
                  <a:pt x="15" y="27"/>
                </a:lnTo>
                <a:cubicBezTo>
                  <a:pt x="14" y="27"/>
                  <a:pt x="13" y="24"/>
                  <a:pt x="5" y="19"/>
                </a:cubicBezTo>
                <a:cubicBezTo>
                  <a:pt x="5" y="19"/>
                  <a:pt x="2" y="21"/>
                  <a:pt x="0" y="23"/>
                </a:cubicBezTo>
                <a:cubicBezTo>
                  <a:pt x="3" y="27"/>
                  <a:pt x="10" y="30"/>
                  <a:pt x="14" y="31"/>
                </a:cubicBezTo>
                <a:cubicBezTo>
                  <a:pt x="23" y="34"/>
                  <a:pt x="25" y="51"/>
                  <a:pt x="27" y="58"/>
                </a:cubicBezTo>
                <a:lnTo>
                  <a:pt x="27" y="69"/>
                </a:lnTo>
                <a:cubicBezTo>
                  <a:pt x="31" y="73"/>
                  <a:pt x="42" y="75"/>
                  <a:pt x="42" y="82"/>
                </a:cubicBezTo>
                <a:cubicBezTo>
                  <a:pt x="35" y="80"/>
                  <a:pt x="32" y="97"/>
                  <a:pt x="32" y="104"/>
                </a:cubicBezTo>
                <a:cubicBezTo>
                  <a:pt x="26" y="103"/>
                  <a:pt x="31" y="106"/>
                  <a:pt x="30" y="108"/>
                </a:cubicBezTo>
                <a:cubicBezTo>
                  <a:pt x="26" y="108"/>
                  <a:pt x="25" y="117"/>
                  <a:pt x="19" y="119"/>
                </a:cubicBezTo>
                <a:cubicBezTo>
                  <a:pt x="19" y="122"/>
                  <a:pt x="18" y="125"/>
                  <a:pt x="17" y="127"/>
                </a:cubicBezTo>
                <a:cubicBezTo>
                  <a:pt x="19" y="135"/>
                  <a:pt x="20" y="148"/>
                  <a:pt x="23" y="157"/>
                </a:cubicBezTo>
                <a:cubicBezTo>
                  <a:pt x="25" y="160"/>
                  <a:pt x="33" y="161"/>
                  <a:pt x="36" y="164"/>
                </a:cubicBezTo>
                <a:cubicBezTo>
                  <a:pt x="53" y="167"/>
                  <a:pt x="64" y="148"/>
                  <a:pt x="70" y="147"/>
                </a:cubicBezTo>
                <a:cubicBezTo>
                  <a:pt x="77" y="141"/>
                  <a:pt x="83" y="132"/>
                  <a:pt x="86" y="127"/>
                </a:cubicBezTo>
                <a:cubicBezTo>
                  <a:pt x="89" y="119"/>
                  <a:pt x="91" y="115"/>
                  <a:pt x="88" y="109"/>
                </a:cubicBezTo>
                <a:cubicBezTo>
                  <a:pt x="86" y="105"/>
                  <a:pt x="82" y="102"/>
                  <a:pt x="78" y="102"/>
                </a:cubicBezTo>
                <a:lnTo>
                  <a:pt x="79" y="97"/>
                </a:lnTo>
                <a:lnTo>
                  <a:pt x="78" y="92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24" name="Freeform 263"/>
          <p:cNvSpPr>
            <a:spLocks/>
          </p:cNvSpPr>
          <p:nvPr/>
        </p:nvSpPr>
        <p:spPr bwMode="auto">
          <a:xfrm>
            <a:off x="5556252" y="3332163"/>
            <a:ext cx="974725" cy="1320800"/>
          </a:xfrm>
          <a:custGeom>
            <a:avLst/>
            <a:gdLst>
              <a:gd name="T0" fmla="*/ 2147483647 w 84"/>
              <a:gd name="T1" fmla="*/ 2147483647 h 116"/>
              <a:gd name="T2" fmla="*/ 2147483647 w 84"/>
              <a:gd name="T3" fmla="*/ 2147483647 h 116"/>
              <a:gd name="T4" fmla="*/ 2147483647 w 84"/>
              <a:gd name="T5" fmla="*/ 2147483647 h 116"/>
              <a:gd name="T6" fmla="*/ 2147483647 w 84"/>
              <a:gd name="T7" fmla="*/ 2147483647 h 116"/>
              <a:gd name="T8" fmla="*/ 2147483647 w 84"/>
              <a:gd name="T9" fmla="*/ 2147483647 h 116"/>
              <a:gd name="T10" fmla="*/ 2147483647 w 84"/>
              <a:gd name="T11" fmla="*/ 2147483647 h 116"/>
              <a:gd name="T12" fmla="*/ 2147483647 w 84"/>
              <a:gd name="T13" fmla="*/ 2147483647 h 116"/>
              <a:gd name="T14" fmla="*/ 2147483647 w 84"/>
              <a:gd name="T15" fmla="*/ 2147483647 h 116"/>
              <a:gd name="T16" fmla="*/ 2147483647 w 84"/>
              <a:gd name="T17" fmla="*/ 2147483647 h 116"/>
              <a:gd name="T18" fmla="*/ 2147483647 w 84"/>
              <a:gd name="T19" fmla="*/ 2147483647 h 116"/>
              <a:gd name="T20" fmla="*/ 2147483647 w 84"/>
              <a:gd name="T21" fmla="*/ 2147483647 h 116"/>
              <a:gd name="T22" fmla="*/ 2147483647 w 84"/>
              <a:gd name="T23" fmla="*/ 2147483647 h 116"/>
              <a:gd name="T24" fmla="*/ 2147483647 w 84"/>
              <a:gd name="T25" fmla="*/ 2147483647 h 116"/>
              <a:gd name="T26" fmla="*/ 2147483647 w 84"/>
              <a:gd name="T27" fmla="*/ 2147483647 h 116"/>
              <a:gd name="T28" fmla="*/ 2147483647 w 84"/>
              <a:gd name="T29" fmla="*/ 2147483647 h 116"/>
              <a:gd name="T30" fmla="*/ 2147483647 w 84"/>
              <a:gd name="T31" fmla="*/ 2147483647 h 116"/>
              <a:gd name="T32" fmla="*/ 2147483647 w 84"/>
              <a:gd name="T33" fmla="*/ 2147483647 h 116"/>
              <a:gd name="T34" fmla="*/ 2147483647 w 84"/>
              <a:gd name="T35" fmla="*/ 2147483647 h 116"/>
              <a:gd name="T36" fmla="*/ 2147483647 w 84"/>
              <a:gd name="T37" fmla="*/ 2147483647 h 116"/>
              <a:gd name="T38" fmla="*/ 2147483647 w 84"/>
              <a:gd name="T39" fmla="*/ 2147483647 h 116"/>
              <a:gd name="T40" fmla="*/ 2147483647 w 84"/>
              <a:gd name="T41" fmla="*/ 2147483647 h 116"/>
              <a:gd name="T42" fmla="*/ 2147483647 w 84"/>
              <a:gd name="T43" fmla="*/ 2147483647 h 116"/>
              <a:gd name="T44" fmla="*/ 2147483647 w 84"/>
              <a:gd name="T45" fmla="*/ 2147483647 h 116"/>
              <a:gd name="T46" fmla="*/ 2147483647 w 84"/>
              <a:gd name="T47" fmla="*/ 2147483647 h 116"/>
              <a:gd name="T48" fmla="*/ 2147483647 w 84"/>
              <a:gd name="T49" fmla="*/ 2147483647 h 116"/>
              <a:gd name="T50" fmla="*/ 2147483647 w 84"/>
              <a:gd name="T51" fmla="*/ 2147483647 h 116"/>
              <a:gd name="T52" fmla="*/ 2147483647 w 84"/>
              <a:gd name="T53" fmla="*/ 2147483647 h 116"/>
              <a:gd name="T54" fmla="*/ 2147483647 w 84"/>
              <a:gd name="T55" fmla="*/ 2147483647 h 116"/>
              <a:gd name="T56" fmla="*/ 2147483647 w 84"/>
              <a:gd name="T57" fmla="*/ 2147483647 h 116"/>
              <a:gd name="T58" fmla="*/ 2147483647 w 84"/>
              <a:gd name="T59" fmla="*/ 2147483647 h 116"/>
              <a:gd name="T60" fmla="*/ 2147483647 w 84"/>
              <a:gd name="T61" fmla="*/ 2147483647 h 116"/>
              <a:gd name="T62" fmla="*/ 2147483647 w 84"/>
              <a:gd name="T63" fmla="*/ 2147483647 h 116"/>
              <a:gd name="T64" fmla="*/ 0 w 84"/>
              <a:gd name="T65" fmla="*/ 2147483647 h 116"/>
              <a:gd name="T66" fmla="*/ 2147483647 w 84"/>
              <a:gd name="T67" fmla="*/ 2147483647 h 116"/>
              <a:gd name="T68" fmla="*/ 2147483647 w 84"/>
              <a:gd name="T69" fmla="*/ 2147483647 h 116"/>
              <a:gd name="T70" fmla="*/ 2147483647 w 84"/>
              <a:gd name="T71" fmla="*/ 2147483647 h 116"/>
              <a:gd name="T72" fmla="*/ 2147483647 w 84"/>
              <a:gd name="T73" fmla="*/ 2147483647 h 116"/>
              <a:gd name="T74" fmla="*/ 2147483647 w 84"/>
              <a:gd name="T75" fmla="*/ 2147483647 h 116"/>
              <a:gd name="T76" fmla="*/ 2147483647 w 84"/>
              <a:gd name="T77" fmla="*/ 2147483647 h 116"/>
              <a:gd name="T78" fmla="*/ 2147483647 w 84"/>
              <a:gd name="T79" fmla="*/ 2147483647 h 116"/>
              <a:gd name="T80" fmla="*/ 2147483647 w 84"/>
              <a:gd name="T81" fmla="*/ 2147483647 h 116"/>
              <a:gd name="T82" fmla="*/ 2147483647 w 84"/>
              <a:gd name="T83" fmla="*/ 2147483647 h 116"/>
              <a:gd name="T84" fmla="*/ 2147483647 w 84"/>
              <a:gd name="T85" fmla="*/ 2147483647 h 116"/>
              <a:gd name="T86" fmla="*/ 2147483647 w 84"/>
              <a:gd name="T87" fmla="*/ 2147483647 h 116"/>
              <a:gd name="T88" fmla="*/ 2147483647 w 84"/>
              <a:gd name="T89" fmla="*/ 2147483647 h 116"/>
              <a:gd name="T90" fmla="*/ 2147483647 w 84"/>
              <a:gd name="T91" fmla="*/ 2147483647 h 116"/>
              <a:gd name="T92" fmla="*/ 2147483647 w 84"/>
              <a:gd name="T93" fmla="*/ 2147483647 h 116"/>
              <a:gd name="T94" fmla="*/ 2147483647 w 84"/>
              <a:gd name="T95" fmla="*/ 2147483647 h 116"/>
              <a:gd name="T96" fmla="*/ 2147483647 w 84"/>
              <a:gd name="T97" fmla="*/ 2147483647 h 116"/>
              <a:gd name="T98" fmla="*/ 2147483647 w 84"/>
              <a:gd name="T99" fmla="*/ 2147483647 h 116"/>
              <a:gd name="T100" fmla="*/ 2147483647 w 84"/>
              <a:gd name="T101" fmla="*/ 2147483647 h 116"/>
              <a:gd name="T102" fmla="*/ 2147483647 w 84"/>
              <a:gd name="T103" fmla="*/ 2147483647 h 1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4"/>
              <a:gd name="T157" fmla="*/ 0 h 116"/>
              <a:gd name="T158" fmla="*/ 84 w 84"/>
              <a:gd name="T159" fmla="*/ 116 h 1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4" h="116">
                <a:moveTo>
                  <a:pt x="56" y="71"/>
                </a:moveTo>
                <a:cubicBezTo>
                  <a:pt x="64" y="67"/>
                  <a:pt x="73" y="67"/>
                  <a:pt x="78" y="56"/>
                </a:cubicBezTo>
                <a:lnTo>
                  <a:pt x="83" y="58"/>
                </a:lnTo>
                <a:cubicBezTo>
                  <a:pt x="84" y="56"/>
                  <a:pt x="83" y="55"/>
                  <a:pt x="82" y="51"/>
                </a:cubicBezTo>
                <a:lnTo>
                  <a:pt x="81" y="41"/>
                </a:lnTo>
                <a:lnTo>
                  <a:pt x="75" y="32"/>
                </a:lnTo>
                <a:cubicBezTo>
                  <a:pt x="75" y="30"/>
                  <a:pt x="76" y="28"/>
                  <a:pt x="77" y="26"/>
                </a:cubicBezTo>
                <a:lnTo>
                  <a:pt x="75" y="16"/>
                </a:lnTo>
                <a:cubicBezTo>
                  <a:pt x="75" y="14"/>
                  <a:pt x="67" y="12"/>
                  <a:pt x="70" y="11"/>
                </a:cubicBezTo>
                <a:cubicBezTo>
                  <a:pt x="73" y="9"/>
                  <a:pt x="69" y="4"/>
                  <a:pt x="68" y="3"/>
                </a:cubicBezTo>
                <a:cubicBezTo>
                  <a:pt x="67" y="2"/>
                  <a:pt x="66" y="0"/>
                  <a:pt x="64" y="3"/>
                </a:cubicBezTo>
                <a:cubicBezTo>
                  <a:pt x="62" y="6"/>
                  <a:pt x="70" y="4"/>
                  <a:pt x="65" y="9"/>
                </a:cubicBezTo>
                <a:cubicBezTo>
                  <a:pt x="60" y="13"/>
                  <a:pt x="55" y="12"/>
                  <a:pt x="53" y="11"/>
                </a:cubicBezTo>
                <a:cubicBezTo>
                  <a:pt x="53" y="11"/>
                  <a:pt x="52" y="15"/>
                  <a:pt x="52" y="16"/>
                </a:cubicBezTo>
                <a:lnTo>
                  <a:pt x="47" y="15"/>
                </a:lnTo>
                <a:lnTo>
                  <a:pt x="47" y="12"/>
                </a:lnTo>
                <a:cubicBezTo>
                  <a:pt x="44" y="11"/>
                  <a:pt x="39" y="9"/>
                  <a:pt x="36" y="9"/>
                </a:cubicBezTo>
                <a:cubicBezTo>
                  <a:pt x="36" y="6"/>
                  <a:pt x="38" y="5"/>
                  <a:pt x="37" y="2"/>
                </a:cubicBezTo>
                <a:lnTo>
                  <a:pt x="30" y="3"/>
                </a:lnTo>
                <a:lnTo>
                  <a:pt x="25" y="2"/>
                </a:lnTo>
                <a:cubicBezTo>
                  <a:pt x="25" y="5"/>
                  <a:pt x="28" y="11"/>
                  <a:pt x="29" y="12"/>
                </a:cubicBezTo>
                <a:cubicBezTo>
                  <a:pt x="29" y="13"/>
                  <a:pt x="28" y="15"/>
                  <a:pt x="28" y="16"/>
                </a:cubicBezTo>
                <a:cubicBezTo>
                  <a:pt x="28" y="16"/>
                  <a:pt x="26" y="18"/>
                  <a:pt x="26" y="18"/>
                </a:cubicBezTo>
                <a:lnTo>
                  <a:pt x="25" y="16"/>
                </a:lnTo>
                <a:cubicBezTo>
                  <a:pt x="25" y="17"/>
                  <a:pt x="25" y="23"/>
                  <a:pt x="23" y="23"/>
                </a:cubicBezTo>
                <a:lnTo>
                  <a:pt x="21" y="23"/>
                </a:lnTo>
                <a:cubicBezTo>
                  <a:pt x="20" y="23"/>
                  <a:pt x="17" y="19"/>
                  <a:pt x="16" y="18"/>
                </a:cubicBezTo>
                <a:lnTo>
                  <a:pt x="12" y="22"/>
                </a:lnTo>
                <a:lnTo>
                  <a:pt x="14" y="30"/>
                </a:lnTo>
                <a:lnTo>
                  <a:pt x="9" y="36"/>
                </a:lnTo>
                <a:lnTo>
                  <a:pt x="11" y="39"/>
                </a:lnTo>
                <a:lnTo>
                  <a:pt x="1" y="47"/>
                </a:lnTo>
                <a:cubicBezTo>
                  <a:pt x="1" y="47"/>
                  <a:pt x="0" y="63"/>
                  <a:pt x="0" y="64"/>
                </a:cubicBezTo>
                <a:lnTo>
                  <a:pt x="4" y="77"/>
                </a:lnTo>
                <a:cubicBezTo>
                  <a:pt x="5" y="78"/>
                  <a:pt x="7" y="80"/>
                  <a:pt x="7" y="81"/>
                </a:cubicBezTo>
                <a:cubicBezTo>
                  <a:pt x="7" y="83"/>
                  <a:pt x="7" y="83"/>
                  <a:pt x="6" y="84"/>
                </a:cubicBezTo>
                <a:cubicBezTo>
                  <a:pt x="11" y="87"/>
                  <a:pt x="16" y="84"/>
                  <a:pt x="20" y="90"/>
                </a:cubicBezTo>
                <a:lnTo>
                  <a:pt x="20" y="92"/>
                </a:lnTo>
                <a:cubicBezTo>
                  <a:pt x="18" y="100"/>
                  <a:pt x="12" y="102"/>
                  <a:pt x="14" y="112"/>
                </a:cubicBezTo>
                <a:cubicBezTo>
                  <a:pt x="15" y="112"/>
                  <a:pt x="21" y="111"/>
                  <a:pt x="21" y="110"/>
                </a:cubicBezTo>
                <a:lnTo>
                  <a:pt x="20" y="108"/>
                </a:lnTo>
                <a:cubicBezTo>
                  <a:pt x="21" y="104"/>
                  <a:pt x="28" y="110"/>
                  <a:pt x="30" y="111"/>
                </a:cubicBezTo>
                <a:cubicBezTo>
                  <a:pt x="31" y="111"/>
                  <a:pt x="33" y="110"/>
                  <a:pt x="35" y="110"/>
                </a:cubicBezTo>
                <a:lnTo>
                  <a:pt x="41" y="116"/>
                </a:lnTo>
                <a:cubicBezTo>
                  <a:pt x="44" y="113"/>
                  <a:pt x="47" y="111"/>
                  <a:pt x="49" y="111"/>
                </a:cubicBezTo>
                <a:cubicBezTo>
                  <a:pt x="55" y="109"/>
                  <a:pt x="62" y="109"/>
                  <a:pt x="67" y="108"/>
                </a:cubicBezTo>
                <a:cubicBezTo>
                  <a:pt x="67" y="107"/>
                  <a:pt x="65" y="105"/>
                  <a:pt x="64" y="105"/>
                </a:cubicBezTo>
                <a:cubicBezTo>
                  <a:pt x="67" y="101"/>
                  <a:pt x="76" y="95"/>
                  <a:pt x="80" y="95"/>
                </a:cubicBezTo>
                <a:lnTo>
                  <a:pt x="78" y="92"/>
                </a:lnTo>
                <a:cubicBezTo>
                  <a:pt x="77" y="91"/>
                  <a:pt x="75" y="92"/>
                  <a:pt x="71" y="87"/>
                </a:cubicBezTo>
                <a:cubicBezTo>
                  <a:pt x="66" y="81"/>
                  <a:pt x="63" y="75"/>
                  <a:pt x="63" y="75"/>
                </a:cubicBezTo>
                <a:lnTo>
                  <a:pt x="56" y="71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" name="Freeform 264"/>
          <p:cNvSpPr>
            <a:spLocks/>
          </p:cNvSpPr>
          <p:nvPr/>
        </p:nvSpPr>
        <p:spPr bwMode="auto">
          <a:xfrm>
            <a:off x="5278440" y="3571875"/>
            <a:ext cx="441325" cy="488950"/>
          </a:xfrm>
          <a:custGeom>
            <a:avLst/>
            <a:gdLst/>
            <a:ahLst/>
            <a:cxnLst>
              <a:cxn ang="0">
                <a:pos x="24" y="26"/>
              </a:cxn>
              <a:cxn ang="0">
                <a:pos x="35" y="18"/>
              </a:cxn>
              <a:cxn ang="0">
                <a:pos x="33" y="15"/>
              </a:cxn>
              <a:cxn ang="0">
                <a:pos x="38" y="9"/>
              </a:cxn>
              <a:cxn ang="0">
                <a:pos x="36" y="3"/>
              </a:cxn>
              <a:cxn ang="0">
                <a:pos x="20" y="5"/>
              </a:cxn>
              <a:cxn ang="0">
                <a:pos x="20" y="15"/>
              </a:cxn>
              <a:cxn ang="0">
                <a:pos x="17" y="15"/>
              </a:cxn>
              <a:cxn ang="0">
                <a:pos x="16" y="14"/>
              </a:cxn>
              <a:cxn ang="0">
                <a:pos x="18" y="10"/>
              </a:cxn>
              <a:cxn ang="0">
                <a:pos x="16" y="8"/>
              </a:cxn>
              <a:cxn ang="0">
                <a:pos x="12" y="8"/>
              </a:cxn>
              <a:cxn ang="0">
                <a:pos x="7" y="22"/>
              </a:cxn>
              <a:cxn ang="0">
                <a:pos x="0" y="30"/>
              </a:cxn>
              <a:cxn ang="0">
                <a:pos x="4" y="32"/>
              </a:cxn>
              <a:cxn ang="0">
                <a:pos x="10" y="30"/>
              </a:cxn>
              <a:cxn ang="0">
                <a:pos x="21" y="36"/>
              </a:cxn>
              <a:cxn ang="0">
                <a:pos x="20" y="41"/>
              </a:cxn>
              <a:cxn ang="0">
                <a:pos x="24" y="43"/>
              </a:cxn>
              <a:cxn ang="0">
                <a:pos x="24" y="26"/>
              </a:cxn>
            </a:cxnLst>
            <a:rect l="0" t="0" r="r" b="b"/>
            <a:pathLst>
              <a:path w="38" h="43">
                <a:moveTo>
                  <a:pt x="24" y="26"/>
                </a:moveTo>
                <a:lnTo>
                  <a:pt x="35" y="18"/>
                </a:lnTo>
                <a:lnTo>
                  <a:pt x="33" y="15"/>
                </a:lnTo>
                <a:lnTo>
                  <a:pt x="38" y="9"/>
                </a:lnTo>
                <a:lnTo>
                  <a:pt x="36" y="3"/>
                </a:lnTo>
                <a:cubicBezTo>
                  <a:pt x="36" y="0"/>
                  <a:pt x="25" y="1"/>
                  <a:pt x="20" y="5"/>
                </a:cubicBezTo>
                <a:cubicBezTo>
                  <a:pt x="20" y="8"/>
                  <a:pt x="24" y="9"/>
                  <a:pt x="20" y="15"/>
                </a:cubicBezTo>
                <a:lnTo>
                  <a:pt x="17" y="15"/>
                </a:lnTo>
                <a:lnTo>
                  <a:pt x="16" y="14"/>
                </a:lnTo>
                <a:cubicBezTo>
                  <a:pt x="16" y="14"/>
                  <a:pt x="19" y="11"/>
                  <a:pt x="18" y="10"/>
                </a:cubicBezTo>
                <a:cubicBezTo>
                  <a:pt x="18" y="10"/>
                  <a:pt x="17" y="9"/>
                  <a:pt x="16" y="8"/>
                </a:cubicBezTo>
                <a:cubicBezTo>
                  <a:pt x="14" y="8"/>
                  <a:pt x="12" y="8"/>
                  <a:pt x="12" y="8"/>
                </a:cubicBezTo>
                <a:cubicBezTo>
                  <a:pt x="10" y="12"/>
                  <a:pt x="11" y="18"/>
                  <a:pt x="7" y="22"/>
                </a:cubicBezTo>
                <a:cubicBezTo>
                  <a:pt x="5" y="24"/>
                  <a:pt x="0" y="27"/>
                  <a:pt x="0" y="30"/>
                </a:cubicBezTo>
                <a:lnTo>
                  <a:pt x="4" y="32"/>
                </a:lnTo>
                <a:lnTo>
                  <a:pt x="10" y="30"/>
                </a:lnTo>
                <a:lnTo>
                  <a:pt x="21" y="36"/>
                </a:lnTo>
                <a:lnTo>
                  <a:pt x="20" y="41"/>
                </a:lnTo>
                <a:cubicBezTo>
                  <a:pt x="22" y="41"/>
                  <a:pt x="23" y="41"/>
                  <a:pt x="24" y="43"/>
                </a:cubicBezTo>
                <a:lnTo>
                  <a:pt x="24" y="26"/>
                </a:lnTo>
              </a:path>
            </a:pathLst>
          </a:custGeom>
          <a:solidFill>
            <a:schemeClr val="accent1"/>
          </a:solidFill>
          <a:ln w="0">
            <a:solidFill>
              <a:srgbClr val="9893A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3126" name="Freeform 265"/>
          <p:cNvSpPr>
            <a:spLocks/>
          </p:cNvSpPr>
          <p:nvPr/>
        </p:nvSpPr>
        <p:spPr bwMode="auto">
          <a:xfrm>
            <a:off x="6738938" y="4344990"/>
            <a:ext cx="754062" cy="534987"/>
          </a:xfrm>
          <a:custGeom>
            <a:avLst/>
            <a:gdLst>
              <a:gd name="T0" fmla="*/ 2147483647 w 65"/>
              <a:gd name="T1" fmla="*/ 2147483647 h 47"/>
              <a:gd name="T2" fmla="*/ 2147483647 w 65"/>
              <a:gd name="T3" fmla="*/ 2147483647 h 47"/>
              <a:gd name="T4" fmla="*/ 2147483647 w 65"/>
              <a:gd name="T5" fmla="*/ 2147483647 h 47"/>
              <a:gd name="T6" fmla="*/ 2147483647 w 65"/>
              <a:gd name="T7" fmla="*/ 2147483647 h 47"/>
              <a:gd name="T8" fmla="*/ 2147483647 w 65"/>
              <a:gd name="T9" fmla="*/ 2147483647 h 47"/>
              <a:gd name="T10" fmla="*/ 2147483647 w 65"/>
              <a:gd name="T11" fmla="*/ 2147483647 h 47"/>
              <a:gd name="T12" fmla="*/ 2147483647 w 65"/>
              <a:gd name="T13" fmla="*/ 2147483647 h 47"/>
              <a:gd name="T14" fmla="*/ 0 w 65"/>
              <a:gd name="T15" fmla="*/ 2147483647 h 47"/>
              <a:gd name="T16" fmla="*/ 2147483647 w 65"/>
              <a:gd name="T17" fmla="*/ 2147483647 h 47"/>
              <a:gd name="T18" fmla="*/ 0 w 65"/>
              <a:gd name="T19" fmla="*/ 2147483647 h 47"/>
              <a:gd name="T20" fmla="*/ 2147483647 w 65"/>
              <a:gd name="T21" fmla="*/ 2147483647 h 47"/>
              <a:gd name="T22" fmla="*/ 2147483647 w 65"/>
              <a:gd name="T23" fmla="*/ 2147483647 h 47"/>
              <a:gd name="T24" fmla="*/ 2147483647 w 65"/>
              <a:gd name="T25" fmla="*/ 2147483647 h 47"/>
              <a:gd name="T26" fmla="*/ 2147483647 w 65"/>
              <a:gd name="T27" fmla="*/ 2147483647 h 47"/>
              <a:gd name="T28" fmla="*/ 2147483647 w 65"/>
              <a:gd name="T29" fmla="*/ 2147483647 h 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5"/>
              <a:gd name="T46" fmla="*/ 0 h 47"/>
              <a:gd name="T47" fmla="*/ 65 w 65"/>
              <a:gd name="T48" fmla="*/ 47 h 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5" h="47">
                <a:moveTo>
                  <a:pt x="55" y="25"/>
                </a:moveTo>
                <a:cubicBezTo>
                  <a:pt x="59" y="19"/>
                  <a:pt x="61" y="12"/>
                  <a:pt x="65" y="8"/>
                </a:cubicBezTo>
                <a:lnTo>
                  <a:pt x="55" y="3"/>
                </a:lnTo>
                <a:cubicBezTo>
                  <a:pt x="49" y="0"/>
                  <a:pt x="47" y="0"/>
                  <a:pt x="42" y="2"/>
                </a:cubicBezTo>
                <a:cubicBezTo>
                  <a:pt x="42" y="12"/>
                  <a:pt x="24" y="7"/>
                  <a:pt x="24" y="14"/>
                </a:cubicBezTo>
                <a:cubicBezTo>
                  <a:pt x="19" y="16"/>
                  <a:pt x="13" y="18"/>
                  <a:pt x="8" y="13"/>
                </a:cubicBezTo>
                <a:cubicBezTo>
                  <a:pt x="8" y="14"/>
                  <a:pt x="7" y="14"/>
                  <a:pt x="7" y="16"/>
                </a:cubicBezTo>
                <a:cubicBezTo>
                  <a:pt x="4" y="16"/>
                  <a:pt x="2" y="17"/>
                  <a:pt x="0" y="19"/>
                </a:cubicBezTo>
                <a:lnTo>
                  <a:pt x="4" y="22"/>
                </a:lnTo>
                <a:cubicBezTo>
                  <a:pt x="4" y="26"/>
                  <a:pt x="3" y="30"/>
                  <a:pt x="0" y="33"/>
                </a:cubicBezTo>
                <a:lnTo>
                  <a:pt x="12" y="47"/>
                </a:lnTo>
                <a:lnTo>
                  <a:pt x="28" y="42"/>
                </a:lnTo>
                <a:lnTo>
                  <a:pt x="46" y="40"/>
                </a:lnTo>
                <a:cubicBezTo>
                  <a:pt x="45" y="40"/>
                  <a:pt x="54" y="36"/>
                  <a:pt x="53" y="36"/>
                </a:cubicBezTo>
                <a:cubicBezTo>
                  <a:pt x="55" y="32"/>
                  <a:pt x="56" y="31"/>
                  <a:pt x="55" y="25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27" name="Freeform 266"/>
          <p:cNvSpPr>
            <a:spLocks/>
          </p:cNvSpPr>
          <p:nvPr/>
        </p:nvSpPr>
        <p:spPr bwMode="auto">
          <a:xfrm>
            <a:off x="5545140" y="4686302"/>
            <a:ext cx="1576387" cy="1820863"/>
          </a:xfrm>
          <a:custGeom>
            <a:avLst/>
            <a:gdLst>
              <a:gd name="T0" fmla="*/ 2147483647 w 136"/>
              <a:gd name="T1" fmla="*/ 2147483647 h 160"/>
              <a:gd name="T2" fmla="*/ 2147483647 w 136"/>
              <a:gd name="T3" fmla="*/ 2147483647 h 160"/>
              <a:gd name="T4" fmla="*/ 2147483647 w 136"/>
              <a:gd name="T5" fmla="*/ 2147483647 h 160"/>
              <a:gd name="T6" fmla="*/ 2147483647 w 136"/>
              <a:gd name="T7" fmla="*/ 2147483647 h 160"/>
              <a:gd name="T8" fmla="*/ 2147483647 w 136"/>
              <a:gd name="T9" fmla="*/ 2147483647 h 160"/>
              <a:gd name="T10" fmla="*/ 2147483647 w 136"/>
              <a:gd name="T11" fmla="*/ 2147483647 h 160"/>
              <a:gd name="T12" fmla="*/ 2147483647 w 136"/>
              <a:gd name="T13" fmla="*/ 2147483647 h 160"/>
              <a:gd name="T14" fmla="*/ 2147483647 w 136"/>
              <a:gd name="T15" fmla="*/ 2147483647 h 160"/>
              <a:gd name="T16" fmla="*/ 2147483647 w 136"/>
              <a:gd name="T17" fmla="*/ 2147483647 h 160"/>
              <a:gd name="T18" fmla="*/ 2147483647 w 136"/>
              <a:gd name="T19" fmla="*/ 2147483647 h 160"/>
              <a:gd name="T20" fmla="*/ 2147483647 w 136"/>
              <a:gd name="T21" fmla="*/ 2147483647 h 160"/>
              <a:gd name="T22" fmla="*/ 2147483647 w 136"/>
              <a:gd name="T23" fmla="*/ 2147483647 h 160"/>
              <a:gd name="T24" fmla="*/ 2147483647 w 136"/>
              <a:gd name="T25" fmla="*/ 2147483647 h 160"/>
              <a:gd name="T26" fmla="*/ 2147483647 w 136"/>
              <a:gd name="T27" fmla="*/ 2147483647 h 160"/>
              <a:gd name="T28" fmla="*/ 2147483647 w 136"/>
              <a:gd name="T29" fmla="*/ 2147483647 h 160"/>
              <a:gd name="T30" fmla="*/ 2147483647 w 136"/>
              <a:gd name="T31" fmla="*/ 2147483647 h 160"/>
              <a:gd name="T32" fmla="*/ 2147483647 w 136"/>
              <a:gd name="T33" fmla="*/ 2147483647 h 160"/>
              <a:gd name="T34" fmla="*/ 2147483647 w 136"/>
              <a:gd name="T35" fmla="*/ 2147483647 h 160"/>
              <a:gd name="T36" fmla="*/ 2147483647 w 136"/>
              <a:gd name="T37" fmla="*/ 2147483647 h 160"/>
              <a:gd name="T38" fmla="*/ 2147483647 w 136"/>
              <a:gd name="T39" fmla="*/ 2147483647 h 160"/>
              <a:gd name="T40" fmla="*/ 2147483647 w 136"/>
              <a:gd name="T41" fmla="*/ 2147483647 h 160"/>
              <a:gd name="T42" fmla="*/ 2147483647 w 136"/>
              <a:gd name="T43" fmla="*/ 2147483647 h 160"/>
              <a:gd name="T44" fmla="*/ 2147483647 w 136"/>
              <a:gd name="T45" fmla="*/ 2147483647 h 160"/>
              <a:gd name="T46" fmla="*/ 2147483647 w 136"/>
              <a:gd name="T47" fmla="*/ 2147483647 h 160"/>
              <a:gd name="T48" fmla="*/ 2147483647 w 136"/>
              <a:gd name="T49" fmla="*/ 2147483647 h 160"/>
              <a:gd name="T50" fmla="*/ 2147483647 w 136"/>
              <a:gd name="T51" fmla="*/ 2147483647 h 160"/>
              <a:gd name="T52" fmla="*/ 2147483647 w 136"/>
              <a:gd name="T53" fmla="*/ 2147483647 h 160"/>
              <a:gd name="T54" fmla="*/ 2147483647 w 136"/>
              <a:gd name="T55" fmla="*/ 2147483647 h 160"/>
              <a:gd name="T56" fmla="*/ 2147483647 w 136"/>
              <a:gd name="T57" fmla="*/ 2147483647 h 160"/>
              <a:gd name="T58" fmla="*/ 2147483647 w 136"/>
              <a:gd name="T59" fmla="*/ 2147483647 h 160"/>
              <a:gd name="T60" fmla="*/ 2147483647 w 136"/>
              <a:gd name="T61" fmla="*/ 2147483647 h 160"/>
              <a:gd name="T62" fmla="*/ 2147483647 w 136"/>
              <a:gd name="T63" fmla="*/ 2147483647 h 160"/>
              <a:gd name="T64" fmla="*/ 2147483647 w 136"/>
              <a:gd name="T65" fmla="*/ 2147483647 h 160"/>
              <a:gd name="T66" fmla="*/ 2147483647 w 136"/>
              <a:gd name="T67" fmla="*/ 2147483647 h 160"/>
              <a:gd name="T68" fmla="*/ 2147483647 w 136"/>
              <a:gd name="T69" fmla="*/ 2147483647 h 160"/>
              <a:gd name="T70" fmla="*/ 2147483647 w 136"/>
              <a:gd name="T71" fmla="*/ 2147483647 h 160"/>
              <a:gd name="T72" fmla="*/ 2147483647 w 136"/>
              <a:gd name="T73" fmla="*/ 2147483647 h 160"/>
              <a:gd name="T74" fmla="*/ 2147483647 w 136"/>
              <a:gd name="T75" fmla="*/ 2147483647 h 160"/>
              <a:gd name="T76" fmla="*/ 2147483647 w 136"/>
              <a:gd name="T77" fmla="*/ 2147483647 h 160"/>
              <a:gd name="T78" fmla="*/ 2147483647 w 136"/>
              <a:gd name="T79" fmla="*/ 2147483647 h 160"/>
              <a:gd name="T80" fmla="*/ 2147483647 w 136"/>
              <a:gd name="T81" fmla="*/ 2147483647 h 160"/>
              <a:gd name="T82" fmla="*/ 2147483647 w 136"/>
              <a:gd name="T83" fmla="*/ 0 h 160"/>
              <a:gd name="T84" fmla="*/ 2147483647 w 136"/>
              <a:gd name="T85" fmla="*/ 2147483647 h 160"/>
              <a:gd name="T86" fmla="*/ 2147483647 w 136"/>
              <a:gd name="T87" fmla="*/ 2147483647 h 160"/>
              <a:gd name="T88" fmla="*/ 2147483647 w 136"/>
              <a:gd name="T89" fmla="*/ 2147483647 h 160"/>
              <a:gd name="T90" fmla="*/ 2147483647 w 136"/>
              <a:gd name="T91" fmla="*/ 2147483647 h 160"/>
              <a:gd name="T92" fmla="*/ 2147483647 w 136"/>
              <a:gd name="T93" fmla="*/ 2147483647 h 160"/>
              <a:gd name="T94" fmla="*/ 2147483647 w 136"/>
              <a:gd name="T95" fmla="*/ 2147483647 h 160"/>
              <a:gd name="T96" fmla="*/ 2147483647 w 136"/>
              <a:gd name="T97" fmla="*/ 2147483647 h 160"/>
              <a:gd name="T98" fmla="*/ 2147483647 w 136"/>
              <a:gd name="T99" fmla="*/ 2147483647 h 160"/>
              <a:gd name="T100" fmla="*/ 2147483647 w 136"/>
              <a:gd name="T101" fmla="*/ 2147483647 h 160"/>
              <a:gd name="T102" fmla="*/ 2147483647 w 136"/>
              <a:gd name="T103" fmla="*/ 2147483647 h 160"/>
              <a:gd name="T104" fmla="*/ 2147483647 w 136"/>
              <a:gd name="T105" fmla="*/ 2147483647 h 160"/>
              <a:gd name="T106" fmla="*/ 2147483647 w 136"/>
              <a:gd name="T107" fmla="*/ 2147483647 h 160"/>
              <a:gd name="T108" fmla="*/ 0 w 136"/>
              <a:gd name="T109" fmla="*/ 2147483647 h 160"/>
              <a:gd name="T110" fmla="*/ 2147483647 w 136"/>
              <a:gd name="T111" fmla="*/ 2147483647 h 160"/>
              <a:gd name="T112" fmla="*/ 2147483647 w 136"/>
              <a:gd name="T113" fmla="*/ 2147483647 h 160"/>
              <a:gd name="T114" fmla="*/ 2147483647 w 136"/>
              <a:gd name="T115" fmla="*/ 2147483647 h 16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6"/>
              <a:gd name="T175" fmla="*/ 0 h 160"/>
              <a:gd name="T176" fmla="*/ 136 w 136"/>
              <a:gd name="T177" fmla="*/ 160 h 16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6" h="160">
                <a:moveTo>
                  <a:pt x="18" y="105"/>
                </a:moveTo>
                <a:cubicBezTo>
                  <a:pt x="21" y="111"/>
                  <a:pt x="17" y="119"/>
                  <a:pt x="19" y="124"/>
                </a:cubicBezTo>
                <a:cubicBezTo>
                  <a:pt x="27" y="124"/>
                  <a:pt x="24" y="116"/>
                  <a:pt x="29" y="121"/>
                </a:cubicBezTo>
                <a:cubicBezTo>
                  <a:pt x="30" y="119"/>
                  <a:pt x="31" y="114"/>
                  <a:pt x="32" y="112"/>
                </a:cubicBezTo>
                <a:cubicBezTo>
                  <a:pt x="30" y="107"/>
                  <a:pt x="27" y="105"/>
                  <a:pt x="32" y="103"/>
                </a:cubicBezTo>
                <a:cubicBezTo>
                  <a:pt x="32" y="99"/>
                  <a:pt x="31" y="94"/>
                  <a:pt x="28" y="90"/>
                </a:cubicBezTo>
                <a:cubicBezTo>
                  <a:pt x="18" y="100"/>
                  <a:pt x="18" y="93"/>
                  <a:pt x="18" y="105"/>
                </a:cubicBezTo>
                <a:moveTo>
                  <a:pt x="98" y="142"/>
                </a:moveTo>
                <a:cubicBezTo>
                  <a:pt x="100" y="140"/>
                  <a:pt x="100" y="137"/>
                  <a:pt x="100" y="135"/>
                </a:cubicBezTo>
                <a:cubicBezTo>
                  <a:pt x="90" y="135"/>
                  <a:pt x="84" y="142"/>
                  <a:pt x="75" y="136"/>
                </a:cubicBezTo>
                <a:cubicBezTo>
                  <a:pt x="70" y="139"/>
                  <a:pt x="64" y="136"/>
                  <a:pt x="64" y="144"/>
                </a:cubicBezTo>
                <a:cubicBezTo>
                  <a:pt x="71" y="151"/>
                  <a:pt x="86" y="154"/>
                  <a:pt x="97" y="160"/>
                </a:cubicBezTo>
                <a:cubicBezTo>
                  <a:pt x="102" y="154"/>
                  <a:pt x="97" y="150"/>
                  <a:pt x="98" y="142"/>
                </a:cubicBezTo>
                <a:moveTo>
                  <a:pt x="10" y="48"/>
                </a:moveTo>
                <a:cubicBezTo>
                  <a:pt x="10" y="51"/>
                  <a:pt x="23" y="40"/>
                  <a:pt x="25" y="40"/>
                </a:cubicBezTo>
                <a:cubicBezTo>
                  <a:pt x="26" y="41"/>
                  <a:pt x="31" y="43"/>
                  <a:pt x="33" y="43"/>
                </a:cubicBezTo>
                <a:cubicBezTo>
                  <a:pt x="37" y="50"/>
                  <a:pt x="41" y="51"/>
                  <a:pt x="42" y="61"/>
                </a:cubicBezTo>
                <a:cubicBezTo>
                  <a:pt x="42" y="68"/>
                  <a:pt x="59" y="75"/>
                  <a:pt x="63" y="79"/>
                </a:cubicBezTo>
                <a:cubicBezTo>
                  <a:pt x="66" y="82"/>
                  <a:pt x="71" y="89"/>
                  <a:pt x="76" y="87"/>
                </a:cubicBezTo>
                <a:cubicBezTo>
                  <a:pt x="81" y="88"/>
                  <a:pt x="82" y="91"/>
                  <a:pt x="84" y="95"/>
                </a:cubicBezTo>
                <a:cubicBezTo>
                  <a:pt x="87" y="97"/>
                  <a:pt x="93" y="98"/>
                  <a:pt x="95" y="98"/>
                </a:cubicBezTo>
                <a:cubicBezTo>
                  <a:pt x="95" y="102"/>
                  <a:pt x="96" y="104"/>
                  <a:pt x="97" y="105"/>
                </a:cubicBezTo>
                <a:cubicBezTo>
                  <a:pt x="107" y="105"/>
                  <a:pt x="109" y="119"/>
                  <a:pt x="112" y="126"/>
                </a:cubicBezTo>
                <a:cubicBezTo>
                  <a:pt x="111" y="126"/>
                  <a:pt x="109" y="128"/>
                  <a:pt x="108" y="128"/>
                </a:cubicBezTo>
                <a:cubicBezTo>
                  <a:pt x="108" y="130"/>
                  <a:pt x="107" y="134"/>
                  <a:pt x="106" y="136"/>
                </a:cubicBezTo>
                <a:cubicBezTo>
                  <a:pt x="112" y="139"/>
                  <a:pt x="113" y="128"/>
                  <a:pt x="114" y="125"/>
                </a:cubicBezTo>
                <a:cubicBezTo>
                  <a:pt x="114" y="123"/>
                  <a:pt x="119" y="121"/>
                  <a:pt x="120" y="120"/>
                </a:cubicBezTo>
                <a:cubicBezTo>
                  <a:pt x="120" y="118"/>
                  <a:pt x="119" y="116"/>
                  <a:pt x="119" y="114"/>
                </a:cubicBezTo>
                <a:cubicBezTo>
                  <a:pt x="117" y="114"/>
                  <a:pt x="113" y="111"/>
                  <a:pt x="112" y="110"/>
                </a:cubicBezTo>
                <a:cubicBezTo>
                  <a:pt x="112" y="107"/>
                  <a:pt x="115" y="99"/>
                  <a:pt x="117" y="97"/>
                </a:cubicBezTo>
                <a:cubicBezTo>
                  <a:pt x="122" y="97"/>
                  <a:pt x="130" y="102"/>
                  <a:pt x="133" y="107"/>
                </a:cubicBezTo>
                <a:cubicBezTo>
                  <a:pt x="136" y="100"/>
                  <a:pt x="127" y="96"/>
                  <a:pt x="123" y="94"/>
                </a:cubicBezTo>
                <a:cubicBezTo>
                  <a:pt x="118" y="92"/>
                  <a:pt x="108" y="87"/>
                  <a:pt x="103" y="84"/>
                </a:cubicBezTo>
                <a:cubicBezTo>
                  <a:pt x="103" y="83"/>
                  <a:pt x="105" y="80"/>
                  <a:pt x="106" y="79"/>
                </a:cubicBezTo>
                <a:cubicBezTo>
                  <a:pt x="102" y="77"/>
                  <a:pt x="99" y="79"/>
                  <a:pt x="95" y="78"/>
                </a:cubicBezTo>
                <a:cubicBezTo>
                  <a:pt x="85" y="76"/>
                  <a:pt x="79" y="68"/>
                  <a:pt x="78" y="60"/>
                </a:cubicBezTo>
                <a:cubicBezTo>
                  <a:pt x="76" y="48"/>
                  <a:pt x="57" y="48"/>
                  <a:pt x="63" y="34"/>
                </a:cubicBezTo>
                <a:cubicBezTo>
                  <a:pt x="62" y="32"/>
                  <a:pt x="61" y="30"/>
                  <a:pt x="61" y="26"/>
                </a:cubicBezTo>
                <a:cubicBezTo>
                  <a:pt x="64" y="23"/>
                  <a:pt x="69" y="21"/>
                  <a:pt x="72" y="18"/>
                </a:cubicBezTo>
                <a:cubicBezTo>
                  <a:pt x="74" y="20"/>
                  <a:pt x="77" y="20"/>
                  <a:pt x="79" y="20"/>
                </a:cubicBezTo>
                <a:lnTo>
                  <a:pt x="75" y="10"/>
                </a:lnTo>
                <a:lnTo>
                  <a:pt x="58" y="0"/>
                </a:lnTo>
                <a:lnTo>
                  <a:pt x="48" y="6"/>
                </a:lnTo>
                <a:lnTo>
                  <a:pt x="42" y="5"/>
                </a:lnTo>
                <a:cubicBezTo>
                  <a:pt x="34" y="8"/>
                  <a:pt x="42" y="9"/>
                  <a:pt x="34" y="11"/>
                </a:cubicBezTo>
                <a:cubicBezTo>
                  <a:pt x="33" y="7"/>
                  <a:pt x="30" y="8"/>
                  <a:pt x="29" y="8"/>
                </a:cubicBezTo>
                <a:lnTo>
                  <a:pt x="26" y="16"/>
                </a:lnTo>
                <a:lnTo>
                  <a:pt x="21" y="8"/>
                </a:lnTo>
                <a:lnTo>
                  <a:pt x="18" y="10"/>
                </a:lnTo>
                <a:lnTo>
                  <a:pt x="18" y="14"/>
                </a:lnTo>
                <a:lnTo>
                  <a:pt x="2" y="17"/>
                </a:lnTo>
                <a:lnTo>
                  <a:pt x="9" y="27"/>
                </a:lnTo>
                <a:lnTo>
                  <a:pt x="3" y="30"/>
                </a:lnTo>
                <a:lnTo>
                  <a:pt x="7" y="34"/>
                </a:lnTo>
                <a:cubicBezTo>
                  <a:pt x="2" y="35"/>
                  <a:pt x="0" y="34"/>
                  <a:pt x="0" y="36"/>
                </a:cubicBezTo>
                <a:lnTo>
                  <a:pt x="1" y="43"/>
                </a:lnTo>
                <a:lnTo>
                  <a:pt x="6" y="48"/>
                </a:lnTo>
                <a:lnTo>
                  <a:pt x="10" y="48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28" name="Freeform 267"/>
          <p:cNvSpPr>
            <a:spLocks/>
          </p:cNvSpPr>
          <p:nvPr/>
        </p:nvSpPr>
        <p:spPr bwMode="auto">
          <a:xfrm>
            <a:off x="3459163" y="4970463"/>
            <a:ext cx="1854200" cy="1377950"/>
          </a:xfrm>
          <a:custGeom>
            <a:avLst/>
            <a:gdLst>
              <a:gd name="T0" fmla="*/ 2147483647 w 160"/>
              <a:gd name="T1" fmla="*/ 2147483647 h 121"/>
              <a:gd name="T2" fmla="*/ 2147483647 w 160"/>
              <a:gd name="T3" fmla="*/ 2147483647 h 121"/>
              <a:gd name="T4" fmla="*/ 2147483647 w 160"/>
              <a:gd name="T5" fmla="*/ 2147483647 h 121"/>
              <a:gd name="T6" fmla="*/ 2147483647 w 160"/>
              <a:gd name="T7" fmla="*/ 2147483647 h 121"/>
              <a:gd name="T8" fmla="*/ 2147483647 w 160"/>
              <a:gd name="T9" fmla="*/ 2147483647 h 121"/>
              <a:gd name="T10" fmla="*/ 2147483647 w 160"/>
              <a:gd name="T11" fmla="*/ 2147483647 h 121"/>
              <a:gd name="T12" fmla="*/ 2147483647 w 160"/>
              <a:gd name="T13" fmla="*/ 2147483647 h 121"/>
              <a:gd name="T14" fmla="*/ 2147483647 w 160"/>
              <a:gd name="T15" fmla="*/ 2147483647 h 121"/>
              <a:gd name="T16" fmla="*/ 2147483647 w 160"/>
              <a:gd name="T17" fmla="*/ 2147483647 h 121"/>
              <a:gd name="T18" fmla="*/ 2147483647 w 160"/>
              <a:gd name="T19" fmla="*/ 2147483647 h 121"/>
              <a:gd name="T20" fmla="*/ 2147483647 w 160"/>
              <a:gd name="T21" fmla="*/ 2147483647 h 121"/>
              <a:gd name="T22" fmla="*/ 2147483647 w 160"/>
              <a:gd name="T23" fmla="*/ 2147483647 h 121"/>
              <a:gd name="T24" fmla="*/ 2147483647 w 160"/>
              <a:gd name="T25" fmla="*/ 2147483647 h 121"/>
              <a:gd name="T26" fmla="*/ 2147483647 w 160"/>
              <a:gd name="T27" fmla="*/ 2147483647 h 121"/>
              <a:gd name="T28" fmla="*/ 2147483647 w 160"/>
              <a:gd name="T29" fmla="*/ 2147483647 h 121"/>
              <a:gd name="T30" fmla="*/ 2147483647 w 160"/>
              <a:gd name="T31" fmla="*/ 2147483647 h 121"/>
              <a:gd name="T32" fmla="*/ 2147483647 w 160"/>
              <a:gd name="T33" fmla="*/ 2147483647 h 121"/>
              <a:gd name="T34" fmla="*/ 2147483647 w 160"/>
              <a:gd name="T35" fmla="*/ 2147483647 h 121"/>
              <a:gd name="T36" fmla="*/ 2147483647 w 160"/>
              <a:gd name="T37" fmla="*/ 2147483647 h 121"/>
              <a:gd name="T38" fmla="*/ 2147483647 w 160"/>
              <a:gd name="T39" fmla="*/ 2147483647 h 121"/>
              <a:gd name="T40" fmla="*/ 2147483647 w 160"/>
              <a:gd name="T41" fmla="*/ 2147483647 h 121"/>
              <a:gd name="T42" fmla="*/ 2147483647 w 160"/>
              <a:gd name="T43" fmla="*/ 2147483647 h 121"/>
              <a:gd name="T44" fmla="*/ 2147483647 w 160"/>
              <a:gd name="T45" fmla="*/ 2147483647 h 121"/>
              <a:gd name="T46" fmla="*/ 2147483647 w 160"/>
              <a:gd name="T47" fmla="*/ 2147483647 h 121"/>
              <a:gd name="T48" fmla="*/ 2147483647 w 160"/>
              <a:gd name="T49" fmla="*/ 2147483647 h 121"/>
              <a:gd name="T50" fmla="*/ 2147483647 w 160"/>
              <a:gd name="T51" fmla="*/ 2147483647 h 121"/>
              <a:gd name="T52" fmla="*/ 2147483647 w 160"/>
              <a:gd name="T53" fmla="*/ 2147483647 h 121"/>
              <a:gd name="T54" fmla="*/ 2147483647 w 160"/>
              <a:gd name="T55" fmla="*/ 2147483647 h 121"/>
              <a:gd name="T56" fmla="*/ 2147483647 w 160"/>
              <a:gd name="T57" fmla="*/ 2147483647 h 121"/>
              <a:gd name="T58" fmla="*/ 2147483647 w 160"/>
              <a:gd name="T59" fmla="*/ 2147483647 h 121"/>
              <a:gd name="T60" fmla="*/ 2147483647 w 160"/>
              <a:gd name="T61" fmla="*/ 2147483647 h 121"/>
              <a:gd name="T62" fmla="*/ 2147483647 w 160"/>
              <a:gd name="T63" fmla="*/ 2147483647 h 121"/>
              <a:gd name="T64" fmla="*/ 2147483647 w 160"/>
              <a:gd name="T65" fmla="*/ 2147483647 h 121"/>
              <a:gd name="T66" fmla="*/ 2147483647 w 160"/>
              <a:gd name="T67" fmla="*/ 2147483647 h 121"/>
              <a:gd name="T68" fmla="*/ 2147483647 w 160"/>
              <a:gd name="T69" fmla="*/ 2147483647 h 121"/>
              <a:gd name="T70" fmla="*/ 2147483647 w 160"/>
              <a:gd name="T71" fmla="*/ 2147483647 h 121"/>
              <a:gd name="T72" fmla="*/ 2147483647 w 160"/>
              <a:gd name="T73" fmla="*/ 2147483647 h 121"/>
              <a:gd name="T74" fmla="*/ 2147483647 w 160"/>
              <a:gd name="T75" fmla="*/ 2147483647 h 121"/>
              <a:gd name="T76" fmla="*/ 2147483647 w 160"/>
              <a:gd name="T77" fmla="*/ 2147483647 h 121"/>
              <a:gd name="T78" fmla="*/ 2147483647 w 160"/>
              <a:gd name="T79" fmla="*/ 2147483647 h 121"/>
              <a:gd name="T80" fmla="*/ 0 w 160"/>
              <a:gd name="T81" fmla="*/ 2147483647 h 121"/>
              <a:gd name="T82" fmla="*/ 2147483647 w 160"/>
              <a:gd name="T83" fmla="*/ 2147483647 h 121"/>
              <a:gd name="T84" fmla="*/ 2147483647 w 160"/>
              <a:gd name="T85" fmla="*/ 2147483647 h 121"/>
              <a:gd name="T86" fmla="*/ 2147483647 w 160"/>
              <a:gd name="T87" fmla="*/ 2147483647 h 121"/>
              <a:gd name="T88" fmla="*/ 2147483647 w 160"/>
              <a:gd name="T89" fmla="*/ 2147483647 h 121"/>
              <a:gd name="T90" fmla="*/ 2147483647 w 160"/>
              <a:gd name="T91" fmla="*/ 2147483647 h 121"/>
              <a:gd name="T92" fmla="*/ 2147483647 w 160"/>
              <a:gd name="T93" fmla="*/ 2147483647 h 121"/>
              <a:gd name="T94" fmla="*/ 2147483647 w 160"/>
              <a:gd name="T95" fmla="*/ 2147483647 h 121"/>
              <a:gd name="T96" fmla="*/ 2147483647 w 160"/>
              <a:gd name="T97" fmla="*/ 2147483647 h 121"/>
              <a:gd name="T98" fmla="*/ 2147483647 w 160"/>
              <a:gd name="T99" fmla="*/ 2147483647 h 12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121"/>
              <a:gd name="T152" fmla="*/ 160 w 160"/>
              <a:gd name="T153" fmla="*/ 121 h 12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121">
                <a:moveTo>
                  <a:pt x="116" y="92"/>
                </a:moveTo>
                <a:cubicBezTo>
                  <a:pt x="118" y="91"/>
                  <a:pt x="119" y="91"/>
                  <a:pt x="121" y="92"/>
                </a:cubicBezTo>
                <a:cubicBezTo>
                  <a:pt x="120" y="93"/>
                  <a:pt x="116" y="95"/>
                  <a:pt x="116" y="92"/>
                </a:cubicBezTo>
                <a:moveTo>
                  <a:pt x="148" y="76"/>
                </a:moveTo>
                <a:cubicBezTo>
                  <a:pt x="159" y="76"/>
                  <a:pt x="160" y="79"/>
                  <a:pt x="150" y="80"/>
                </a:cubicBezTo>
                <a:lnTo>
                  <a:pt x="148" y="76"/>
                </a:lnTo>
                <a:moveTo>
                  <a:pt x="129" y="83"/>
                </a:moveTo>
                <a:cubicBezTo>
                  <a:pt x="137" y="78"/>
                  <a:pt x="133" y="82"/>
                  <a:pt x="140" y="82"/>
                </a:cubicBezTo>
                <a:cubicBezTo>
                  <a:pt x="141" y="85"/>
                  <a:pt x="138" y="88"/>
                  <a:pt x="136" y="90"/>
                </a:cubicBezTo>
                <a:cubicBezTo>
                  <a:pt x="130" y="90"/>
                  <a:pt x="128" y="87"/>
                  <a:pt x="129" y="83"/>
                </a:cubicBezTo>
                <a:moveTo>
                  <a:pt x="111" y="61"/>
                </a:moveTo>
                <a:cubicBezTo>
                  <a:pt x="113" y="59"/>
                  <a:pt x="116" y="59"/>
                  <a:pt x="118" y="59"/>
                </a:cubicBezTo>
                <a:cubicBezTo>
                  <a:pt x="122" y="58"/>
                  <a:pt x="129" y="52"/>
                  <a:pt x="133" y="52"/>
                </a:cubicBezTo>
                <a:cubicBezTo>
                  <a:pt x="139" y="53"/>
                  <a:pt x="139" y="54"/>
                  <a:pt x="139" y="48"/>
                </a:cubicBezTo>
                <a:cubicBezTo>
                  <a:pt x="144" y="47"/>
                  <a:pt x="143" y="48"/>
                  <a:pt x="143" y="44"/>
                </a:cubicBezTo>
                <a:lnTo>
                  <a:pt x="128" y="42"/>
                </a:lnTo>
                <a:cubicBezTo>
                  <a:pt x="124" y="41"/>
                  <a:pt x="119" y="36"/>
                  <a:pt x="116" y="33"/>
                </a:cubicBezTo>
                <a:lnTo>
                  <a:pt x="109" y="36"/>
                </a:lnTo>
                <a:cubicBezTo>
                  <a:pt x="103" y="30"/>
                  <a:pt x="105" y="30"/>
                  <a:pt x="100" y="32"/>
                </a:cubicBezTo>
                <a:cubicBezTo>
                  <a:pt x="97" y="29"/>
                  <a:pt x="90" y="28"/>
                  <a:pt x="91" y="23"/>
                </a:cubicBezTo>
                <a:cubicBezTo>
                  <a:pt x="89" y="23"/>
                  <a:pt x="85" y="21"/>
                  <a:pt x="83" y="20"/>
                </a:cubicBezTo>
                <a:cubicBezTo>
                  <a:pt x="75" y="17"/>
                  <a:pt x="68" y="16"/>
                  <a:pt x="60" y="14"/>
                </a:cubicBezTo>
                <a:cubicBezTo>
                  <a:pt x="56" y="13"/>
                  <a:pt x="45" y="6"/>
                  <a:pt x="41" y="8"/>
                </a:cubicBezTo>
                <a:cubicBezTo>
                  <a:pt x="32" y="4"/>
                  <a:pt x="34" y="8"/>
                  <a:pt x="24" y="1"/>
                </a:cubicBezTo>
                <a:cubicBezTo>
                  <a:pt x="20" y="1"/>
                  <a:pt x="21" y="0"/>
                  <a:pt x="19" y="5"/>
                </a:cubicBezTo>
                <a:cubicBezTo>
                  <a:pt x="12" y="5"/>
                  <a:pt x="9" y="5"/>
                  <a:pt x="9" y="11"/>
                </a:cubicBezTo>
                <a:cubicBezTo>
                  <a:pt x="12" y="17"/>
                  <a:pt x="13" y="14"/>
                  <a:pt x="8" y="21"/>
                </a:cubicBezTo>
                <a:lnTo>
                  <a:pt x="17" y="23"/>
                </a:lnTo>
                <a:cubicBezTo>
                  <a:pt x="17" y="24"/>
                  <a:pt x="15" y="25"/>
                  <a:pt x="15" y="26"/>
                </a:cubicBezTo>
                <a:cubicBezTo>
                  <a:pt x="22" y="29"/>
                  <a:pt x="25" y="29"/>
                  <a:pt x="31" y="33"/>
                </a:cubicBezTo>
                <a:lnTo>
                  <a:pt x="32" y="38"/>
                </a:lnTo>
                <a:lnTo>
                  <a:pt x="24" y="43"/>
                </a:lnTo>
                <a:lnTo>
                  <a:pt x="21" y="63"/>
                </a:lnTo>
                <a:lnTo>
                  <a:pt x="14" y="66"/>
                </a:lnTo>
                <a:lnTo>
                  <a:pt x="12" y="62"/>
                </a:lnTo>
                <a:cubicBezTo>
                  <a:pt x="12" y="62"/>
                  <a:pt x="11" y="64"/>
                  <a:pt x="12" y="66"/>
                </a:cubicBezTo>
                <a:cubicBezTo>
                  <a:pt x="13" y="67"/>
                  <a:pt x="15" y="73"/>
                  <a:pt x="15" y="73"/>
                </a:cubicBezTo>
                <a:lnTo>
                  <a:pt x="10" y="84"/>
                </a:lnTo>
                <a:lnTo>
                  <a:pt x="16" y="86"/>
                </a:lnTo>
                <a:cubicBezTo>
                  <a:pt x="14" y="87"/>
                  <a:pt x="10" y="86"/>
                  <a:pt x="9" y="88"/>
                </a:cubicBezTo>
                <a:lnTo>
                  <a:pt x="0" y="99"/>
                </a:lnTo>
                <a:cubicBezTo>
                  <a:pt x="6" y="105"/>
                  <a:pt x="17" y="107"/>
                  <a:pt x="20" y="116"/>
                </a:cubicBezTo>
                <a:cubicBezTo>
                  <a:pt x="20" y="118"/>
                  <a:pt x="25" y="118"/>
                  <a:pt x="26" y="118"/>
                </a:cubicBezTo>
                <a:cubicBezTo>
                  <a:pt x="36" y="116"/>
                  <a:pt x="43" y="114"/>
                  <a:pt x="54" y="116"/>
                </a:cubicBezTo>
                <a:cubicBezTo>
                  <a:pt x="60" y="116"/>
                  <a:pt x="56" y="121"/>
                  <a:pt x="61" y="116"/>
                </a:cubicBezTo>
                <a:cubicBezTo>
                  <a:pt x="67" y="117"/>
                  <a:pt x="76" y="110"/>
                  <a:pt x="82" y="110"/>
                </a:cubicBezTo>
                <a:cubicBezTo>
                  <a:pt x="86" y="108"/>
                  <a:pt x="83" y="109"/>
                  <a:pt x="83" y="106"/>
                </a:cubicBezTo>
                <a:cubicBezTo>
                  <a:pt x="97" y="96"/>
                  <a:pt x="97" y="101"/>
                  <a:pt x="97" y="93"/>
                </a:cubicBezTo>
                <a:cubicBezTo>
                  <a:pt x="96" y="90"/>
                  <a:pt x="92" y="86"/>
                  <a:pt x="93" y="82"/>
                </a:cubicBezTo>
                <a:cubicBezTo>
                  <a:pt x="96" y="73"/>
                  <a:pt x="105" y="69"/>
                  <a:pt x="111" y="61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3" name="Freeform 268"/>
          <p:cNvSpPr>
            <a:spLocks/>
          </p:cNvSpPr>
          <p:nvPr/>
        </p:nvSpPr>
        <p:spPr bwMode="auto">
          <a:xfrm>
            <a:off x="4143377" y="1852613"/>
            <a:ext cx="995363" cy="2265362"/>
          </a:xfrm>
          <a:custGeom>
            <a:avLst/>
            <a:gdLst/>
            <a:ahLst/>
            <a:cxnLst>
              <a:cxn ang="0">
                <a:pos x="40" y="6"/>
              </a:cxn>
              <a:cxn ang="0">
                <a:pos x="73" y="45"/>
              </a:cxn>
              <a:cxn ang="0">
                <a:pos x="70" y="36"/>
              </a:cxn>
              <a:cxn ang="0">
                <a:pos x="73" y="45"/>
              </a:cxn>
              <a:cxn ang="0">
                <a:pos x="57" y="53"/>
              </a:cxn>
              <a:cxn ang="0">
                <a:pos x="19" y="69"/>
              </a:cxn>
              <a:cxn ang="0">
                <a:pos x="19" y="69"/>
              </a:cxn>
              <a:cxn ang="0">
                <a:pos x="33" y="57"/>
              </a:cxn>
              <a:cxn ang="0">
                <a:pos x="18" y="78"/>
              </a:cxn>
              <a:cxn ang="0">
                <a:pos x="18" y="78"/>
              </a:cxn>
              <a:cxn ang="0">
                <a:pos x="22" y="99"/>
              </a:cxn>
              <a:cxn ang="0">
                <a:pos x="19" y="104"/>
              </a:cxn>
              <a:cxn ang="0">
                <a:pos x="29" y="111"/>
              </a:cxn>
              <a:cxn ang="0">
                <a:pos x="30" y="128"/>
              </a:cxn>
              <a:cxn ang="0">
                <a:pos x="35" y="124"/>
              </a:cxn>
              <a:cxn ang="0">
                <a:pos x="21" y="117"/>
              </a:cxn>
              <a:cxn ang="0">
                <a:pos x="14" y="110"/>
              </a:cxn>
              <a:cxn ang="0">
                <a:pos x="3" y="116"/>
              </a:cxn>
              <a:cxn ang="0">
                <a:pos x="3" y="117"/>
              </a:cxn>
              <a:cxn ang="0">
                <a:pos x="7" y="123"/>
              </a:cxn>
              <a:cxn ang="0">
                <a:pos x="15" y="131"/>
              </a:cxn>
              <a:cxn ang="0">
                <a:pos x="21" y="117"/>
              </a:cxn>
              <a:cxn ang="0">
                <a:pos x="58" y="123"/>
              </a:cxn>
              <a:cxn ang="0">
                <a:pos x="50" y="103"/>
              </a:cxn>
              <a:cxn ang="0">
                <a:pos x="57" y="63"/>
              </a:cxn>
              <a:cxn ang="0">
                <a:pos x="29" y="76"/>
              </a:cxn>
              <a:cxn ang="0">
                <a:pos x="25" y="79"/>
              </a:cxn>
              <a:cxn ang="0">
                <a:pos x="18" y="96"/>
              </a:cxn>
              <a:cxn ang="0">
                <a:pos x="26" y="116"/>
              </a:cxn>
              <a:cxn ang="0">
                <a:pos x="40" y="127"/>
              </a:cxn>
              <a:cxn ang="0">
                <a:pos x="30" y="147"/>
              </a:cxn>
              <a:cxn ang="0">
                <a:pos x="19" y="161"/>
              </a:cxn>
              <a:cxn ang="0">
                <a:pos x="28" y="169"/>
              </a:cxn>
              <a:cxn ang="0">
                <a:pos x="32" y="175"/>
              </a:cxn>
              <a:cxn ang="0">
                <a:pos x="7" y="186"/>
              </a:cxn>
              <a:cxn ang="0">
                <a:pos x="40" y="187"/>
              </a:cxn>
              <a:cxn ang="0">
                <a:pos x="57" y="184"/>
              </a:cxn>
              <a:cxn ang="0">
                <a:pos x="70" y="176"/>
              </a:cxn>
              <a:cxn ang="0">
                <a:pos x="86" y="163"/>
              </a:cxn>
              <a:cxn ang="0">
                <a:pos x="63" y="128"/>
              </a:cxn>
            </a:cxnLst>
            <a:rect l="0" t="0" r="r" b="b"/>
            <a:pathLst>
              <a:path w="86" h="199">
                <a:moveTo>
                  <a:pt x="36" y="0"/>
                </a:moveTo>
                <a:cubicBezTo>
                  <a:pt x="41" y="0"/>
                  <a:pt x="40" y="3"/>
                  <a:pt x="40" y="6"/>
                </a:cubicBezTo>
                <a:cubicBezTo>
                  <a:pt x="38" y="6"/>
                  <a:pt x="34" y="3"/>
                  <a:pt x="36" y="0"/>
                </a:cubicBezTo>
                <a:moveTo>
                  <a:pt x="73" y="45"/>
                </a:moveTo>
                <a:cubicBezTo>
                  <a:pt x="73" y="42"/>
                  <a:pt x="72" y="42"/>
                  <a:pt x="70" y="41"/>
                </a:cubicBezTo>
                <a:cubicBezTo>
                  <a:pt x="73" y="37"/>
                  <a:pt x="73" y="38"/>
                  <a:pt x="70" y="36"/>
                </a:cubicBezTo>
                <a:cubicBezTo>
                  <a:pt x="72" y="35"/>
                  <a:pt x="74" y="34"/>
                  <a:pt x="76" y="32"/>
                </a:cubicBezTo>
                <a:cubicBezTo>
                  <a:pt x="77" y="33"/>
                  <a:pt x="76" y="45"/>
                  <a:pt x="73" y="45"/>
                </a:cubicBezTo>
                <a:moveTo>
                  <a:pt x="58" y="59"/>
                </a:moveTo>
                <a:cubicBezTo>
                  <a:pt x="55" y="59"/>
                  <a:pt x="54" y="54"/>
                  <a:pt x="57" y="53"/>
                </a:cubicBezTo>
                <a:cubicBezTo>
                  <a:pt x="57" y="54"/>
                  <a:pt x="59" y="57"/>
                  <a:pt x="58" y="59"/>
                </a:cubicBezTo>
                <a:moveTo>
                  <a:pt x="19" y="69"/>
                </a:moveTo>
                <a:cubicBezTo>
                  <a:pt x="16" y="68"/>
                  <a:pt x="13" y="69"/>
                  <a:pt x="12" y="66"/>
                </a:cubicBezTo>
                <a:cubicBezTo>
                  <a:pt x="14" y="62"/>
                  <a:pt x="19" y="65"/>
                  <a:pt x="19" y="69"/>
                </a:cubicBezTo>
                <a:moveTo>
                  <a:pt x="24" y="65"/>
                </a:moveTo>
                <a:cubicBezTo>
                  <a:pt x="25" y="59"/>
                  <a:pt x="25" y="57"/>
                  <a:pt x="33" y="57"/>
                </a:cubicBezTo>
                <a:cubicBezTo>
                  <a:pt x="36" y="63"/>
                  <a:pt x="29" y="65"/>
                  <a:pt x="24" y="65"/>
                </a:cubicBezTo>
                <a:moveTo>
                  <a:pt x="18" y="78"/>
                </a:moveTo>
                <a:cubicBezTo>
                  <a:pt x="16" y="77"/>
                  <a:pt x="14" y="77"/>
                  <a:pt x="16" y="75"/>
                </a:cubicBezTo>
                <a:cubicBezTo>
                  <a:pt x="17" y="75"/>
                  <a:pt x="17" y="74"/>
                  <a:pt x="18" y="78"/>
                </a:cubicBezTo>
                <a:moveTo>
                  <a:pt x="19" y="104"/>
                </a:moveTo>
                <a:cubicBezTo>
                  <a:pt x="19" y="103"/>
                  <a:pt x="22" y="100"/>
                  <a:pt x="22" y="99"/>
                </a:cubicBezTo>
                <a:lnTo>
                  <a:pt x="18" y="99"/>
                </a:lnTo>
                <a:cubicBezTo>
                  <a:pt x="18" y="100"/>
                  <a:pt x="17" y="102"/>
                  <a:pt x="19" y="104"/>
                </a:cubicBezTo>
                <a:moveTo>
                  <a:pt x="26" y="110"/>
                </a:moveTo>
                <a:cubicBezTo>
                  <a:pt x="28" y="114"/>
                  <a:pt x="27" y="114"/>
                  <a:pt x="29" y="111"/>
                </a:cubicBezTo>
                <a:cubicBezTo>
                  <a:pt x="28" y="110"/>
                  <a:pt x="27" y="110"/>
                  <a:pt x="26" y="110"/>
                </a:cubicBezTo>
                <a:moveTo>
                  <a:pt x="30" y="128"/>
                </a:moveTo>
                <a:cubicBezTo>
                  <a:pt x="30" y="127"/>
                  <a:pt x="31" y="125"/>
                  <a:pt x="31" y="123"/>
                </a:cubicBezTo>
                <a:cubicBezTo>
                  <a:pt x="32" y="123"/>
                  <a:pt x="33" y="124"/>
                  <a:pt x="35" y="124"/>
                </a:cubicBezTo>
                <a:cubicBezTo>
                  <a:pt x="33" y="127"/>
                  <a:pt x="33" y="129"/>
                  <a:pt x="30" y="128"/>
                </a:cubicBezTo>
                <a:moveTo>
                  <a:pt x="21" y="117"/>
                </a:moveTo>
                <a:cubicBezTo>
                  <a:pt x="21" y="114"/>
                  <a:pt x="19" y="112"/>
                  <a:pt x="18" y="110"/>
                </a:cubicBezTo>
                <a:cubicBezTo>
                  <a:pt x="16" y="109"/>
                  <a:pt x="16" y="111"/>
                  <a:pt x="14" y="110"/>
                </a:cubicBezTo>
                <a:cubicBezTo>
                  <a:pt x="13" y="109"/>
                  <a:pt x="11" y="109"/>
                  <a:pt x="10" y="109"/>
                </a:cubicBezTo>
                <a:lnTo>
                  <a:pt x="3" y="116"/>
                </a:lnTo>
                <a:cubicBezTo>
                  <a:pt x="3" y="116"/>
                  <a:pt x="6" y="116"/>
                  <a:pt x="5" y="116"/>
                </a:cubicBezTo>
                <a:cubicBezTo>
                  <a:pt x="5" y="116"/>
                  <a:pt x="6" y="119"/>
                  <a:pt x="3" y="117"/>
                </a:cubicBezTo>
                <a:cubicBezTo>
                  <a:pt x="0" y="116"/>
                  <a:pt x="3" y="120"/>
                  <a:pt x="3" y="120"/>
                </a:cubicBezTo>
                <a:cubicBezTo>
                  <a:pt x="2" y="121"/>
                  <a:pt x="7" y="123"/>
                  <a:pt x="7" y="123"/>
                </a:cubicBezTo>
                <a:cubicBezTo>
                  <a:pt x="8" y="123"/>
                  <a:pt x="7" y="123"/>
                  <a:pt x="9" y="122"/>
                </a:cubicBezTo>
                <a:cubicBezTo>
                  <a:pt x="12" y="125"/>
                  <a:pt x="13" y="128"/>
                  <a:pt x="15" y="131"/>
                </a:cubicBezTo>
                <a:lnTo>
                  <a:pt x="22" y="124"/>
                </a:lnTo>
                <a:cubicBezTo>
                  <a:pt x="22" y="121"/>
                  <a:pt x="20" y="120"/>
                  <a:pt x="21" y="117"/>
                </a:cubicBezTo>
                <a:moveTo>
                  <a:pt x="63" y="128"/>
                </a:moveTo>
                <a:cubicBezTo>
                  <a:pt x="64" y="118"/>
                  <a:pt x="63" y="128"/>
                  <a:pt x="58" y="123"/>
                </a:cubicBezTo>
                <a:cubicBezTo>
                  <a:pt x="58" y="119"/>
                  <a:pt x="64" y="106"/>
                  <a:pt x="55" y="106"/>
                </a:cubicBezTo>
                <a:cubicBezTo>
                  <a:pt x="55" y="105"/>
                  <a:pt x="51" y="103"/>
                  <a:pt x="50" y="103"/>
                </a:cubicBezTo>
                <a:cubicBezTo>
                  <a:pt x="50" y="88"/>
                  <a:pt x="83" y="72"/>
                  <a:pt x="43" y="79"/>
                </a:cubicBezTo>
                <a:cubicBezTo>
                  <a:pt x="46" y="73"/>
                  <a:pt x="52" y="68"/>
                  <a:pt x="57" y="63"/>
                </a:cubicBezTo>
                <a:cubicBezTo>
                  <a:pt x="56" y="61"/>
                  <a:pt x="44" y="62"/>
                  <a:pt x="40" y="62"/>
                </a:cubicBezTo>
                <a:cubicBezTo>
                  <a:pt x="37" y="66"/>
                  <a:pt x="32" y="71"/>
                  <a:pt x="29" y="76"/>
                </a:cubicBezTo>
                <a:cubicBezTo>
                  <a:pt x="28" y="76"/>
                  <a:pt x="25" y="70"/>
                  <a:pt x="21" y="73"/>
                </a:cubicBezTo>
                <a:lnTo>
                  <a:pt x="25" y="79"/>
                </a:lnTo>
                <a:lnTo>
                  <a:pt x="29" y="83"/>
                </a:lnTo>
                <a:cubicBezTo>
                  <a:pt x="25" y="86"/>
                  <a:pt x="17" y="88"/>
                  <a:pt x="18" y="96"/>
                </a:cubicBezTo>
                <a:cubicBezTo>
                  <a:pt x="31" y="96"/>
                  <a:pt x="29" y="96"/>
                  <a:pt x="23" y="110"/>
                </a:cubicBezTo>
                <a:cubicBezTo>
                  <a:pt x="32" y="105"/>
                  <a:pt x="32" y="111"/>
                  <a:pt x="26" y="116"/>
                </a:cubicBezTo>
                <a:cubicBezTo>
                  <a:pt x="31" y="122"/>
                  <a:pt x="34" y="117"/>
                  <a:pt x="40" y="117"/>
                </a:cubicBezTo>
                <a:cubicBezTo>
                  <a:pt x="44" y="120"/>
                  <a:pt x="43" y="123"/>
                  <a:pt x="40" y="127"/>
                </a:cubicBezTo>
                <a:cubicBezTo>
                  <a:pt x="44" y="135"/>
                  <a:pt x="48" y="139"/>
                  <a:pt x="42" y="145"/>
                </a:cubicBezTo>
                <a:cubicBezTo>
                  <a:pt x="38" y="146"/>
                  <a:pt x="27" y="135"/>
                  <a:pt x="30" y="147"/>
                </a:cubicBezTo>
                <a:cubicBezTo>
                  <a:pt x="23" y="147"/>
                  <a:pt x="26" y="149"/>
                  <a:pt x="31" y="152"/>
                </a:cubicBezTo>
                <a:cubicBezTo>
                  <a:pt x="31" y="160"/>
                  <a:pt x="24" y="159"/>
                  <a:pt x="19" y="161"/>
                </a:cubicBezTo>
                <a:cubicBezTo>
                  <a:pt x="19" y="162"/>
                  <a:pt x="18" y="165"/>
                  <a:pt x="18" y="166"/>
                </a:cubicBezTo>
                <a:cubicBezTo>
                  <a:pt x="27" y="166"/>
                  <a:pt x="21" y="169"/>
                  <a:pt x="28" y="169"/>
                </a:cubicBezTo>
                <a:cubicBezTo>
                  <a:pt x="28" y="173"/>
                  <a:pt x="32" y="171"/>
                  <a:pt x="34" y="171"/>
                </a:cubicBezTo>
                <a:cubicBezTo>
                  <a:pt x="33" y="174"/>
                  <a:pt x="35" y="175"/>
                  <a:pt x="32" y="175"/>
                </a:cubicBezTo>
                <a:cubicBezTo>
                  <a:pt x="30" y="175"/>
                  <a:pt x="28" y="174"/>
                  <a:pt x="26" y="174"/>
                </a:cubicBezTo>
                <a:cubicBezTo>
                  <a:pt x="18" y="183"/>
                  <a:pt x="30" y="177"/>
                  <a:pt x="7" y="186"/>
                </a:cubicBezTo>
                <a:cubicBezTo>
                  <a:pt x="14" y="193"/>
                  <a:pt x="26" y="181"/>
                  <a:pt x="28" y="189"/>
                </a:cubicBezTo>
                <a:cubicBezTo>
                  <a:pt x="32" y="184"/>
                  <a:pt x="35" y="182"/>
                  <a:pt x="40" y="187"/>
                </a:cubicBezTo>
                <a:cubicBezTo>
                  <a:pt x="43" y="187"/>
                  <a:pt x="47" y="184"/>
                  <a:pt x="50" y="184"/>
                </a:cubicBezTo>
                <a:cubicBezTo>
                  <a:pt x="49" y="184"/>
                  <a:pt x="60" y="199"/>
                  <a:pt x="57" y="184"/>
                </a:cubicBezTo>
                <a:cubicBezTo>
                  <a:pt x="63" y="187"/>
                  <a:pt x="73" y="187"/>
                  <a:pt x="78" y="181"/>
                </a:cubicBezTo>
                <a:cubicBezTo>
                  <a:pt x="78" y="178"/>
                  <a:pt x="72" y="178"/>
                  <a:pt x="70" y="176"/>
                </a:cubicBezTo>
                <a:cubicBezTo>
                  <a:pt x="71" y="175"/>
                  <a:pt x="74" y="173"/>
                  <a:pt x="75" y="171"/>
                </a:cubicBezTo>
                <a:cubicBezTo>
                  <a:pt x="80" y="171"/>
                  <a:pt x="85" y="166"/>
                  <a:pt x="86" y="163"/>
                </a:cubicBezTo>
                <a:cubicBezTo>
                  <a:pt x="82" y="154"/>
                  <a:pt x="76" y="158"/>
                  <a:pt x="69" y="157"/>
                </a:cubicBezTo>
                <a:cubicBezTo>
                  <a:pt x="70" y="146"/>
                  <a:pt x="77" y="137"/>
                  <a:pt x="63" y="128"/>
                </a:cubicBezTo>
              </a:path>
            </a:pathLst>
          </a:custGeom>
          <a:solidFill>
            <a:srgbClr val="0070C0"/>
          </a:solidFill>
          <a:ln w="0">
            <a:solidFill>
              <a:srgbClr val="9893A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solidFill>
                <a:srgbClr val="92D050"/>
              </a:solidFill>
              <a:cs typeface="Arial" charset="0"/>
            </a:endParaRPr>
          </a:p>
        </p:txBody>
      </p:sp>
      <p:sp>
        <p:nvSpPr>
          <p:cNvPr id="3130" name="Freeform 269"/>
          <p:cNvSpPr>
            <a:spLocks/>
          </p:cNvSpPr>
          <p:nvPr/>
        </p:nvSpPr>
        <p:spPr bwMode="auto">
          <a:xfrm>
            <a:off x="6078540" y="738190"/>
            <a:ext cx="973137" cy="2503487"/>
          </a:xfrm>
          <a:custGeom>
            <a:avLst/>
            <a:gdLst>
              <a:gd name="T0" fmla="*/ 2147483647 w 84"/>
              <a:gd name="T1" fmla="*/ 2147483647 h 220"/>
              <a:gd name="T2" fmla="*/ 2147483647 w 84"/>
              <a:gd name="T3" fmla="*/ 2147483647 h 220"/>
              <a:gd name="T4" fmla="*/ 2147483647 w 84"/>
              <a:gd name="T5" fmla="*/ 2147483647 h 220"/>
              <a:gd name="T6" fmla="*/ 2147483647 w 84"/>
              <a:gd name="T7" fmla="*/ 2147483647 h 220"/>
              <a:gd name="T8" fmla="*/ 2147483647 w 84"/>
              <a:gd name="T9" fmla="*/ 2147483647 h 220"/>
              <a:gd name="T10" fmla="*/ 2147483647 w 84"/>
              <a:gd name="T11" fmla="*/ 2147483647 h 220"/>
              <a:gd name="T12" fmla="*/ 2147483647 w 84"/>
              <a:gd name="T13" fmla="*/ 2147483647 h 220"/>
              <a:gd name="T14" fmla="*/ 2147483647 w 84"/>
              <a:gd name="T15" fmla="*/ 2147483647 h 220"/>
              <a:gd name="T16" fmla="*/ 2147483647 w 84"/>
              <a:gd name="T17" fmla="*/ 2147483647 h 220"/>
              <a:gd name="T18" fmla="*/ 2147483647 w 84"/>
              <a:gd name="T19" fmla="*/ 2147483647 h 220"/>
              <a:gd name="T20" fmla="*/ 2147483647 w 84"/>
              <a:gd name="T21" fmla="*/ 2147483647 h 220"/>
              <a:gd name="T22" fmla="*/ 2147483647 w 84"/>
              <a:gd name="T23" fmla="*/ 2147483647 h 220"/>
              <a:gd name="T24" fmla="*/ 2147483647 w 84"/>
              <a:gd name="T25" fmla="*/ 2147483647 h 220"/>
              <a:gd name="T26" fmla="*/ 2147483647 w 84"/>
              <a:gd name="T27" fmla="*/ 2147483647 h 220"/>
              <a:gd name="T28" fmla="*/ 2147483647 w 84"/>
              <a:gd name="T29" fmla="*/ 0 h 220"/>
              <a:gd name="T30" fmla="*/ 2147483647 w 84"/>
              <a:gd name="T31" fmla="*/ 2147483647 h 220"/>
              <a:gd name="T32" fmla="*/ 2147483647 w 84"/>
              <a:gd name="T33" fmla="*/ 2147483647 h 220"/>
              <a:gd name="T34" fmla="*/ 2147483647 w 84"/>
              <a:gd name="T35" fmla="*/ 2147483647 h 220"/>
              <a:gd name="T36" fmla="*/ 2147483647 w 84"/>
              <a:gd name="T37" fmla="*/ 2147483647 h 220"/>
              <a:gd name="T38" fmla="*/ 2147483647 w 84"/>
              <a:gd name="T39" fmla="*/ 2147483647 h 220"/>
              <a:gd name="T40" fmla="*/ 2147483647 w 84"/>
              <a:gd name="T41" fmla="*/ 2147483647 h 220"/>
              <a:gd name="T42" fmla="*/ 2147483647 w 84"/>
              <a:gd name="T43" fmla="*/ 2147483647 h 220"/>
              <a:gd name="T44" fmla="*/ 2147483647 w 84"/>
              <a:gd name="T45" fmla="*/ 2147483647 h 220"/>
              <a:gd name="T46" fmla="*/ 2147483647 w 84"/>
              <a:gd name="T47" fmla="*/ 2147483647 h 220"/>
              <a:gd name="T48" fmla="*/ 2147483647 w 84"/>
              <a:gd name="T49" fmla="*/ 2147483647 h 220"/>
              <a:gd name="T50" fmla="*/ 2147483647 w 84"/>
              <a:gd name="T51" fmla="*/ 2147483647 h 220"/>
              <a:gd name="T52" fmla="*/ 2147483647 w 84"/>
              <a:gd name="T53" fmla="*/ 2147483647 h 220"/>
              <a:gd name="T54" fmla="*/ 2147483647 w 84"/>
              <a:gd name="T55" fmla="*/ 2147483647 h 220"/>
              <a:gd name="T56" fmla="*/ 2147483647 w 84"/>
              <a:gd name="T57" fmla="*/ 2147483647 h 220"/>
              <a:gd name="T58" fmla="*/ 2147483647 w 84"/>
              <a:gd name="T59" fmla="*/ 2147483647 h 220"/>
              <a:gd name="T60" fmla="*/ 2147483647 w 84"/>
              <a:gd name="T61" fmla="*/ 2147483647 h 220"/>
              <a:gd name="T62" fmla="*/ 0 w 84"/>
              <a:gd name="T63" fmla="*/ 2147483647 h 220"/>
              <a:gd name="T64" fmla="*/ 2147483647 w 84"/>
              <a:gd name="T65" fmla="*/ 2147483647 h 220"/>
              <a:gd name="T66" fmla="*/ 2147483647 w 84"/>
              <a:gd name="T67" fmla="*/ 2147483647 h 220"/>
              <a:gd name="T68" fmla="*/ 2147483647 w 84"/>
              <a:gd name="T69" fmla="*/ 2147483647 h 220"/>
              <a:gd name="T70" fmla="*/ 2147483647 w 84"/>
              <a:gd name="T71" fmla="*/ 2147483647 h 220"/>
              <a:gd name="T72" fmla="*/ 2147483647 w 84"/>
              <a:gd name="T73" fmla="*/ 2147483647 h 220"/>
              <a:gd name="T74" fmla="*/ 2147483647 w 84"/>
              <a:gd name="T75" fmla="*/ 2147483647 h 220"/>
              <a:gd name="T76" fmla="*/ 2147483647 w 84"/>
              <a:gd name="T77" fmla="*/ 2147483647 h 220"/>
              <a:gd name="T78" fmla="*/ 2147483647 w 84"/>
              <a:gd name="T79" fmla="*/ 2147483647 h 220"/>
              <a:gd name="T80" fmla="*/ 2147483647 w 84"/>
              <a:gd name="T81" fmla="*/ 2147483647 h 220"/>
              <a:gd name="T82" fmla="*/ 2147483647 w 84"/>
              <a:gd name="T83" fmla="*/ 2147483647 h 220"/>
              <a:gd name="T84" fmla="*/ 2147483647 w 84"/>
              <a:gd name="T85" fmla="*/ 2147483647 h 220"/>
              <a:gd name="T86" fmla="*/ 2147483647 w 84"/>
              <a:gd name="T87" fmla="*/ 2147483647 h 220"/>
              <a:gd name="T88" fmla="*/ 2147483647 w 84"/>
              <a:gd name="T89" fmla="*/ 2147483647 h 220"/>
              <a:gd name="T90" fmla="*/ 2147483647 w 84"/>
              <a:gd name="T91" fmla="*/ 2147483647 h 22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4"/>
              <a:gd name="T139" fmla="*/ 0 h 220"/>
              <a:gd name="T140" fmla="*/ 84 w 84"/>
              <a:gd name="T141" fmla="*/ 220 h 22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4" h="220">
                <a:moveTo>
                  <a:pt x="50" y="201"/>
                </a:moveTo>
                <a:cubicBezTo>
                  <a:pt x="50" y="203"/>
                  <a:pt x="50" y="205"/>
                  <a:pt x="50" y="206"/>
                </a:cubicBezTo>
                <a:cubicBezTo>
                  <a:pt x="50" y="208"/>
                  <a:pt x="50" y="208"/>
                  <a:pt x="51" y="207"/>
                </a:cubicBezTo>
                <a:cubicBezTo>
                  <a:pt x="51" y="205"/>
                  <a:pt x="52" y="203"/>
                  <a:pt x="52" y="201"/>
                </a:cubicBezTo>
                <a:cubicBezTo>
                  <a:pt x="51" y="198"/>
                  <a:pt x="53" y="192"/>
                  <a:pt x="51" y="189"/>
                </a:cubicBezTo>
                <a:cubicBezTo>
                  <a:pt x="51" y="190"/>
                  <a:pt x="49" y="201"/>
                  <a:pt x="50" y="201"/>
                </a:cubicBezTo>
                <a:moveTo>
                  <a:pt x="67" y="177"/>
                </a:moveTo>
                <a:cubicBezTo>
                  <a:pt x="67" y="182"/>
                  <a:pt x="67" y="191"/>
                  <a:pt x="63" y="195"/>
                </a:cubicBezTo>
                <a:cubicBezTo>
                  <a:pt x="58" y="192"/>
                  <a:pt x="56" y="177"/>
                  <a:pt x="67" y="177"/>
                </a:cubicBezTo>
                <a:moveTo>
                  <a:pt x="73" y="74"/>
                </a:moveTo>
                <a:cubicBezTo>
                  <a:pt x="70" y="59"/>
                  <a:pt x="66" y="63"/>
                  <a:pt x="79" y="58"/>
                </a:cubicBezTo>
                <a:cubicBezTo>
                  <a:pt x="75" y="52"/>
                  <a:pt x="77" y="53"/>
                  <a:pt x="84" y="46"/>
                </a:cubicBezTo>
                <a:lnTo>
                  <a:pt x="84" y="35"/>
                </a:lnTo>
                <a:lnTo>
                  <a:pt x="80" y="20"/>
                </a:lnTo>
                <a:cubicBezTo>
                  <a:pt x="78" y="5"/>
                  <a:pt x="67" y="11"/>
                  <a:pt x="57" y="0"/>
                </a:cubicBezTo>
                <a:cubicBezTo>
                  <a:pt x="56" y="2"/>
                  <a:pt x="55" y="1"/>
                  <a:pt x="54" y="3"/>
                </a:cubicBezTo>
                <a:cubicBezTo>
                  <a:pt x="54" y="4"/>
                  <a:pt x="57" y="11"/>
                  <a:pt x="57" y="12"/>
                </a:cubicBezTo>
                <a:cubicBezTo>
                  <a:pt x="51" y="15"/>
                  <a:pt x="50" y="13"/>
                  <a:pt x="46" y="10"/>
                </a:cubicBezTo>
                <a:lnTo>
                  <a:pt x="40" y="20"/>
                </a:lnTo>
                <a:lnTo>
                  <a:pt x="36" y="20"/>
                </a:lnTo>
                <a:lnTo>
                  <a:pt x="32" y="26"/>
                </a:lnTo>
                <a:lnTo>
                  <a:pt x="35" y="37"/>
                </a:lnTo>
                <a:cubicBezTo>
                  <a:pt x="36" y="39"/>
                  <a:pt x="33" y="39"/>
                  <a:pt x="32" y="42"/>
                </a:cubicBezTo>
                <a:cubicBezTo>
                  <a:pt x="31" y="57"/>
                  <a:pt x="32" y="53"/>
                  <a:pt x="22" y="64"/>
                </a:cubicBezTo>
                <a:cubicBezTo>
                  <a:pt x="27" y="70"/>
                  <a:pt x="18" y="74"/>
                  <a:pt x="22" y="82"/>
                </a:cubicBezTo>
                <a:cubicBezTo>
                  <a:pt x="20" y="85"/>
                  <a:pt x="9" y="89"/>
                  <a:pt x="11" y="94"/>
                </a:cubicBezTo>
                <a:cubicBezTo>
                  <a:pt x="7" y="103"/>
                  <a:pt x="10" y="123"/>
                  <a:pt x="16" y="129"/>
                </a:cubicBezTo>
                <a:cubicBezTo>
                  <a:pt x="15" y="134"/>
                  <a:pt x="14" y="132"/>
                  <a:pt x="10" y="135"/>
                </a:cubicBezTo>
                <a:lnTo>
                  <a:pt x="11" y="148"/>
                </a:lnTo>
                <a:lnTo>
                  <a:pt x="6" y="151"/>
                </a:lnTo>
                <a:lnTo>
                  <a:pt x="6" y="162"/>
                </a:lnTo>
                <a:cubicBezTo>
                  <a:pt x="4" y="162"/>
                  <a:pt x="2" y="159"/>
                  <a:pt x="0" y="159"/>
                </a:cubicBezTo>
                <a:cubicBezTo>
                  <a:pt x="1" y="168"/>
                  <a:pt x="3" y="180"/>
                  <a:pt x="10" y="187"/>
                </a:cubicBezTo>
                <a:cubicBezTo>
                  <a:pt x="8" y="192"/>
                  <a:pt x="9" y="190"/>
                  <a:pt x="13" y="194"/>
                </a:cubicBezTo>
                <a:cubicBezTo>
                  <a:pt x="12" y="197"/>
                  <a:pt x="17" y="201"/>
                  <a:pt x="19" y="203"/>
                </a:cubicBezTo>
                <a:cubicBezTo>
                  <a:pt x="19" y="203"/>
                  <a:pt x="21" y="219"/>
                  <a:pt x="22" y="220"/>
                </a:cubicBezTo>
                <a:cubicBezTo>
                  <a:pt x="23" y="220"/>
                  <a:pt x="27" y="219"/>
                  <a:pt x="28" y="219"/>
                </a:cubicBezTo>
                <a:cubicBezTo>
                  <a:pt x="28" y="215"/>
                  <a:pt x="28" y="208"/>
                  <a:pt x="30" y="206"/>
                </a:cubicBezTo>
                <a:cubicBezTo>
                  <a:pt x="40" y="211"/>
                  <a:pt x="48" y="193"/>
                  <a:pt x="48" y="187"/>
                </a:cubicBezTo>
                <a:cubicBezTo>
                  <a:pt x="48" y="183"/>
                  <a:pt x="44" y="174"/>
                  <a:pt x="46" y="170"/>
                </a:cubicBezTo>
                <a:cubicBezTo>
                  <a:pt x="47" y="165"/>
                  <a:pt x="58" y="162"/>
                  <a:pt x="59" y="158"/>
                </a:cubicBezTo>
                <a:cubicBezTo>
                  <a:pt x="59" y="156"/>
                  <a:pt x="62" y="150"/>
                  <a:pt x="62" y="148"/>
                </a:cubicBezTo>
                <a:cubicBezTo>
                  <a:pt x="56" y="145"/>
                  <a:pt x="56" y="146"/>
                  <a:pt x="60" y="142"/>
                </a:cubicBezTo>
                <a:cubicBezTo>
                  <a:pt x="60" y="139"/>
                  <a:pt x="51" y="139"/>
                  <a:pt x="50" y="139"/>
                </a:cubicBezTo>
                <a:cubicBezTo>
                  <a:pt x="44" y="137"/>
                  <a:pt x="49" y="123"/>
                  <a:pt x="47" y="118"/>
                </a:cubicBezTo>
                <a:cubicBezTo>
                  <a:pt x="50" y="112"/>
                  <a:pt x="73" y="66"/>
                  <a:pt x="73" y="74"/>
                </a:cubicBez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31" name="Freeform 270"/>
          <p:cNvSpPr>
            <a:spLocks/>
          </p:cNvSpPr>
          <p:nvPr/>
        </p:nvSpPr>
        <p:spPr bwMode="auto">
          <a:xfrm>
            <a:off x="5162552" y="3913188"/>
            <a:ext cx="441325" cy="385762"/>
          </a:xfrm>
          <a:custGeom>
            <a:avLst/>
            <a:gdLst>
              <a:gd name="T0" fmla="*/ 0 w 38"/>
              <a:gd name="T1" fmla="*/ 2147483647 h 34"/>
              <a:gd name="T2" fmla="*/ 2147483647 w 38"/>
              <a:gd name="T3" fmla="*/ 2147483647 h 34"/>
              <a:gd name="T4" fmla="*/ 2147483647 w 38"/>
              <a:gd name="T5" fmla="*/ 2147483647 h 34"/>
              <a:gd name="T6" fmla="*/ 2147483647 w 38"/>
              <a:gd name="T7" fmla="*/ 2147483647 h 34"/>
              <a:gd name="T8" fmla="*/ 2147483647 w 38"/>
              <a:gd name="T9" fmla="*/ 2147483647 h 34"/>
              <a:gd name="T10" fmla="*/ 2147483647 w 38"/>
              <a:gd name="T11" fmla="*/ 2147483647 h 34"/>
              <a:gd name="T12" fmla="*/ 2147483647 w 38"/>
              <a:gd name="T13" fmla="*/ 2147483647 h 34"/>
              <a:gd name="T14" fmla="*/ 2147483647 w 38"/>
              <a:gd name="T15" fmla="*/ 2147483647 h 34"/>
              <a:gd name="T16" fmla="*/ 2147483647 w 38"/>
              <a:gd name="T17" fmla="*/ 2147483647 h 34"/>
              <a:gd name="T18" fmla="*/ 2147483647 w 38"/>
              <a:gd name="T19" fmla="*/ 2147483647 h 34"/>
              <a:gd name="T20" fmla="*/ 2147483647 w 38"/>
              <a:gd name="T21" fmla="*/ 0 h 34"/>
              <a:gd name="T22" fmla="*/ 2147483647 w 38"/>
              <a:gd name="T23" fmla="*/ 2147483647 h 34"/>
              <a:gd name="T24" fmla="*/ 2147483647 w 38"/>
              <a:gd name="T25" fmla="*/ 0 h 34"/>
              <a:gd name="T26" fmla="*/ 0 w 38"/>
              <a:gd name="T27" fmla="*/ 2147483647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8"/>
              <a:gd name="T43" fmla="*/ 0 h 34"/>
              <a:gd name="T44" fmla="*/ 38 w 38"/>
              <a:gd name="T45" fmla="*/ 34 h 3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8" h="34">
                <a:moveTo>
                  <a:pt x="0" y="4"/>
                </a:moveTo>
                <a:cubicBezTo>
                  <a:pt x="1" y="8"/>
                  <a:pt x="4" y="7"/>
                  <a:pt x="6" y="8"/>
                </a:cubicBezTo>
                <a:lnTo>
                  <a:pt x="8" y="12"/>
                </a:lnTo>
                <a:cubicBezTo>
                  <a:pt x="11" y="14"/>
                  <a:pt x="11" y="15"/>
                  <a:pt x="15" y="17"/>
                </a:cubicBezTo>
                <a:cubicBezTo>
                  <a:pt x="15" y="18"/>
                  <a:pt x="15" y="21"/>
                  <a:pt x="15" y="22"/>
                </a:cubicBezTo>
                <a:cubicBezTo>
                  <a:pt x="19" y="23"/>
                  <a:pt x="17" y="24"/>
                  <a:pt x="21" y="27"/>
                </a:cubicBezTo>
                <a:cubicBezTo>
                  <a:pt x="24" y="29"/>
                  <a:pt x="27" y="30"/>
                  <a:pt x="27" y="34"/>
                </a:cubicBezTo>
                <a:lnTo>
                  <a:pt x="37" y="22"/>
                </a:lnTo>
                <a:cubicBezTo>
                  <a:pt x="38" y="19"/>
                  <a:pt x="38" y="6"/>
                  <a:pt x="30" y="11"/>
                </a:cubicBezTo>
                <a:lnTo>
                  <a:pt x="31" y="5"/>
                </a:lnTo>
                <a:lnTo>
                  <a:pt x="20" y="0"/>
                </a:lnTo>
                <a:lnTo>
                  <a:pt x="14" y="2"/>
                </a:lnTo>
                <a:lnTo>
                  <a:pt x="8" y="0"/>
                </a:lnTo>
                <a:lnTo>
                  <a:pt x="0" y="4"/>
                </a:lnTo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09" name="Freeform 271"/>
          <p:cNvSpPr>
            <a:spLocks/>
          </p:cNvSpPr>
          <p:nvPr/>
        </p:nvSpPr>
        <p:spPr bwMode="auto">
          <a:xfrm>
            <a:off x="7283452" y="5380040"/>
            <a:ext cx="1217613" cy="1241425"/>
          </a:xfrm>
          <a:custGeom>
            <a:avLst/>
            <a:gdLst>
              <a:gd name="T0" fmla="*/ 1171228 w 105"/>
              <a:gd name="T1" fmla="*/ 1070587 h 109"/>
              <a:gd name="T2" fmla="*/ 916109 w 105"/>
              <a:gd name="T3" fmla="*/ 615018 h 109"/>
              <a:gd name="T4" fmla="*/ 939302 w 105"/>
              <a:gd name="T5" fmla="*/ 751689 h 109"/>
              <a:gd name="T6" fmla="*/ 695779 w 105"/>
              <a:gd name="T7" fmla="*/ 296120 h 109"/>
              <a:gd name="T8" fmla="*/ 753761 w 105"/>
              <a:gd name="T9" fmla="*/ 330287 h 109"/>
              <a:gd name="T10" fmla="*/ 753761 w 105"/>
              <a:gd name="T11" fmla="*/ 330287 h 109"/>
              <a:gd name="T12" fmla="*/ 718971 w 105"/>
              <a:gd name="T13" fmla="*/ 580850 h 109"/>
              <a:gd name="T14" fmla="*/ 591412 w 105"/>
              <a:gd name="T15" fmla="*/ 615018 h 109"/>
              <a:gd name="T16" fmla="*/ 660990 w 105"/>
              <a:gd name="T17" fmla="*/ 683353 h 109"/>
              <a:gd name="T18" fmla="*/ 498642 w 105"/>
              <a:gd name="T19" fmla="*/ 558072 h 109"/>
              <a:gd name="T20" fmla="*/ 742164 w 105"/>
              <a:gd name="T21" fmla="*/ 740299 h 109"/>
              <a:gd name="T22" fmla="*/ 823338 w 105"/>
              <a:gd name="T23" fmla="*/ 774467 h 109"/>
              <a:gd name="T24" fmla="*/ 811742 w 105"/>
              <a:gd name="T25" fmla="*/ 785856 h 109"/>
              <a:gd name="T26" fmla="*/ 811742 w 105"/>
              <a:gd name="T27" fmla="*/ 763078 h 109"/>
              <a:gd name="T28" fmla="*/ 904513 w 105"/>
              <a:gd name="T29" fmla="*/ 854192 h 109"/>
              <a:gd name="T30" fmla="*/ 858127 w 105"/>
              <a:gd name="T31" fmla="*/ 876970 h 109"/>
              <a:gd name="T32" fmla="*/ 730568 w 105"/>
              <a:gd name="T33" fmla="*/ 945305 h 109"/>
              <a:gd name="T34" fmla="*/ 23193 w 105"/>
              <a:gd name="T35" fmla="*/ 523904 h 109"/>
              <a:gd name="T36" fmla="*/ 162348 w 105"/>
              <a:gd name="T37" fmla="*/ 649186 h 109"/>
              <a:gd name="T38" fmla="*/ 150752 w 105"/>
              <a:gd name="T39" fmla="*/ 774467 h 109"/>
              <a:gd name="T40" fmla="*/ 139156 w 105"/>
              <a:gd name="T41" fmla="*/ 808635 h 109"/>
              <a:gd name="T42" fmla="*/ 162348 w 105"/>
              <a:gd name="T43" fmla="*/ 888359 h 109"/>
              <a:gd name="T44" fmla="*/ 974090 w 105"/>
              <a:gd name="T45" fmla="*/ 1127533 h 109"/>
              <a:gd name="T46" fmla="*/ 811742 w 105"/>
              <a:gd name="T47" fmla="*/ 1241425 h 109"/>
              <a:gd name="T48" fmla="*/ 521834 w 105"/>
              <a:gd name="T49" fmla="*/ 740299 h 109"/>
              <a:gd name="T50" fmla="*/ 521834 w 105"/>
              <a:gd name="T51" fmla="*/ 854192 h 109"/>
              <a:gd name="T52" fmla="*/ 545027 w 105"/>
              <a:gd name="T53" fmla="*/ 945305 h 109"/>
              <a:gd name="T54" fmla="*/ 475449 w 105"/>
              <a:gd name="T55" fmla="*/ 1025030 h 109"/>
              <a:gd name="T56" fmla="*/ 313100 w 105"/>
              <a:gd name="T57" fmla="*/ 865581 h 109"/>
              <a:gd name="T58" fmla="*/ 185541 w 105"/>
              <a:gd name="T59" fmla="*/ 649186 h 109"/>
              <a:gd name="T60" fmla="*/ 69578 w 105"/>
              <a:gd name="T61" fmla="*/ 512515 h 109"/>
              <a:gd name="T62" fmla="*/ 139156 w 105"/>
              <a:gd name="T63" fmla="*/ 284731 h 109"/>
              <a:gd name="T64" fmla="*/ 359486 w 105"/>
              <a:gd name="T65" fmla="*/ 216395 h 109"/>
              <a:gd name="T66" fmla="*/ 649394 w 105"/>
              <a:gd name="T67" fmla="*/ 91114 h 109"/>
              <a:gd name="T68" fmla="*/ 776953 w 105"/>
              <a:gd name="T69" fmla="*/ 56946 h 109"/>
              <a:gd name="T70" fmla="*/ 869724 w 105"/>
              <a:gd name="T71" fmla="*/ 125281 h 109"/>
              <a:gd name="T72" fmla="*/ 672586 w 105"/>
              <a:gd name="T73" fmla="*/ 205006 h 109"/>
              <a:gd name="T74" fmla="*/ 626201 w 105"/>
              <a:gd name="T75" fmla="*/ 364455 h 109"/>
              <a:gd name="T76" fmla="*/ 591412 w 105"/>
              <a:gd name="T77" fmla="*/ 398623 h 109"/>
              <a:gd name="T78" fmla="*/ 405871 w 105"/>
              <a:gd name="T79" fmla="*/ 284731 h 109"/>
              <a:gd name="T80" fmla="*/ 498642 w 105"/>
              <a:gd name="T81" fmla="*/ 523904 h 109"/>
              <a:gd name="T82" fmla="*/ 626201 w 105"/>
              <a:gd name="T83" fmla="*/ 728910 h 109"/>
              <a:gd name="T84" fmla="*/ 545027 w 105"/>
              <a:gd name="T85" fmla="*/ 740299 h 10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5"/>
              <a:gd name="T130" fmla="*/ 0 h 109"/>
              <a:gd name="T131" fmla="*/ 105 w 105"/>
              <a:gd name="T132" fmla="*/ 109 h 10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5" h="109">
                <a:moveTo>
                  <a:pt x="100" y="97"/>
                </a:moveTo>
                <a:cubicBezTo>
                  <a:pt x="101" y="98"/>
                  <a:pt x="103" y="98"/>
                  <a:pt x="103" y="98"/>
                </a:cubicBezTo>
                <a:cubicBezTo>
                  <a:pt x="105" y="97"/>
                  <a:pt x="103" y="95"/>
                  <a:pt x="101" y="94"/>
                </a:cubicBezTo>
                <a:cubicBezTo>
                  <a:pt x="99" y="92"/>
                  <a:pt x="99" y="90"/>
                  <a:pt x="100" y="97"/>
                </a:cubicBezTo>
                <a:moveTo>
                  <a:pt x="76" y="54"/>
                </a:moveTo>
                <a:cubicBezTo>
                  <a:pt x="77" y="52"/>
                  <a:pt x="80" y="49"/>
                  <a:pt x="79" y="54"/>
                </a:cubicBezTo>
                <a:cubicBezTo>
                  <a:pt x="79" y="58"/>
                  <a:pt x="77" y="59"/>
                  <a:pt x="76" y="54"/>
                </a:cubicBezTo>
                <a:moveTo>
                  <a:pt x="82" y="64"/>
                </a:moveTo>
                <a:cubicBezTo>
                  <a:pt x="81" y="64"/>
                  <a:pt x="81" y="64"/>
                  <a:pt x="81" y="66"/>
                </a:cubicBezTo>
                <a:lnTo>
                  <a:pt x="82" y="66"/>
                </a:lnTo>
                <a:cubicBezTo>
                  <a:pt x="86" y="65"/>
                  <a:pt x="85" y="64"/>
                  <a:pt x="82" y="64"/>
                </a:cubicBezTo>
                <a:moveTo>
                  <a:pt x="60" y="26"/>
                </a:moveTo>
                <a:cubicBezTo>
                  <a:pt x="60" y="26"/>
                  <a:pt x="61" y="26"/>
                  <a:pt x="62" y="25"/>
                </a:cubicBezTo>
                <a:cubicBezTo>
                  <a:pt x="64" y="29"/>
                  <a:pt x="60" y="29"/>
                  <a:pt x="60" y="26"/>
                </a:cubicBezTo>
                <a:moveTo>
                  <a:pt x="65" y="29"/>
                </a:moveTo>
                <a:cubicBezTo>
                  <a:pt x="66" y="29"/>
                  <a:pt x="66" y="30"/>
                  <a:pt x="66" y="30"/>
                </a:cubicBezTo>
                <a:cubicBezTo>
                  <a:pt x="66" y="31"/>
                  <a:pt x="67" y="32"/>
                  <a:pt x="66" y="33"/>
                </a:cubicBezTo>
                <a:cubicBezTo>
                  <a:pt x="64" y="40"/>
                  <a:pt x="65" y="30"/>
                  <a:pt x="65" y="29"/>
                </a:cubicBezTo>
                <a:moveTo>
                  <a:pt x="64" y="52"/>
                </a:moveTo>
                <a:cubicBezTo>
                  <a:pt x="68" y="52"/>
                  <a:pt x="63" y="50"/>
                  <a:pt x="63" y="49"/>
                </a:cubicBezTo>
                <a:cubicBezTo>
                  <a:pt x="58" y="48"/>
                  <a:pt x="57" y="49"/>
                  <a:pt x="62" y="51"/>
                </a:cubicBezTo>
                <a:cubicBezTo>
                  <a:pt x="62" y="50"/>
                  <a:pt x="64" y="53"/>
                  <a:pt x="64" y="52"/>
                </a:cubicBezTo>
                <a:moveTo>
                  <a:pt x="43" y="49"/>
                </a:moveTo>
                <a:lnTo>
                  <a:pt x="51" y="54"/>
                </a:lnTo>
                <a:cubicBezTo>
                  <a:pt x="53" y="54"/>
                  <a:pt x="54" y="54"/>
                  <a:pt x="56" y="54"/>
                </a:cubicBezTo>
                <a:cubicBezTo>
                  <a:pt x="57" y="54"/>
                  <a:pt x="59" y="59"/>
                  <a:pt x="59" y="59"/>
                </a:cubicBezTo>
                <a:cubicBezTo>
                  <a:pt x="65" y="68"/>
                  <a:pt x="58" y="64"/>
                  <a:pt x="57" y="60"/>
                </a:cubicBezTo>
                <a:cubicBezTo>
                  <a:pt x="56" y="59"/>
                  <a:pt x="55" y="57"/>
                  <a:pt x="54" y="57"/>
                </a:cubicBezTo>
                <a:cubicBezTo>
                  <a:pt x="52" y="57"/>
                  <a:pt x="44" y="52"/>
                  <a:pt x="45" y="53"/>
                </a:cubicBezTo>
                <a:cubicBezTo>
                  <a:pt x="44" y="53"/>
                  <a:pt x="40" y="49"/>
                  <a:pt x="43" y="49"/>
                </a:cubicBezTo>
                <a:moveTo>
                  <a:pt x="64" y="65"/>
                </a:moveTo>
                <a:lnTo>
                  <a:pt x="66" y="64"/>
                </a:lnTo>
                <a:cubicBezTo>
                  <a:pt x="67" y="68"/>
                  <a:pt x="64" y="71"/>
                  <a:pt x="64" y="65"/>
                </a:cubicBezTo>
                <a:moveTo>
                  <a:pt x="70" y="67"/>
                </a:moveTo>
                <a:lnTo>
                  <a:pt x="71" y="67"/>
                </a:lnTo>
                <a:cubicBezTo>
                  <a:pt x="71" y="67"/>
                  <a:pt x="71" y="67"/>
                  <a:pt x="71" y="68"/>
                </a:cubicBezTo>
                <a:cubicBezTo>
                  <a:pt x="71" y="68"/>
                  <a:pt x="71" y="69"/>
                  <a:pt x="71" y="69"/>
                </a:cubicBezTo>
                <a:lnTo>
                  <a:pt x="70" y="69"/>
                </a:lnTo>
                <a:cubicBezTo>
                  <a:pt x="70" y="69"/>
                  <a:pt x="69" y="68"/>
                  <a:pt x="69" y="68"/>
                </a:cubicBezTo>
                <a:cubicBezTo>
                  <a:pt x="69" y="67"/>
                  <a:pt x="70" y="67"/>
                  <a:pt x="70" y="67"/>
                </a:cubicBezTo>
                <a:moveTo>
                  <a:pt x="76" y="76"/>
                </a:moveTo>
                <a:cubicBezTo>
                  <a:pt x="76" y="75"/>
                  <a:pt x="76" y="74"/>
                  <a:pt x="77" y="74"/>
                </a:cubicBezTo>
                <a:lnTo>
                  <a:pt x="78" y="75"/>
                </a:lnTo>
                <a:cubicBezTo>
                  <a:pt x="77" y="78"/>
                  <a:pt x="78" y="79"/>
                  <a:pt x="76" y="76"/>
                </a:cubicBezTo>
                <a:moveTo>
                  <a:pt x="74" y="77"/>
                </a:moveTo>
                <a:cubicBezTo>
                  <a:pt x="71" y="81"/>
                  <a:pt x="71" y="69"/>
                  <a:pt x="74" y="77"/>
                </a:cubicBezTo>
                <a:moveTo>
                  <a:pt x="63" y="83"/>
                </a:moveTo>
                <a:cubicBezTo>
                  <a:pt x="67" y="81"/>
                  <a:pt x="66" y="81"/>
                  <a:pt x="67" y="83"/>
                </a:cubicBezTo>
                <a:cubicBezTo>
                  <a:pt x="66" y="85"/>
                  <a:pt x="64" y="84"/>
                  <a:pt x="63" y="83"/>
                </a:cubicBezTo>
                <a:moveTo>
                  <a:pt x="0" y="50"/>
                </a:moveTo>
                <a:cubicBezTo>
                  <a:pt x="0" y="51"/>
                  <a:pt x="0" y="46"/>
                  <a:pt x="0" y="45"/>
                </a:cubicBezTo>
                <a:cubicBezTo>
                  <a:pt x="0" y="44"/>
                  <a:pt x="2" y="45"/>
                  <a:pt x="2" y="46"/>
                </a:cubicBezTo>
                <a:lnTo>
                  <a:pt x="0" y="50"/>
                </a:lnTo>
                <a:moveTo>
                  <a:pt x="13" y="56"/>
                </a:moveTo>
                <a:lnTo>
                  <a:pt x="14" y="57"/>
                </a:lnTo>
                <a:lnTo>
                  <a:pt x="14" y="59"/>
                </a:lnTo>
                <a:cubicBezTo>
                  <a:pt x="9" y="61"/>
                  <a:pt x="13" y="59"/>
                  <a:pt x="13" y="56"/>
                </a:cubicBezTo>
                <a:moveTo>
                  <a:pt x="13" y="68"/>
                </a:moveTo>
                <a:lnTo>
                  <a:pt x="16" y="69"/>
                </a:lnTo>
                <a:lnTo>
                  <a:pt x="14" y="71"/>
                </a:lnTo>
                <a:cubicBezTo>
                  <a:pt x="13" y="71"/>
                  <a:pt x="12" y="71"/>
                  <a:pt x="12" y="71"/>
                </a:cubicBezTo>
                <a:cubicBezTo>
                  <a:pt x="12" y="70"/>
                  <a:pt x="14" y="68"/>
                  <a:pt x="13" y="68"/>
                </a:cubicBezTo>
                <a:moveTo>
                  <a:pt x="14" y="78"/>
                </a:moveTo>
                <a:cubicBezTo>
                  <a:pt x="22" y="77"/>
                  <a:pt x="21" y="84"/>
                  <a:pt x="14" y="78"/>
                </a:cubicBezTo>
                <a:moveTo>
                  <a:pt x="58" y="100"/>
                </a:moveTo>
                <a:cubicBezTo>
                  <a:pt x="61" y="100"/>
                  <a:pt x="66" y="100"/>
                  <a:pt x="65" y="103"/>
                </a:cubicBezTo>
                <a:cubicBezTo>
                  <a:pt x="69" y="103"/>
                  <a:pt x="79" y="101"/>
                  <a:pt x="84" y="99"/>
                </a:cubicBezTo>
                <a:lnTo>
                  <a:pt x="84" y="103"/>
                </a:lnTo>
                <a:cubicBezTo>
                  <a:pt x="85" y="102"/>
                  <a:pt x="90" y="99"/>
                  <a:pt x="92" y="99"/>
                </a:cubicBezTo>
                <a:cubicBezTo>
                  <a:pt x="95" y="105"/>
                  <a:pt x="75" y="107"/>
                  <a:pt x="70" y="109"/>
                </a:cubicBezTo>
                <a:cubicBezTo>
                  <a:pt x="67" y="105"/>
                  <a:pt x="59" y="107"/>
                  <a:pt x="55" y="105"/>
                </a:cubicBezTo>
                <a:lnTo>
                  <a:pt x="58" y="100"/>
                </a:lnTo>
                <a:moveTo>
                  <a:pt x="45" y="65"/>
                </a:moveTo>
                <a:lnTo>
                  <a:pt x="45" y="71"/>
                </a:lnTo>
                <a:cubicBezTo>
                  <a:pt x="45" y="72"/>
                  <a:pt x="55" y="73"/>
                  <a:pt x="52" y="76"/>
                </a:cubicBezTo>
                <a:cubicBezTo>
                  <a:pt x="51" y="78"/>
                  <a:pt x="48" y="76"/>
                  <a:pt x="45" y="75"/>
                </a:cubicBezTo>
                <a:cubicBezTo>
                  <a:pt x="42" y="73"/>
                  <a:pt x="41" y="73"/>
                  <a:pt x="41" y="73"/>
                </a:cubicBezTo>
                <a:cubicBezTo>
                  <a:pt x="42" y="76"/>
                  <a:pt x="41" y="76"/>
                  <a:pt x="41" y="78"/>
                </a:cubicBezTo>
                <a:cubicBezTo>
                  <a:pt x="42" y="79"/>
                  <a:pt x="46" y="81"/>
                  <a:pt x="47" y="83"/>
                </a:cubicBezTo>
                <a:cubicBezTo>
                  <a:pt x="49" y="86"/>
                  <a:pt x="48" y="88"/>
                  <a:pt x="49" y="89"/>
                </a:cubicBezTo>
                <a:cubicBezTo>
                  <a:pt x="47" y="90"/>
                  <a:pt x="45" y="86"/>
                  <a:pt x="43" y="85"/>
                </a:cubicBezTo>
                <a:cubicBezTo>
                  <a:pt x="41" y="83"/>
                  <a:pt x="42" y="89"/>
                  <a:pt x="41" y="90"/>
                </a:cubicBezTo>
                <a:lnTo>
                  <a:pt x="35" y="82"/>
                </a:lnTo>
                <a:cubicBezTo>
                  <a:pt x="34" y="82"/>
                  <a:pt x="36" y="92"/>
                  <a:pt x="28" y="86"/>
                </a:cubicBezTo>
                <a:cubicBezTo>
                  <a:pt x="27" y="84"/>
                  <a:pt x="28" y="79"/>
                  <a:pt x="27" y="76"/>
                </a:cubicBezTo>
                <a:cubicBezTo>
                  <a:pt x="26" y="74"/>
                  <a:pt x="21" y="75"/>
                  <a:pt x="19" y="71"/>
                </a:cubicBezTo>
                <a:cubicBezTo>
                  <a:pt x="19" y="55"/>
                  <a:pt x="41" y="74"/>
                  <a:pt x="41" y="61"/>
                </a:cubicBezTo>
                <a:cubicBezTo>
                  <a:pt x="34" y="59"/>
                  <a:pt x="19" y="66"/>
                  <a:pt x="16" y="57"/>
                </a:cubicBezTo>
                <a:cubicBezTo>
                  <a:pt x="17" y="54"/>
                  <a:pt x="19" y="55"/>
                  <a:pt x="20" y="54"/>
                </a:cubicBezTo>
                <a:cubicBezTo>
                  <a:pt x="16" y="53"/>
                  <a:pt x="11" y="53"/>
                  <a:pt x="7" y="49"/>
                </a:cubicBezTo>
                <a:lnTo>
                  <a:pt x="6" y="45"/>
                </a:lnTo>
                <a:lnTo>
                  <a:pt x="9" y="44"/>
                </a:lnTo>
                <a:cubicBezTo>
                  <a:pt x="9" y="43"/>
                  <a:pt x="8" y="42"/>
                  <a:pt x="8" y="41"/>
                </a:cubicBezTo>
                <a:lnTo>
                  <a:pt x="12" y="25"/>
                </a:lnTo>
                <a:cubicBezTo>
                  <a:pt x="13" y="25"/>
                  <a:pt x="19" y="25"/>
                  <a:pt x="22" y="23"/>
                </a:cubicBezTo>
                <a:lnTo>
                  <a:pt x="27" y="19"/>
                </a:lnTo>
                <a:lnTo>
                  <a:pt x="31" y="19"/>
                </a:lnTo>
                <a:lnTo>
                  <a:pt x="44" y="11"/>
                </a:lnTo>
                <a:lnTo>
                  <a:pt x="49" y="11"/>
                </a:lnTo>
                <a:lnTo>
                  <a:pt x="56" y="8"/>
                </a:lnTo>
                <a:lnTo>
                  <a:pt x="61" y="10"/>
                </a:lnTo>
                <a:lnTo>
                  <a:pt x="69" y="7"/>
                </a:lnTo>
                <a:lnTo>
                  <a:pt x="67" y="5"/>
                </a:lnTo>
                <a:lnTo>
                  <a:pt x="73" y="0"/>
                </a:lnTo>
                <a:lnTo>
                  <a:pt x="78" y="6"/>
                </a:lnTo>
                <a:lnTo>
                  <a:pt x="75" y="11"/>
                </a:lnTo>
                <a:cubicBezTo>
                  <a:pt x="75" y="13"/>
                  <a:pt x="74" y="13"/>
                  <a:pt x="74" y="16"/>
                </a:cubicBezTo>
                <a:cubicBezTo>
                  <a:pt x="72" y="15"/>
                  <a:pt x="66" y="16"/>
                  <a:pt x="63" y="17"/>
                </a:cubicBezTo>
                <a:cubicBezTo>
                  <a:pt x="62" y="17"/>
                  <a:pt x="59" y="18"/>
                  <a:pt x="58" y="18"/>
                </a:cubicBezTo>
                <a:cubicBezTo>
                  <a:pt x="56" y="19"/>
                  <a:pt x="55" y="20"/>
                  <a:pt x="54" y="24"/>
                </a:cubicBezTo>
                <a:cubicBezTo>
                  <a:pt x="53" y="29"/>
                  <a:pt x="51" y="23"/>
                  <a:pt x="50" y="25"/>
                </a:cubicBezTo>
                <a:cubicBezTo>
                  <a:pt x="48" y="26"/>
                  <a:pt x="56" y="30"/>
                  <a:pt x="54" y="32"/>
                </a:cubicBezTo>
                <a:lnTo>
                  <a:pt x="47" y="28"/>
                </a:lnTo>
                <a:lnTo>
                  <a:pt x="46" y="29"/>
                </a:lnTo>
                <a:lnTo>
                  <a:pt x="51" y="35"/>
                </a:lnTo>
                <a:cubicBezTo>
                  <a:pt x="49" y="38"/>
                  <a:pt x="46" y="30"/>
                  <a:pt x="42" y="31"/>
                </a:cubicBezTo>
                <a:cubicBezTo>
                  <a:pt x="43" y="34"/>
                  <a:pt x="48" y="35"/>
                  <a:pt x="45" y="38"/>
                </a:cubicBezTo>
                <a:cubicBezTo>
                  <a:pt x="41" y="38"/>
                  <a:pt x="39" y="29"/>
                  <a:pt x="35" y="25"/>
                </a:cubicBezTo>
                <a:lnTo>
                  <a:pt x="33" y="25"/>
                </a:lnTo>
                <a:cubicBezTo>
                  <a:pt x="32" y="25"/>
                  <a:pt x="31" y="33"/>
                  <a:pt x="31" y="34"/>
                </a:cubicBezTo>
                <a:cubicBezTo>
                  <a:pt x="33" y="41"/>
                  <a:pt x="46" y="43"/>
                  <a:pt x="43" y="46"/>
                </a:cubicBezTo>
                <a:cubicBezTo>
                  <a:pt x="42" y="46"/>
                  <a:pt x="36" y="44"/>
                  <a:pt x="36" y="44"/>
                </a:cubicBezTo>
                <a:cubicBezTo>
                  <a:pt x="36" y="47"/>
                  <a:pt x="38" y="52"/>
                  <a:pt x="40" y="54"/>
                </a:cubicBezTo>
                <a:cubicBezTo>
                  <a:pt x="44" y="58"/>
                  <a:pt x="52" y="60"/>
                  <a:pt x="54" y="64"/>
                </a:cubicBezTo>
                <a:cubicBezTo>
                  <a:pt x="53" y="65"/>
                  <a:pt x="61" y="69"/>
                  <a:pt x="58" y="71"/>
                </a:cubicBezTo>
                <a:cubicBezTo>
                  <a:pt x="56" y="71"/>
                  <a:pt x="55" y="69"/>
                  <a:pt x="52" y="68"/>
                </a:cubicBezTo>
                <a:cubicBezTo>
                  <a:pt x="49" y="66"/>
                  <a:pt x="47" y="66"/>
                  <a:pt x="47" y="65"/>
                </a:cubicBezTo>
                <a:lnTo>
                  <a:pt x="45" y="65"/>
                </a:lnTo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00">
              <a:cs typeface="Arial" charset="0"/>
            </a:endParaRPr>
          </a:p>
        </p:txBody>
      </p:sp>
      <p:sp>
        <p:nvSpPr>
          <p:cNvPr id="3133" name="Forme libre 90"/>
          <p:cNvSpPr>
            <a:spLocks noChangeArrowheads="1"/>
          </p:cNvSpPr>
          <p:nvPr/>
        </p:nvSpPr>
        <p:spPr bwMode="auto">
          <a:xfrm>
            <a:off x="6996115" y="3170240"/>
            <a:ext cx="225425" cy="242887"/>
          </a:xfrm>
          <a:custGeom>
            <a:avLst/>
            <a:gdLst>
              <a:gd name="T0" fmla="*/ 0 w 219843"/>
              <a:gd name="T1" fmla="*/ 245283 h 242490"/>
              <a:gd name="T2" fmla="*/ 78634 w 219843"/>
              <a:gd name="T3" fmla="*/ 71858 h 242490"/>
              <a:gd name="T4" fmla="*/ 99019 w 219843"/>
              <a:gd name="T5" fmla="*/ 14051 h 242490"/>
              <a:gd name="T6" fmla="*/ 122319 w 219843"/>
              <a:gd name="T7" fmla="*/ 2005 h 242490"/>
              <a:gd name="T8" fmla="*/ 157266 w 219843"/>
              <a:gd name="T9" fmla="*/ 26094 h 242490"/>
              <a:gd name="T10" fmla="*/ 227162 w 219843"/>
              <a:gd name="T11" fmla="*/ 21277 h 242490"/>
              <a:gd name="T12" fmla="*/ 262111 w 219843"/>
              <a:gd name="T13" fmla="*/ 23685 h 242490"/>
              <a:gd name="T14" fmla="*/ 266448 w 219843"/>
              <a:gd name="T15" fmla="*/ 79084 h 242490"/>
              <a:gd name="T16" fmla="*/ 247551 w 219843"/>
              <a:gd name="T17" fmla="*/ 141710 h 242490"/>
              <a:gd name="T18" fmla="*/ 250462 w 219843"/>
              <a:gd name="T19" fmla="*/ 221198 h 242490"/>
              <a:gd name="T20" fmla="*/ 200957 w 219843"/>
              <a:gd name="T21" fmla="*/ 213970 h 242490"/>
              <a:gd name="T22" fmla="*/ 221039 w 219843"/>
              <a:gd name="T23" fmla="*/ 226012 h 242490"/>
              <a:gd name="T24" fmla="*/ 189302 w 219843"/>
              <a:gd name="T25" fmla="*/ 192292 h 242490"/>
              <a:gd name="T26" fmla="*/ 56429 w 219843"/>
              <a:gd name="T27" fmla="*/ 192291 h 242490"/>
              <a:gd name="T28" fmla="*/ 0 w 219843"/>
              <a:gd name="T29" fmla="*/ 245283 h 2424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9843"/>
              <a:gd name="T46" fmla="*/ 0 h 242490"/>
              <a:gd name="T47" fmla="*/ 219843 w 219843"/>
              <a:gd name="T48" fmla="*/ 242490 h 2424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9843" h="242490">
                <a:moveTo>
                  <a:pt x="0" y="242490"/>
                </a:moveTo>
                <a:cubicBezTo>
                  <a:pt x="13395" y="212725"/>
                  <a:pt x="50800" y="104377"/>
                  <a:pt x="64294" y="71040"/>
                </a:cubicBezTo>
                <a:cubicBezTo>
                  <a:pt x="67469" y="65087"/>
                  <a:pt x="77787" y="19843"/>
                  <a:pt x="80962" y="13890"/>
                </a:cubicBezTo>
                <a:cubicBezTo>
                  <a:pt x="86915" y="2381"/>
                  <a:pt x="92075" y="0"/>
                  <a:pt x="100012" y="1984"/>
                </a:cubicBezTo>
                <a:cubicBezTo>
                  <a:pt x="107553" y="5159"/>
                  <a:pt x="121046" y="22622"/>
                  <a:pt x="128587" y="25797"/>
                </a:cubicBezTo>
                <a:cubicBezTo>
                  <a:pt x="142874" y="28972"/>
                  <a:pt x="171450" y="21431"/>
                  <a:pt x="185737" y="21034"/>
                </a:cubicBezTo>
                <a:cubicBezTo>
                  <a:pt x="195295" y="21034"/>
                  <a:pt x="204787" y="22621"/>
                  <a:pt x="214312" y="23415"/>
                </a:cubicBezTo>
                <a:cubicBezTo>
                  <a:pt x="219666" y="32940"/>
                  <a:pt x="219843" y="58737"/>
                  <a:pt x="217859" y="78184"/>
                </a:cubicBezTo>
                <a:cubicBezTo>
                  <a:pt x="215478" y="94853"/>
                  <a:pt x="204585" y="111125"/>
                  <a:pt x="202406" y="140097"/>
                </a:cubicBezTo>
                <a:cubicBezTo>
                  <a:pt x="200422" y="169466"/>
                  <a:pt x="204291" y="202804"/>
                  <a:pt x="204787" y="218679"/>
                </a:cubicBezTo>
                <a:cubicBezTo>
                  <a:pt x="191294" y="216297"/>
                  <a:pt x="177802" y="232966"/>
                  <a:pt x="164309" y="211534"/>
                </a:cubicBezTo>
                <a:cubicBezTo>
                  <a:pt x="160300" y="212327"/>
                  <a:pt x="182318" y="227011"/>
                  <a:pt x="180730" y="223439"/>
                </a:cubicBezTo>
                <a:cubicBezTo>
                  <a:pt x="179142" y="219867"/>
                  <a:pt x="170615" y="196056"/>
                  <a:pt x="154781" y="190103"/>
                </a:cubicBezTo>
                <a:cubicBezTo>
                  <a:pt x="132349" y="184547"/>
                  <a:pt x="71935" y="181371"/>
                  <a:pt x="46138" y="190102"/>
                </a:cubicBezTo>
                <a:lnTo>
                  <a:pt x="0" y="242490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ECE9E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134" name="Picture 18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213" y="4445000"/>
            <a:ext cx="3810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" name="Text Box 184"/>
          <p:cNvSpPr txBox="1">
            <a:spLocks noChangeArrowheads="1"/>
          </p:cNvSpPr>
          <p:nvPr/>
        </p:nvSpPr>
        <p:spPr bwMode="auto">
          <a:xfrm>
            <a:off x="7427913" y="325755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pic>
        <p:nvPicPr>
          <p:cNvPr id="3136" name="Picture 18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1988" y="3521075"/>
            <a:ext cx="457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8" name="Text Box 195"/>
          <p:cNvSpPr txBox="1">
            <a:spLocks noChangeArrowheads="1"/>
          </p:cNvSpPr>
          <p:nvPr/>
        </p:nvSpPr>
        <p:spPr bwMode="auto">
          <a:xfrm>
            <a:off x="4165602" y="4411663"/>
            <a:ext cx="614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chemeClr val="tx1"/>
                </a:solidFill>
              </a:rPr>
              <a:t>INRA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600" b="1">
              <a:solidFill>
                <a:schemeClr val="tx1"/>
              </a:solidFill>
            </a:endParaRPr>
          </a:p>
        </p:txBody>
      </p:sp>
      <p:sp>
        <p:nvSpPr>
          <p:cNvPr id="3139" name="Text Box 199"/>
          <p:cNvSpPr txBox="1">
            <a:spLocks noChangeArrowheads="1"/>
          </p:cNvSpPr>
          <p:nvPr/>
        </p:nvSpPr>
        <p:spPr bwMode="auto">
          <a:xfrm>
            <a:off x="5948365" y="2671765"/>
            <a:ext cx="668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1">
                <a:solidFill>
                  <a:schemeClr val="tx1"/>
                </a:solidFill>
              </a:rPr>
              <a:t>UCPH</a:t>
            </a:r>
          </a:p>
        </p:txBody>
      </p:sp>
      <p:sp>
        <p:nvSpPr>
          <p:cNvPr id="3140" name="Text Box 201"/>
          <p:cNvSpPr txBox="1">
            <a:spLocks noChangeArrowheads="1"/>
          </p:cNvSpPr>
          <p:nvPr/>
        </p:nvSpPr>
        <p:spPr bwMode="auto">
          <a:xfrm>
            <a:off x="4800602" y="3071813"/>
            <a:ext cx="936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accent2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AA5816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600" b="1" dirty="0" err="1">
                <a:solidFill>
                  <a:schemeClr val="tx1"/>
                </a:solidFill>
              </a:rPr>
              <a:t>ULeeds</a:t>
            </a:r>
            <a:endParaRPr lang="fr-FR" altLang="en-US" sz="16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3142" name="Picture 86" descr="http://www.amisdeleuro.org/pays/danemark/Drapeau%20Danemark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665" y="3019427"/>
            <a:ext cx="4095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5571" y="1579564"/>
            <a:ext cx="1521430" cy="82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" descr="http://t3.gstatic.com/images?q=tbn:ANd9GcSHj89jU83G2tWabMn3uOnz1oNe_2nk_CDNHxz1_Ql8m4e60mM&amp;t=1&amp;usg=__nK2B7Mn6VKC2R4KDXlot9LG3scI=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7030" y="1437073"/>
            <a:ext cx="1749224" cy="155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5" name="Connecteur droit 4"/>
          <p:cNvCxnSpPr>
            <a:cxnSpLocks/>
            <a:stCxn id="73" idx="3"/>
          </p:cNvCxnSpPr>
          <p:nvPr/>
        </p:nvCxnSpPr>
        <p:spPr>
          <a:xfrm>
            <a:off x="3556254" y="2216198"/>
            <a:ext cx="1028698" cy="12605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3540125" y="2408238"/>
            <a:ext cx="1462088" cy="216535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>
            <a:cxnSpLocks/>
            <a:stCxn id="73" idx="3"/>
          </p:cNvCxnSpPr>
          <p:nvPr/>
        </p:nvCxnSpPr>
        <p:spPr>
          <a:xfrm>
            <a:off x="3556254" y="2216198"/>
            <a:ext cx="2478086" cy="8731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7351" y="17589"/>
            <a:ext cx="2913062" cy="143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886" y="4789488"/>
            <a:ext cx="5740361" cy="19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7" name="Espace réservé du texte 2">
            <a:extLst>
              <a:ext uri="{FF2B5EF4-FFF2-40B4-BE49-F238E27FC236}">
                <a16:creationId xmlns:a16="http://schemas.microsoft.com/office/drawing/2014/main" id="{935BFC5E-55A1-4D4E-BD0D-3B23EC2595DE}"/>
              </a:ext>
            </a:extLst>
          </p:cNvPr>
          <p:cNvSpPr txBox="1">
            <a:spLocks/>
          </p:cNvSpPr>
          <p:nvPr/>
        </p:nvSpPr>
        <p:spPr>
          <a:xfrm>
            <a:off x="588102" y="76200"/>
            <a:ext cx="8664955" cy="1184275"/>
          </a:xfrm>
          <a:prstGeom prst="rect">
            <a:avLst/>
          </a:prstGeom>
        </p:spPr>
        <p:txBody>
          <a:bodyPr/>
          <a:lstStyle/>
          <a:p>
            <a:pPr>
              <a:spcAft>
                <a:spcPct val="40000"/>
              </a:spcAft>
              <a:defRPr/>
            </a:pPr>
            <a:r>
              <a:rPr lang="en-US" altLang="fr-FR" sz="3200" kern="0" dirty="0">
                <a:cs typeface="Times New Roman" pitchFamily="18" charset="0"/>
              </a:rPr>
              <a:t>Learning by experience up to 3 </a:t>
            </a:r>
            <a:r>
              <a:rPr lang="en-US" altLang="fr-FR" sz="3200" kern="0" dirty="0" err="1">
                <a:cs typeface="Times New Roman" pitchFamily="18" charset="0"/>
              </a:rPr>
              <a:t>yr</a:t>
            </a:r>
            <a:endParaRPr lang="en-US" altLang="fr-FR" sz="3200" kern="0" dirty="0"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679E9-770C-4AFE-9723-D99614C8560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67" y="3319293"/>
            <a:ext cx="2780017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13E72759-7A0A-4E0E-A2F9-3EF86C83A2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020A939-DBBB-4BC9-8087-D274915B9C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564DC-E4D0-4571-BDF4-F12FB6831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79" y="967417"/>
            <a:ext cx="3778870" cy="3943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b="1" dirty="0">
                <a:solidFill>
                  <a:srgbClr val="FEFFFF"/>
                </a:solidFill>
              </a:rPr>
              <a:t>Feeding infants and children</a:t>
            </a:r>
            <a:br>
              <a:rPr lang="en-GB" sz="4000" b="1" dirty="0">
                <a:solidFill>
                  <a:srgbClr val="FEFFFF"/>
                </a:solidFill>
              </a:rPr>
            </a:br>
            <a:r>
              <a:rPr lang="en-GB" sz="4000" b="1" dirty="0">
                <a:solidFill>
                  <a:srgbClr val="FEFFFF"/>
                </a:solidFill>
              </a:rPr>
              <a:t/>
            </a:r>
            <a:br>
              <a:rPr lang="en-GB" sz="4000" b="1" dirty="0">
                <a:solidFill>
                  <a:srgbClr val="FEFFFF"/>
                </a:solidFill>
              </a:rPr>
            </a:br>
            <a:r>
              <a:rPr lang="en-GB" sz="3600" b="1" dirty="0">
                <a:solidFill>
                  <a:srgbClr val="FEFFFF"/>
                </a:solidFill>
              </a:rPr>
              <a:t>-learning to like vegetables</a:t>
            </a:r>
            <a:endParaRPr lang="en-GB" sz="4000" i="1" dirty="0">
              <a:solidFill>
                <a:srgbClr val="FEFFFF"/>
              </a:solidFill>
              <a:cs typeface="Arial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8CE302C-A316-49C7-A584-5D33FAD9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7995" y="965044"/>
            <a:ext cx="5821258" cy="2532014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20AA2-DF0D-4542-99A8-0A25B25580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040" y="1057323"/>
            <a:ext cx="2896458" cy="998778"/>
          </a:xfrm>
          <a:prstGeom prst="rect">
            <a:avLst/>
          </a:prstGeom>
        </p:spPr>
      </p:pic>
      <p:sp>
        <p:nvSpPr>
          <p:cNvPr id="142" name="Freeform 5">
            <a:extLst>
              <a:ext uri="{FF2B5EF4-FFF2-40B4-BE49-F238E27FC236}">
                <a16:creationId xmlns:a16="http://schemas.microsoft.com/office/drawing/2014/main" id="{8D7E03C2-CF97-4DF3-8309-A30AA8FC3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F8A09A4-1145-4BBE-A3F4-84B4B3CE3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7994" y="3657423"/>
            <a:ext cx="2814046" cy="2532013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5" name="Picture 3">
            <a:extLst>
              <a:ext uri="{FF2B5EF4-FFF2-40B4-BE49-F238E27FC236}">
                <a16:creationId xmlns:a16="http://schemas.microsoft.com/office/drawing/2014/main" id="{0BB5AA76-BAE0-4A91-96EB-7BAC8236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75003" y="3819641"/>
            <a:ext cx="2056204" cy="221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445099CD-2BE9-478D-89F1-D3250B809E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95203" y="3657423"/>
            <a:ext cx="2814049" cy="2532014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B55C9-86F4-4129-A111-C785C9D59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876552" y="3819641"/>
            <a:ext cx="2255360" cy="22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5AA7B7B6-D4A4-4DC4-951F-5B8AD935A537}"/>
              </a:ext>
            </a:extLst>
          </p:cNvPr>
          <p:cNvSpPr txBox="1">
            <a:spLocks noChangeArrowheads="1"/>
          </p:cNvSpPr>
          <p:nvPr/>
        </p:nvSpPr>
        <p:spPr>
          <a:xfrm>
            <a:off x="5703551" y="2321204"/>
            <a:ext cx="5590146" cy="1235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Marion M Hetherington</a:t>
            </a:r>
          </a:p>
          <a:p>
            <a:pPr>
              <a:lnSpc>
                <a:spcPct val="90000"/>
              </a:lnSpc>
            </a:pPr>
            <a:r>
              <a:rPr lang="en-GB" altLang="en-US" sz="3200" dirty="0">
                <a:solidFill>
                  <a:schemeClr val="tx1"/>
                </a:solidFill>
                <a:cs typeface="Arial" panose="020B0604020202020204" pitchFamily="34" charset="0"/>
              </a:rPr>
              <a:t>Professor of Biopsychology</a:t>
            </a:r>
          </a:p>
        </p:txBody>
      </p:sp>
    </p:spTree>
    <p:extLst>
      <p:ext uri="{BB962C8B-B14F-4D97-AF65-F5344CB8AC3E}">
        <p14:creationId xmlns:p14="http://schemas.microsoft.com/office/powerpoint/2010/main" val="27583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7FF27BFA-9645-406E-9EED-0F6F77D2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805" y="736065"/>
            <a:ext cx="7652954" cy="612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DC4E2C-9FF8-4283-B3D9-B4B793DEE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329" y="0"/>
            <a:ext cx="8911687" cy="1280890"/>
          </a:xfrm>
        </p:spPr>
        <p:txBody>
          <a:bodyPr/>
          <a:lstStyle/>
          <a:p>
            <a:pPr>
              <a:defRPr/>
            </a:pPr>
            <a:r>
              <a:rPr lang="en-GB" dirty="0"/>
              <a:t>Individual eating patterns (artichoke)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6">
            <a:extLst>
              <a:ext uri="{FF2B5EF4-FFF2-40B4-BE49-F238E27FC236}">
                <a16:creationId xmlns:a16="http://schemas.microsoft.com/office/drawing/2014/main" id="{B34C4B39-9DB3-46F7-B849-7A4B4B0D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188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GB" altLang="en-US" dirty="0"/>
              <a:t>Predictors of eating patterns</a:t>
            </a:r>
          </a:p>
        </p:txBody>
      </p:sp>
      <p:sp>
        <p:nvSpPr>
          <p:cNvPr id="24579" name="Content Placeholder 7">
            <a:extLst>
              <a:ext uri="{FF2B5EF4-FFF2-40B4-BE49-F238E27FC236}">
                <a16:creationId xmlns:a16="http://schemas.microsoft.com/office/drawing/2014/main" id="{04583971-1432-4A73-8EA8-92222B7F175E}"/>
              </a:ext>
            </a:extLst>
          </p:cNvPr>
          <p:cNvSpPr>
            <a:spLocks noGrp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endParaRPr lang="en-GB" altLang="en-US"/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76706D9B-CFE0-40A0-8E20-477E7BF12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445416"/>
              </p:ext>
            </p:extLst>
          </p:nvPr>
        </p:nvGraphicFramePr>
        <p:xfrm>
          <a:off x="1560352" y="796954"/>
          <a:ext cx="9347360" cy="5368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9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9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9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1873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Learners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Non-eaters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Plate-clearers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Others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N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133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69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70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60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Intercept***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35.4 (41.5)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5.9 (7.8)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118.9 (36.4)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76.3 (50.7)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Slope***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/>
                        <a:t>17.2</a:t>
                      </a:r>
                      <a:r>
                        <a:rPr lang="en-GB" sz="1400" baseline="0"/>
                        <a:t> (11.8)</a:t>
                      </a:r>
                      <a:endParaRPr lang="en-GB" sz="140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0.2 (1.5)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baseline="0" dirty="0"/>
                        <a:t>3.0 (5.2)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1.8 (10.6)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Age (months) ***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20.0 (9.4)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26.7</a:t>
                      </a:r>
                      <a:r>
                        <a:rPr lang="en-GB" sz="1400" baseline="0" dirty="0"/>
                        <a:t> (6.9)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12.4</a:t>
                      </a:r>
                      <a:r>
                        <a:rPr lang="en-GB" sz="1400" baseline="0" dirty="0"/>
                        <a:t> (8.0)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15.1(9.5)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BMI </a:t>
                      </a:r>
                      <a:r>
                        <a:rPr lang="en-GB" sz="1400" dirty="0" err="1"/>
                        <a:t>zscore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0.44</a:t>
                      </a:r>
                      <a:r>
                        <a:rPr lang="en-GB" sz="1400" baseline="0" dirty="0"/>
                        <a:t> (1.23)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0.5</a:t>
                      </a:r>
                      <a:r>
                        <a:rPr lang="en-GB" sz="1400" baseline="0" dirty="0"/>
                        <a:t> (0.93)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0.38 (1.32)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-0.03 (1.19)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EF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4.1 (0.6)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4.0 (0.69)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4.2 (0.6)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4.1 (0.6)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SR ***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2.8 (0.9)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3.2 (0.5)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2.0 (0.8)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2.4 (0.9)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FF ***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2.7 (0.7)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3.0 (0.6)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2.0 (0.8)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2.2 (0.7)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FR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2.5 (0.7)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2.5 (0.8)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2.0 (0.8)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2.2 (0.7)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1873">
                <a:tc>
                  <a:txBody>
                    <a:bodyPr/>
                    <a:lstStyle/>
                    <a:p>
                      <a:r>
                        <a:rPr lang="en-GB" sz="1400" dirty="0"/>
                        <a:t>BF total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20.8 (14.4)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22.0 (13.3)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19.7 (16.8)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23.7 (28.4)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28353">
                <a:tc>
                  <a:txBody>
                    <a:bodyPr/>
                    <a:lstStyle/>
                    <a:p>
                      <a:r>
                        <a:rPr lang="en-GB" sz="1400" dirty="0"/>
                        <a:t>Weaning</a:t>
                      </a:r>
                      <a:r>
                        <a:rPr lang="en-GB" sz="1400" baseline="0" dirty="0"/>
                        <a:t> age (weeks)</a:t>
                      </a:r>
                      <a:endParaRPr lang="en-GB" sz="1400" dirty="0"/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20.7 (4.6)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21.0 (5.2)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21.7 (4.0)</a:t>
                      </a: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22.0 (3.9)</a:t>
                      </a:r>
                    </a:p>
                  </a:txBody>
                  <a:tcPr marT="45706" marB="4570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4660" name="TextBox 1">
            <a:extLst>
              <a:ext uri="{FF2B5EF4-FFF2-40B4-BE49-F238E27FC236}">
                <a16:creationId xmlns:a16="http://schemas.microsoft.com/office/drawing/2014/main" id="{13A5D714-F62A-449A-902B-6DF8FA7B2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839" y="6280155"/>
            <a:ext cx="10306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*** statistically significant effect of eater category p &lt; 0.001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05407CF-31D3-4B9A-9BF9-0EE3D1A88FA4}"/>
              </a:ext>
            </a:extLst>
          </p:cNvPr>
          <p:cNvSpPr/>
          <p:nvPr/>
        </p:nvSpPr>
        <p:spPr>
          <a:xfrm>
            <a:off x="5232400" y="4151939"/>
            <a:ext cx="10795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ECE922-87D9-48C6-BB26-404B5B8EE0D5}"/>
              </a:ext>
            </a:extLst>
          </p:cNvPr>
          <p:cNvSpPr/>
          <p:nvPr/>
        </p:nvSpPr>
        <p:spPr>
          <a:xfrm>
            <a:off x="5232400" y="3698380"/>
            <a:ext cx="10795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BF02D1-34B8-4177-B21E-F7D032C096E7}"/>
              </a:ext>
            </a:extLst>
          </p:cNvPr>
          <p:cNvSpPr/>
          <p:nvPr/>
        </p:nvSpPr>
        <p:spPr>
          <a:xfrm>
            <a:off x="5232400" y="2420938"/>
            <a:ext cx="1079500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888" y="341460"/>
            <a:ext cx="7137545" cy="867626"/>
          </a:xfrm>
        </p:spPr>
        <p:txBody>
          <a:bodyPr>
            <a:normAutofit/>
          </a:bodyPr>
          <a:lstStyle/>
          <a:p>
            <a:r>
              <a:rPr lang="en-GB" sz="3000" dirty="0">
                <a:ln>
                  <a:solidFill>
                    <a:srgbClr val="CC3C84"/>
                  </a:solidFill>
                </a:ln>
                <a:solidFill>
                  <a:srgbClr val="CC3C84"/>
                </a:solidFill>
                <a:latin typeface="+mn-lt"/>
              </a:rPr>
              <a:t>Introduction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58578"/>
              </p:ext>
            </p:extLst>
          </p:nvPr>
        </p:nvGraphicFramePr>
        <p:xfrm>
          <a:off x="1524001" y="1209086"/>
          <a:ext cx="7246189" cy="5269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469" y="0"/>
            <a:ext cx="3011685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3668" y="657124"/>
            <a:ext cx="6683765" cy="869268"/>
          </a:xfrm>
        </p:spPr>
        <p:txBody>
          <a:bodyPr>
            <a:normAutofit/>
          </a:bodyPr>
          <a:lstStyle/>
          <a:p>
            <a:r>
              <a:rPr lang="en-GB" sz="3000" dirty="0">
                <a:ln>
                  <a:solidFill>
                    <a:srgbClr val="C00000"/>
                  </a:solidFill>
                </a:ln>
                <a:solidFill>
                  <a:srgbClr val="CB0E0C"/>
                </a:solidFill>
                <a:latin typeface="+mn-lt"/>
                <a:cs typeface="Tibetan Machine Uni" panose="01000000000000000000" pitchFamily="2" charset="0"/>
              </a:rPr>
              <a:t>Research questions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83375887"/>
              </p:ext>
            </p:extLst>
          </p:nvPr>
        </p:nvGraphicFramePr>
        <p:xfrm>
          <a:off x="2527908" y="1474634"/>
          <a:ext cx="7703766" cy="3235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5053072" y="4773662"/>
            <a:ext cx="429310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350" b="1" dirty="0">
                <a:cs typeface="Tibetan Machine Uni" panose="01000000000000000000" pitchFamily="2" charset="0"/>
              </a:rPr>
              <a:t>Study registration:</a:t>
            </a:r>
            <a:r>
              <a:rPr lang="en-GB" sz="1350" dirty="0">
                <a:cs typeface="Tibetan Machine Uni" panose="01000000000000000000" pitchFamily="2" charset="0"/>
              </a:rPr>
              <a:t> ClinicalTrials.gov </a:t>
            </a:r>
            <a:r>
              <a:rPr lang="en-GB" sz="1350" dirty="0"/>
              <a:t>NCT03400566</a:t>
            </a:r>
            <a:endParaRPr lang="en-US" sz="1350" dirty="0"/>
          </a:p>
        </p:txBody>
      </p:sp>
      <p:pic>
        <p:nvPicPr>
          <p:cNvPr id="1030" name="Picture 6" descr="Image result for celeriac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01" b="95118" l="455" r="97455">
                        <a14:backgroundMark x1="27091" y1="58580" x2="26909" y2="58580"/>
                        <a14:backgroundMark x1="25273" y1="62722" x2="25273" y2="62722"/>
                        <a14:backgroundMark x1="21455" y1="59763" x2="21455" y2="59763"/>
                        <a14:backgroundMark x1="22545" y1="53550" x2="22545" y2="53550"/>
                        <a14:backgroundMark x1="37636" y1="47337" x2="37636" y2="47337"/>
                        <a14:backgroundMark x1="29636" y1="48817" x2="29636" y2="48817"/>
                        <a14:backgroundMark x1="66545" y1="68343" x2="66545" y2="68343"/>
                        <a14:backgroundMark x1="64727" y1="61243" x2="64727" y2="61243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255458">
            <a:off x="3384911" y="4644208"/>
            <a:ext cx="3289258" cy="202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42" b="92593" l="1754" r="9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014" b="7473"/>
          <a:stretch/>
        </p:blipFill>
        <p:spPr bwMode="auto">
          <a:xfrm>
            <a:off x="6683450" y="4979302"/>
            <a:ext cx="2963983" cy="187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book icon black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7143">
                        <a14:foregroundMark x1="10586" y1="47098" x2="37613" y2="78125"/>
                        <a14:foregroundMark x1="55405" y1="91071" x2="86937" y2="82589"/>
                        <a14:foregroundMark x1="71396" y1="76563" x2="90541" y2="65179"/>
                        <a14:foregroundMark x1="65315" y1="76116" x2="84459" y2="58036"/>
                        <a14:foregroundMark x1="88514" y1="72545" x2="75000" y2="80134"/>
                        <a14:backgroundMark x1="74286" y1="78873" x2="74286" y2="78873"/>
                        <a14:backgroundMark x1="74286" y1="78873" x2="80000" y2="75352"/>
                        <a14:backgroundMark x1="29286" y1="95070" x2="29286" y2="95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541" y="1793335"/>
            <a:ext cx="859877" cy="8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hand icon"/>
          <p:cNvPicPr>
            <a:picLocks noChangeAspect="1" noChangeArrowheads="1"/>
          </p:cNvPicPr>
          <p:nvPr/>
        </p:nvPicPr>
        <p:blipFill>
          <a:blip r:embed="rId1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1488" y="3605841"/>
            <a:ext cx="912668" cy="70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99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4783" y="672478"/>
            <a:ext cx="7528930" cy="768475"/>
          </a:xfrm>
        </p:spPr>
        <p:txBody>
          <a:bodyPr>
            <a:normAutofit/>
          </a:bodyPr>
          <a:lstStyle/>
          <a:p>
            <a:r>
              <a:rPr lang="en-GB" altLang="en-US" sz="3000" dirty="0">
                <a:ln>
                  <a:solidFill>
                    <a:srgbClr val="455F51"/>
                  </a:solidFill>
                </a:ln>
                <a:solidFill>
                  <a:srgbClr val="455F51"/>
                </a:solidFill>
                <a:latin typeface="+mn-lt"/>
              </a:rPr>
              <a:t>Intervention narratives: identical books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98116" y="5551195"/>
            <a:ext cx="2453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© PhunkyFoods 2017</a:t>
            </a:r>
          </a:p>
        </p:txBody>
      </p:sp>
      <p:pic>
        <p:nvPicPr>
          <p:cNvPr id="6" name="Picture 6" descr="Image result for book icon black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523">
                        <a14:foregroundMark x1="10586" y1="47098" x2="37613" y2="78125"/>
                        <a14:foregroundMark x1="55405" y1="91071" x2="86937" y2="82589"/>
                        <a14:foregroundMark x1="71396" y1="76563" x2="90541" y2="65179"/>
                        <a14:foregroundMark x1="65315" y1="76116" x2="84459" y2="58036"/>
                        <a14:foregroundMark x1="88514" y1="72545" x2="75000" y2="80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1302" y="5383572"/>
            <a:ext cx="583901" cy="58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811" y="1886734"/>
            <a:ext cx="8651902" cy="321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6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069" y="443999"/>
            <a:ext cx="6683765" cy="960668"/>
          </a:xfrm>
        </p:spPr>
        <p:txBody>
          <a:bodyPr>
            <a:normAutofit/>
          </a:bodyPr>
          <a:lstStyle/>
          <a:p>
            <a:r>
              <a:rPr lang="en-GB" altLang="en-US" sz="3000" dirty="0">
                <a:ln>
                  <a:solidFill>
                    <a:srgbClr val="4F320F"/>
                  </a:solidFill>
                </a:ln>
                <a:solidFill>
                  <a:srgbClr val="4F320F"/>
                </a:solidFill>
                <a:latin typeface="+mn-lt"/>
              </a:rPr>
              <a:t>Narratives: the storyline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776180" y="4735590"/>
            <a:ext cx="6528183" cy="1402737"/>
          </a:xfrm>
          <a:prstGeom prst="foldedCorner">
            <a:avLst>
              <a:gd name="adj" fmla="val 33906"/>
            </a:avLst>
          </a:prstGeom>
          <a:solidFill>
            <a:srgbClr val="4D300F"/>
          </a:solidFill>
          <a:ln>
            <a:solidFill>
              <a:schemeClr val="bg2">
                <a:lumMod val="9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81000" tIns="81000" rIns="81000" bIns="135000" rtlCol="0">
            <a:noAutofit/>
          </a:bodyPr>
          <a:lstStyle/>
          <a:p>
            <a:pPr marL="0" indent="0">
              <a:buNone/>
              <a:defRPr/>
            </a:pPr>
            <a:r>
              <a:rPr lang="en-GB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Alex and Morgan visit the greengrocer with their mum from Monday to Friday. They choose a different vegetable everyday for their tea. Finally they pick and eat celeriac/ carrot!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43622" y="6215498"/>
            <a:ext cx="2289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© PhunkyFoods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301" y="1404667"/>
            <a:ext cx="8925112" cy="32192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833" y="4735590"/>
            <a:ext cx="1949364" cy="13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20" y="261013"/>
            <a:ext cx="6683765" cy="960668"/>
          </a:xfrm>
        </p:spPr>
        <p:txBody>
          <a:bodyPr>
            <a:normAutofit/>
          </a:bodyPr>
          <a:lstStyle/>
          <a:p>
            <a:r>
              <a:rPr lang="en-GB" sz="3000" dirty="0">
                <a:ln>
                  <a:solidFill>
                    <a:srgbClr val="4C2B3E"/>
                  </a:solidFill>
                </a:ln>
                <a:solidFill>
                  <a:srgbClr val="4C2B3E"/>
                </a:solidFill>
                <a:latin typeface="+mn-lt"/>
              </a:rPr>
              <a:t>Story time in the nurseries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301889">
            <a:off x="9609476" y="-362895"/>
            <a:ext cx="1435733" cy="1394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741347"/>
            <a:ext cx="9339881" cy="634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7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/>
          <p:nvPr/>
        </p:nvSpPr>
        <p:spPr>
          <a:xfrm>
            <a:off x="1715312" y="1315588"/>
            <a:ext cx="2285188" cy="5542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73" r="2552"/>
          <a:stretch/>
        </p:blipFill>
        <p:spPr>
          <a:xfrm>
            <a:off x="1832466" y="1844451"/>
            <a:ext cx="5191433" cy="4380398"/>
          </a:xfrm>
          <a:prstGeom prst="roundRect">
            <a:avLst>
              <a:gd name="adj" fmla="val 11738"/>
            </a:avLst>
          </a:prstGeom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697" y="668373"/>
            <a:ext cx="7668933" cy="800396"/>
          </a:xfrm>
          <a:noFill/>
        </p:spPr>
        <p:txBody>
          <a:bodyPr>
            <a:noAutofit/>
          </a:bodyPr>
          <a:lstStyle/>
          <a:p>
            <a:r>
              <a:rPr lang="en-GB" sz="3000" dirty="0">
                <a:solidFill>
                  <a:srgbClr val="D12420"/>
                </a:solidFill>
              </a:rPr>
              <a:t>Intervention </a:t>
            </a:r>
            <a:r>
              <a:rPr lang="en-GB" sz="3000" dirty="0">
                <a:solidFill>
                  <a:srgbClr val="D12420"/>
                </a:solidFill>
                <a:latin typeface="+mn-lt"/>
              </a:rPr>
              <a:t>sensory: vegetable forms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154030" y="1727649"/>
            <a:ext cx="3352572" cy="4497200"/>
            <a:chOff x="400278" y="1820198"/>
            <a:chExt cx="3352572" cy="4497200"/>
          </a:xfrm>
        </p:grpSpPr>
        <p:sp>
          <p:nvSpPr>
            <p:cNvPr id="8" name="Freeform 7"/>
            <p:cNvSpPr/>
            <p:nvPr/>
          </p:nvSpPr>
          <p:spPr>
            <a:xfrm>
              <a:off x="1279292" y="1820198"/>
              <a:ext cx="1594545" cy="827108"/>
            </a:xfrm>
            <a:custGeom>
              <a:avLst/>
              <a:gdLst>
                <a:gd name="connsiteX0" fmla="*/ 0 w 1594545"/>
                <a:gd name="connsiteY0" fmla="*/ 137854 h 827108"/>
                <a:gd name="connsiteX1" fmla="*/ 137854 w 1594545"/>
                <a:gd name="connsiteY1" fmla="*/ 0 h 827108"/>
                <a:gd name="connsiteX2" fmla="*/ 1456691 w 1594545"/>
                <a:gd name="connsiteY2" fmla="*/ 0 h 827108"/>
                <a:gd name="connsiteX3" fmla="*/ 1594545 w 1594545"/>
                <a:gd name="connsiteY3" fmla="*/ 137854 h 827108"/>
                <a:gd name="connsiteX4" fmla="*/ 1594545 w 1594545"/>
                <a:gd name="connsiteY4" fmla="*/ 689254 h 827108"/>
                <a:gd name="connsiteX5" fmla="*/ 1456691 w 1594545"/>
                <a:gd name="connsiteY5" fmla="*/ 827108 h 827108"/>
                <a:gd name="connsiteX6" fmla="*/ 137854 w 1594545"/>
                <a:gd name="connsiteY6" fmla="*/ 827108 h 827108"/>
                <a:gd name="connsiteX7" fmla="*/ 0 w 1594545"/>
                <a:gd name="connsiteY7" fmla="*/ 689254 h 827108"/>
                <a:gd name="connsiteX8" fmla="*/ 0 w 1594545"/>
                <a:gd name="connsiteY8" fmla="*/ 137854 h 82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4545" h="827108">
                  <a:moveTo>
                    <a:pt x="0" y="137854"/>
                  </a:moveTo>
                  <a:cubicBezTo>
                    <a:pt x="0" y="61719"/>
                    <a:pt x="61719" y="0"/>
                    <a:pt x="137854" y="0"/>
                  </a:cubicBezTo>
                  <a:lnTo>
                    <a:pt x="1456691" y="0"/>
                  </a:lnTo>
                  <a:cubicBezTo>
                    <a:pt x="1532826" y="0"/>
                    <a:pt x="1594545" y="61719"/>
                    <a:pt x="1594545" y="137854"/>
                  </a:cubicBezTo>
                  <a:lnTo>
                    <a:pt x="1594545" y="689254"/>
                  </a:lnTo>
                  <a:cubicBezTo>
                    <a:pt x="1594545" y="765389"/>
                    <a:pt x="1532826" y="827108"/>
                    <a:pt x="1456691" y="827108"/>
                  </a:cubicBezTo>
                  <a:lnTo>
                    <a:pt x="137854" y="827108"/>
                  </a:lnTo>
                  <a:cubicBezTo>
                    <a:pt x="61719" y="827108"/>
                    <a:pt x="0" y="765389"/>
                    <a:pt x="0" y="689254"/>
                  </a:cubicBezTo>
                  <a:lnTo>
                    <a:pt x="0" y="137854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76" tIns="116576" rIns="116576" bIns="1165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/>
                <a:t>Whole</a:t>
              </a:r>
              <a:endPara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114653" y="2534432"/>
              <a:ext cx="1923822" cy="827108"/>
            </a:xfrm>
            <a:custGeom>
              <a:avLst/>
              <a:gdLst>
                <a:gd name="connsiteX0" fmla="*/ 0 w 2108550"/>
                <a:gd name="connsiteY0" fmla="*/ 137854 h 827108"/>
                <a:gd name="connsiteX1" fmla="*/ 137854 w 2108550"/>
                <a:gd name="connsiteY1" fmla="*/ 0 h 827108"/>
                <a:gd name="connsiteX2" fmla="*/ 1970696 w 2108550"/>
                <a:gd name="connsiteY2" fmla="*/ 0 h 827108"/>
                <a:gd name="connsiteX3" fmla="*/ 2108550 w 2108550"/>
                <a:gd name="connsiteY3" fmla="*/ 137854 h 827108"/>
                <a:gd name="connsiteX4" fmla="*/ 2108550 w 2108550"/>
                <a:gd name="connsiteY4" fmla="*/ 689254 h 827108"/>
                <a:gd name="connsiteX5" fmla="*/ 1970696 w 2108550"/>
                <a:gd name="connsiteY5" fmla="*/ 827108 h 827108"/>
                <a:gd name="connsiteX6" fmla="*/ 137854 w 2108550"/>
                <a:gd name="connsiteY6" fmla="*/ 827108 h 827108"/>
                <a:gd name="connsiteX7" fmla="*/ 0 w 2108550"/>
                <a:gd name="connsiteY7" fmla="*/ 689254 h 827108"/>
                <a:gd name="connsiteX8" fmla="*/ 0 w 2108550"/>
                <a:gd name="connsiteY8" fmla="*/ 137854 h 82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8550" h="827108">
                  <a:moveTo>
                    <a:pt x="0" y="137854"/>
                  </a:moveTo>
                  <a:cubicBezTo>
                    <a:pt x="0" y="61719"/>
                    <a:pt x="61719" y="0"/>
                    <a:pt x="137854" y="0"/>
                  </a:cubicBezTo>
                  <a:lnTo>
                    <a:pt x="1970696" y="0"/>
                  </a:lnTo>
                  <a:cubicBezTo>
                    <a:pt x="2046831" y="0"/>
                    <a:pt x="2108550" y="61719"/>
                    <a:pt x="2108550" y="137854"/>
                  </a:cubicBezTo>
                  <a:lnTo>
                    <a:pt x="2108550" y="689254"/>
                  </a:lnTo>
                  <a:cubicBezTo>
                    <a:pt x="2108550" y="765389"/>
                    <a:pt x="2046831" y="827108"/>
                    <a:pt x="1970696" y="827108"/>
                  </a:cubicBezTo>
                  <a:lnTo>
                    <a:pt x="137854" y="827108"/>
                  </a:lnTo>
                  <a:cubicBezTo>
                    <a:pt x="61719" y="827108"/>
                    <a:pt x="0" y="765389"/>
                    <a:pt x="0" y="689254"/>
                  </a:cubicBezTo>
                  <a:lnTo>
                    <a:pt x="0" y="137854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76" tIns="116576" rIns="116576" bIns="1165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/>
                <a:t>Half</a:t>
              </a:r>
              <a:endParaRPr lang="en-US" sz="3000" dirty="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912399" y="3201964"/>
              <a:ext cx="2328331" cy="827108"/>
            </a:xfrm>
            <a:custGeom>
              <a:avLst/>
              <a:gdLst>
                <a:gd name="connsiteX0" fmla="*/ 0 w 2498039"/>
                <a:gd name="connsiteY0" fmla="*/ 137854 h 827108"/>
                <a:gd name="connsiteX1" fmla="*/ 137854 w 2498039"/>
                <a:gd name="connsiteY1" fmla="*/ 0 h 827108"/>
                <a:gd name="connsiteX2" fmla="*/ 2360185 w 2498039"/>
                <a:gd name="connsiteY2" fmla="*/ 0 h 827108"/>
                <a:gd name="connsiteX3" fmla="*/ 2498039 w 2498039"/>
                <a:gd name="connsiteY3" fmla="*/ 137854 h 827108"/>
                <a:gd name="connsiteX4" fmla="*/ 2498039 w 2498039"/>
                <a:gd name="connsiteY4" fmla="*/ 689254 h 827108"/>
                <a:gd name="connsiteX5" fmla="*/ 2360185 w 2498039"/>
                <a:gd name="connsiteY5" fmla="*/ 827108 h 827108"/>
                <a:gd name="connsiteX6" fmla="*/ 137854 w 2498039"/>
                <a:gd name="connsiteY6" fmla="*/ 827108 h 827108"/>
                <a:gd name="connsiteX7" fmla="*/ 0 w 2498039"/>
                <a:gd name="connsiteY7" fmla="*/ 689254 h 827108"/>
                <a:gd name="connsiteX8" fmla="*/ 0 w 2498039"/>
                <a:gd name="connsiteY8" fmla="*/ 137854 h 82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8039" h="827108">
                  <a:moveTo>
                    <a:pt x="0" y="137854"/>
                  </a:moveTo>
                  <a:cubicBezTo>
                    <a:pt x="0" y="61719"/>
                    <a:pt x="61719" y="0"/>
                    <a:pt x="137854" y="0"/>
                  </a:cubicBezTo>
                  <a:lnTo>
                    <a:pt x="2360185" y="0"/>
                  </a:lnTo>
                  <a:cubicBezTo>
                    <a:pt x="2436320" y="0"/>
                    <a:pt x="2498039" y="61719"/>
                    <a:pt x="2498039" y="137854"/>
                  </a:cubicBezTo>
                  <a:lnTo>
                    <a:pt x="2498039" y="689254"/>
                  </a:lnTo>
                  <a:cubicBezTo>
                    <a:pt x="2498039" y="765389"/>
                    <a:pt x="2436320" y="827108"/>
                    <a:pt x="2360185" y="827108"/>
                  </a:cubicBezTo>
                  <a:lnTo>
                    <a:pt x="137854" y="827108"/>
                  </a:lnTo>
                  <a:cubicBezTo>
                    <a:pt x="61719" y="827108"/>
                    <a:pt x="0" y="765389"/>
                    <a:pt x="0" y="689254"/>
                  </a:cubicBezTo>
                  <a:lnTo>
                    <a:pt x="0" y="13785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76" tIns="116576" rIns="116576" bIns="1165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/>
                <a:t>Sliced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266" y="3994240"/>
              <a:ext cx="2688597" cy="827108"/>
            </a:xfrm>
            <a:custGeom>
              <a:avLst/>
              <a:gdLst>
                <a:gd name="connsiteX0" fmla="*/ 0 w 2959910"/>
                <a:gd name="connsiteY0" fmla="*/ 137854 h 827108"/>
                <a:gd name="connsiteX1" fmla="*/ 137854 w 2959910"/>
                <a:gd name="connsiteY1" fmla="*/ 0 h 827108"/>
                <a:gd name="connsiteX2" fmla="*/ 2822056 w 2959910"/>
                <a:gd name="connsiteY2" fmla="*/ 0 h 827108"/>
                <a:gd name="connsiteX3" fmla="*/ 2959910 w 2959910"/>
                <a:gd name="connsiteY3" fmla="*/ 137854 h 827108"/>
                <a:gd name="connsiteX4" fmla="*/ 2959910 w 2959910"/>
                <a:gd name="connsiteY4" fmla="*/ 689254 h 827108"/>
                <a:gd name="connsiteX5" fmla="*/ 2822056 w 2959910"/>
                <a:gd name="connsiteY5" fmla="*/ 827108 h 827108"/>
                <a:gd name="connsiteX6" fmla="*/ 137854 w 2959910"/>
                <a:gd name="connsiteY6" fmla="*/ 827108 h 827108"/>
                <a:gd name="connsiteX7" fmla="*/ 0 w 2959910"/>
                <a:gd name="connsiteY7" fmla="*/ 689254 h 827108"/>
                <a:gd name="connsiteX8" fmla="*/ 0 w 2959910"/>
                <a:gd name="connsiteY8" fmla="*/ 137854 h 82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910" h="827108">
                  <a:moveTo>
                    <a:pt x="0" y="137854"/>
                  </a:moveTo>
                  <a:cubicBezTo>
                    <a:pt x="0" y="61719"/>
                    <a:pt x="61719" y="0"/>
                    <a:pt x="137854" y="0"/>
                  </a:cubicBezTo>
                  <a:lnTo>
                    <a:pt x="2822056" y="0"/>
                  </a:lnTo>
                  <a:cubicBezTo>
                    <a:pt x="2898191" y="0"/>
                    <a:pt x="2959910" y="61719"/>
                    <a:pt x="2959910" y="137854"/>
                  </a:cubicBezTo>
                  <a:lnTo>
                    <a:pt x="2959910" y="689254"/>
                  </a:lnTo>
                  <a:cubicBezTo>
                    <a:pt x="2959910" y="765389"/>
                    <a:pt x="2898191" y="827108"/>
                    <a:pt x="2822056" y="827108"/>
                  </a:cubicBezTo>
                  <a:lnTo>
                    <a:pt x="137854" y="827108"/>
                  </a:lnTo>
                  <a:cubicBezTo>
                    <a:pt x="61719" y="827108"/>
                    <a:pt x="0" y="765389"/>
                    <a:pt x="0" y="689254"/>
                  </a:cubicBezTo>
                  <a:lnTo>
                    <a:pt x="0" y="13785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76" tIns="116576" rIns="116576" bIns="1165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/>
                <a:t>Sticks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81253" y="4718919"/>
              <a:ext cx="2990622" cy="827108"/>
            </a:xfrm>
            <a:custGeom>
              <a:avLst/>
              <a:gdLst>
                <a:gd name="connsiteX0" fmla="*/ 0 w 3320638"/>
                <a:gd name="connsiteY0" fmla="*/ 137854 h 827108"/>
                <a:gd name="connsiteX1" fmla="*/ 137854 w 3320638"/>
                <a:gd name="connsiteY1" fmla="*/ 0 h 827108"/>
                <a:gd name="connsiteX2" fmla="*/ 3182784 w 3320638"/>
                <a:gd name="connsiteY2" fmla="*/ 0 h 827108"/>
                <a:gd name="connsiteX3" fmla="*/ 3320638 w 3320638"/>
                <a:gd name="connsiteY3" fmla="*/ 137854 h 827108"/>
                <a:gd name="connsiteX4" fmla="*/ 3320638 w 3320638"/>
                <a:gd name="connsiteY4" fmla="*/ 689254 h 827108"/>
                <a:gd name="connsiteX5" fmla="*/ 3182784 w 3320638"/>
                <a:gd name="connsiteY5" fmla="*/ 827108 h 827108"/>
                <a:gd name="connsiteX6" fmla="*/ 137854 w 3320638"/>
                <a:gd name="connsiteY6" fmla="*/ 827108 h 827108"/>
                <a:gd name="connsiteX7" fmla="*/ 0 w 3320638"/>
                <a:gd name="connsiteY7" fmla="*/ 689254 h 827108"/>
                <a:gd name="connsiteX8" fmla="*/ 0 w 3320638"/>
                <a:gd name="connsiteY8" fmla="*/ 137854 h 82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0638" h="827108">
                  <a:moveTo>
                    <a:pt x="0" y="137854"/>
                  </a:moveTo>
                  <a:cubicBezTo>
                    <a:pt x="0" y="61719"/>
                    <a:pt x="61719" y="0"/>
                    <a:pt x="137854" y="0"/>
                  </a:cubicBezTo>
                  <a:lnTo>
                    <a:pt x="3182784" y="0"/>
                  </a:lnTo>
                  <a:cubicBezTo>
                    <a:pt x="3258919" y="0"/>
                    <a:pt x="3320638" y="61719"/>
                    <a:pt x="3320638" y="137854"/>
                  </a:cubicBezTo>
                  <a:lnTo>
                    <a:pt x="3320638" y="689254"/>
                  </a:lnTo>
                  <a:cubicBezTo>
                    <a:pt x="3320638" y="765389"/>
                    <a:pt x="3258919" y="827108"/>
                    <a:pt x="3182784" y="827108"/>
                  </a:cubicBezTo>
                  <a:lnTo>
                    <a:pt x="137854" y="827108"/>
                  </a:lnTo>
                  <a:cubicBezTo>
                    <a:pt x="61719" y="827108"/>
                    <a:pt x="0" y="765389"/>
                    <a:pt x="0" y="689254"/>
                  </a:cubicBezTo>
                  <a:lnTo>
                    <a:pt x="0" y="13785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76" tIns="116576" rIns="116576" bIns="1165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/>
                <a:t>Spiralized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400278" y="5490290"/>
              <a:ext cx="3352572" cy="827108"/>
            </a:xfrm>
            <a:custGeom>
              <a:avLst/>
              <a:gdLst>
                <a:gd name="connsiteX0" fmla="*/ 0 w 3840242"/>
                <a:gd name="connsiteY0" fmla="*/ 137854 h 827108"/>
                <a:gd name="connsiteX1" fmla="*/ 137854 w 3840242"/>
                <a:gd name="connsiteY1" fmla="*/ 0 h 827108"/>
                <a:gd name="connsiteX2" fmla="*/ 3702388 w 3840242"/>
                <a:gd name="connsiteY2" fmla="*/ 0 h 827108"/>
                <a:gd name="connsiteX3" fmla="*/ 3840242 w 3840242"/>
                <a:gd name="connsiteY3" fmla="*/ 137854 h 827108"/>
                <a:gd name="connsiteX4" fmla="*/ 3840242 w 3840242"/>
                <a:gd name="connsiteY4" fmla="*/ 689254 h 827108"/>
                <a:gd name="connsiteX5" fmla="*/ 3702388 w 3840242"/>
                <a:gd name="connsiteY5" fmla="*/ 827108 h 827108"/>
                <a:gd name="connsiteX6" fmla="*/ 137854 w 3840242"/>
                <a:gd name="connsiteY6" fmla="*/ 827108 h 827108"/>
                <a:gd name="connsiteX7" fmla="*/ 0 w 3840242"/>
                <a:gd name="connsiteY7" fmla="*/ 689254 h 827108"/>
                <a:gd name="connsiteX8" fmla="*/ 0 w 3840242"/>
                <a:gd name="connsiteY8" fmla="*/ 137854 h 827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0242" h="827108">
                  <a:moveTo>
                    <a:pt x="0" y="137854"/>
                  </a:moveTo>
                  <a:cubicBezTo>
                    <a:pt x="0" y="61719"/>
                    <a:pt x="61719" y="0"/>
                    <a:pt x="137854" y="0"/>
                  </a:cubicBezTo>
                  <a:lnTo>
                    <a:pt x="3702388" y="0"/>
                  </a:lnTo>
                  <a:cubicBezTo>
                    <a:pt x="3778523" y="0"/>
                    <a:pt x="3840242" y="61719"/>
                    <a:pt x="3840242" y="137854"/>
                  </a:cubicBezTo>
                  <a:lnTo>
                    <a:pt x="3840242" y="689254"/>
                  </a:lnTo>
                  <a:cubicBezTo>
                    <a:pt x="3840242" y="765389"/>
                    <a:pt x="3778523" y="827108"/>
                    <a:pt x="3702388" y="827108"/>
                  </a:cubicBezTo>
                  <a:lnTo>
                    <a:pt x="137854" y="827108"/>
                  </a:lnTo>
                  <a:cubicBezTo>
                    <a:pt x="61719" y="827108"/>
                    <a:pt x="0" y="765389"/>
                    <a:pt x="0" y="689254"/>
                  </a:cubicBezTo>
                  <a:lnTo>
                    <a:pt x="0" y="137854"/>
                  </a:lnTo>
                  <a:close/>
                </a:path>
              </a:pathLst>
            </a:custGeom>
            <a:solidFill>
              <a:srgbClr val="E62423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6576" tIns="116576" rIns="116576" bIns="116576" numCol="1" spcCol="1270" anchor="ctr" anchorCtr="0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dirty="0"/>
                <a:t>Grated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804" y="-551922"/>
            <a:ext cx="210939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826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479" y="369813"/>
            <a:ext cx="6683765" cy="960668"/>
          </a:xfrm>
        </p:spPr>
        <p:txBody>
          <a:bodyPr>
            <a:normAutofit/>
          </a:bodyPr>
          <a:lstStyle/>
          <a:p>
            <a:r>
              <a:rPr lang="en-GB" sz="3000" dirty="0">
                <a:ln>
                  <a:solidFill>
                    <a:srgbClr val="066683"/>
                  </a:solidFill>
                </a:ln>
                <a:solidFill>
                  <a:srgbClr val="066683"/>
                </a:solidFill>
                <a:latin typeface="+mn-lt"/>
              </a:rPr>
              <a:t>Non-taste sensory activities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53843" y="2439055"/>
            <a:ext cx="5699691" cy="974986"/>
          </a:xfrm>
          <a:prstGeom prst="rect">
            <a:avLst/>
          </a:prstGeom>
          <a:noFill/>
        </p:spPr>
      </p:sp>
      <p:sp>
        <p:nvSpPr>
          <p:cNvPr id="17" name="Freeform 16"/>
          <p:cNvSpPr/>
          <p:nvPr/>
        </p:nvSpPr>
        <p:spPr>
          <a:xfrm>
            <a:off x="1918386" y="2050119"/>
            <a:ext cx="2003439" cy="801374"/>
          </a:xfrm>
          <a:custGeom>
            <a:avLst/>
            <a:gdLst>
              <a:gd name="connsiteX0" fmla="*/ 0 w 2052037"/>
              <a:gd name="connsiteY0" fmla="*/ 0 h 820814"/>
              <a:gd name="connsiteX1" fmla="*/ 1641630 w 2052037"/>
              <a:gd name="connsiteY1" fmla="*/ 0 h 820814"/>
              <a:gd name="connsiteX2" fmla="*/ 2052037 w 2052037"/>
              <a:gd name="connsiteY2" fmla="*/ 410407 h 820814"/>
              <a:gd name="connsiteX3" fmla="*/ 1641630 w 2052037"/>
              <a:gd name="connsiteY3" fmla="*/ 820814 h 820814"/>
              <a:gd name="connsiteX4" fmla="*/ 0 w 2052037"/>
              <a:gd name="connsiteY4" fmla="*/ 820814 h 820814"/>
              <a:gd name="connsiteX5" fmla="*/ 410407 w 2052037"/>
              <a:gd name="connsiteY5" fmla="*/ 410407 h 820814"/>
              <a:gd name="connsiteX6" fmla="*/ 0 w 2052037"/>
              <a:gd name="connsiteY6" fmla="*/ 0 h 82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37" h="820814">
                <a:moveTo>
                  <a:pt x="0" y="0"/>
                </a:moveTo>
                <a:lnTo>
                  <a:pt x="1641630" y="0"/>
                </a:lnTo>
                <a:lnTo>
                  <a:pt x="2052037" y="410407"/>
                </a:lnTo>
                <a:lnTo>
                  <a:pt x="1641630" y="820814"/>
                </a:lnTo>
                <a:lnTo>
                  <a:pt x="0" y="820814"/>
                </a:lnTo>
                <a:lnTo>
                  <a:pt x="410407" y="4104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1816" tIns="28004" rIns="335809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/>
              <a:t>Listen</a:t>
            </a:r>
          </a:p>
        </p:txBody>
      </p:sp>
      <p:sp>
        <p:nvSpPr>
          <p:cNvPr id="18" name="Freeform 17"/>
          <p:cNvSpPr/>
          <p:nvPr/>
        </p:nvSpPr>
        <p:spPr>
          <a:xfrm>
            <a:off x="4052811" y="2050119"/>
            <a:ext cx="2003439" cy="801374"/>
          </a:xfrm>
          <a:custGeom>
            <a:avLst/>
            <a:gdLst>
              <a:gd name="connsiteX0" fmla="*/ 0 w 2052037"/>
              <a:gd name="connsiteY0" fmla="*/ 0 h 820814"/>
              <a:gd name="connsiteX1" fmla="*/ 1641630 w 2052037"/>
              <a:gd name="connsiteY1" fmla="*/ 0 h 820814"/>
              <a:gd name="connsiteX2" fmla="*/ 2052037 w 2052037"/>
              <a:gd name="connsiteY2" fmla="*/ 410407 h 820814"/>
              <a:gd name="connsiteX3" fmla="*/ 1641630 w 2052037"/>
              <a:gd name="connsiteY3" fmla="*/ 820814 h 820814"/>
              <a:gd name="connsiteX4" fmla="*/ 0 w 2052037"/>
              <a:gd name="connsiteY4" fmla="*/ 820814 h 820814"/>
              <a:gd name="connsiteX5" fmla="*/ 410407 w 2052037"/>
              <a:gd name="connsiteY5" fmla="*/ 410407 h 820814"/>
              <a:gd name="connsiteX6" fmla="*/ 0 w 2052037"/>
              <a:gd name="connsiteY6" fmla="*/ 0 h 82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37" h="820814">
                <a:moveTo>
                  <a:pt x="0" y="0"/>
                </a:moveTo>
                <a:lnTo>
                  <a:pt x="1641630" y="0"/>
                </a:lnTo>
                <a:lnTo>
                  <a:pt x="2052037" y="410407"/>
                </a:lnTo>
                <a:lnTo>
                  <a:pt x="1641630" y="820814"/>
                </a:lnTo>
                <a:lnTo>
                  <a:pt x="0" y="820814"/>
                </a:lnTo>
                <a:lnTo>
                  <a:pt x="410407" y="4104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1816" tIns="28004" rIns="335809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/>
              <a:t>See</a:t>
            </a:r>
          </a:p>
        </p:txBody>
      </p:sp>
      <p:sp>
        <p:nvSpPr>
          <p:cNvPr id="19" name="Freeform 18"/>
          <p:cNvSpPr/>
          <p:nvPr/>
        </p:nvSpPr>
        <p:spPr>
          <a:xfrm>
            <a:off x="6187236" y="2050119"/>
            <a:ext cx="2003439" cy="801374"/>
          </a:xfrm>
          <a:custGeom>
            <a:avLst/>
            <a:gdLst>
              <a:gd name="connsiteX0" fmla="*/ 0 w 2052037"/>
              <a:gd name="connsiteY0" fmla="*/ 0 h 820814"/>
              <a:gd name="connsiteX1" fmla="*/ 1641630 w 2052037"/>
              <a:gd name="connsiteY1" fmla="*/ 0 h 820814"/>
              <a:gd name="connsiteX2" fmla="*/ 2052037 w 2052037"/>
              <a:gd name="connsiteY2" fmla="*/ 410407 h 820814"/>
              <a:gd name="connsiteX3" fmla="*/ 1641630 w 2052037"/>
              <a:gd name="connsiteY3" fmla="*/ 820814 h 820814"/>
              <a:gd name="connsiteX4" fmla="*/ 0 w 2052037"/>
              <a:gd name="connsiteY4" fmla="*/ 820814 h 820814"/>
              <a:gd name="connsiteX5" fmla="*/ 410407 w 2052037"/>
              <a:gd name="connsiteY5" fmla="*/ 410407 h 820814"/>
              <a:gd name="connsiteX6" fmla="*/ 0 w 2052037"/>
              <a:gd name="connsiteY6" fmla="*/ 0 h 82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37" h="820814">
                <a:moveTo>
                  <a:pt x="0" y="0"/>
                </a:moveTo>
                <a:lnTo>
                  <a:pt x="1641630" y="0"/>
                </a:lnTo>
                <a:lnTo>
                  <a:pt x="2052037" y="410407"/>
                </a:lnTo>
                <a:lnTo>
                  <a:pt x="1641630" y="820814"/>
                </a:lnTo>
                <a:lnTo>
                  <a:pt x="0" y="820814"/>
                </a:lnTo>
                <a:lnTo>
                  <a:pt x="410407" y="4104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1816" tIns="28004" rIns="335809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/>
              <a:t>Smell</a:t>
            </a:r>
          </a:p>
        </p:txBody>
      </p:sp>
      <p:sp>
        <p:nvSpPr>
          <p:cNvPr id="20" name="Freeform 19"/>
          <p:cNvSpPr/>
          <p:nvPr/>
        </p:nvSpPr>
        <p:spPr>
          <a:xfrm>
            <a:off x="8321661" y="2050119"/>
            <a:ext cx="2003439" cy="801374"/>
          </a:xfrm>
          <a:custGeom>
            <a:avLst/>
            <a:gdLst>
              <a:gd name="connsiteX0" fmla="*/ 0 w 2052037"/>
              <a:gd name="connsiteY0" fmla="*/ 0 h 820814"/>
              <a:gd name="connsiteX1" fmla="*/ 1641630 w 2052037"/>
              <a:gd name="connsiteY1" fmla="*/ 0 h 820814"/>
              <a:gd name="connsiteX2" fmla="*/ 2052037 w 2052037"/>
              <a:gd name="connsiteY2" fmla="*/ 410407 h 820814"/>
              <a:gd name="connsiteX3" fmla="*/ 1641630 w 2052037"/>
              <a:gd name="connsiteY3" fmla="*/ 820814 h 820814"/>
              <a:gd name="connsiteX4" fmla="*/ 0 w 2052037"/>
              <a:gd name="connsiteY4" fmla="*/ 820814 h 820814"/>
              <a:gd name="connsiteX5" fmla="*/ 410407 w 2052037"/>
              <a:gd name="connsiteY5" fmla="*/ 410407 h 820814"/>
              <a:gd name="connsiteX6" fmla="*/ 0 w 2052037"/>
              <a:gd name="connsiteY6" fmla="*/ 0 h 82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2037" h="820814">
                <a:moveTo>
                  <a:pt x="0" y="0"/>
                </a:moveTo>
                <a:lnTo>
                  <a:pt x="1641630" y="0"/>
                </a:lnTo>
                <a:lnTo>
                  <a:pt x="2052037" y="410407"/>
                </a:lnTo>
                <a:lnTo>
                  <a:pt x="1641630" y="820814"/>
                </a:lnTo>
                <a:lnTo>
                  <a:pt x="0" y="820814"/>
                </a:lnTo>
                <a:lnTo>
                  <a:pt x="410407" y="4104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1816" tIns="28004" rIns="335809" bIns="28004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dirty="0"/>
              <a:t>Touch</a:t>
            </a:r>
          </a:p>
        </p:txBody>
      </p:sp>
      <p:pic>
        <p:nvPicPr>
          <p:cNvPr id="2050" name="Picture 2" descr="Image result for see ic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655" y="1214025"/>
            <a:ext cx="915415" cy="9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 icon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7" b="93056" l="18056" r="91806">
                        <a14:foregroundMark x1="60000" y1="17778" x2="80556" y2="39167"/>
                        <a14:foregroundMark x1="64167" y1="12917" x2="85417" y2="32639"/>
                        <a14:foregroundMark x1="34583" y1="50694" x2="45139" y2="32639"/>
                        <a14:foregroundMark x1="40556" y1="58472" x2="53611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29" t="6622" r="7152" b="5206"/>
          <a:stretch/>
        </p:blipFill>
        <p:spPr bwMode="auto">
          <a:xfrm>
            <a:off x="2481418" y="1124181"/>
            <a:ext cx="745634" cy="9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5080" y="1277530"/>
            <a:ext cx="915415" cy="7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hand icon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251" y="1214025"/>
            <a:ext cx="993656" cy="8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973" y="2866727"/>
            <a:ext cx="893751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7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34" y="2776426"/>
            <a:ext cx="3445949" cy="108806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n>
                  <a:solidFill>
                    <a:srgbClr val="162B5B"/>
                  </a:solidFill>
                </a:ln>
                <a:solidFill>
                  <a:srgbClr val="162B5B"/>
                </a:solidFill>
                <a:latin typeface="+mn-lt"/>
              </a:rPr>
              <a:t>Sensory activity ‘hands on’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662" y="-53216"/>
            <a:ext cx="9297206" cy="71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20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>
            <a:extLst>
              <a:ext uri="{FF2B5EF4-FFF2-40B4-BE49-F238E27FC236}">
                <a16:creationId xmlns:a16="http://schemas.microsoft.com/office/drawing/2014/main" id="{2F0EB019-D709-4673-B856-24B85B99E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B0866DA9-5D88-42EA-A7A5-72245E5F8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8" name="Freeform 5">
            <a:extLst>
              <a:ext uri="{FF2B5EF4-FFF2-40B4-BE49-F238E27FC236}">
                <a16:creationId xmlns:a16="http://schemas.microsoft.com/office/drawing/2014/main" id="{2F1EAD63-88F7-4C03-9CFF-FD14BEFB61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15FCB899-3BFB-479A-9809-9AF146CF3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GB" altLang="en-US" sz="3200">
                <a:solidFill>
                  <a:srgbClr val="FEFFFF"/>
                </a:solidFill>
              </a:rPr>
              <a:t>Overview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C499514-3665-4AB2-898F-F1F1015CE5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altLang="en-US" sz="2800" dirty="0">
                <a:solidFill>
                  <a:srgbClr val="FEFFFF"/>
                </a:solidFill>
              </a:rPr>
              <a:t>Campaigns to increase vegetable intakes in children raise awareness but don’t change behaviour</a:t>
            </a:r>
          </a:p>
          <a:p>
            <a:pPr>
              <a:defRPr/>
            </a:pPr>
            <a:r>
              <a:rPr lang="en-GB" altLang="en-US" sz="2800" dirty="0">
                <a:solidFill>
                  <a:srgbClr val="FEFFFF"/>
                </a:solidFill>
              </a:rPr>
              <a:t>Infants are born wise to flavours!</a:t>
            </a:r>
          </a:p>
          <a:p>
            <a:pPr>
              <a:defRPr/>
            </a:pPr>
            <a:r>
              <a:rPr lang="en-GB" altLang="en-US" sz="2800" dirty="0">
                <a:solidFill>
                  <a:srgbClr val="FEFFFF"/>
                </a:solidFill>
              </a:rPr>
              <a:t>So why don’t children like vegetables?</a:t>
            </a:r>
          </a:p>
          <a:p>
            <a:pPr>
              <a:defRPr/>
            </a:pPr>
            <a:r>
              <a:rPr lang="en-GB" altLang="en-US" sz="2800" dirty="0">
                <a:solidFill>
                  <a:srgbClr val="FEFFFF"/>
                </a:solidFill>
              </a:rPr>
              <a:t>Behavioural strategies used to encourage children to eat more vegetables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B9E214-B09F-4413-8BA7-7E177B24B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688" b="-4"/>
          <a:stretch/>
        </p:blipFill>
        <p:spPr>
          <a:xfrm>
            <a:off x="9042691" y="659027"/>
            <a:ext cx="2796618" cy="2422092"/>
          </a:xfrm>
          <a:prstGeom prst="rect">
            <a:avLst/>
          </a:prstGeom>
        </p:spPr>
      </p:pic>
      <p:pic>
        <p:nvPicPr>
          <p:cNvPr id="4" name="Picture 3" descr="1171498002.jpg">
            <a:extLst>
              <a:ext uri="{FF2B5EF4-FFF2-40B4-BE49-F238E27FC236}">
                <a16:creationId xmlns:a16="http://schemas.microsoft.com/office/drawing/2014/main" id="{BABBCA61-242F-4CFF-846E-C43D810EE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52" r="-4" b="-4"/>
          <a:stretch/>
        </p:blipFill>
        <p:spPr bwMode="auto">
          <a:xfrm>
            <a:off x="8422752" y="3543610"/>
            <a:ext cx="2942265" cy="25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732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668" y="1537150"/>
            <a:ext cx="3294824" cy="466238"/>
          </a:xfrm>
        </p:spPr>
        <p:txBody>
          <a:bodyPr>
            <a:noAutofit/>
          </a:bodyPr>
          <a:lstStyle/>
          <a:p>
            <a:pPr algn="ctr"/>
            <a:r>
              <a:rPr lang="en-GB" sz="3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Celeriac tasting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45098">
            <a:off x="1756769" y="218365"/>
            <a:ext cx="1512151" cy="1449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197" y="94199"/>
            <a:ext cx="8943607" cy="66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38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/>
          <p:cNvSpPr/>
          <p:nvPr/>
        </p:nvSpPr>
        <p:spPr>
          <a:xfrm>
            <a:off x="1715312" y="1315588"/>
            <a:ext cx="2285188" cy="5542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7336" y="704649"/>
            <a:ext cx="7635240" cy="645445"/>
          </a:xfrm>
        </p:spPr>
        <p:txBody>
          <a:bodyPr>
            <a:normAutofit/>
          </a:bodyPr>
          <a:lstStyle/>
          <a:p>
            <a:r>
              <a:rPr lang="en-GB" sz="2800" dirty="0">
                <a:ln>
                  <a:solidFill>
                    <a:srgbClr val="540054"/>
                  </a:solidFill>
                </a:ln>
                <a:solidFill>
                  <a:srgbClr val="540054"/>
                </a:solidFill>
                <a:latin typeface="+mn-lt"/>
              </a:rPr>
              <a:t>Pre and post celeriac intake by condition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878" y="-223185"/>
            <a:ext cx="1220830" cy="1307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2" r="1930"/>
          <a:stretch/>
        </p:blipFill>
        <p:spPr>
          <a:xfrm>
            <a:off x="1886309" y="1631354"/>
            <a:ext cx="8458558" cy="47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3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4430" y="708155"/>
            <a:ext cx="7654691" cy="480334"/>
          </a:xfrm>
        </p:spPr>
        <p:txBody>
          <a:bodyPr>
            <a:noAutofit/>
          </a:bodyPr>
          <a:lstStyle/>
          <a:p>
            <a:pPr algn="ctr"/>
            <a:r>
              <a:rPr lang="en-GB" sz="2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Children who </a:t>
            </a:r>
            <a:r>
              <a:rPr lang="en-GB" sz="2600" u="sng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did not eat </a:t>
            </a:r>
            <a:r>
              <a:rPr lang="en-GB" sz="2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n-lt"/>
              </a:rPr>
              <a:t>celeriac at pre-test</a:t>
            </a:r>
          </a:p>
        </p:txBody>
      </p:sp>
      <p:sp useBgFill="1"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13782" y="1240047"/>
            <a:ext cx="3014659" cy="5617953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endParaRPr lang="en-GB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54% </a:t>
            </a:r>
            <a:r>
              <a:rPr lang="en-GB" sz="2000" dirty="0"/>
              <a:t>(n = 145) did not eat the celeriac at baseline (≤ 0.5g)</a:t>
            </a:r>
          </a:p>
          <a:p>
            <a:pPr>
              <a:lnSpc>
                <a:spcPct val="130000"/>
              </a:lnSpc>
              <a:buClr>
                <a:schemeClr val="accent6">
                  <a:lumMod val="50000"/>
                </a:schemeClr>
              </a:buClr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Significant effect </a:t>
            </a:r>
            <a:r>
              <a:rPr lang="en-GB" sz="2000" dirty="0"/>
              <a:t>of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narrative plus sensory </a:t>
            </a:r>
            <a:r>
              <a:rPr lang="en-GB" sz="2000" dirty="0"/>
              <a:t>regardless of vegetable type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" b="90823" l="21335" r="86702">
                        <a14:foregroundMark x1="24452" y1="64367" x2="28544" y2="78544"/>
                        <a14:foregroundMark x1="24257" y1="65253" x2="28008" y2="81392"/>
                        <a14:foregroundMark x1="28544" y1="80506" x2="34973" y2="88038"/>
                        <a14:foregroundMark x1="34973" y1="87595" x2="44861" y2="89367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182" t="2054" r="15063" b="8633"/>
          <a:stretch/>
        </p:blipFill>
        <p:spPr>
          <a:xfrm rot="11257631">
            <a:off x="9801319" y="-238569"/>
            <a:ext cx="1079529" cy="1181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364" y="1794294"/>
            <a:ext cx="5469226" cy="43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3DD48-18CC-450A-B02A-2D6598E8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en-GB" dirty="0"/>
              <a:t>Storybooks and sensory play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DF87F-7E7B-4A4C-BE3A-89F4ACF66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en-GB" dirty="0"/>
              <a:t>Books encourage familiarity</a:t>
            </a:r>
          </a:p>
          <a:p>
            <a:r>
              <a:rPr lang="en-GB" dirty="0"/>
              <a:t>Sensory play encourages willingness to try</a:t>
            </a:r>
          </a:p>
          <a:p>
            <a:r>
              <a:rPr lang="en-GB" dirty="0"/>
              <a:t>The books must be congruent with the vegetable to be effective</a:t>
            </a:r>
          </a:p>
          <a:p>
            <a:r>
              <a:rPr lang="en-GB" dirty="0"/>
              <a:t>Any sensory play seems to help children to taste a little of the vegetable</a:t>
            </a:r>
          </a:p>
        </p:txBody>
      </p:sp>
      <p:pic>
        <p:nvPicPr>
          <p:cNvPr id="10" name="Picture 9" descr="A picture containing person, indoor, wall&#10;&#10;Description automatically generated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97340B-0449-4354-BF30-EEB8AD11A7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0" r="1" b="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19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8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A9A118BC-BA81-4C93-ACF2-98CA894FA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37E1130-C53E-4FDB-8D84-886310389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F61C9BA-2292-41E9-A911-837481CA8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09" r="11106" b="-3"/>
          <a:stretch/>
        </p:blipFill>
        <p:spPr bwMode="auto">
          <a:xfrm>
            <a:off x="8229598" y="-5534"/>
            <a:ext cx="3962402" cy="34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Freeform 5">
            <a:extLst>
              <a:ext uri="{FF2B5EF4-FFF2-40B4-BE49-F238E27FC236}">
                <a16:creationId xmlns:a16="http://schemas.microsoft.com/office/drawing/2014/main" id="{B6FD7DC0-5FF7-4A80-9AC3-9AA8CD001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0" name="Title 1">
            <a:extLst>
              <a:ext uri="{FF2B5EF4-FFF2-40B4-BE49-F238E27FC236}">
                <a16:creationId xmlns:a16="http://schemas.microsoft.com/office/drawing/2014/main" id="{8877DA01-DCA7-4505-B261-6B30330806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200">
                <a:solidFill>
                  <a:srgbClr val="FEFFFF"/>
                </a:solidFill>
              </a:rPr>
              <a:t>Conclusions</a:t>
            </a:r>
          </a:p>
        </p:txBody>
      </p:sp>
      <p:sp>
        <p:nvSpPr>
          <p:cNvPr id="94211" name="Content Placeholder 5">
            <a:extLst>
              <a:ext uri="{FF2B5EF4-FFF2-40B4-BE49-F238E27FC236}">
                <a16:creationId xmlns:a16="http://schemas.microsoft.com/office/drawing/2014/main" id="{7FB6F518-52CD-453A-B938-D9D47F95F86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41866" y="2032000"/>
            <a:ext cx="7145867" cy="38792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altLang="en-US" sz="2400">
                <a:solidFill>
                  <a:srgbClr val="FEFFFF"/>
                </a:solidFill>
              </a:rPr>
              <a:t>Infants dislike bitter from birth</a:t>
            </a:r>
          </a:p>
          <a:p>
            <a:r>
              <a:rPr lang="en-US" altLang="en-US" sz="2400">
                <a:solidFill>
                  <a:srgbClr val="FEFFFF"/>
                </a:solidFill>
              </a:rPr>
              <a:t>Vegetables advocated as a first food during complementary feeding</a:t>
            </a:r>
          </a:p>
          <a:p>
            <a:r>
              <a:rPr lang="en-US" altLang="en-US" sz="2400">
                <a:solidFill>
                  <a:srgbClr val="FEFFFF"/>
                </a:solidFill>
              </a:rPr>
              <a:t>Children learn to accept vegetables best with TASTE exposure</a:t>
            </a:r>
          </a:p>
          <a:p>
            <a:r>
              <a:rPr lang="en-US" altLang="en-US" sz="2400">
                <a:solidFill>
                  <a:srgbClr val="FEFFFF"/>
                </a:solidFill>
              </a:rPr>
              <a:t>Storybooks encourage awareness and willingness to taste</a:t>
            </a:r>
          </a:p>
          <a:p>
            <a:r>
              <a:rPr lang="en-US" altLang="en-US" sz="2400">
                <a:solidFill>
                  <a:srgbClr val="FEFFFF"/>
                </a:solidFill>
              </a:rPr>
              <a:t>Sensory play reduces fear of new foods and encourages exploration and acceptance</a:t>
            </a:r>
          </a:p>
          <a:p>
            <a:endParaRPr lang="en-US" altLang="en-US" sz="2400" dirty="0">
              <a:solidFill>
                <a:srgbClr val="FEFFFF"/>
              </a:solidFill>
            </a:endParaRPr>
          </a:p>
        </p:txBody>
      </p:sp>
      <p:pic>
        <p:nvPicPr>
          <p:cNvPr id="94212" name="Content Placeholder 7">
            <a:extLst>
              <a:ext uri="{FF2B5EF4-FFF2-40B4-BE49-F238E27FC236}">
                <a16:creationId xmlns:a16="http://schemas.microsoft.com/office/drawing/2014/main" id="{6A1E8CC0-5511-40EC-A564-39CC84705A0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09" r="16606" b="-3"/>
          <a:stretch/>
        </p:blipFill>
        <p:spPr>
          <a:xfrm>
            <a:off x="8229598" y="3426232"/>
            <a:ext cx="3962402" cy="3431768"/>
          </a:xfrm>
          <a:prstGeom prst="rect">
            <a:avLst/>
          </a:prstGeom>
        </p:spPr>
      </p:pic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7608143B-5494-482A-BCE4-588DC477DA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229598" y="3426234"/>
            <a:ext cx="3962401" cy="2766"/>
          </a:xfrm>
          <a:prstGeom prst="line">
            <a:avLst/>
          </a:prstGeom>
          <a:ln w="50800" cap="flat">
            <a:solidFill>
              <a:schemeClr val="bg2">
                <a:lumMod val="1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4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Food – a fact of life </a:t>
            </a:r>
            <a:r>
              <a:rPr lang="en-US" dirty="0" smtClean="0"/>
              <a:t>resources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589" y="2051276"/>
            <a:ext cx="7290000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 variety of resources are available on the </a:t>
            </a:r>
            <a:r>
              <a:rPr lang="en-US" sz="2000" i="1" dirty="0"/>
              <a:t>Food – a fact of life </a:t>
            </a:r>
            <a:r>
              <a:rPr lang="en-US" sz="2000" dirty="0"/>
              <a:t>website to support </a:t>
            </a:r>
            <a:r>
              <a:rPr lang="en-US" sz="2000" dirty="0" smtClean="0"/>
              <a:t>teaching and learning about vegetables: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10 x food based sessions;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earn with stories;</a:t>
            </a:r>
          </a:p>
          <a:p>
            <a:r>
              <a:rPr lang="en-US" sz="2000" dirty="0"/>
              <a:t>w</a:t>
            </a:r>
            <a:r>
              <a:rPr lang="en-US" sz="2000" dirty="0" smtClean="0"/>
              <a:t>here food comes from cards;</a:t>
            </a:r>
            <a:endParaRPr lang="en-US" sz="2000" dirty="0"/>
          </a:p>
          <a:p>
            <a:r>
              <a:rPr lang="en-US" sz="2000" dirty="0"/>
              <a:t>v</a:t>
            </a:r>
            <a:r>
              <a:rPr lang="en-US" sz="2000" dirty="0" smtClean="0"/>
              <a:t>egetable cards; </a:t>
            </a:r>
            <a:endParaRPr lang="en-US" sz="2000" dirty="0"/>
          </a:p>
          <a:p>
            <a:r>
              <a:rPr lang="en-US" sz="2000" dirty="0"/>
              <a:t>f</a:t>
            </a:r>
            <a:r>
              <a:rPr lang="en-US" sz="2000" dirty="0" smtClean="0"/>
              <a:t>ruit and vegetable bingo.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www.foodafactoflife.org.uk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953" y="2715768"/>
            <a:ext cx="3171609" cy="30958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033" y="2780848"/>
            <a:ext cx="2262214" cy="3183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485" y="3027119"/>
            <a:ext cx="2696935" cy="26145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156" y="3092715"/>
            <a:ext cx="2377646" cy="3368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753" y="3556707"/>
            <a:ext cx="3177815" cy="22557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125" y="3745135"/>
            <a:ext cx="3096206" cy="221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Further sources of information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040740"/>
            <a:ext cx="7435229" cy="3600000"/>
          </a:xfrm>
        </p:spPr>
        <p:txBody>
          <a:bodyPr/>
          <a:lstStyle/>
          <a:p>
            <a:r>
              <a:rPr lang="en-US" sz="1800" dirty="0" smtClean="0"/>
              <a:t>Encouraging children to eat vegetables </a:t>
            </a:r>
            <a:r>
              <a:rPr lang="en-GB" sz="1800" dirty="0" smtClean="0">
                <a:hlinkClick r:id="rId2"/>
              </a:rPr>
              <a:t>https://www.nutrition.org.uk/healthyliving/toddlers/eatveg.html</a:t>
            </a:r>
            <a:r>
              <a:rPr lang="en-GB" sz="1800" dirty="0" smtClean="0"/>
              <a:t> </a:t>
            </a:r>
          </a:p>
          <a:p>
            <a:r>
              <a:rPr lang="en-US" sz="1800" dirty="0" smtClean="0"/>
              <a:t>Introducing solid foods</a:t>
            </a:r>
          </a:p>
          <a:p>
            <a:r>
              <a:rPr lang="en-GB" sz="1800" dirty="0">
                <a:hlinkClick r:id="rId3"/>
              </a:rPr>
              <a:t>https://www.nutrition.org.uk/healthyliving/nutrition4baby/complementaryfeeding.html</a:t>
            </a:r>
            <a:endParaRPr lang="en-GB" sz="1800" dirty="0" smtClean="0"/>
          </a:p>
          <a:p>
            <a:r>
              <a:rPr lang="en-GB" sz="1800" dirty="0"/>
              <a:t>5532 a-day - perfect portions for toddler tums</a:t>
            </a:r>
            <a:r>
              <a:rPr lang="en-GB" sz="1800" dirty="0" smtClean="0"/>
              <a:t>!</a:t>
            </a:r>
            <a:endParaRPr lang="en-US" sz="1800" dirty="0" smtClean="0"/>
          </a:p>
          <a:p>
            <a:r>
              <a:rPr lang="en-GB" sz="1800" dirty="0">
                <a:hlinkClick r:id="rId4"/>
              </a:rPr>
              <a:t>https://www.nutrition.org.uk/healthyliving/toddlers/5532aday.html</a:t>
            </a:r>
            <a:endParaRPr lang="en-US" sz="1800" dirty="0" smtClean="0"/>
          </a:p>
          <a:p>
            <a:r>
              <a:rPr lang="en-US" sz="1800" dirty="0" smtClean="0"/>
              <a:t>Feeding toddlers and pre-school children</a:t>
            </a:r>
          </a:p>
          <a:p>
            <a:r>
              <a:rPr lang="en-GB" sz="1800" dirty="0" smtClean="0">
                <a:hlinkClick r:id="rId5"/>
              </a:rPr>
              <a:t>https://www.nutrition.org.uk/healthyliving/lifestages/feeding-your-toddlerpre-school-child.html</a:t>
            </a:r>
            <a:endParaRPr lang="en-US" sz="1800" dirty="0" smtClean="0"/>
          </a:p>
          <a:p>
            <a:r>
              <a:rPr lang="en-US" sz="1800" dirty="0" smtClean="0"/>
              <a:t>Children – nutrition and diet information </a:t>
            </a:r>
            <a:r>
              <a:rPr lang="en-GB" sz="1800" dirty="0" smtClean="0">
                <a:hlinkClick r:id="rId6"/>
              </a:rPr>
              <a:t>https://www.nutrition.org.uk/healthyliving/lifestages/children.html</a:t>
            </a:r>
            <a:r>
              <a:rPr lang="en-GB" sz="1800" dirty="0" smtClean="0"/>
              <a:t> </a:t>
            </a:r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384" y="1790726"/>
            <a:ext cx="2893375" cy="410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700" dirty="0"/>
              <a:t>For further information, go to:</a:t>
            </a:r>
          </a:p>
          <a:p>
            <a:pPr marL="0" indent="0" algn="ctr">
              <a:buNone/>
            </a:pPr>
            <a:r>
              <a:rPr lang="en-GB" sz="27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5669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39">
            <a:extLst>
              <a:ext uri="{FF2B5EF4-FFF2-40B4-BE49-F238E27FC236}">
                <a16:creationId xmlns:a16="http://schemas.microsoft.com/office/drawing/2014/main" id="{2779D735-73F1-45AD-A252-EE45E6610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0819-DBDA-4E54-996A-A8EABA7F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/>
              <a:t>Campaigns to encourage children to eat more veg</a:t>
            </a:r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D5BFA5B0-D20E-4128-B8E2-E0CFDEE1B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1CC96DA0-3ECB-4295-958D-C64F118D5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/>
              <a:t>Raise awareness</a:t>
            </a:r>
          </a:p>
          <a:p>
            <a:endParaRPr lang="en-US"/>
          </a:p>
          <a:p>
            <a:r>
              <a:rPr lang="en-US"/>
              <a:t>Knowledge – behavior gap</a:t>
            </a:r>
          </a:p>
        </p:txBody>
      </p:sp>
      <p:pic>
        <p:nvPicPr>
          <p:cNvPr id="33" name="Content Placeholder 3">
            <a:extLst>
              <a:ext uri="{FF2B5EF4-FFF2-40B4-BE49-F238E27FC236}">
                <a16:creationId xmlns:a16="http://schemas.microsoft.com/office/drawing/2014/main" id="{52542943-341F-42E9-B99C-B2BE72F81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84" b="3933"/>
          <a:stretch/>
        </p:blipFill>
        <p:spPr>
          <a:xfrm>
            <a:off x="6086041" y="1376245"/>
            <a:ext cx="2654598" cy="1514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97080-68DB-4441-A961-99F8F4AAB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362" y="941438"/>
            <a:ext cx="2384324" cy="2384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F1FECE-CC09-40AC-AB51-0FFCD3568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9" b="5754"/>
          <a:stretch/>
        </p:blipFill>
        <p:spPr>
          <a:xfrm>
            <a:off x="6086041" y="3944275"/>
            <a:ext cx="2654598" cy="1512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EC659D-7A3E-4DD5-991A-8D69C6A06D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505" y="3624061"/>
            <a:ext cx="2642038" cy="2153260"/>
          </a:xfrm>
          <a:prstGeom prst="rect">
            <a:avLst/>
          </a:prstGeom>
        </p:spPr>
      </p:pic>
      <p:sp>
        <p:nvSpPr>
          <p:cNvPr id="54" name="Freeform 12">
            <a:extLst>
              <a:ext uri="{FF2B5EF4-FFF2-40B4-BE49-F238E27FC236}">
                <a16:creationId xmlns:a16="http://schemas.microsoft.com/office/drawing/2014/main" id="{ADD29E3A-4F37-4DBC-8992-D66DBA53C8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G2&amp;5-logo-sm.jpg">
            <a:extLst>
              <a:ext uri="{FF2B5EF4-FFF2-40B4-BE49-F238E27FC236}">
                <a16:creationId xmlns:a16="http://schemas.microsoft.com/office/drawing/2014/main" id="{499D86B6-7FA6-4662-A685-92C8E196CD5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2199" y="4219787"/>
            <a:ext cx="4232193" cy="2086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5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Content Placeholder 4">
            <a:extLst>
              <a:ext uri="{FF2B5EF4-FFF2-40B4-BE49-F238E27FC236}">
                <a16:creationId xmlns:a16="http://schemas.microsoft.com/office/drawing/2014/main" id="{BE8D01F8-0ED6-4102-B741-04335B91C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009" y="1905000"/>
            <a:ext cx="8285733" cy="3581399"/>
          </a:xfrm>
        </p:spPr>
        <p:txBody>
          <a:bodyPr>
            <a:normAutofit/>
          </a:bodyPr>
          <a:lstStyle/>
          <a:p>
            <a:pPr marL="0" indent="0">
              <a:defRPr/>
            </a:pPr>
            <a:r>
              <a:rPr lang="en-GB" altLang="en-US" sz="2000" b="1" dirty="0"/>
              <a:t>F&amp;V </a:t>
            </a:r>
            <a:r>
              <a:rPr lang="en-GB" altLang="en-US" sz="2000" b="1" dirty="0">
                <a:solidFill>
                  <a:srgbClr val="FF0000"/>
                </a:solidFill>
              </a:rPr>
              <a:t>protect</a:t>
            </a:r>
            <a:r>
              <a:rPr lang="en-GB" altLang="en-US" sz="2000" b="1" dirty="0">
                <a:solidFill>
                  <a:srgbClr val="00B050"/>
                </a:solidFill>
              </a:rPr>
              <a:t> </a:t>
            </a:r>
            <a:r>
              <a:rPr lang="en-GB" altLang="en-US" sz="2000" b="1" dirty="0"/>
              <a:t>against cancer, heart disease, type II diabetes, cognitive decline</a:t>
            </a:r>
          </a:p>
          <a:p>
            <a:pPr marL="0" indent="0">
              <a:defRPr/>
            </a:pPr>
            <a:r>
              <a:rPr lang="en-GB" altLang="en-US" sz="2000" b="1" dirty="0"/>
              <a:t>Phytochemicals such as phenolic acids, flavonoids, organosulfur compounds, and carotenoids have </a:t>
            </a:r>
            <a:r>
              <a:rPr lang="en-GB" altLang="en-US" sz="2000" b="1" dirty="0">
                <a:solidFill>
                  <a:srgbClr val="FF0000"/>
                </a:solidFill>
              </a:rPr>
              <a:t>antioxidant</a:t>
            </a:r>
            <a:r>
              <a:rPr lang="en-GB" altLang="en-US" sz="2000" b="1" dirty="0">
                <a:solidFill>
                  <a:schemeClr val="accent6"/>
                </a:solidFill>
              </a:rPr>
              <a:t> </a:t>
            </a:r>
            <a:r>
              <a:rPr lang="en-GB" altLang="en-US" sz="2000" b="1" dirty="0"/>
              <a:t>and</a:t>
            </a:r>
            <a:r>
              <a:rPr lang="en-GB" altLang="en-US" sz="2000" b="1" dirty="0">
                <a:solidFill>
                  <a:schemeClr val="accent6"/>
                </a:solidFill>
              </a:rPr>
              <a:t> </a:t>
            </a:r>
            <a:r>
              <a:rPr lang="en-GB" altLang="en-US" sz="2000" b="1" dirty="0">
                <a:solidFill>
                  <a:srgbClr val="FF0000"/>
                </a:solidFill>
              </a:rPr>
              <a:t>tumour suppressant effects</a:t>
            </a:r>
          </a:p>
          <a:p>
            <a:pPr marL="0" indent="0">
              <a:defRPr/>
            </a:pPr>
            <a:r>
              <a:rPr lang="en-GB" altLang="en-US" sz="2000" b="1" dirty="0"/>
              <a:t>β-carotene- and vitamin C-rich F&amp;V are associated with a </a:t>
            </a:r>
            <a:r>
              <a:rPr lang="en-GB" altLang="en-US" sz="2000" b="1" dirty="0">
                <a:solidFill>
                  <a:srgbClr val="FF0000"/>
                </a:solidFill>
              </a:rPr>
              <a:t>lower CHD risk </a:t>
            </a:r>
            <a:r>
              <a:rPr lang="en-GB" altLang="en-US" sz="1600" b="1" i="1" dirty="0"/>
              <a:t>(</a:t>
            </a:r>
            <a:r>
              <a:rPr lang="en-GB" altLang="en-US" sz="1600" b="1" i="1" dirty="0" err="1"/>
              <a:t>Bhupathiraju</a:t>
            </a:r>
            <a:r>
              <a:rPr lang="en-GB" altLang="en-US" sz="1600" b="1" i="1" dirty="0"/>
              <a:t> et al 2013);</a:t>
            </a:r>
          </a:p>
          <a:p>
            <a:pPr marL="0" indent="0">
              <a:defRPr/>
            </a:pPr>
            <a:r>
              <a:rPr lang="en-GB" altLang="en-US" sz="2000" b="1" dirty="0"/>
              <a:t>Vegetables </a:t>
            </a:r>
            <a:r>
              <a:rPr lang="en-GB" altLang="en-US" sz="2000" b="1" dirty="0">
                <a:solidFill>
                  <a:srgbClr val="FF0000"/>
                </a:solidFill>
              </a:rPr>
              <a:t>more protective </a:t>
            </a:r>
            <a:r>
              <a:rPr lang="en-GB" altLang="en-US" sz="2000" b="1" dirty="0"/>
              <a:t>than fruit, benefits of </a:t>
            </a:r>
            <a:r>
              <a:rPr lang="en-GB" altLang="en-US" sz="2000" b="1" dirty="0">
                <a:solidFill>
                  <a:srgbClr val="FF0000"/>
                </a:solidFill>
              </a:rPr>
              <a:t>7+ </a:t>
            </a:r>
            <a:r>
              <a:rPr lang="en-GB" altLang="en-US" sz="2000" b="1" dirty="0"/>
              <a:t>portions per day reported </a:t>
            </a:r>
            <a:r>
              <a:rPr lang="en-GB" altLang="en-US" sz="1600" b="1" i="1" dirty="0"/>
              <a:t>(</a:t>
            </a:r>
            <a:r>
              <a:rPr lang="en-GB" altLang="en-US" sz="1600" b="1" i="1" dirty="0" err="1"/>
              <a:t>Oyebode</a:t>
            </a:r>
            <a:r>
              <a:rPr lang="en-GB" altLang="en-US" sz="1600" b="1" i="1" dirty="0"/>
              <a:t> et al 2014, J </a:t>
            </a:r>
            <a:r>
              <a:rPr lang="en-GB" altLang="en-US" sz="1600" b="1" i="1" dirty="0" err="1"/>
              <a:t>Epid</a:t>
            </a:r>
            <a:r>
              <a:rPr lang="en-GB" altLang="en-US" sz="1600" b="1" i="1" dirty="0"/>
              <a:t> </a:t>
            </a:r>
            <a:r>
              <a:rPr lang="en-GB" altLang="en-US" sz="1600" b="1" i="1" dirty="0" err="1"/>
              <a:t>Comm</a:t>
            </a:r>
            <a:r>
              <a:rPr lang="en-GB" altLang="en-US" sz="1600" b="1" i="1" dirty="0"/>
              <a:t> Health)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8825F-0726-4F55-B759-F61873B2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246" y="5819776"/>
            <a:ext cx="5976938" cy="892175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</p:spPr>
        <p:txBody>
          <a:bodyPr>
            <a:spAutoFit/>
          </a:bodyPr>
          <a:lstStyle>
            <a:lvl1pPr algn="l" eaLnBrk="0" hangingPunct="0">
              <a:spcAft>
                <a:spcPct val="40000"/>
              </a:spcAft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  <a:defRPr/>
            </a:pPr>
            <a:r>
              <a:rPr lang="en-GB" altLang="en-US" sz="2800" b="1" u="sng" dirty="0">
                <a:solidFill>
                  <a:schemeClr val="accent4"/>
                </a:solidFill>
                <a:latin typeface="Calibri" pitchFamily="34" charset="0"/>
              </a:rPr>
              <a:t>Quantity</a:t>
            </a:r>
            <a:r>
              <a:rPr lang="en-GB" altLang="en-US" sz="2800" dirty="0">
                <a:solidFill>
                  <a:schemeClr val="accent4"/>
                </a:solidFill>
                <a:latin typeface="Calibri" pitchFamily="34" charset="0"/>
              </a:rPr>
              <a:t> </a:t>
            </a:r>
            <a:r>
              <a:rPr lang="en-GB" altLang="en-US" dirty="0">
                <a:latin typeface="Calibri" pitchFamily="34" charset="0"/>
              </a:rPr>
              <a:t>rather than variety of  F&amp;V linked to lower risk of CHD </a:t>
            </a:r>
            <a:r>
              <a:rPr lang="en-GB" altLang="en-US" sz="1800" i="1" dirty="0">
                <a:latin typeface="Calibri" pitchFamily="34" charset="0"/>
              </a:rPr>
              <a:t>(</a:t>
            </a:r>
            <a:r>
              <a:rPr lang="en-GB" altLang="en-US" sz="1800" i="1" dirty="0" err="1">
                <a:latin typeface="Calibri" pitchFamily="34" charset="0"/>
              </a:rPr>
              <a:t>Bhupathiraju</a:t>
            </a:r>
            <a:r>
              <a:rPr lang="en-GB" altLang="en-US" sz="1800" i="1" dirty="0">
                <a:latin typeface="Calibri" pitchFamily="34" charset="0"/>
              </a:rPr>
              <a:t> et al 2013)</a:t>
            </a:r>
            <a:endParaRPr lang="en-GB" altLang="en-US" i="1" dirty="0">
              <a:latin typeface="Calibri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FDB19-3210-465E-9EDA-F8F6785C4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4108" y="1716652"/>
            <a:ext cx="2299953" cy="2872125"/>
          </a:xfrm>
          <a:prstGeom prst="rect">
            <a:avLst/>
          </a:prstGeom>
          <a:noFill/>
          <a:ln w="57150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6150" name="Title 2">
            <a:extLst>
              <a:ext uri="{FF2B5EF4-FFF2-40B4-BE49-F238E27FC236}">
                <a16:creationId xmlns:a16="http://schemas.microsoft.com/office/drawing/2014/main" id="{1816B80B-8465-468C-AF9B-DB9EB281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32534"/>
            <a:ext cx="8911687" cy="128089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altLang="en-US" sz="4000" dirty="0"/>
              <a:t>Health benefits of consuming fruits and vegetables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819AA392-599D-444E-9C82-E6051EC6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1" y="44450"/>
            <a:ext cx="8640763" cy="117475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3200" dirty="0"/>
              <a:t>Learning to like vegetables – at school</a:t>
            </a:r>
            <a:br>
              <a:rPr lang="en-GB" altLang="en-US" sz="3200" dirty="0"/>
            </a:br>
            <a:r>
              <a:rPr lang="en-GB" altLang="en-US" sz="3200" dirty="0"/>
              <a:t>Too late to learn?</a:t>
            </a:r>
          </a:p>
        </p:txBody>
      </p:sp>
      <p:sp>
        <p:nvSpPr>
          <p:cNvPr id="5123" name="Content Placeholder 4">
            <a:extLst>
              <a:ext uri="{FF2B5EF4-FFF2-40B4-BE49-F238E27FC236}">
                <a16:creationId xmlns:a16="http://schemas.microsoft.com/office/drawing/2014/main" id="{9FE60D93-9A40-458F-89E0-DC2AB4E0D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7" y="1504950"/>
            <a:ext cx="793335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i="1" dirty="0">
                <a:solidFill>
                  <a:schemeClr val="tx1"/>
                </a:solidFill>
              </a:rPr>
              <a:t>21</a:t>
            </a:r>
            <a:r>
              <a:rPr lang="en-GB" altLang="en-US" sz="2800" dirty="0">
                <a:solidFill>
                  <a:schemeClr val="tx1"/>
                </a:solidFill>
              </a:rPr>
              <a:t> school based studies (</a:t>
            </a:r>
            <a:r>
              <a:rPr lang="en-GB" altLang="en-US" sz="2800" b="1" i="1" dirty="0">
                <a:solidFill>
                  <a:schemeClr val="tx1"/>
                </a:solidFill>
              </a:rPr>
              <a:t>meta-analysis)</a:t>
            </a:r>
          </a:p>
          <a:p>
            <a:pPr eaLnBrk="1" hangingPunct="1"/>
            <a:r>
              <a:rPr lang="en-GB" altLang="en-US" sz="2800" b="1" i="1" dirty="0">
                <a:solidFill>
                  <a:srgbClr val="CC3300"/>
                </a:solidFill>
              </a:rPr>
              <a:t>24,000 children</a:t>
            </a:r>
          </a:p>
          <a:p>
            <a:pPr eaLnBrk="1" hangingPunct="1"/>
            <a:r>
              <a:rPr lang="en-GB" altLang="en-US" sz="2800" dirty="0">
                <a:solidFill>
                  <a:schemeClr val="tx1"/>
                </a:solidFill>
              </a:rPr>
              <a:t>Improvement of </a:t>
            </a:r>
            <a:r>
              <a:rPr lang="en-GB" altLang="en-US" sz="2800" b="1" i="1" dirty="0">
                <a:solidFill>
                  <a:srgbClr val="CC3300"/>
                </a:solidFill>
              </a:rPr>
              <a:t>0.25</a:t>
            </a:r>
            <a:r>
              <a:rPr lang="en-GB" altLang="en-US" sz="2800" i="1" dirty="0">
                <a:solidFill>
                  <a:schemeClr val="tx1"/>
                </a:solidFill>
              </a:rPr>
              <a:t> </a:t>
            </a:r>
            <a:r>
              <a:rPr lang="en-GB" altLang="en-US" sz="2800" dirty="0">
                <a:solidFill>
                  <a:schemeClr val="tx1"/>
                </a:solidFill>
              </a:rPr>
              <a:t>portions of daily fruit and vegetable intake (excluding fruit juice)</a:t>
            </a:r>
          </a:p>
          <a:p>
            <a:pPr eaLnBrk="1" hangingPunct="1"/>
            <a:r>
              <a:rPr lang="en-GB" altLang="en-US" sz="2800" dirty="0">
                <a:solidFill>
                  <a:schemeClr val="tx1"/>
                </a:solidFill>
              </a:rPr>
              <a:t>Of this, vegetables accounted for </a:t>
            </a:r>
            <a:r>
              <a:rPr lang="en-GB" altLang="en-US" sz="2800" b="1" u="sng" dirty="0">
                <a:solidFill>
                  <a:schemeClr val="tx1"/>
                </a:solidFill>
              </a:rPr>
              <a:t>0.07</a:t>
            </a:r>
            <a:r>
              <a:rPr lang="en-GB" altLang="en-US" sz="2800" dirty="0">
                <a:solidFill>
                  <a:schemeClr val="tx1"/>
                </a:solidFill>
              </a:rPr>
              <a:t> portions!!</a:t>
            </a:r>
          </a:p>
          <a:p>
            <a:pPr eaLnBrk="1" hangingPunct="1"/>
            <a:r>
              <a:rPr lang="en-GB" altLang="en-US" sz="2800" dirty="0">
                <a:solidFill>
                  <a:schemeClr val="tx1"/>
                </a:solidFill>
              </a:rPr>
              <a:t>Interventions </a:t>
            </a:r>
            <a:r>
              <a:rPr lang="en-GB" altLang="en-US" sz="2800" b="1" i="1" u="sng" dirty="0">
                <a:solidFill>
                  <a:schemeClr val="tx1"/>
                </a:solidFill>
              </a:rPr>
              <a:t>selectively</a:t>
            </a:r>
            <a:r>
              <a:rPr lang="en-GB" altLang="en-US" sz="2800" dirty="0">
                <a:solidFill>
                  <a:schemeClr val="tx1"/>
                </a:solidFill>
              </a:rPr>
              <a:t> improve fruit not vegetable intake</a:t>
            </a:r>
          </a:p>
          <a:p>
            <a:pPr eaLnBrk="1" hangingPunct="1"/>
            <a:endParaRPr lang="en-GB" altLang="en-US" sz="2000" dirty="0">
              <a:solidFill>
                <a:schemeClr val="tx1"/>
              </a:solidFill>
            </a:endParaRPr>
          </a:p>
          <a:p>
            <a:pPr eaLnBrk="1" hangingPunct="1"/>
            <a:endParaRPr lang="en-GB" altLang="en-US" sz="2000" dirty="0">
              <a:solidFill>
                <a:schemeClr val="tx1"/>
              </a:solidFill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0DC8FB98-5BDB-4FCA-BBA8-FA26ED1B9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7" y="6298168"/>
            <a:ext cx="7142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Evans  et al (2012) AJCN</a:t>
            </a:r>
          </a:p>
        </p:txBody>
      </p:sp>
      <p:pic>
        <p:nvPicPr>
          <p:cNvPr id="10245" name="Picture 3">
            <a:extLst>
              <a:ext uri="{FF2B5EF4-FFF2-40B4-BE49-F238E27FC236}">
                <a16:creationId xmlns:a16="http://schemas.microsoft.com/office/drawing/2014/main" id="{CE5A2186-D5DD-4093-86EA-F3107680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4763" y="3556203"/>
            <a:ext cx="1295650" cy="144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>
            <a:extLst>
              <a:ext uri="{FF2B5EF4-FFF2-40B4-BE49-F238E27FC236}">
                <a16:creationId xmlns:a16="http://schemas.microsoft.com/office/drawing/2014/main" id="{D9BA0F9E-F952-4C45-BB44-9271C36C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01" t="6577"/>
          <a:stretch>
            <a:fillRect/>
          </a:stretch>
        </p:blipFill>
        <p:spPr bwMode="auto">
          <a:xfrm>
            <a:off x="10390413" y="1866017"/>
            <a:ext cx="1426709" cy="174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27574F-93AF-4D1D-B1F9-19123897F4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167" y="44450"/>
            <a:ext cx="1280271" cy="1597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049B6-5441-49B0-B33F-223E1B57A4E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574" y="705923"/>
            <a:ext cx="1182727" cy="1871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DEBE5-CB61-4502-B03E-DEE550147BC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546" y="4995428"/>
            <a:ext cx="2129398" cy="177823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86733F8B-04B3-44D6-86EA-52B8D6D45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2343150"/>
            <a:ext cx="169703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84" tIns="33346" rIns="67884" bIns="3334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univore</a:t>
            </a:r>
            <a:endParaRPr lang="en-US" altLang="en-US" sz="32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2A2509D6-4C3A-4641-968A-66DD9CAB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788" y="4914901"/>
            <a:ext cx="23241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84" tIns="33346" rIns="67884" bIns="3334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3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omnivore</a:t>
            </a:r>
          </a:p>
        </p:txBody>
      </p:sp>
      <p:sp>
        <p:nvSpPr>
          <p:cNvPr id="510981" name="AutoShape 5">
            <a:extLst>
              <a:ext uri="{FF2B5EF4-FFF2-40B4-BE49-F238E27FC236}">
                <a16:creationId xmlns:a16="http://schemas.microsoft.com/office/drawing/2014/main" id="{DCE12E44-9B6D-482C-98C8-4EB7C2685711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053807" y="3434557"/>
            <a:ext cx="1833563" cy="857250"/>
          </a:xfrm>
          <a:prstGeom prst="rightArrow">
            <a:avLst>
              <a:gd name="adj1" fmla="val 50000"/>
              <a:gd name="adj2" fmla="val 86675"/>
            </a:avLst>
          </a:prstGeom>
          <a:solidFill>
            <a:srgbClr val="00B05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endParaRPr lang="en-GB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18E3381D-3449-4696-9B2E-9CF4621C4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3392488"/>
            <a:ext cx="1752600" cy="117316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AC2C92E6-A6FF-4450-B6BD-73CA550B8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1" y="3640139"/>
            <a:ext cx="14906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84" tIns="33346" rIns="67884" bIns="33346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1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innate</a:t>
            </a: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GB" altLang="en-US" sz="21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capacities</a:t>
            </a:r>
            <a:endParaRPr lang="en-US" altLang="en-US" sz="2101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id="{5AF37039-7E81-4EA6-A096-7EBA74894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3575" y="2855914"/>
            <a:ext cx="2286000" cy="1298575"/>
          </a:xfrm>
          <a:prstGeom prst="rect">
            <a:avLst/>
          </a:prstGeom>
          <a:solidFill>
            <a:srgbClr val="CCFF66"/>
          </a:solidFill>
          <a:ln w="38100">
            <a:solidFill>
              <a:schemeClr val="accent6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>
            <a:lvl1pPr algn="ctr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12296" name="Rectangle 9">
            <a:extLst>
              <a:ext uri="{FF2B5EF4-FFF2-40B4-BE49-F238E27FC236}">
                <a16:creationId xmlns:a16="http://schemas.microsoft.com/office/drawing/2014/main" id="{3973EAA1-4B2C-4DAA-A615-06C893EE7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4538" y="2946400"/>
            <a:ext cx="21526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884" tIns="33346" rIns="67884" bIns="33346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1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through</a:t>
            </a: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2101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</a:t>
            </a:r>
          </a:p>
        </p:txBody>
      </p:sp>
      <p:pic>
        <p:nvPicPr>
          <p:cNvPr id="12" name="Picture 17" descr="jo willis baby picture veg.JPG">
            <a:extLst>
              <a:ext uri="{FF2B5EF4-FFF2-40B4-BE49-F238E27FC236}">
                <a16:creationId xmlns:a16="http://schemas.microsoft.com/office/drawing/2014/main" id="{F236DFB8-825A-421C-909E-02AF1D69E5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8889" y="4718051"/>
            <a:ext cx="28289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Imitation">
            <a:extLst>
              <a:ext uri="{FF2B5EF4-FFF2-40B4-BE49-F238E27FC236}">
                <a16:creationId xmlns:a16="http://schemas.microsoft.com/office/drawing/2014/main" id="{917BCC58-59F0-4274-B543-A9F3E76B4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1349" y="301862"/>
            <a:ext cx="3533572" cy="222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baby gape">
            <a:extLst>
              <a:ext uri="{FF2B5EF4-FFF2-40B4-BE49-F238E27FC236}">
                <a16:creationId xmlns:a16="http://schemas.microsoft.com/office/drawing/2014/main" id="{AEDA24A3-A195-4CED-A7FB-F654CAF0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651" y="5489575"/>
            <a:ext cx="1666875" cy="1157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baby tongue">
            <a:extLst>
              <a:ext uri="{FF2B5EF4-FFF2-40B4-BE49-F238E27FC236}">
                <a16:creationId xmlns:a16="http://schemas.microsoft.com/office/drawing/2014/main" id="{DD6DB282-C39D-463D-94EE-05A6F399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4975" y="3963988"/>
            <a:ext cx="1733550" cy="1204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TextBox 2">
            <a:extLst>
              <a:ext uri="{FF2B5EF4-FFF2-40B4-BE49-F238E27FC236}">
                <a16:creationId xmlns:a16="http://schemas.microsoft.com/office/drawing/2014/main" id="{88173847-30AE-4135-AE29-7EEAB881D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3664"/>
            <a:ext cx="6559825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altLang="en-US" sz="3600" dirty="0">
                <a:latin typeface="+mj-lt"/>
                <a:cs typeface="Tahoma" panose="020B0604030504040204" pitchFamily="34" charset="0"/>
              </a:rPr>
              <a:t>Infants are born wise</a:t>
            </a:r>
          </a:p>
        </p:txBody>
      </p:sp>
      <p:pic>
        <p:nvPicPr>
          <p:cNvPr id="30734" name="Picture 1">
            <a:extLst>
              <a:ext uri="{FF2B5EF4-FFF2-40B4-BE49-F238E27FC236}">
                <a16:creationId xmlns:a16="http://schemas.microsoft.com/office/drawing/2014/main" id="{EDAE2C64-7AC0-4F06-873D-4CC62B59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014" y="798622"/>
            <a:ext cx="3612958" cy="305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8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9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teine0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email">
            <a:lum bright="-1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188" y="1944688"/>
            <a:ext cx="7772400" cy="4849812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2362200" y="1371602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latin typeface="Times New Roman" panose="02020603050405020304" pitchFamily="18" charset="0"/>
              </a:rPr>
              <a:t>rest	   	water	      </a:t>
            </a:r>
            <a:r>
              <a:rPr lang="en-GB" altLang="en-US" sz="2800" b="1" i="1" u="sng" dirty="0">
                <a:latin typeface="Times New Roman" panose="02020603050405020304" pitchFamily="18" charset="0"/>
              </a:rPr>
              <a:t>sweet	  </a:t>
            </a:r>
            <a:r>
              <a:rPr lang="en-GB" altLang="en-US" sz="2800" b="1" i="1" u="sng" dirty="0" smtClean="0">
                <a:latin typeface="Times New Roman" panose="02020603050405020304" pitchFamily="18" charset="0"/>
              </a:rPr>
              <a:t>          sour        bitter</a:t>
            </a:r>
            <a:endParaRPr lang="en-US" altLang="en-US" sz="2800" b="1" i="1" u="sng" dirty="0">
              <a:latin typeface="Times New Roman" panose="02020603050405020304" pitchFamily="18" charset="0"/>
            </a:endParaRPr>
          </a:p>
        </p:txBody>
      </p:sp>
      <p:sp>
        <p:nvSpPr>
          <p:cNvPr id="514053" name="Rectangle 5"/>
          <p:cNvSpPr>
            <a:spLocks noChangeArrowheads="1"/>
          </p:cNvSpPr>
          <p:nvPr/>
        </p:nvSpPr>
        <p:spPr bwMode="auto">
          <a:xfrm>
            <a:off x="5283200" y="1976438"/>
            <a:ext cx="1371600" cy="4343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Lucida Sans Unicode" panose="020B0602030504020204" pitchFamily="34" charset="0"/>
            </a:endParaRPr>
          </a:p>
        </p:txBody>
      </p:sp>
      <p:sp>
        <p:nvSpPr>
          <p:cNvPr id="514054" name="Rectangle 6"/>
          <p:cNvSpPr>
            <a:spLocks noChangeArrowheads="1"/>
          </p:cNvSpPr>
          <p:nvPr/>
        </p:nvSpPr>
        <p:spPr bwMode="auto">
          <a:xfrm>
            <a:off x="6705600" y="1981200"/>
            <a:ext cx="1371600" cy="43434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Lucida Sans Unicode" panose="020B0602030504020204" pitchFamily="34" charset="0"/>
            </a:endParaRPr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8153400" y="1981200"/>
            <a:ext cx="1371600" cy="4343400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Lucida Sans Unicode" pitchFamily="34" charset="0"/>
              <a:cs typeface="Aria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8759" y="43036"/>
            <a:ext cx="9753600" cy="98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dirty="0"/>
              <a:t>FIRST TASTES</a:t>
            </a:r>
          </a:p>
        </p:txBody>
      </p:sp>
    </p:spTree>
    <p:extLst>
      <p:ext uri="{BB962C8B-B14F-4D97-AF65-F5344CB8AC3E}">
        <p14:creationId xmlns:p14="http://schemas.microsoft.com/office/powerpoint/2010/main" val="3830153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6167D22-B2B2-4469-BE4E-6B0DC972E4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F1A27-1492-48C0-82C1-AA8995F2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7E2F65-D0DD-4710-977A-873706F901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48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93A67-BA61-4A59-A522-C69B946A8F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59" y="146681"/>
            <a:ext cx="11471682" cy="63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niversity of Leeds 1">
    <a:dk1>
      <a:srgbClr val="000005"/>
    </a:dk1>
    <a:lt1>
      <a:srgbClr val="FFFFFF"/>
    </a:lt1>
    <a:dk2>
      <a:srgbClr val="FFFFFF"/>
    </a:dk2>
    <a:lt2>
      <a:srgbClr val="808080"/>
    </a:lt2>
    <a:accent1>
      <a:srgbClr val="00502F"/>
    </a:accent1>
    <a:accent2>
      <a:srgbClr val="C41230"/>
    </a:accent2>
    <a:accent3>
      <a:srgbClr val="FFFFFF"/>
    </a:accent3>
    <a:accent4>
      <a:srgbClr val="000003"/>
    </a:accent4>
    <a:accent5>
      <a:srgbClr val="AAB3AD"/>
    </a:accent5>
    <a:accent6>
      <a:srgbClr val="B10F2A"/>
    </a:accent6>
    <a:hlink>
      <a:srgbClr val="E9E2D3"/>
    </a:hlink>
    <a:folHlink>
      <a:srgbClr val="99CC00"/>
    </a:folHlink>
  </a:clrScheme>
  <a:fontScheme name="University of Leed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1352</Words>
  <Application>Microsoft Office PowerPoint</Application>
  <PresentationFormat>Widescreen</PresentationFormat>
  <Paragraphs>368</Paragraphs>
  <Slides>37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MS PGothic</vt:lpstr>
      <vt:lpstr>Arial</vt:lpstr>
      <vt:lpstr>Calibri</vt:lpstr>
      <vt:lpstr>Century Gothic</vt:lpstr>
      <vt:lpstr>Comic Sans MS</vt:lpstr>
      <vt:lpstr>Lucida Sans Unicode</vt:lpstr>
      <vt:lpstr>Tahoma</vt:lpstr>
      <vt:lpstr>Tibetan Machine Uni</vt:lpstr>
      <vt:lpstr>Times</vt:lpstr>
      <vt:lpstr>Times New Roman</vt:lpstr>
      <vt:lpstr>Verdana</vt:lpstr>
      <vt:lpstr>Wingdings</vt:lpstr>
      <vt:lpstr>Wingdings 3</vt:lpstr>
      <vt:lpstr>Wisp</vt:lpstr>
      <vt:lpstr>2_Custom Design</vt:lpstr>
      <vt:lpstr>Custom Design</vt:lpstr>
      <vt:lpstr>Feeding of infants and children, focusing on behavioural aspects</vt:lpstr>
      <vt:lpstr>Feeding infants and children  -learning to like vegetables</vt:lpstr>
      <vt:lpstr>Overview</vt:lpstr>
      <vt:lpstr>Campaigns to encourage children to eat more veg</vt:lpstr>
      <vt:lpstr>Health benefits of consuming fruits and vegetables</vt:lpstr>
      <vt:lpstr>Learning to like vegetables – at school Too late to learn?</vt:lpstr>
      <vt:lpstr>PowerPoint Presentation</vt:lpstr>
      <vt:lpstr>PowerPoint Presentation</vt:lpstr>
      <vt:lpstr>PowerPoint Presentation</vt:lpstr>
      <vt:lpstr>Self selection of diets by newly weaned infants  (n = 15; Davis, 1928, 1939)</vt:lpstr>
      <vt:lpstr>Food choice of 1 yr old infant (Davis, 1928)</vt:lpstr>
      <vt:lpstr>Step by step veg first approach to complementary feeding</vt:lpstr>
      <vt:lpstr>Step by step complementary feeding with vegetables</vt:lpstr>
      <vt:lpstr>Measurements</vt:lpstr>
      <vt:lpstr>PowerPoint Presentation</vt:lpstr>
      <vt:lpstr>Intake and pace of eating</vt:lpstr>
      <vt:lpstr>PowerPoint Presentation</vt:lpstr>
      <vt:lpstr>PowerPoint Presentation</vt:lpstr>
      <vt:lpstr>PowerPoint Presentation</vt:lpstr>
      <vt:lpstr>Individual eating patterns (artichoke)</vt:lpstr>
      <vt:lpstr>Predictors of eating patterns</vt:lpstr>
      <vt:lpstr>Introduction</vt:lpstr>
      <vt:lpstr>Research questions</vt:lpstr>
      <vt:lpstr>Intervention narratives: identical books</vt:lpstr>
      <vt:lpstr>Narratives: the storyline</vt:lpstr>
      <vt:lpstr>Story time in the nurseries</vt:lpstr>
      <vt:lpstr>Intervention sensory: vegetable forms</vt:lpstr>
      <vt:lpstr>Non-taste sensory activities</vt:lpstr>
      <vt:lpstr>Sensory activity ‘hands on’</vt:lpstr>
      <vt:lpstr>Celeriac tasting</vt:lpstr>
      <vt:lpstr>Pre and post celeriac intake by condition</vt:lpstr>
      <vt:lpstr>Children who did not eat celeriac at pre-test</vt:lpstr>
      <vt:lpstr>Storybooks and sensory play</vt:lpstr>
      <vt:lpstr>Conclusions</vt:lpstr>
      <vt:lpstr>Food – a fact of life resources</vt:lpstr>
      <vt:lpstr>Further sources of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Feeding infants and children -behavioural aspects</dc:title>
  <dc:creator>Marion Hetherington</dc:creator>
  <cp:lastModifiedBy>Frances Meek</cp:lastModifiedBy>
  <cp:revision>14</cp:revision>
  <cp:lastPrinted>2019-05-22T13:50:17Z</cp:lastPrinted>
  <dcterms:created xsi:type="dcterms:W3CDTF">2019-05-19T13:15:57Z</dcterms:created>
  <dcterms:modified xsi:type="dcterms:W3CDTF">2019-07-08T14:14:28Z</dcterms:modified>
</cp:coreProperties>
</file>