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31"/>
  </p:notesMasterIdLst>
  <p:sldIdLst>
    <p:sldId id="257"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43C6B-3FCF-4529-ACBD-1F9BD78AA398}" type="datetimeFigureOut">
              <a:rPr lang="en-GB" smtClean="0"/>
              <a:t>08/07/2019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67325-5A3D-40C4-BC9A-68D0F59C866F}" type="slidenum">
              <a:rPr lang="en-GB" smtClean="0"/>
              <a:t>‹#›</a:t>
            </a:fld>
            <a:endParaRPr lang="en-GB"/>
          </a:p>
        </p:txBody>
      </p:sp>
    </p:spTree>
    <p:extLst>
      <p:ext uri="{BB962C8B-B14F-4D97-AF65-F5344CB8AC3E}">
        <p14:creationId xmlns:p14="http://schemas.microsoft.com/office/powerpoint/2010/main" val="112951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B933C-42BA-42E1-B2A8-5ADBE97345DF}"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7637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2 stage process – Helen’s 1. Planning and Management and 2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620D-7A2B-418C-A376-E5D688DC493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938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a:bodyPr>
          <a:lstStyle/>
          <a:p>
            <a:r>
              <a:rPr lang="en-AU" dirty="0" smtClean="0"/>
              <a:t>What does food literacy include</a:t>
            </a:r>
          </a:p>
          <a:p>
            <a:r>
              <a:rPr lang="en-AU" dirty="0" smtClean="0"/>
              <a:t>What would be the difficulties in measuring</a:t>
            </a:r>
            <a:r>
              <a:rPr lang="en-AU" baseline="0" dirty="0" smtClean="0"/>
              <a:t> these items</a:t>
            </a:r>
          </a:p>
          <a:p>
            <a:r>
              <a:rPr lang="en-AU" baseline="0" dirty="0" smtClean="0"/>
              <a:t>How close was I to what you wrote down</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FAF6E-92A1-413E-AB78-BEEE1DE719C1}"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671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Declarative skills- food literacy</a:t>
            </a:r>
          </a:p>
          <a:p>
            <a:r>
              <a:rPr lang="en-AU" dirty="0" smtClean="0"/>
              <a:t>Procedural skills- hands-on food preparation and cooking</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620D-7A2B-418C-A376-E5D688DC493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3806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 do we know</a:t>
            </a:r>
            <a:r>
              <a:rPr lang="en-AU" baseline="0" dirty="0" smtClean="0"/>
              <a:t> our programs work?</a:t>
            </a:r>
          </a:p>
          <a:p>
            <a:r>
              <a:rPr lang="en-AU" baseline="0" dirty="0" smtClean="0"/>
              <a:t>How do we know what the essential food skills are? And how do we decide what skills to teach if our programs are short?</a:t>
            </a:r>
          </a:p>
          <a:p>
            <a:r>
              <a:rPr lang="en-AU" baseline="0" dirty="0" smtClean="0"/>
              <a:t>We know we have plenty of anecdotal evidence as students come back to tell us..</a:t>
            </a:r>
          </a:p>
          <a:p>
            <a:r>
              <a:rPr lang="en-AU" baseline="0" dirty="0" smtClean="0"/>
              <a:t>Answer- my research identified the skills – followed up with over 300 teachers to validate. </a:t>
            </a:r>
          </a:p>
          <a:p>
            <a:r>
              <a:rPr lang="en-AU" baseline="0" dirty="0" smtClean="0"/>
              <a:t>Current research is condensing the essential skills into 10 week short programs that match with the national Australian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620D-7A2B-418C-A376-E5D688DC493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1974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620D-7A2B-418C-A376-E5D688DC493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495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an individual’s food likes and dislikes, access to different varieties (fresh and processed) and amount of food, basic knowledge of the origins of food (‘Paddock to Plate’), the chemical (nutritional) and sensory (aesthetic) properties of food in relation to their health.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620D-7A2B-418C-A376-E5D688DC493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0004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Intermediate level </a:t>
            </a:r>
            <a:r>
              <a:rPr lang="en-AU" sz="1200" kern="1200" dirty="0" smtClean="0">
                <a:solidFill>
                  <a:schemeClr val="tx1"/>
                </a:solidFill>
                <a:effectLst/>
                <a:latin typeface="+mn-lt"/>
                <a:ea typeface="+mn-ea"/>
                <a:cs typeface="+mn-cs"/>
              </a:rPr>
              <a:t>– described as the </a:t>
            </a:r>
            <a:r>
              <a:rPr lang="en-AU" sz="1200" b="1" kern="1200" dirty="0" smtClean="0">
                <a:solidFill>
                  <a:schemeClr val="tx1"/>
                </a:solidFill>
                <a:effectLst/>
                <a:latin typeface="+mn-lt"/>
                <a:ea typeface="+mn-ea"/>
                <a:cs typeface="+mn-cs"/>
              </a:rPr>
              <a:t>cultural dimension</a:t>
            </a:r>
            <a:r>
              <a:rPr lang="en-AU" sz="1200" kern="1200" dirty="0" smtClean="0">
                <a:solidFill>
                  <a:schemeClr val="tx1"/>
                </a:solidFill>
                <a:effectLst/>
                <a:latin typeface="+mn-lt"/>
                <a:ea typeface="+mn-ea"/>
                <a:cs typeface="+mn-cs"/>
              </a:rPr>
              <a:t> (</a:t>
            </a:r>
            <a:r>
              <a:rPr lang="en-AU" sz="1200" u="none" strike="noStrike" kern="1200" dirty="0" smtClean="0">
                <a:solidFill>
                  <a:schemeClr val="tx1"/>
                </a:solidFill>
                <a:effectLst/>
                <a:latin typeface="+mn-lt"/>
                <a:ea typeface="+mn-ea"/>
                <a:cs typeface="+mn-cs"/>
                <a:hlinkClick r:id="rId3" action="ppaction://hlinkfile" tooltip="Renwick K, 2013 #458"/>
              </a:rPr>
              <a:t>Renwick K, 2013</a:t>
            </a:r>
            <a:r>
              <a:rPr lang="en-AU" sz="1200" kern="1200" dirty="0" smtClean="0">
                <a:solidFill>
                  <a:schemeClr val="tx1"/>
                </a:solidFill>
                <a:effectLst/>
                <a:latin typeface="+mn-lt"/>
                <a:ea typeface="+mn-ea"/>
                <a:cs typeface="+mn-cs"/>
              </a:rPr>
              <a:t>), the food tasks performed at this level involve the individual interacting with people (family, teachers, students and local shopping vendors) in their near environment </a:t>
            </a:r>
            <a:r>
              <a:rPr lang="en-AU" sz="1200" b="1" kern="1200" dirty="0" smtClean="0">
                <a:solidFill>
                  <a:schemeClr val="tx1"/>
                </a:solidFill>
                <a:effectLst/>
                <a:latin typeface="+mn-lt"/>
                <a:ea typeface="+mn-ea"/>
                <a:cs typeface="+mn-cs"/>
              </a:rPr>
              <a:t>(Micro-</a:t>
            </a:r>
            <a:r>
              <a:rPr lang="en-AU" sz="1200" b="1" kern="1200" dirty="0" err="1" smtClean="0">
                <a:solidFill>
                  <a:schemeClr val="tx1"/>
                </a:solidFill>
                <a:effectLst/>
                <a:latin typeface="+mn-lt"/>
                <a:ea typeface="+mn-ea"/>
                <a:cs typeface="+mn-cs"/>
              </a:rPr>
              <a:t>Meso</a:t>
            </a:r>
            <a:r>
              <a:rPr lang="en-AU" sz="1200" b="1" kern="1200" dirty="0" smtClean="0">
                <a:solidFill>
                  <a:schemeClr val="tx1"/>
                </a:solidFill>
                <a:effectLst/>
                <a:latin typeface="+mn-lt"/>
                <a:ea typeface="+mn-ea"/>
                <a:cs typeface="+mn-cs"/>
              </a:rPr>
              <a:t> system).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Examples include: family food likes and dislikes, food decisions (“gate-keeping” of food – who and what influences the food planned, purchased, stored, prepared and consumed in the home and school), availability of, and access to food in the home (farmyard, backyard and balcony gardens and domestic food production of eggs and preservation of home-grown fruits, nuts and vegetables) and community (supermarkets, strip shopping fresh food vendors such as butchers, greengrocers, bakeries, roadside stalls and farmers’ markets)</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620D-7A2B-418C-A376-E5D688DC493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4736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Examples include: social (including television, digital and print media and technology) and cultural factors influencing and modifying individual and family food decisions and choices.</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620D-7A2B-418C-A376-E5D688DC493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7896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Hot links to journal</a:t>
            </a:r>
            <a:r>
              <a:rPr lang="en-AU" baseline="0" dirty="0" smtClean="0"/>
              <a:t> article and document to help underpin your programs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620D-7A2B-418C-A376-E5D688DC493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926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 are food literacy skills different or similar to food skills?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620D-7A2B-418C-A376-E5D688DC493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593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Evolution of terminology</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620D-7A2B-418C-A376-E5D688DC493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114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Food literacy is</a:t>
            </a:r>
            <a:r>
              <a:rPr lang="en-AU" baseline="0" dirty="0" smtClean="0"/>
              <a:t> a term that has recently emerged in the literature.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FAF6E-92A1-413E-AB78-BEEE1DE719C1}"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022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620D-7A2B-418C-A376-E5D688DC493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84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PDF available</a:t>
            </a:r>
            <a:r>
              <a:rPr lang="en-AU" baseline="0" dirty="0" smtClean="0"/>
              <a:t> in later slide</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620D-7A2B-418C-A376-E5D688DC493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438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Home economics teachers’ are the in-school food experts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However, due mainly to the time constraints of the crowded school curriculum (and the sometimes marginalisation of home economics having to compete with non life skills subjects) most teachers confine their teaching to the procedural food skills, that is; the preparation and cooking of healthy meal and snacks.</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4620D-7A2B-418C-A376-E5D688DC493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959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a:bodyPr>
          <a:lstStyle/>
          <a:p>
            <a:r>
              <a:rPr lang="en-AU" dirty="0" smtClean="0"/>
              <a:t>4.1 and 4.2 – declarative skills</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FAF6E-92A1-413E-AB78-BEEE1DE719C1}"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0182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 strategic – match the recipes to incorporate the skills. Choose recipes that cover several</a:t>
            </a:r>
            <a:r>
              <a:rPr lang="en-AU" baseline="0" dirty="0" smtClean="0"/>
              <a:t> essential skills to accommodate short-term programs</a:t>
            </a:r>
          </a:p>
          <a:p>
            <a:r>
              <a:rPr lang="en-AU" baseline="0" dirty="0" smtClean="0"/>
              <a:t>The Hyperlinks are directly linked to relevant section of the FFL website</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09BE57-029B-4701-903F-778850093F4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620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5" y="1563798"/>
            <a:ext cx="9720000" cy="720000"/>
          </a:xfrm>
          <a:prstGeom prst="rect">
            <a:avLst/>
          </a:prstGeom>
        </p:spPr>
        <p:txBody>
          <a:bodyPr lIns="0" tIns="0" rIns="0" bIns="0" anchor="t"/>
          <a:lstStyle>
            <a:lvl1pPr algn="l">
              <a:defRPr sz="2550" b="1" i="0">
                <a:solidFill>
                  <a:srgbClr val="C33D86"/>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14313" indent="-214313" algn="l">
              <a:buSzPct val="90000"/>
              <a:buFont typeface="Arial" charset="0"/>
              <a:buChar char="•"/>
              <a:defRPr sz="1350" b="0" i="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Text here</a:t>
            </a:r>
            <a:endParaRPr lang="en-US" dirty="0"/>
          </a:p>
        </p:txBody>
      </p:sp>
    </p:spTree>
    <p:extLst>
      <p:ext uri="{BB962C8B-B14F-4D97-AF65-F5344CB8AC3E}">
        <p14:creationId xmlns:p14="http://schemas.microsoft.com/office/powerpoint/2010/main" val="231351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3000" b="1" i="0">
                <a:solidFill>
                  <a:srgbClr val="C33D86"/>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90"/>
            <a:ext cx="9144000" cy="3087973"/>
          </a:xfrm>
          <a:prstGeom prst="rect">
            <a:avLst/>
          </a:prstGeom>
        </p:spPr>
        <p:txBody>
          <a:bodyPr lIns="0" tIns="0" rIns="0" bIns="0"/>
          <a:lstStyle>
            <a:lvl1pPr marL="214313" indent="-214313" algn="l">
              <a:buFont typeface="Arial" charset="0"/>
              <a:buChar char="•"/>
              <a:defRPr sz="1350">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Text</a:t>
            </a:r>
            <a:endParaRPr lang="en-US" dirty="0"/>
          </a:p>
        </p:txBody>
      </p:sp>
    </p:spTree>
    <p:extLst>
      <p:ext uri="{BB962C8B-B14F-4D97-AF65-F5344CB8AC3E}">
        <p14:creationId xmlns:p14="http://schemas.microsoft.com/office/powerpoint/2010/main" val="28882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609600" y="1071548"/>
            <a:ext cx="11010939" cy="4500593"/>
          </a:xfrm>
        </p:spPr>
        <p:txBody>
          <a:bodyPr/>
          <a:lstStyle>
            <a:lvl1pPr>
              <a:defRPr sz="2400">
                <a:latin typeface="Gill Sans MT" pitchFamily="34" charset="0"/>
              </a:defRPr>
            </a:lvl1pPr>
            <a:lvl2pPr>
              <a:defRPr sz="2200">
                <a:latin typeface="Gill Sans MT" pitchFamily="34" charset="0"/>
              </a:defRPr>
            </a:lvl2pPr>
            <a:lvl3pPr>
              <a:defRPr sz="2000">
                <a:latin typeface="Gill Sans MT" pitchFamily="34" charset="0"/>
              </a:defRPr>
            </a:lvl3pPr>
            <a:lvl4pPr>
              <a:defRPr sz="1800">
                <a:latin typeface="Gill Sans MT" pitchFamily="34" charset="0"/>
              </a:defRPr>
            </a:lvl4pPr>
            <a:lvl5pPr>
              <a:defRPr sz="1600">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lvl1pPr>
          </a:lstStyle>
          <a:p>
            <a:pPr>
              <a:defRPr/>
            </a:pPr>
            <a:fld id="{7B4F9067-C53A-46F9-AAB4-AD24910322A1}" type="datetime1">
              <a:rPr lang="en-AU"/>
              <a:pPr>
                <a:defRPr/>
              </a:pPr>
              <a:t>8/07/2019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BF2862C-3F90-4417-A8D3-01DC19FA3122}" type="slidenum">
              <a:rPr lang="en-AU"/>
              <a:pPr>
                <a:defRPr/>
              </a:pPr>
              <a:t>‹#›</a:t>
            </a:fld>
            <a:endParaRPr lang="en-AU"/>
          </a:p>
        </p:txBody>
      </p:sp>
    </p:spTree>
    <p:extLst>
      <p:ext uri="{BB962C8B-B14F-4D97-AF65-F5344CB8AC3E}">
        <p14:creationId xmlns:p14="http://schemas.microsoft.com/office/powerpoint/2010/main" val="11717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6F6D905C-94F9-42D7-A293-6A419EF438E2}" type="datetime1">
              <a:rPr lang="en-AU"/>
              <a:pPr>
                <a:defRPr/>
              </a:pPr>
              <a:t>8/07/2019</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BCE4FB1-8911-40F5-ABA9-1DD912020683}" type="slidenum">
              <a:rPr lang="en-AU"/>
              <a:pPr>
                <a:defRPr/>
              </a:pPr>
              <a:t>‹#›</a:t>
            </a:fld>
            <a:endParaRPr lang="en-AU"/>
          </a:p>
        </p:txBody>
      </p:sp>
    </p:spTree>
    <p:extLst>
      <p:ext uri="{BB962C8B-B14F-4D97-AF65-F5344CB8AC3E}">
        <p14:creationId xmlns:p14="http://schemas.microsoft.com/office/powerpoint/2010/main" val="339886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C8763-8797-4C3E-8410-2F6B6574A726}" type="datetimeFigureOut">
              <a:rPr lang="en-AU" smtClean="0"/>
              <a:t>8/07/2019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880CE88-77A6-47EC-9CB1-3E2942F49BE7}" type="slidenum">
              <a:rPr lang="en-AU" smtClean="0"/>
              <a:t>‹#›</a:t>
            </a:fld>
            <a:endParaRPr lang="en-AU"/>
          </a:p>
        </p:txBody>
      </p:sp>
    </p:spTree>
    <p:extLst>
      <p:ext uri="{BB962C8B-B14F-4D97-AF65-F5344CB8AC3E}">
        <p14:creationId xmlns:p14="http://schemas.microsoft.com/office/powerpoint/2010/main" val="400407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5CC8763-8797-4C3E-8410-2F6B6574A726}" type="datetimeFigureOut">
              <a:rPr lang="en-AU" smtClean="0"/>
              <a:t>8/07/2019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880CE88-77A6-47EC-9CB1-3E2942F49BE7}" type="slidenum">
              <a:rPr lang="en-AU" smtClean="0"/>
              <a:t>‹#›</a:t>
            </a:fld>
            <a:endParaRPr lang="en-AU"/>
          </a:p>
        </p:txBody>
      </p:sp>
    </p:spTree>
    <p:extLst>
      <p:ext uri="{BB962C8B-B14F-4D97-AF65-F5344CB8AC3E}">
        <p14:creationId xmlns:p14="http://schemas.microsoft.com/office/powerpoint/2010/main" val="3269920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http://www.foodafactoflife.org.uk/"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dirty="0" smtClean="0">
                <a:solidFill>
                  <a:prstClr val="black"/>
                </a:solidFill>
                <a:latin typeface="Arial" charset="0"/>
                <a:ea typeface="Arial" charset="0"/>
                <a:cs typeface="Arial" charset="0"/>
                <a:hlinkClick r:id="rId4"/>
              </a:rPr>
              <a:t>www.foodafactoflife.org.uk</a:t>
            </a:r>
            <a:r>
              <a:rPr lang="en-US" sz="675" dirty="0" smtClean="0">
                <a:solidFill>
                  <a:prstClr val="black"/>
                </a:solidFill>
                <a:latin typeface="Arial" charset="0"/>
                <a:ea typeface="Arial" charset="0"/>
                <a:cs typeface="Arial" charset="0"/>
              </a:rPr>
              <a:t>    © Food – a fact of life 2019</a:t>
            </a:r>
            <a:endParaRPr lang="en-US" sz="675"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36148607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b="0" i="0" dirty="0" smtClean="0">
                <a:solidFill>
                  <a:schemeClr val="tx1"/>
                </a:solidFill>
                <a:latin typeface="Arial" charset="0"/>
                <a:ea typeface="Arial" charset="0"/>
                <a:cs typeface="Arial" charset="0"/>
                <a:hlinkClick r:id="rId4"/>
              </a:rPr>
              <a:t>www.foodafactoflife.org.uk</a:t>
            </a:r>
            <a:r>
              <a:rPr lang="en-US" sz="675" b="0" i="0" baseline="0" dirty="0" smtClean="0">
                <a:solidFill>
                  <a:schemeClr val="tx1"/>
                </a:solidFill>
                <a:latin typeface="Arial" charset="0"/>
                <a:ea typeface="Arial" charset="0"/>
                <a:cs typeface="Arial" charset="0"/>
              </a:rPr>
              <a:t>    </a:t>
            </a:r>
            <a:r>
              <a:rPr lang="en-US" sz="675" b="0" i="0" dirty="0" smtClean="0">
                <a:solidFill>
                  <a:schemeClr val="tx1"/>
                </a:solidFill>
                <a:latin typeface="Arial" charset="0"/>
                <a:ea typeface="Arial" charset="0"/>
                <a:cs typeface="Arial" charset="0"/>
              </a:rPr>
              <a:t>© Food – a fact of life 2019</a:t>
            </a:r>
            <a:endParaRPr lang="en-US" sz="675"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20936524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071563"/>
            <a:ext cx="10972800" cy="4500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64FCE0-DE00-4AE2-9A6A-B923EEEE208A}" type="datetime1">
              <a:rPr lang="en-AU"/>
              <a:pPr>
                <a:defRPr/>
              </a:pPr>
              <a:t>8/07/2019</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20557D9-35EC-40AF-8AF6-9D233EFD6583}" type="slidenum">
              <a:rPr lang="en-AU"/>
              <a:pPr>
                <a:defRPr/>
              </a:pPr>
              <a:t>‹#›</a:t>
            </a:fld>
            <a:endParaRPr lang="en-AU"/>
          </a:p>
        </p:txBody>
      </p:sp>
      <p:grpSp>
        <p:nvGrpSpPr>
          <p:cNvPr id="3" name="Group 8"/>
          <p:cNvGrpSpPr/>
          <p:nvPr userDrawn="1"/>
        </p:nvGrpSpPr>
        <p:grpSpPr>
          <a:xfrm>
            <a:off x="380960" y="142852"/>
            <a:ext cx="11430080" cy="785818"/>
            <a:chOff x="4214810" y="4071942"/>
            <a:chExt cx="3786214" cy="1500198"/>
          </a:xfrm>
          <a:solidFill>
            <a:srgbClr val="C00000"/>
          </a:solidFill>
        </p:grpSpPr>
        <p:sp>
          <p:nvSpPr>
            <p:cNvPr id="8" name="Rounded Rectangle 7"/>
            <p:cNvSpPr/>
            <p:nvPr/>
          </p:nvSpPr>
          <p:spPr>
            <a:xfrm>
              <a:off x="4643438" y="4071942"/>
              <a:ext cx="3357586" cy="1500198"/>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latin typeface="Arial" pitchFamily="34" charset="0"/>
                <a:cs typeface="Arial" pitchFamily="34" charset="0"/>
              </a:endParaRPr>
            </a:p>
          </p:txBody>
        </p:sp>
        <p:sp>
          <p:nvSpPr>
            <p:cNvPr id="9" name="Rectangle 8"/>
            <p:cNvSpPr/>
            <p:nvPr/>
          </p:nvSpPr>
          <p:spPr>
            <a:xfrm>
              <a:off x="4214810" y="4071942"/>
              <a:ext cx="1857388" cy="1500198"/>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latin typeface="Arial" pitchFamily="34" charset="0"/>
                <a:cs typeface="Arial" pitchFamily="34" charset="0"/>
              </a:endParaRPr>
            </a:p>
          </p:txBody>
        </p:sp>
        <p:sp>
          <p:nvSpPr>
            <p:cNvPr id="10" name="Rectangle 9"/>
            <p:cNvSpPr/>
            <p:nvPr/>
          </p:nvSpPr>
          <p:spPr>
            <a:xfrm>
              <a:off x="6072198" y="4071942"/>
              <a:ext cx="1928826" cy="1500198"/>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latin typeface="Arial" pitchFamily="34" charset="0"/>
                <a:cs typeface="Arial" pitchFamily="34" charset="0"/>
              </a:endParaRPr>
            </a:p>
          </p:txBody>
        </p:sp>
      </p:grpSp>
      <p:sp>
        <p:nvSpPr>
          <p:cNvPr id="11" name="Rectangle 10"/>
          <p:cNvSpPr/>
          <p:nvPr userDrawn="1"/>
        </p:nvSpPr>
        <p:spPr>
          <a:xfrm>
            <a:off x="381000" y="928689"/>
            <a:ext cx="11430000" cy="55006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solidFill>
                <a:srgbClr val="FFFFFF"/>
              </a:solidFill>
              <a:latin typeface="Arial" charset="0"/>
              <a:cs typeface="Arial" charset="0"/>
            </a:endParaRPr>
          </a:p>
        </p:txBody>
      </p:sp>
      <p:grpSp>
        <p:nvGrpSpPr>
          <p:cNvPr id="7" name="Group 8"/>
          <p:cNvGrpSpPr/>
          <p:nvPr userDrawn="1"/>
        </p:nvGrpSpPr>
        <p:grpSpPr>
          <a:xfrm>
            <a:off x="1523968" y="6215082"/>
            <a:ext cx="10287072" cy="428628"/>
            <a:chOff x="4214810" y="4071942"/>
            <a:chExt cx="3786214" cy="1500198"/>
          </a:xfrm>
          <a:solidFill>
            <a:srgbClr val="C00000"/>
          </a:solidFill>
        </p:grpSpPr>
        <p:sp>
          <p:nvSpPr>
            <p:cNvPr id="13" name="Rounded Rectangle 12"/>
            <p:cNvSpPr/>
            <p:nvPr/>
          </p:nvSpPr>
          <p:spPr>
            <a:xfrm>
              <a:off x="4643438" y="4071942"/>
              <a:ext cx="3357586" cy="1500198"/>
            </a:xfrm>
            <a:prstGeom prst="round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latin typeface="Arial" pitchFamily="34" charset="0"/>
                <a:cs typeface="Arial" pitchFamily="34" charset="0"/>
              </a:endParaRPr>
            </a:p>
          </p:txBody>
        </p:sp>
        <p:sp>
          <p:nvSpPr>
            <p:cNvPr id="14" name="Rectangle 13"/>
            <p:cNvSpPr/>
            <p:nvPr/>
          </p:nvSpPr>
          <p:spPr>
            <a:xfrm>
              <a:off x="4214810" y="4071942"/>
              <a:ext cx="1857388" cy="1500198"/>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latin typeface="Arial" pitchFamily="34" charset="0"/>
                <a:cs typeface="Arial" pitchFamily="34" charset="0"/>
              </a:endParaRPr>
            </a:p>
          </p:txBody>
        </p:sp>
        <p:sp>
          <p:nvSpPr>
            <p:cNvPr id="15" name="Rectangle 14"/>
            <p:cNvSpPr/>
            <p:nvPr/>
          </p:nvSpPr>
          <p:spPr>
            <a:xfrm>
              <a:off x="6072198" y="4071942"/>
              <a:ext cx="1928826" cy="571504"/>
            </a:xfrm>
            <a:prstGeom prst="rect">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latin typeface="Arial" pitchFamily="34" charset="0"/>
                <a:cs typeface="Arial" pitchFamily="34" charset="0"/>
              </a:endParaRPr>
            </a:p>
          </p:txBody>
        </p:sp>
      </p:grpSp>
      <p:sp>
        <p:nvSpPr>
          <p:cNvPr id="16" name="TextBox 3"/>
          <p:cNvSpPr txBox="1">
            <a:spLocks noChangeArrowheads="1"/>
          </p:cNvSpPr>
          <p:nvPr userDrawn="1"/>
        </p:nvSpPr>
        <p:spPr bwMode="auto">
          <a:xfrm>
            <a:off x="2476500" y="6215063"/>
            <a:ext cx="9239251" cy="400050"/>
          </a:xfrm>
          <a:prstGeom prst="rect">
            <a:avLst/>
          </a:prstGeom>
          <a:noFill/>
          <a:ln w="9525">
            <a:noFill/>
            <a:miter lim="800000"/>
            <a:headEnd/>
            <a:tailEnd/>
          </a:ln>
        </p:spPr>
        <p:txBody>
          <a:bodyPr>
            <a:spAutoFit/>
          </a:bodyPr>
          <a:lstStyle/>
          <a:p>
            <a:pPr algn="r" fontAlgn="auto">
              <a:spcBef>
                <a:spcPts val="0"/>
              </a:spcBef>
              <a:spcAft>
                <a:spcPts val="0"/>
              </a:spcAft>
              <a:defRPr/>
            </a:pPr>
            <a:r>
              <a:rPr lang="en-AU" sz="2000" dirty="0">
                <a:solidFill>
                  <a:schemeClr val="bg1"/>
                </a:solidFill>
                <a:latin typeface="+mn-lt"/>
                <a:cs typeface="+mn-cs"/>
              </a:rPr>
              <a:t>www.mentonegirls.vic.edu.au</a:t>
            </a:r>
          </a:p>
        </p:txBody>
      </p:sp>
      <p:pic>
        <p:nvPicPr>
          <p:cNvPr id="1034" name="Picture 0" descr="mggs_crest_ud_03a.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5251" y="5653089"/>
            <a:ext cx="1524000" cy="1062037"/>
          </a:xfrm>
          <a:prstGeom prst="rect">
            <a:avLst/>
          </a:prstGeom>
          <a:noFill/>
          <a:ln w="9525">
            <a:noFill/>
            <a:miter lim="800000"/>
            <a:headEnd/>
            <a:tailEnd/>
          </a:ln>
        </p:spPr>
      </p:pic>
      <p:sp>
        <p:nvSpPr>
          <p:cNvPr id="2" name="Title Placeholder 1"/>
          <p:cNvSpPr>
            <a:spLocks noGrp="1"/>
          </p:cNvSpPr>
          <p:nvPr>
            <p:ph type="title"/>
          </p:nvPr>
        </p:nvSpPr>
        <p:spPr>
          <a:xfrm>
            <a:off x="381000" y="142876"/>
            <a:ext cx="11430000" cy="785813"/>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Tree>
    <p:extLst>
      <p:ext uri="{BB962C8B-B14F-4D97-AF65-F5344CB8AC3E}">
        <p14:creationId xmlns:p14="http://schemas.microsoft.com/office/powerpoint/2010/main" val="265815246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hdr="0" ftr="0"/>
  <p:txStyles>
    <p:titleStyle>
      <a:lvl1pPr algn="ctr" rtl="0" eaLnBrk="0" fontAlgn="base" hangingPunct="0">
        <a:spcBef>
          <a:spcPct val="0"/>
        </a:spcBef>
        <a:spcAft>
          <a:spcPct val="0"/>
        </a:spcAft>
        <a:defRPr sz="3800" b="1" kern="1200">
          <a:solidFill>
            <a:schemeClr val="bg1"/>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3800" b="1">
          <a:solidFill>
            <a:schemeClr val="bg1"/>
          </a:solidFill>
          <a:latin typeface="Gill Sans MT" pitchFamily="34" charset="0"/>
        </a:defRPr>
      </a:lvl2pPr>
      <a:lvl3pPr algn="ctr" rtl="0" eaLnBrk="0" fontAlgn="base" hangingPunct="0">
        <a:spcBef>
          <a:spcPct val="0"/>
        </a:spcBef>
        <a:spcAft>
          <a:spcPct val="0"/>
        </a:spcAft>
        <a:defRPr sz="3800" b="1">
          <a:solidFill>
            <a:schemeClr val="bg1"/>
          </a:solidFill>
          <a:latin typeface="Gill Sans MT" pitchFamily="34" charset="0"/>
        </a:defRPr>
      </a:lvl3pPr>
      <a:lvl4pPr algn="ctr" rtl="0" eaLnBrk="0" fontAlgn="base" hangingPunct="0">
        <a:spcBef>
          <a:spcPct val="0"/>
        </a:spcBef>
        <a:spcAft>
          <a:spcPct val="0"/>
        </a:spcAft>
        <a:defRPr sz="3800" b="1">
          <a:solidFill>
            <a:schemeClr val="bg1"/>
          </a:solidFill>
          <a:latin typeface="Gill Sans MT" pitchFamily="34" charset="0"/>
        </a:defRPr>
      </a:lvl4pPr>
      <a:lvl5pPr algn="ctr" rtl="0" eaLnBrk="0" fontAlgn="base" hangingPunct="0">
        <a:spcBef>
          <a:spcPct val="0"/>
        </a:spcBef>
        <a:spcAft>
          <a:spcPct val="0"/>
        </a:spcAft>
        <a:defRPr sz="3800" b="1">
          <a:solidFill>
            <a:schemeClr val="bg1"/>
          </a:solidFill>
          <a:latin typeface="Gill Sans MT" pitchFamily="34" charset="0"/>
        </a:defRPr>
      </a:lvl5pPr>
      <a:lvl6pPr marL="457200" algn="ctr" rtl="0" fontAlgn="base">
        <a:spcBef>
          <a:spcPct val="0"/>
        </a:spcBef>
        <a:spcAft>
          <a:spcPct val="0"/>
        </a:spcAft>
        <a:defRPr sz="3800" b="1">
          <a:solidFill>
            <a:schemeClr val="bg1"/>
          </a:solidFill>
          <a:latin typeface="Gill Sans MT" pitchFamily="34" charset="0"/>
        </a:defRPr>
      </a:lvl6pPr>
      <a:lvl7pPr marL="914400" algn="ctr" rtl="0" fontAlgn="base">
        <a:spcBef>
          <a:spcPct val="0"/>
        </a:spcBef>
        <a:spcAft>
          <a:spcPct val="0"/>
        </a:spcAft>
        <a:defRPr sz="3800" b="1">
          <a:solidFill>
            <a:schemeClr val="bg1"/>
          </a:solidFill>
          <a:latin typeface="Gill Sans MT" pitchFamily="34" charset="0"/>
        </a:defRPr>
      </a:lvl7pPr>
      <a:lvl8pPr marL="1371600" algn="ctr" rtl="0" fontAlgn="base">
        <a:spcBef>
          <a:spcPct val="0"/>
        </a:spcBef>
        <a:spcAft>
          <a:spcPct val="0"/>
        </a:spcAft>
        <a:defRPr sz="3800" b="1">
          <a:solidFill>
            <a:schemeClr val="bg1"/>
          </a:solidFill>
          <a:latin typeface="Gill Sans MT" pitchFamily="34" charset="0"/>
        </a:defRPr>
      </a:lvl8pPr>
      <a:lvl9pPr marL="1828800" algn="ctr" rtl="0" fontAlgn="base">
        <a:spcBef>
          <a:spcPct val="0"/>
        </a:spcBef>
        <a:spcAft>
          <a:spcPct val="0"/>
        </a:spcAft>
        <a:defRPr sz="3800"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foodafactoflife.org.uk/whole-school/food-life-skill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foodafactoflife.org.uk/11-14-years/healthy-eating/" TargetMode="External"/><Relationship Id="rId3" Type="http://schemas.openxmlformats.org/officeDocument/2006/relationships/hyperlink" Target="https://www.foodafactoflife.org.uk/whole-school/food-life-skills/" TargetMode="External"/><Relationship Id="rId7" Type="http://schemas.openxmlformats.org/officeDocument/2006/relationships/hyperlink" Target="https://www.foodafactoflife.org.uk/11-14-years/cooking/licence-to-cook/"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foodafactoflife.org.uk/11-14-years/cooking/hygiene-and-safety/" TargetMode="External"/><Relationship Id="rId5" Type="http://schemas.openxmlformats.org/officeDocument/2006/relationships/hyperlink" Target="https://www.foodafactoflife.org.uk/11-14-years/where-food-comes-from/food-availability/" TargetMode="External"/><Relationship Id="rId4" Type="http://schemas.openxmlformats.org/officeDocument/2006/relationships/hyperlink" Target="https://www.foodafactoflife.org.uk/11-14-years/cooking/planning-what-to-cook/" TargetMode="External"/><Relationship Id="rId9" Type="http://schemas.openxmlformats.org/officeDocument/2006/relationships/hyperlink" Target="https://www.foodafactoflife.org.uk/11-14-years/cooking/cook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sfordyce@mentonegirls.vic.edu.a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www.foodskillsaustralia.com.a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foodskillsaustralia.com.au/research/researchers-endorse-food-skill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_ENREF_7"/><Relationship Id="rId7" Type="http://schemas.openxmlformats.org/officeDocument/2006/relationships/hyperlink" Target="https://www.foodafactoflife.org.uk/11-14-years/cooking/ingredient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foodafactoflife.org.uk/11-14-years/healthy-eating/" TargetMode="External"/><Relationship Id="rId5" Type="http://schemas.openxmlformats.org/officeDocument/2006/relationships/hyperlink" Target="https://www.foodafactoflife.org.uk/11-14-years/where-food-comes-from/" TargetMode="External"/><Relationship Id="rId4" Type="http://schemas.openxmlformats.org/officeDocument/2006/relationships/hyperlink" Target="https://www.foodafactoflife.org.uk/11-14-years/cooking/planning-what-to-coo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foodafactoflife.org.uk/11-14-years/cooking/planning-what-to-coo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archive.foodafactoflife.org.uk/Sheet.aspx?siteId=22&amp;sectionId=85&amp;contentId=368" TargetMode="External"/><Relationship Id="rId4" Type="http://schemas.openxmlformats.org/officeDocument/2006/relationships/hyperlink" Target="https://www.foodafactoflife.org.uk/11-14-years/food-commoditi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fhe.org/fileadmin/user_upload/IFHE/IFHE_IJHE/2_IJHE_V11_I2_2018_FORDYCE-VOORHAM.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umanitoba.ca/faculties/afs/dept/fhns/media/UofM_FoodLiteracyReport_DIGITALwDATE.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oodafactoflife.org.uk/"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foodskillsaustralia.com.au/resource/food-literacy-versus-food-skills-what-is-the-samenes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xlsx"/></Relationships>
</file>

<file path=ppt/slides/_rels/slide6.xml.rels><?xml version="1.0" encoding="UTF-8" standalone="yes"?>
<Relationships xmlns="http://schemas.openxmlformats.org/package/2006/relationships"><Relationship Id="rId8" Type="http://schemas.openxmlformats.org/officeDocument/2006/relationships/hyperlink" Target="http://www.eswbrg.org/uploads/1/2/8/9/12899389/colatruglioslater.pdf" TargetMode="External"/><Relationship Id="rId3" Type="http://schemas.openxmlformats.org/officeDocument/2006/relationships/hyperlink" Target="http://apjcn.nhri.org.tw/server/APJCN/20/1/87.pdf" TargetMode="External"/><Relationship Id="rId7" Type="http://schemas.openxmlformats.org/officeDocument/2006/relationships/hyperlink" Target="http://www.ncbi.nlm.nih.gov/pubmed/21036670"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eprints.qut.edu.au/53786/1/Food_literacy_and_young_people_report.pdf" TargetMode="External"/><Relationship Id="rId11" Type="http://schemas.openxmlformats.org/officeDocument/2006/relationships/hyperlink" Target="https://ourarchive.otago.ac.nz/handle/10523/5522" TargetMode="External"/><Relationship Id="rId5" Type="http://schemas.openxmlformats.org/officeDocument/2006/relationships/hyperlink" Target="http://www.ncbi.nlm.nih.gov/pubmed/24462490" TargetMode="External"/><Relationship Id="rId10" Type="http://schemas.openxmlformats.org/officeDocument/2006/relationships/hyperlink" Target="http://www98.griffith.edu.au/dspace/bitstream/handle/10072/49572/84492_1.pdf;jsessionid=300F3BCFD14A1DB6F48BFF799136F4F8?sequence=1" TargetMode="External"/><Relationship Id="rId4" Type="http://schemas.openxmlformats.org/officeDocument/2006/relationships/hyperlink" Target="https://onlinelibrary.wiley.com/doi/abs/10.1111/josh.12440" TargetMode="External"/><Relationship Id="rId9" Type="http://schemas.openxmlformats.org/officeDocument/2006/relationships/hyperlink" Target="https://umanitoba.ca/faculties/afs/dept/fhns/media/UofM_FoodLiteracyReport_DIGITALwDATE.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nlinelibrary.wiley.com/doi/abs/10.1111/ijcs.1247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0956" y="2030098"/>
            <a:ext cx="7799501" cy="736634"/>
          </a:xfrm>
        </p:spPr>
        <p:txBody>
          <a:bodyPr/>
          <a:lstStyle/>
          <a:p>
            <a:r>
              <a:rPr lang="en-GB" sz="2800" dirty="0" smtClean="0"/>
              <a:t>‘Food literacy’ versus ‘Food skills’</a:t>
            </a:r>
            <a:endParaRPr lang="en-US" sz="2800" dirty="0"/>
          </a:p>
        </p:txBody>
      </p:sp>
      <p:sp>
        <p:nvSpPr>
          <p:cNvPr id="3" name="Subtitle 2"/>
          <p:cNvSpPr>
            <a:spLocks noGrp="1"/>
          </p:cNvSpPr>
          <p:nvPr>
            <p:ph type="subTitle" idx="1"/>
          </p:nvPr>
        </p:nvSpPr>
        <p:spPr>
          <a:xfrm>
            <a:off x="2510683" y="5952745"/>
            <a:ext cx="4487133" cy="338327"/>
          </a:xfrm>
        </p:spPr>
        <p:txBody>
          <a:bodyPr/>
          <a:lstStyle/>
          <a:p>
            <a:pPr marL="0" indent="0">
              <a:buNone/>
            </a:pPr>
            <a:r>
              <a:rPr lang="en-US" sz="2000" b="1" dirty="0" smtClean="0"/>
              <a:t>26 June 2019</a:t>
            </a:r>
            <a:endParaRPr lang="en-US" sz="2000" b="1" dirty="0"/>
          </a:p>
          <a:p>
            <a:pPr marL="0" indent="0">
              <a:buNone/>
            </a:pPr>
            <a:endParaRPr lang="en-US" sz="2000" dirty="0"/>
          </a:p>
        </p:txBody>
      </p:sp>
      <p:pic>
        <p:nvPicPr>
          <p:cNvPr id="4" name="Picture 3"/>
          <p:cNvPicPr>
            <a:picLocks noChangeAspect="1"/>
          </p:cNvPicPr>
          <p:nvPr/>
        </p:nvPicPr>
        <p:blipFill>
          <a:blip r:embed="rId2"/>
          <a:stretch>
            <a:fillRect/>
          </a:stretch>
        </p:blipFill>
        <p:spPr>
          <a:xfrm>
            <a:off x="7529234" y="3259104"/>
            <a:ext cx="3045222" cy="2004588"/>
          </a:xfrm>
          <a:prstGeom prst="rect">
            <a:avLst/>
          </a:prstGeom>
          <a:ln w="28575">
            <a:solidFill>
              <a:srgbClr val="C33D86"/>
            </a:solidFill>
          </a:ln>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9054" y="3259104"/>
            <a:ext cx="3025402" cy="200458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9234" y="3259104"/>
            <a:ext cx="2986149" cy="1934688"/>
          </a:xfrm>
          <a:prstGeom prst="rect">
            <a:avLst/>
          </a:prstGeom>
        </p:spPr>
      </p:pic>
    </p:spTree>
    <p:extLst>
      <p:ext uri="{BB962C8B-B14F-4D97-AF65-F5344CB8AC3E}">
        <p14:creationId xmlns:p14="http://schemas.microsoft.com/office/powerpoint/2010/main" val="1288893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Who</a:t>
            </a:r>
            <a:r>
              <a:rPr lang="en-AU" dirty="0" smtClean="0"/>
              <a:t> are the players in schools?</a:t>
            </a:r>
            <a:endParaRPr lang="en-AU" dirty="0"/>
          </a:p>
        </p:txBody>
      </p:sp>
      <p:sp>
        <p:nvSpPr>
          <p:cNvPr id="3" name="Content Placeholder 2"/>
          <p:cNvSpPr>
            <a:spLocks noGrp="1"/>
          </p:cNvSpPr>
          <p:nvPr>
            <p:ph idx="1"/>
          </p:nvPr>
        </p:nvSpPr>
        <p:spPr/>
        <p:txBody>
          <a:bodyPr/>
          <a:lstStyle/>
          <a:p>
            <a:pPr marL="0" indent="0">
              <a:buNone/>
            </a:pPr>
            <a:r>
              <a:rPr lang="en-AU" dirty="0" smtClean="0"/>
              <a:t>Food and nutrition teachers are in-house food experts </a:t>
            </a:r>
          </a:p>
          <a:p>
            <a:pPr>
              <a:buFontTx/>
              <a:buChar char="-"/>
            </a:pPr>
            <a:r>
              <a:rPr lang="en-AU" dirty="0" smtClean="0"/>
              <a:t>teach </a:t>
            </a:r>
            <a:r>
              <a:rPr lang="en-AU" dirty="0"/>
              <a:t>young people the </a:t>
            </a:r>
            <a:r>
              <a:rPr lang="en-AU" dirty="0">
                <a:hlinkClick r:id="rId3"/>
              </a:rPr>
              <a:t>food skills </a:t>
            </a:r>
            <a:r>
              <a:rPr lang="en-AU" dirty="0" smtClean="0"/>
              <a:t>that </a:t>
            </a:r>
            <a:r>
              <a:rPr lang="en-AU" dirty="0"/>
              <a:t>they need to live healthy and independent </a:t>
            </a:r>
            <a:r>
              <a:rPr lang="en-AU" dirty="0" smtClean="0"/>
              <a:t>lives</a:t>
            </a:r>
            <a:endParaRPr lang="en-AU" dirty="0"/>
          </a:p>
          <a:p>
            <a:pPr marL="0" indent="0">
              <a:buNone/>
            </a:pPr>
            <a:r>
              <a:rPr lang="en-AU" dirty="0" smtClean="0"/>
              <a:t>-  most confine teaching to the procedural </a:t>
            </a:r>
            <a:r>
              <a:rPr lang="en-AU" dirty="0"/>
              <a:t>food </a:t>
            </a:r>
            <a:r>
              <a:rPr lang="en-AU" dirty="0" smtClean="0"/>
              <a:t>skills (preparation </a:t>
            </a:r>
            <a:r>
              <a:rPr lang="en-AU" dirty="0"/>
              <a:t>and cooking of healthy meal and </a:t>
            </a:r>
            <a:r>
              <a:rPr lang="en-AU" dirty="0" smtClean="0"/>
              <a:t>snacks)</a:t>
            </a:r>
            <a:endParaRPr lang="en-AU" dirty="0"/>
          </a:p>
          <a:p>
            <a:pPr marL="0" indent="0">
              <a:buNone/>
            </a:pPr>
            <a:endParaRPr lang="en-AU" dirty="0">
              <a:latin typeface="+mn-lt"/>
            </a:endParaRPr>
          </a:p>
        </p:txBody>
      </p:sp>
      <p:sp>
        <p:nvSpPr>
          <p:cNvPr id="4" name="Date Placeholder 3"/>
          <p:cNvSpPr>
            <a:spLocks noGrp="1"/>
          </p:cNvSpPr>
          <p:nvPr>
            <p:ph type="dt" sz="half" idx="10"/>
          </p:nvPr>
        </p:nvSpPr>
        <p:spPr/>
        <p:txBody>
          <a:bodyPr/>
          <a:lstStyle/>
          <a:p>
            <a:pPr>
              <a:defRPr/>
            </a:pPr>
            <a:fld id="{7B4F9067-C53A-46F9-AAB4-AD24910322A1}"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DBF2862C-3F90-4417-A8D3-01DC19FA3122}" type="slidenum">
              <a:rPr lang="en-AU">
                <a:solidFill>
                  <a:prstClr val="black">
                    <a:tint val="75000"/>
                  </a:prstClr>
                </a:solidFill>
                <a:latin typeface="Calibri"/>
              </a:rPr>
              <a:pPr>
                <a:defRPr/>
              </a:pPr>
              <a:t>10</a:t>
            </a:fld>
            <a:endParaRPr lang="en-AU">
              <a:solidFill>
                <a:prstClr val="black">
                  <a:tint val="75000"/>
                </a:prstClr>
              </a:solidFill>
              <a:latin typeface="Calibri"/>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3632" y="3286709"/>
            <a:ext cx="4536504" cy="2873119"/>
          </a:xfrm>
          <a:prstGeom prst="rect">
            <a:avLst/>
          </a:prstGeom>
        </p:spPr>
      </p:pic>
      <p:sp>
        <p:nvSpPr>
          <p:cNvPr id="7" name="TextBox 6"/>
          <p:cNvSpPr txBox="1"/>
          <p:nvPr/>
        </p:nvSpPr>
        <p:spPr>
          <a:xfrm>
            <a:off x="3863753" y="4581129"/>
            <a:ext cx="2762467" cy="646331"/>
          </a:xfrm>
          <a:prstGeom prst="rect">
            <a:avLst/>
          </a:prstGeom>
          <a:noFill/>
        </p:spPr>
        <p:txBody>
          <a:bodyPr wrap="square" rtlCol="0">
            <a:spAutoFit/>
          </a:bodyPr>
          <a:lstStyle/>
          <a:p>
            <a:pPr fontAlgn="base">
              <a:spcBef>
                <a:spcPct val="0"/>
              </a:spcBef>
              <a:spcAft>
                <a:spcPct val="0"/>
              </a:spcAft>
            </a:pPr>
            <a:r>
              <a:rPr lang="en-AU" b="1" dirty="0">
                <a:solidFill>
                  <a:prstClr val="white"/>
                </a:solidFill>
                <a:latin typeface="Times New Roman" panose="02020603050405020304" pitchFamily="18" charset="0"/>
                <a:cs typeface="Times New Roman" panose="02020603050405020304" pitchFamily="18" charset="0"/>
              </a:rPr>
              <a:t>“WE’RE NOT JUST COOKING PANCAKES”</a:t>
            </a:r>
          </a:p>
        </p:txBody>
      </p:sp>
    </p:spTree>
    <p:extLst>
      <p:ext uri="{BB962C8B-B14F-4D97-AF65-F5344CB8AC3E}">
        <p14:creationId xmlns:p14="http://schemas.microsoft.com/office/powerpoint/2010/main" val="2358093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100" dirty="0">
                <a:latin typeface="Times New Roman" panose="02020603050405020304" pitchFamily="18" charset="0"/>
                <a:cs typeface="Times New Roman" panose="02020603050405020304" pitchFamily="18" charset="0"/>
              </a:rPr>
              <a:t>Procedural Skills –  the ‘hands-on’ skills</a:t>
            </a:r>
            <a:endParaRPr lang="en-AU" dirty="0"/>
          </a:p>
        </p:txBody>
      </p:sp>
      <p:sp>
        <p:nvSpPr>
          <p:cNvPr id="4" name="Date Placeholder 3"/>
          <p:cNvSpPr>
            <a:spLocks noGrp="1"/>
          </p:cNvSpPr>
          <p:nvPr>
            <p:ph type="dt" sz="half" idx="10"/>
          </p:nvPr>
        </p:nvSpPr>
        <p:spPr/>
        <p:txBody>
          <a:bodyPr/>
          <a:lstStyle/>
          <a:p>
            <a:pPr>
              <a:defRPr/>
            </a:pPr>
            <a:fld id="{7B4F9067-C53A-46F9-AAB4-AD24910322A1}"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DBF2862C-3F90-4417-A8D3-01DC19FA3122}" type="slidenum">
              <a:rPr lang="en-AU">
                <a:solidFill>
                  <a:prstClr val="black">
                    <a:tint val="75000"/>
                  </a:prstClr>
                </a:solidFill>
                <a:latin typeface="Calibri"/>
              </a:rPr>
              <a:pPr>
                <a:defRPr/>
              </a:pPr>
              <a:t>11</a:t>
            </a:fld>
            <a:endParaRPr lang="en-AU">
              <a:solidFill>
                <a:prstClr val="black">
                  <a:tint val="75000"/>
                </a:prstClr>
              </a:solidFill>
              <a:latin typeface="Calibri"/>
            </a:endParaRPr>
          </a:p>
        </p:txBody>
      </p:sp>
      <p:sp>
        <p:nvSpPr>
          <p:cNvPr id="7" name="TextBox 6"/>
          <p:cNvSpPr txBox="1"/>
          <p:nvPr/>
        </p:nvSpPr>
        <p:spPr>
          <a:xfrm>
            <a:off x="6096000" y="2026692"/>
            <a:ext cx="4572000" cy="1077218"/>
          </a:xfrm>
          <a:prstGeom prst="rect">
            <a:avLst/>
          </a:prstGeom>
          <a:noFill/>
        </p:spPr>
        <p:txBody>
          <a:bodyPr wrap="square" rtlCol="0">
            <a:spAutoFit/>
          </a:bodyPr>
          <a:lstStyle/>
          <a:p>
            <a:pPr fontAlgn="base">
              <a:spcBef>
                <a:spcPct val="0"/>
              </a:spcBef>
              <a:spcAft>
                <a:spcPct val="0"/>
              </a:spcAft>
            </a:pPr>
            <a:r>
              <a:rPr lang="en-AU" sz="3200" i="1" dirty="0">
                <a:solidFill>
                  <a:prstClr val="black"/>
                </a:solidFill>
                <a:latin typeface="Times New Roman" panose="02020603050405020304" pitchFamily="18" charset="0"/>
                <a:cs typeface="Times New Roman" panose="02020603050405020304" pitchFamily="18" charset="0"/>
              </a:rPr>
              <a:t>How shall we cook tonight’s dinner?</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706869" y="1570085"/>
            <a:ext cx="4590830" cy="3591503"/>
          </a:xfrm>
          <a:prstGeom prst="rect">
            <a:avLst/>
          </a:prstGeom>
        </p:spPr>
      </p:pic>
    </p:spTree>
    <p:extLst>
      <p:ext uri="{BB962C8B-B14F-4D97-AF65-F5344CB8AC3E}">
        <p14:creationId xmlns:p14="http://schemas.microsoft.com/office/powerpoint/2010/main" val="260234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a:spLocks/>
          </p:cNvSpPr>
          <p:nvPr/>
        </p:nvSpPr>
        <p:spPr>
          <a:xfrm rot="2880000" flipV="1">
            <a:off x="5717577" y="1336864"/>
            <a:ext cx="4312500" cy="4466521"/>
          </a:xfrm>
          <a:prstGeom prst="ellipse">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scene3d>
              <a:camera prst="orthographicFront">
                <a:rot lat="0" lon="0" rev="13800000"/>
              </a:camera>
              <a:lightRig rig="threePt" dir="t"/>
            </a:scene3d>
          </a:bodyPr>
          <a:lstStyle/>
          <a:p>
            <a:pPr algn="ctr" fontAlgn="base">
              <a:spcBef>
                <a:spcPct val="0"/>
              </a:spcBef>
              <a:spcAft>
                <a:spcPct val="0"/>
              </a:spcAft>
            </a:pPr>
            <a:endParaRPr lang="en-AU" sz="1600" dirty="0">
              <a:solidFill>
                <a:prstClr val="black"/>
              </a:solidFill>
              <a:latin typeface="Calibri"/>
            </a:endParaRPr>
          </a:p>
        </p:txBody>
      </p:sp>
      <p:sp>
        <p:nvSpPr>
          <p:cNvPr id="8" name="TextBox 7"/>
          <p:cNvSpPr txBox="1"/>
          <p:nvPr/>
        </p:nvSpPr>
        <p:spPr>
          <a:xfrm>
            <a:off x="6445188" y="2205589"/>
            <a:ext cx="2880320" cy="3293209"/>
          </a:xfrm>
          <a:prstGeom prst="rect">
            <a:avLst/>
          </a:prstGeom>
          <a:noFill/>
        </p:spPr>
        <p:txBody>
          <a:bodyPr wrap="square" rtlCol="0">
            <a:spAutoFit/>
          </a:bodyPr>
          <a:lstStyle/>
          <a:p>
            <a:pPr marL="342900" indent="-342900" fontAlgn="base">
              <a:spcBef>
                <a:spcPct val="0"/>
              </a:spcBef>
              <a:spcAft>
                <a:spcPct val="0"/>
              </a:spcAft>
            </a:pPr>
            <a:r>
              <a:rPr lang="en-AU" sz="1600" b="1" dirty="0">
                <a:solidFill>
                  <a:srgbClr val="C0504D">
                    <a:lumMod val="75000"/>
                  </a:srgbClr>
                </a:solidFill>
                <a:latin typeface="Arial" charset="0"/>
                <a:cs typeface="Arial" charset="0"/>
              </a:rPr>
              <a:t>              4. Eating</a:t>
            </a:r>
          </a:p>
          <a:p>
            <a:pPr marL="342900" indent="-342900" fontAlgn="base">
              <a:spcBef>
                <a:spcPct val="0"/>
              </a:spcBef>
              <a:spcAft>
                <a:spcPct val="0"/>
              </a:spcAft>
            </a:pPr>
            <a:endParaRPr lang="en-AU" sz="1600" b="1" dirty="0">
              <a:solidFill>
                <a:srgbClr val="C0504D">
                  <a:lumMod val="75000"/>
                </a:srgbClr>
              </a:solidFill>
              <a:latin typeface="Arial" charset="0"/>
              <a:cs typeface="Arial" charset="0"/>
            </a:endParaRPr>
          </a:p>
          <a:p>
            <a:pPr fontAlgn="base">
              <a:spcBef>
                <a:spcPct val="0"/>
              </a:spcBef>
              <a:spcAft>
                <a:spcPct val="0"/>
              </a:spcAft>
            </a:pPr>
            <a:r>
              <a:rPr lang="en-AU" sz="1100" b="1" dirty="0">
                <a:solidFill>
                  <a:srgbClr val="C0504D">
                    <a:lumMod val="75000"/>
                  </a:srgbClr>
                </a:solidFill>
                <a:latin typeface="Arial" charset="0"/>
                <a:cs typeface="Arial" charset="0"/>
              </a:rPr>
              <a:t>4.1 Understand food has an impact on personal wellbeing.</a:t>
            </a:r>
          </a:p>
          <a:p>
            <a:pPr fontAlgn="base">
              <a:spcBef>
                <a:spcPct val="0"/>
              </a:spcBef>
              <a:spcAft>
                <a:spcPct val="0"/>
              </a:spcAft>
            </a:pPr>
            <a:endParaRPr lang="en-AU" sz="1100" b="1" dirty="0">
              <a:solidFill>
                <a:srgbClr val="C0504D">
                  <a:lumMod val="75000"/>
                </a:srgbClr>
              </a:solidFill>
              <a:latin typeface="Arial" charset="0"/>
              <a:cs typeface="Arial" charset="0"/>
            </a:endParaRPr>
          </a:p>
          <a:p>
            <a:pPr fontAlgn="base">
              <a:spcBef>
                <a:spcPct val="0"/>
              </a:spcBef>
              <a:spcAft>
                <a:spcPct val="0"/>
              </a:spcAft>
            </a:pPr>
            <a:r>
              <a:rPr lang="en-AU" sz="1100" b="1" dirty="0">
                <a:solidFill>
                  <a:srgbClr val="C0504D">
                    <a:lumMod val="75000"/>
                  </a:srgbClr>
                </a:solidFill>
                <a:latin typeface="Arial" charset="0"/>
                <a:cs typeface="Arial" charset="0"/>
              </a:rPr>
              <a:t>4.2 Demonstrate self-awareness of the need to personally balance food intake.  This includes knowing foods to include for good health, foods to restrict for good health, and appropriate portion size and frequency.</a:t>
            </a:r>
          </a:p>
          <a:p>
            <a:pPr fontAlgn="base">
              <a:spcBef>
                <a:spcPct val="0"/>
              </a:spcBef>
              <a:spcAft>
                <a:spcPct val="0"/>
              </a:spcAft>
            </a:pPr>
            <a:endParaRPr lang="en-AU" sz="1100" b="1" dirty="0">
              <a:solidFill>
                <a:srgbClr val="C0504D">
                  <a:lumMod val="75000"/>
                </a:srgbClr>
              </a:solidFill>
              <a:latin typeface="Arial" charset="0"/>
              <a:cs typeface="Arial" charset="0"/>
            </a:endParaRPr>
          </a:p>
          <a:p>
            <a:pPr fontAlgn="base">
              <a:spcBef>
                <a:spcPct val="0"/>
              </a:spcBef>
              <a:spcAft>
                <a:spcPct val="0"/>
              </a:spcAft>
            </a:pPr>
            <a:r>
              <a:rPr lang="en-AU" sz="1100" b="1" dirty="0">
                <a:solidFill>
                  <a:srgbClr val="C0504D">
                    <a:lumMod val="75000"/>
                  </a:srgbClr>
                </a:solidFill>
                <a:latin typeface="Arial" charset="0"/>
                <a:cs typeface="Arial" charset="0"/>
              </a:rPr>
              <a:t>4.3 Join in and eat in a social way.</a:t>
            </a:r>
          </a:p>
          <a:p>
            <a:pPr fontAlgn="base">
              <a:spcBef>
                <a:spcPct val="0"/>
              </a:spcBef>
              <a:spcAft>
                <a:spcPct val="0"/>
              </a:spcAft>
            </a:pPr>
            <a:endParaRPr lang="en-AU" sz="1100" b="1" dirty="0">
              <a:solidFill>
                <a:srgbClr val="C0504D">
                  <a:lumMod val="75000"/>
                </a:srgbClr>
              </a:solidFill>
              <a:latin typeface="Arial" charset="0"/>
              <a:cs typeface="Arial" charset="0"/>
            </a:endParaRPr>
          </a:p>
          <a:p>
            <a:pPr fontAlgn="base">
              <a:spcBef>
                <a:spcPct val="0"/>
              </a:spcBef>
              <a:spcAft>
                <a:spcPct val="0"/>
              </a:spcAft>
            </a:pPr>
            <a:r>
              <a:rPr lang="en-AU" sz="1100" b="1" dirty="0">
                <a:solidFill>
                  <a:srgbClr val="FF0000"/>
                </a:solidFill>
                <a:latin typeface="Arial" charset="0"/>
                <a:cs typeface="Arial" charset="0"/>
              </a:rPr>
              <a:t>4.4 Evaluation – what would I do differently next time?</a:t>
            </a:r>
          </a:p>
          <a:p>
            <a:pPr fontAlgn="base">
              <a:spcBef>
                <a:spcPct val="0"/>
              </a:spcBef>
              <a:spcAft>
                <a:spcPct val="0"/>
              </a:spcAft>
            </a:pPr>
            <a:endParaRPr lang="en-AU" sz="1100" b="1" dirty="0">
              <a:solidFill>
                <a:srgbClr val="C0504D">
                  <a:lumMod val="75000"/>
                </a:srgbClr>
              </a:solidFill>
              <a:latin typeface="Arial" charset="0"/>
              <a:cs typeface="Arial" charset="0"/>
            </a:endParaRPr>
          </a:p>
          <a:p>
            <a:pPr fontAlgn="base">
              <a:spcBef>
                <a:spcPct val="0"/>
              </a:spcBef>
              <a:spcAft>
                <a:spcPct val="0"/>
              </a:spcAft>
            </a:pPr>
            <a:endParaRPr lang="en-AU" sz="1100" b="1" dirty="0">
              <a:solidFill>
                <a:srgbClr val="C0504D">
                  <a:lumMod val="75000"/>
                </a:srgbClr>
              </a:solidFill>
              <a:latin typeface="Arial" charset="0"/>
              <a:cs typeface="Arial" charset="0"/>
            </a:endParaRPr>
          </a:p>
        </p:txBody>
      </p:sp>
      <p:sp>
        <p:nvSpPr>
          <p:cNvPr id="11" name="Oval 10"/>
          <p:cNvSpPr>
            <a:spLocks/>
          </p:cNvSpPr>
          <p:nvPr/>
        </p:nvSpPr>
        <p:spPr>
          <a:xfrm rot="19080000" flipV="1">
            <a:off x="2412250" y="2107447"/>
            <a:ext cx="3890470" cy="3490746"/>
          </a:xfrm>
          <a:prstGeom prst="ellipse">
            <a:avLst/>
          </a:prstGeom>
          <a:noFill/>
          <a:ln>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scene3d>
              <a:camera prst="orthographicFront">
                <a:rot lat="0" lon="0" rev="13800000"/>
              </a:camera>
              <a:lightRig rig="threePt" dir="t"/>
            </a:scene3d>
          </a:bodyPr>
          <a:lstStyle/>
          <a:p>
            <a:pPr algn="ctr" fontAlgn="base">
              <a:spcBef>
                <a:spcPct val="0"/>
              </a:spcBef>
              <a:spcAft>
                <a:spcPct val="0"/>
              </a:spcAft>
            </a:pPr>
            <a:endParaRPr lang="en-AU" sz="1600" dirty="0">
              <a:solidFill>
                <a:prstClr val="black"/>
              </a:solidFill>
              <a:latin typeface="Calibri"/>
            </a:endParaRPr>
          </a:p>
        </p:txBody>
      </p:sp>
      <p:sp>
        <p:nvSpPr>
          <p:cNvPr id="12" name="TextBox 11"/>
          <p:cNvSpPr txBox="1"/>
          <p:nvPr/>
        </p:nvSpPr>
        <p:spPr>
          <a:xfrm>
            <a:off x="3111806" y="2190247"/>
            <a:ext cx="2458606" cy="3123932"/>
          </a:xfrm>
          <a:prstGeom prst="rect">
            <a:avLst/>
          </a:prstGeom>
          <a:noFill/>
        </p:spPr>
        <p:txBody>
          <a:bodyPr wrap="square" rtlCol="0">
            <a:spAutoFit/>
          </a:bodyPr>
          <a:lstStyle/>
          <a:p>
            <a:pPr marL="342900" indent="-342900" fontAlgn="base">
              <a:spcBef>
                <a:spcPct val="0"/>
              </a:spcBef>
              <a:spcAft>
                <a:spcPct val="0"/>
              </a:spcAft>
            </a:pPr>
            <a:r>
              <a:rPr lang="en-AU" sz="1600" b="1" dirty="0">
                <a:solidFill>
                  <a:prstClr val="black"/>
                </a:solidFill>
                <a:latin typeface="Arial" charset="0"/>
                <a:cs typeface="Arial" charset="0"/>
              </a:rPr>
              <a:t>             </a:t>
            </a:r>
            <a:r>
              <a:rPr lang="en-AU" sz="1600" b="1" dirty="0">
                <a:solidFill>
                  <a:srgbClr val="8064A2">
                    <a:lumMod val="75000"/>
                  </a:srgbClr>
                </a:solidFill>
                <a:latin typeface="Arial" charset="0"/>
                <a:cs typeface="Arial" charset="0"/>
              </a:rPr>
              <a:t>3. Preparation </a:t>
            </a:r>
          </a:p>
          <a:p>
            <a:pPr marL="342900" indent="-342900" fontAlgn="base">
              <a:spcBef>
                <a:spcPct val="0"/>
              </a:spcBef>
              <a:spcAft>
                <a:spcPct val="0"/>
              </a:spcAft>
            </a:pPr>
            <a:endParaRPr lang="en-AU" sz="1600" b="1" dirty="0">
              <a:solidFill>
                <a:srgbClr val="8064A2">
                  <a:lumMod val="75000"/>
                </a:srgbClr>
              </a:solidFill>
              <a:latin typeface="Arial" charset="0"/>
              <a:cs typeface="Arial" charset="0"/>
            </a:endParaRPr>
          </a:p>
          <a:p>
            <a:pPr fontAlgn="base">
              <a:spcBef>
                <a:spcPct val="0"/>
              </a:spcBef>
              <a:spcAft>
                <a:spcPct val="0"/>
              </a:spcAft>
            </a:pPr>
            <a:r>
              <a:rPr lang="en-AU" sz="1100" b="1" dirty="0">
                <a:solidFill>
                  <a:srgbClr val="8064A2">
                    <a:lumMod val="75000"/>
                  </a:srgbClr>
                </a:solidFill>
                <a:latin typeface="Arial" charset="0"/>
                <a:cs typeface="Arial" charset="0"/>
              </a:rPr>
              <a:t>  3.1 Make a good tasting meal from whatever food is available.  This includes being able to prepare commonly available foods, efficiently use common pieces of kitchen equipment and having a sufficient repertoire of skills to adapt recipes (written or unwritten) to experiment with food and ingredients.</a:t>
            </a:r>
          </a:p>
          <a:p>
            <a:pPr fontAlgn="base">
              <a:spcBef>
                <a:spcPct val="0"/>
              </a:spcBef>
              <a:spcAft>
                <a:spcPct val="0"/>
              </a:spcAft>
            </a:pPr>
            <a:r>
              <a:rPr lang="en-AU" sz="1100" b="1" dirty="0">
                <a:solidFill>
                  <a:srgbClr val="FF0000"/>
                </a:solidFill>
                <a:latin typeface="Arial" charset="0"/>
                <a:cs typeface="Arial" charset="0"/>
              </a:rPr>
              <a:t>‘Clean as you go’ and clean after the meal is prepared</a:t>
            </a:r>
          </a:p>
          <a:p>
            <a:pPr fontAlgn="base">
              <a:spcBef>
                <a:spcPct val="0"/>
              </a:spcBef>
              <a:spcAft>
                <a:spcPct val="0"/>
              </a:spcAft>
            </a:pPr>
            <a:endParaRPr lang="en-AU" sz="1100" b="1" dirty="0">
              <a:solidFill>
                <a:srgbClr val="8064A2">
                  <a:lumMod val="75000"/>
                </a:srgbClr>
              </a:solidFill>
              <a:latin typeface="Arial" charset="0"/>
              <a:cs typeface="Arial" charset="0"/>
            </a:endParaRPr>
          </a:p>
          <a:p>
            <a:pPr fontAlgn="base">
              <a:spcBef>
                <a:spcPct val="0"/>
              </a:spcBef>
              <a:spcAft>
                <a:spcPct val="0"/>
              </a:spcAft>
            </a:pPr>
            <a:r>
              <a:rPr lang="en-AU" sz="1100" b="1" dirty="0">
                <a:solidFill>
                  <a:srgbClr val="8064A2">
                    <a:lumMod val="75000"/>
                  </a:srgbClr>
                </a:solidFill>
                <a:latin typeface="Arial" charset="0"/>
                <a:cs typeface="Arial" charset="0"/>
              </a:rPr>
              <a:t>3.2 Apply basic principles of </a:t>
            </a:r>
          </a:p>
          <a:p>
            <a:pPr fontAlgn="base">
              <a:spcBef>
                <a:spcPct val="0"/>
              </a:spcBef>
              <a:spcAft>
                <a:spcPct val="0"/>
              </a:spcAft>
            </a:pPr>
            <a:r>
              <a:rPr lang="en-AU" sz="1100" b="1" dirty="0">
                <a:solidFill>
                  <a:srgbClr val="8064A2">
                    <a:lumMod val="75000"/>
                  </a:srgbClr>
                </a:solidFill>
                <a:latin typeface="Arial" charset="0"/>
                <a:cs typeface="Arial" charset="0"/>
              </a:rPr>
              <a:t>safe food hygiene and handling.</a:t>
            </a:r>
          </a:p>
        </p:txBody>
      </p:sp>
      <p:sp>
        <p:nvSpPr>
          <p:cNvPr id="17" name="Flowchart: Connector 16"/>
          <p:cNvSpPr/>
          <p:nvPr/>
        </p:nvSpPr>
        <p:spPr>
          <a:xfrm>
            <a:off x="4731988" y="1205593"/>
            <a:ext cx="2232247" cy="936104"/>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en-AU" sz="1600" b="1" i="1" dirty="0">
                <a:solidFill>
                  <a:prstClr val="white"/>
                </a:solidFill>
                <a:latin typeface="Calibri"/>
              </a:rPr>
              <a:t>FOOD LITERACY</a:t>
            </a:r>
          </a:p>
          <a:p>
            <a:pPr algn="ctr" fontAlgn="base">
              <a:spcBef>
                <a:spcPct val="0"/>
              </a:spcBef>
              <a:spcAft>
                <a:spcPct val="0"/>
              </a:spcAft>
            </a:pPr>
            <a:r>
              <a:rPr lang="en-AU" sz="1400" b="1" i="1" dirty="0">
                <a:solidFill>
                  <a:prstClr val="white"/>
                </a:solidFill>
                <a:latin typeface="Calibri"/>
              </a:rPr>
              <a:t>Is the ability to.. </a:t>
            </a:r>
          </a:p>
        </p:txBody>
      </p:sp>
      <p:sp>
        <p:nvSpPr>
          <p:cNvPr id="15" name="Title 1"/>
          <p:cNvSpPr txBox="1">
            <a:spLocks/>
          </p:cNvSpPr>
          <p:nvPr/>
        </p:nvSpPr>
        <p:spPr>
          <a:xfrm>
            <a:off x="1809750" y="270848"/>
            <a:ext cx="8572500" cy="657840"/>
          </a:xfrm>
          <a:prstGeom prst="rect">
            <a:avLst/>
          </a:prstGeom>
        </p:spPr>
        <p:txBody>
          <a:bodyPr>
            <a:normAutofit/>
          </a:bodyPr>
          <a:lstStyle>
            <a:lvl1pPr algn="ctr" rtl="0" eaLnBrk="0" fontAlgn="base" hangingPunct="0">
              <a:spcBef>
                <a:spcPct val="0"/>
              </a:spcBef>
              <a:spcAft>
                <a:spcPct val="0"/>
              </a:spcAft>
              <a:defRPr sz="3800" b="1" kern="1200">
                <a:solidFill>
                  <a:schemeClr val="bg1"/>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3800" b="1">
                <a:solidFill>
                  <a:schemeClr val="bg1"/>
                </a:solidFill>
                <a:latin typeface="Gill Sans MT" pitchFamily="34" charset="0"/>
              </a:defRPr>
            </a:lvl2pPr>
            <a:lvl3pPr algn="ctr" rtl="0" eaLnBrk="0" fontAlgn="base" hangingPunct="0">
              <a:spcBef>
                <a:spcPct val="0"/>
              </a:spcBef>
              <a:spcAft>
                <a:spcPct val="0"/>
              </a:spcAft>
              <a:defRPr sz="3800" b="1">
                <a:solidFill>
                  <a:schemeClr val="bg1"/>
                </a:solidFill>
                <a:latin typeface="Gill Sans MT" pitchFamily="34" charset="0"/>
              </a:defRPr>
            </a:lvl3pPr>
            <a:lvl4pPr algn="ctr" rtl="0" eaLnBrk="0" fontAlgn="base" hangingPunct="0">
              <a:spcBef>
                <a:spcPct val="0"/>
              </a:spcBef>
              <a:spcAft>
                <a:spcPct val="0"/>
              </a:spcAft>
              <a:defRPr sz="3800" b="1">
                <a:solidFill>
                  <a:schemeClr val="bg1"/>
                </a:solidFill>
                <a:latin typeface="Gill Sans MT" pitchFamily="34" charset="0"/>
              </a:defRPr>
            </a:lvl4pPr>
            <a:lvl5pPr algn="ctr" rtl="0" eaLnBrk="0" fontAlgn="base" hangingPunct="0">
              <a:spcBef>
                <a:spcPct val="0"/>
              </a:spcBef>
              <a:spcAft>
                <a:spcPct val="0"/>
              </a:spcAft>
              <a:defRPr sz="3800" b="1">
                <a:solidFill>
                  <a:schemeClr val="bg1"/>
                </a:solidFill>
                <a:latin typeface="Gill Sans MT" pitchFamily="34" charset="0"/>
              </a:defRPr>
            </a:lvl5pPr>
            <a:lvl6pPr marL="457200" algn="ctr" rtl="0" fontAlgn="base">
              <a:spcBef>
                <a:spcPct val="0"/>
              </a:spcBef>
              <a:spcAft>
                <a:spcPct val="0"/>
              </a:spcAft>
              <a:defRPr sz="3800" b="1">
                <a:solidFill>
                  <a:schemeClr val="bg1"/>
                </a:solidFill>
                <a:latin typeface="Gill Sans MT" pitchFamily="34" charset="0"/>
              </a:defRPr>
            </a:lvl6pPr>
            <a:lvl7pPr marL="914400" algn="ctr" rtl="0" fontAlgn="base">
              <a:spcBef>
                <a:spcPct val="0"/>
              </a:spcBef>
              <a:spcAft>
                <a:spcPct val="0"/>
              </a:spcAft>
              <a:defRPr sz="3800" b="1">
                <a:solidFill>
                  <a:schemeClr val="bg1"/>
                </a:solidFill>
                <a:latin typeface="Gill Sans MT" pitchFamily="34" charset="0"/>
              </a:defRPr>
            </a:lvl7pPr>
            <a:lvl8pPr marL="1371600" algn="ctr" rtl="0" fontAlgn="base">
              <a:spcBef>
                <a:spcPct val="0"/>
              </a:spcBef>
              <a:spcAft>
                <a:spcPct val="0"/>
              </a:spcAft>
              <a:defRPr sz="3800" b="1">
                <a:solidFill>
                  <a:schemeClr val="bg1"/>
                </a:solidFill>
                <a:latin typeface="Gill Sans MT" pitchFamily="34" charset="0"/>
              </a:defRPr>
            </a:lvl8pPr>
            <a:lvl9pPr marL="1828800" algn="ctr" rtl="0" fontAlgn="base">
              <a:spcBef>
                <a:spcPct val="0"/>
              </a:spcBef>
              <a:spcAft>
                <a:spcPct val="0"/>
              </a:spcAft>
              <a:defRPr sz="3800" b="1">
                <a:solidFill>
                  <a:schemeClr val="bg1"/>
                </a:solidFill>
                <a:latin typeface="Gill Sans MT" pitchFamily="34" charset="0"/>
              </a:defRPr>
            </a:lvl9pPr>
          </a:lstStyle>
          <a:p>
            <a:r>
              <a:rPr lang="en-AU" sz="3100">
                <a:solidFill>
                  <a:prstClr val="white"/>
                </a:solidFill>
                <a:latin typeface="Times New Roman" panose="02020603050405020304" pitchFamily="18" charset="0"/>
                <a:cs typeface="Times New Roman" panose="02020603050405020304" pitchFamily="18" charset="0"/>
              </a:rPr>
              <a:t>Procedural Skills –  the ‘hands-on’ skills</a:t>
            </a:r>
            <a:endParaRPr lang="en-AU" dirty="0">
              <a:solidFill>
                <a:prstClr val="white"/>
              </a:solidFill>
            </a:endParaRPr>
          </a:p>
        </p:txBody>
      </p:sp>
      <p:sp>
        <p:nvSpPr>
          <p:cNvPr id="3" name="TextBox 2"/>
          <p:cNvSpPr txBox="1"/>
          <p:nvPr/>
        </p:nvSpPr>
        <p:spPr>
          <a:xfrm>
            <a:off x="3111806" y="5805264"/>
            <a:ext cx="2192278" cy="369332"/>
          </a:xfrm>
          <a:prstGeom prst="rect">
            <a:avLst/>
          </a:prstGeom>
          <a:noFill/>
        </p:spPr>
        <p:txBody>
          <a:bodyPr wrap="square" rtlCol="0">
            <a:spAutoFit/>
          </a:bodyPr>
          <a:lstStyle/>
          <a:p>
            <a:pPr fontAlgn="base">
              <a:spcBef>
                <a:spcPct val="0"/>
              </a:spcBef>
              <a:spcAft>
                <a:spcPct val="0"/>
              </a:spcAft>
            </a:pPr>
            <a:r>
              <a:rPr lang="en-AU" dirty="0">
                <a:solidFill>
                  <a:prstClr val="black"/>
                </a:solidFill>
                <a:latin typeface="Arial" charset="0"/>
                <a:cs typeface="Arial" charset="0"/>
              </a:rPr>
              <a:t>Helen Vidgen</a:t>
            </a:r>
          </a:p>
        </p:txBody>
      </p:sp>
    </p:spTree>
    <p:extLst>
      <p:ext uri="{BB962C8B-B14F-4D97-AF65-F5344CB8AC3E}">
        <p14:creationId xmlns:p14="http://schemas.microsoft.com/office/powerpoint/2010/main" val="356376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additive="base">
                                        <p:cTn id="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anim calcmode="lin" valueType="num">
                                      <p:cBhvr additive="base">
                                        <p:cTn id="1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sp>
        <p:nvSpPr>
          <p:cNvPr id="4" name="Date Placeholder 3"/>
          <p:cNvSpPr>
            <a:spLocks noGrp="1"/>
          </p:cNvSpPr>
          <p:nvPr>
            <p:ph type="dt" sz="half" idx="10"/>
          </p:nvPr>
        </p:nvSpPr>
        <p:spPr/>
        <p:txBody>
          <a:bodyPr/>
          <a:lstStyle/>
          <a:p>
            <a:pPr>
              <a:defRPr/>
            </a:pPr>
            <a:fld id="{6F6D905C-94F9-42D7-A293-6A419EF438E2}"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EBCE4FB1-8911-40F5-ABA9-1DD912020683}" type="slidenum">
              <a:rPr lang="en-AU">
                <a:solidFill>
                  <a:prstClr val="black">
                    <a:tint val="75000"/>
                  </a:prstClr>
                </a:solidFill>
                <a:latin typeface="Calibri"/>
              </a:rPr>
              <a:pPr>
                <a:defRPr/>
              </a:pPr>
              <a:t>13</a:t>
            </a:fld>
            <a:endParaRPr lang="en-AU">
              <a:solidFill>
                <a:prstClr val="black">
                  <a:tint val="75000"/>
                </a:prstClr>
              </a:solidFill>
              <a:latin typeface="Calibri"/>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2" y="0"/>
            <a:ext cx="9143999" cy="6858000"/>
          </a:xfrm>
          <a:prstGeom prst="rect">
            <a:avLst/>
          </a:prstGeom>
        </p:spPr>
      </p:pic>
      <p:sp>
        <p:nvSpPr>
          <p:cNvPr id="7" name="TextBox 6"/>
          <p:cNvSpPr txBox="1"/>
          <p:nvPr/>
        </p:nvSpPr>
        <p:spPr>
          <a:xfrm>
            <a:off x="6312025" y="156022"/>
            <a:ext cx="4355976" cy="954107"/>
          </a:xfrm>
          <a:prstGeom prst="rect">
            <a:avLst/>
          </a:prstGeom>
          <a:noFill/>
        </p:spPr>
        <p:txBody>
          <a:bodyPr wrap="square" rtlCol="0">
            <a:spAutoFit/>
          </a:bodyPr>
          <a:lstStyle/>
          <a:p>
            <a:pPr fontAlgn="base">
              <a:spcBef>
                <a:spcPct val="0"/>
              </a:spcBef>
              <a:spcAft>
                <a:spcPct val="0"/>
              </a:spcAft>
            </a:pPr>
            <a:r>
              <a:rPr lang="en-AU" sz="2800" b="1" dirty="0">
                <a:solidFill>
                  <a:prstClr val="white"/>
                </a:solidFill>
                <a:latin typeface="Times New Roman" panose="02020603050405020304" pitchFamily="18" charset="0"/>
                <a:cs typeface="Times New Roman" panose="02020603050405020304" pitchFamily="18" charset="0"/>
              </a:rPr>
              <a:t>PROCEDURAL  SKILLS </a:t>
            </a:r>
          </a:p>
          <a:p>
            <a:pPr fontAlgn="base">
              <a:spcBef>
                <a:spcPct val="0"/>
              </a:spcBef>
              <a:spcAft>
                <a:spcPct val="0"/>
              </a:spcAft>
            </a:pPr>
            <a:r>
              <a:rPr lang="en-AU" sz="2800" b="1" dirty="0">
                <a:solidFill>
                  <a:prstClr val="white"/>
                </a:solidFill>
                <a:latin typeface="Times New Roman" panose="02020603050405020304" pitchFamily="18" charset="0"/>
                <a:cs typeface="Times New Roman" panose="02020603050405020304" pitchFamily="18" charset="0"/>
              </a:rPr>
              <a:t>IN ACTION</a:t>
            </a:r>
          </a:p>
        </p:txBody>
      </p:sp>
    </p:spTree>
    <p:extLst>
      <p:ext uri="{BB962C8B-B14F-4D97-AF65-F5344CB8AC3E}">
        <p14:creationId xmlns:p14="http://schemas.microsoft.com/office/powerpoint/2010/main" val="3678527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319344"/>
            <a:ext cx="8219256" cy="583574"/>
          </a:xfrm>
        </p:spPr>
        <p:txBody>
          <a:bodyPr>
            <a:normAutofit fontScale="90000"/>
          </a:bodyPr>
          <a:lstStyle/>
          <a:p>
            <a:r>
              <a:rPr lang="en-US" sz="2700" dirty="0"/>
              <a:t>Food (literacy) skills content of a skill-based program</a:t>
            </a:r>
            <a:endParaRPr lang="en-AU" dirty="0"/>
          </a:p>
        </p:txBody>
      </p:sp>
      <p:sp>
        <p:nvSpPr>
          <p:cNvPr id="4" name="Content Placeholder 3"/>
          <p:cNvSpPr>
            <a:spLocks noGrp="1"/>
          </p:cNvSpPr>
          <p:nvPr>
            <p:ph sz="quarter" idx="2"/>
          </p:nvPr>
        </p:nvSpPr>
        <p:spPr>
          <a:xfrm>
            <a:off x="1991545" y="1040287"/>
            <a:ext cx="8415739" cy="5328592"/>
          </a:xfrm>
        </p:spPr>
        <p:txBody>
          <a:bodyPr>
            <a:normAutofit fontScale="47500" lnSpcReduction="20000"/>
          </a:bodyPr>
          <a:lstStyle/>
          <a:p>
            <a:pPr lvl="0">
              <a:buNone/>
            </a:pPr>
            <a:r>
              <a:rPr lang="en-AU" sz="4200" dirty="0">
                <a:latin typeface="Gill Sans MT" pitchFamily="34" charset="0"/>
              </a:rPr>
              <a:t>The twelve essential </a:t>
            </a:r>
            <a:r>
              <a:rPr lang="en-AU" sz="4200" dirty="0">
                <a:latin typeface="Gill Sans MT" pitchFamily="34" charset="0"/>
                <a:hlinkClick r:id="rId3"/>
              </a:rPr>
              <a:t>food (life) skills </a:t>
            </a:r>
            <a:r>
              <a:rPr lang="en-AU" sz="4200" dirty="0">
                <a:latin typeface="Gill Sans MT" pitchFamily="34" charset="0"/>
              </a:rPr>
              <a:t>content include:</a:t>
            </a:r>
          </a:p>
          <a:p>
            <a:pPr lvl="0"/>
            <a:r>
              <a:rPr lang="en-AU" sz="4200" dirty="0">
                <a:latin typeface="Gill Sans MT" pitchFamily="34" charset="0"/>
                <a:hlinkClick r:id="rId4"/>
              </a:rPr>
              <a:t>Consumer knowledge, information </a:t>
            </a:r>
            <a:r>
              <a:rPr lang="en-AU" sz="4200" dirty="0">
                <a:latin typeface="Gill Sans MT" pitchFamily="34" charset="0"/>
              </a:rPr>
              <a:t>and skills- </a:t>
            </a:r>
            <a:r>
              <a:rPr lang="en-AU" sz="4200" dirty="0">
                <a:latin typeface="Gill Sans MT" pitchFamily="34" charset="0"/>
                <a:hlinkClick r:id="rId5"/>
              </a:rPr>
              <a:t>where food comes from</a:t>
            </a:r>
            <a:endParaRPr lang="en-AU" sz="4200" dirty="0">
              <a:latin typeface="Gill Sans MT" pitchFamily="34" charset="0"/>
            </a:endParaRPr>
          </a:p>
          <a:p>
            <a:pPr lvl="0"/>
            <a:r>
              <a:rPr lang="en-AU" sz="4200" dirty="0">
                <a:latin typeface="Gill Sans MT" pitchFamily="34" charset="0"/>
                <a:hlinkClick r:id="rId6"/>
              </a:rPr>
              <a:t>Hygiene and Safety knowledge and skills </a:t>
            </a:r>
            <a:endParaRPr lang="en-AU" sz="4200" dirty="0">
              <a:latin typeface="Gill Sans MT" pitchFamily="34" charset="0"/>
            </a:endParaRPr>
          </a:p>
          <a:p>
            <a:pPr lvl="0"/>
            <a:r>
              <a:rPr lang="en-AU" sz="4200" dirty="0">
                <a:latin typeface="Gill Sans MT" pitchFamily="34" charset="0"/>
                <a:hlinkClick r:id="rId7"/>
              </a:rPr>
              <a:t>Meal knowledge and skills- </a:t>
            </a:r>
            <a:r>
              <a:rPr lang="en-AU" sz="4200" dirty="0">
                <a:latin typeface="Gill Sans MT" pitchFamily="34" charset="0"/>
                <a:hlinkClick r:id="rId4"/>
              </a:rPr>
              <a:t>food planning</a:t>
            </a:r>
            <a:endParaRPr lang="en-AU" sz="4200" dirty="0">
              <a:latin typeface="Gill Sans MT" pitchFamily="34" charset="0"/>
            </a:endParaRPr>
          </a:p>
          <a:p>
            <a:pPr lvl="0"/>
            <a:r>
              <a:rPr lang="en-AU" sz="4200" dirty="0">
                <a:latin typeface="Gill Sans MT" pitchFamily="34" charset="0"/>
                <a:hlinkClick r:id="rId8"/>
              </a:rPr>
              <a:t>Nutritional Health knowledge</a:t>
            </a:r>
            <a:endParaRPr lang="en-AU" sz="4200" dirty="0">
              <a:latin typeface="Gill Sans MT" pitchFamily="34" charset="0"/>
            </a:endParaRPr>
          </a:p>
          <a:p>
            <a:pPr lvl="0"/>
            <a:r>
              <a:rPr lang="en-AU" sz="4200" dirty="0">
                <a:latin typeface="Gill Sans MT" pitchFamily="34" charset="0"/>
                <a:hlinkClick r:id="rId9"/>
              </a:rPr>
              <a:t>Cookery Methods knowledge</a:t>
            </a:r>
            <a:endParaRPr lang="en-AU" sz="4200" dirty="0">
              <a:latin typeface="Gill Sans MT" pitchFamily="34" charset="0"/>
            </a:endParaRPr>
          </a:p>
          <a:p>
            <a:pPr lvl="0"/>
            <a:r>
              <a:rPr lang="en-AU" sz="4200" dirty="0">
                <a:latin typeface="Gill Sans MT" pitchFamily="34" charset="0"/>
                <a:hlinkClick r:id="rId9"/>
              </a:rPr>
              <a:t>Equipment knowledge </a:t>
            </a:r>
            <a:r>
              <a:rPr lang="en-AU" sz="4200" dirty="0">
                <a:latin typeface="Gill Sans MT" pitchFamily="34" charset="0"/>
              </a:rPr>
              <a:t>(kitchen tools and small and large appliances)</a:t>
            </a:r>
          </a:p>
          <a:p>
            <a:pPr lvl="0"/>
            <a:r>
              <a:rPr lang="en-AU" sz="4200" dirty="0">
                <a:latin typeface="Gill Sans MT" pitchFamily="34" charset="0"/>
                <a:hlinkClick r:id="rId5"/>
              </a:rPr>
              <a:t>Food exposure knowledge </a:t>
            </a:r>
            <a:r>
              <a:rPr lang="en-AU" sz="4200" dirty="0">
                <a:latin typeface="Gill Sans MT" pitchFamily="34" charset="0"/>
              </a:rPr>
              <a:t>(restaurant, market visits, guest speakers)</a:t>
            </a:r>
          </a:p>
          <a:p>
            <a:pPr lvl="0"/>
            <a:r>
              <a:rPr lang="en-AU" sz="4200" dirty="0">
                <a:latin typeface="Gill Sans MT" pitchFamily="34" charset="0"/>
                <a:hlinkClick r:id="rId5"/>
              </a:rPr>
              <a:t>Seasonal Produce knowledge </a:t>
            </a:r>
            <a:r>
              <a:rPr lang="en-AU" sz="4200" dirty="0">
                <a:latin typeface="Gill Sans MT" pitchFamily="34" charset="0"/>
              </a:rPr>
              <a:t>(when fruits and vegetables are in season) </a:t>
            </a:r>
          </a:p>
          <a:p>
            <a:pPr lvl="0"/>
            <a:r>
              <a:rPr lang="en-AU" sz="4200" dirty="0">
                <a:latin typeface="Gill Sans MT" pitchFamily="34" charset="0"/>
              </a:rPr>
              <a:t>Troubleshooting knowledge (how to anticipate and rectify culinary ‘disasters’)</a:t>
            </a:r>
          </a:p>
          <a:p>
            <a:pPr lvl="0"/>
            <a:r>
              <a:rPr lang="en-AU" sz="4200" dirty="0">
                <a:latin typeface="Gill Sans MT" pitchFamily="34" charset="0"/>
                <a:hlinkClick r:id="rId5"/>
              </a:rPr>
              <a:t>Sources information </a:t>
            </a:r>
            <a:r>
              <a:rPr lang="en-AU" sz="4200" dirty="0">
                <a:latin typeface="Gill Sans MT" pitchFamily="34" charset="0"/>
              </a:rPr>
              <a:t>(where information obtained; cookbooks, Internet, food magazines, television, markets, supermarkets)</a:t>
            </a:r>
          </a:p>
          <a:p>
            <a:pPr lvl="0"/>
            <a:r>
              <a:rPr lang="en-AU" sz="4200" dirty="0">
                <a:latin typeface="Gill Sans MT" pitchFamily="34" charset="0"/>
                <a:hlinkClick r:id="rId9"/>
              </a:rPr>
              <a:t>Terminology information </a:t>
            </a:r>
            <a:r>
              <a:rPr lang="en-AU" sz="4200" dirty="0">
                <a:latin typeface="Gill Sans MT" pitchFamily="34" charset="0"/>
              </a:rPr>
              <a:t>(culinary terms and techniques defined and described)</a:t>
            </a:r>
          </a:p>
          <a:p>
            <a:pPr lvl="0"/>
            <a:r>
              <a:rPr lang="en-AU" sz="4200" dirty="0">
                <a:latin typeface="Gill Sans MT" pitchFamily="34" charset="0"/>
                <a:hlinkClick r:id="rId9"/>
              </a:rPr>
              <a:t>Skills acquisition </a:t>
            </a:r>
            <a:r>
              <a:rPr lang="en-AU" sz="4200" dirty="0">
                <a:latin typeface="Gill Sans MT" pitchFamily="34" charset="0"/>
              </a:rPr>
              <a:t>(knife skills, meal preparation and cooking competencies) </a:t>
            </a:r>
          </a:p>
          <a:p>
            <a:pPr marL="0" indent="0" algn="r">
              <a:buNone/>
            </a:pPr>
            <a:r>
              <a:rPr lang="en-AU" sz="3800" dirty="0">
                <a:latin typeface="Gill Sans MT" pitchFamily="34" charset="0"/>
              </a:rPr>
              <a:t>Fordyce-Voorham (2010)</a:t>
            </a:r>
          </a:p>
          <a:p>
            <a:pPr>
              <a:buNone/>
            </a:pPr>
            <a:endParaRPr lang="en-AU" dirty="0"/>
          </a:p>
        </p:txBody>
      </p:sp>
      <p:sp>
        <p:nvSpPr>
          <p:cNvPr id="6" name="Slide Number Placeholder 5"/>
          <p:cNvSpPr>
            <a:spLocks noGrp="1"/>
          </p:cNvSpPr>
          <p:nvPr>
            <p:ph type="sldNum" sz="quarter" idx="12"/>
          </p:nvPr>
        </p:nvSpPr>
        <p:spPr/>
        <p:txBody>
          <a:bodyPr/>
          <a:lstStyle/>
          <a:p>
            <a:fld id="{31371D54-3368-4F52-B501-661D7ACAFE2B}" type="slidenum">
              <a:rPr lang="en-AU">
                <a:solidFill>
                  <a:prstClr val="black">
                    <a:tint val="75000"/>
                  </a:prstClr>
                </a:solidFill>
                <a:latin typeface="Calibri"/>
              </a:rPr>
              <a:pPr/>
              <a:t>14</a:t>
            </a:fld>
            <a:endParaRPr lang="en-AU">
              <a:solidFill>
                <a:prstClr val="black">
                  <a:tint val="75000"/>
                </a:prstClr>
              </a:solidFill>
              <a:latin typeface="Calibri"/>
            </a:endParaRPr>
          </a:p>
        </p:txBody>
      </p:sp>
    </p:spTree>
    <p:extLst>
      <p:ext uri="{BB962C8B-B14F-4D97-AF65-F5344CB8AC3E}">
        <p14:creationId xmlns:p14="http://schemas.microsoft.com/office/powerpoint/2010/main" val="3449847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42875"/>
            <a:ext cx="8856984" cy="928672"/>
          </a:xfrm>
        </p:spPr>
        <p:txBody>
          <a:bodyPr>
            <a:normAutofit/>
          </a:bodyPr>
          <a:lstStyle/>
          <a:p>
            <a:r>
              <a:rPr lang="en-AU" sz="2300" dirty="0"/>
              <a:t>Definition of Food Literacy in context with declarative skills</a:t>
            </a:r>
          </a:p>
        </p:txBody>
      </p:sp>
      <p:sp>
        <p:nvSpPr>
          <p:cNvPr id="3" name="Content Placeholder 2"/>
          <p:cNvSpPr>
            <a:spLocks noGrp="1"/>
          </p:cNvSpPr>
          <p:nvPr>
            <p:ph idx="1"/>
          </p:nvPr>
        </p:nvSpPr>
        <p:spPr/>
        <p:txBody>
          <a:bodyPr/>
          <a:lstStyle/>
          <a:p>
            <a:r>
              <a:rPr lang="en-AU" sz="2800" dirty="0"/>
              <a:t>Declarative (Reynolds J, 2000) skills focus on the context in which that meal is constructed: the suitability of the meal occasion, decisions and resources required to complete the meal to a level considered satisfactory to the food preparer and for the other individuals consuming the meal.  </a:t>
            </a:r>
          </a:p>
          <a:p>
            <a:r>
              <a:rPr lang="en-AU" sz="2800" dirty="0"/>
              <a:t>They include the food literacy skills which refers to an individual’s ability to make effective consumer decisions such as weighing-up the monetary versus the time-saving costs of purchasing convenience foods (Lang &amp; Caraher, 2001).  </a:t>
            </a:r>
          </a:p>
          <a:p>
            <a:endParaRPr lang="en-AU" dirty="0"/>
          </a:p>
        </p:txBody>
      </p:sp>
      <p:sp>
        <p:nvSpPr>
          <p:cNvPr id="4" name="Date Placeholder 3"/>
          <p:cNvSpPr>
            <a:spLocks noGrp="1"/>
          </p:cNvSpPr>
          <p:nvPr>
            <p:ph type="dt" sz="half" idx="10"/>
          </p:nvPr>
        </p:nvSpPr>
        <p:spPr/>
        <p:txBody>
          <a:bodyPr/>
          <a:lstStyle/>
          <a:p>
            <a:pPr>
              <a:defRPr/>
            </a:pPr>
            <a:fld id="{7B4F9067-C53A-46F9-AAB4-AD24910322A1}"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DBF2862C-3F90-4417-A8D3-01DC19FA3122}" type="slidenum">
              <a:rPr lang="en-AU">
                <a:solidFill>
                  <a:prstClr val="black">
                    <a:tint val="75000"/>
                  </a:prstClr>
                </a:solidFill>
                <a:latin typeface="Calibri"/>
              </a:rPr>
              <a:pPr>
                <a:defRPr/>
              </a:pPr>
              <a:t>15</a:t>
            </a:fld>
            <a:endParaRPr lang="en-AU">
              <a:solidFill>
                <a:prstClr val="black">
                  <a:tint val="75000"/>
                </a:prstClr>
              </a:solidFill>
              <a:latin typeface="Calibri"/>
            </a:endParaRPr>
          </a:p>
        </p:txBody>
      </p:sp>
    </p:spTree>
    <p:extLst>
      <p:ext uri="{BB962C8B-B14F-4D97-AF65-F5344CB8AC3E}">
        <p14:creationId xmlns:p14="http://schemas.microsoft.com/office/powerpoint/2010/main" val="394083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sp>
        <p:nvSpPr>
          <p:cNvPr id="4" name="Date Placeholder 3"/>
          <p:cNvSpPr>
            <a:spLocks noGrp="1"/>
          </p:cNvSpPr>
          <p:nvPr>
            <p:ph type="dt" sz="half" idx="10"/>
          </p:nvPr>
        </p:nvSpPr>
        <p:spPr/>
        <p:txBody>
          <a:bodyPr/>
          <a:lstStyle/>
          <a:p>
            <a:pPr>
              <a:defRPr/>
            </a:pPr>
            <a:fld id="{6F6D905C-94F9-42D7-A293-6A419EF438E2}"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EBCE4FB1-8911-40F5-ABA9-1DD912020683}" type="slidenum">
              <a:rPr lang="en-AU">
                <a:solidFill>
                  <a:prstClr val="black">
                    <a:tint val="75000"/>
                  </a:prstClr>
                </a:solidFill>
                <a:latin typeface="Calibri"/>
              </a:rPr>
              <a:pPr>
                <a:defRPr/>
              </a:pPr>
              <a:t>16</a:t>
            </a:fld>
            <a:endParaRPr lang="en-AU">
              <a:solidFill>
                <a:prstClr val="black">
                  <a:tint val="75000"/>
                </a:prstClr>
              </a:solidFill>
              <a:latin typeface="Calibri"/>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392" y="0"/>
            <a:ext cx="10044608" cy="6858000"/>
          </a:xfrm>
          <a:prstGeom prst="rect">
            <a:avLst/>
          </a:prstGeom>
        </p:spPr>
      </p:pic>
      <p:sp>
        <p:nvSpPr>
          <p:cNvPr id="7" name="TextBox 6"/>
          <p:cNvSpPr txBox="1"/>
          <p:nvPr/>
        </p:nvSpPr>
        <p:spPr>
          <a:xfrm>
            <a:off x="4871865" y="194872"/>
            <a:ext cx="5796136" cy="954107"/>
          </a:xfrm>
          <a:prstGeom prst="rect">
            <a:avLst/>
          </a:prstGeom>
          <a:noFill/>
        </p:spPr>
        <p:txBody>
          <a:bodyPr wrap="square" rtlCol="0">
            <a:spAutoFit/>
          </a:bodyPr>
          <a:lstStyle/>
          <a:p>
            <a:pPr fontAlgn="base">
              <a:spcBef>
                <a:spcPct val="0"/>
              </a:spcBef>
              <a:spcAft>
                <a:spcPct val="0"/>
              </a:spcAft>
            </a:pPr>
            <a:r>
              <a:rPr lang="en-AU" sz="2800" b="1" dirty="0">
                <a:solidFill>
                  <a:prstClr val="white"/>
                </a:solidFill>
                <a:latin typeface="Times New Roman" panose="02020603050405020304" pitchFamily="18" charset="0"/>
                <a:cs typeface="Times New Roman" panose="02020603050405020304" pitchFamily="18" charset="0"/>
              </a:rPr>
              <a:t>DECLARATIVE SKILLS IN ACTION</a:t>
            </a:r>
          </a:p>
        </p:txBody>
      </p:sp>
    </p:spTree>
    <p:extLst>
      <p:ext uri="{BB962C8B-B14F-4D97-AF65-F5344CB8AC3E}">
        <p14:creationId xmlns:p14="http://schemas.microsoft.com/office/powerpoint/2010/main" val="1708702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sp>
        <p:nvSpPr>
          <p:cNvPr id="4" name="Date Placeholder 3"/>
          <p:cNvSpPr>
            <a:spLocks noGrp="1"/>
          </p:cNvSpPr>
          <p:nvPr>
            <p:ph type="dt" sz="half" idx="10"/>
          </p:nvPr>
        </p:nvSpPr>
        <p:spPr/>
        <p:txBody>
          <a:bodyPr/>
          <a:lstStyle/>
          <a:p>
            <a:pPr>
              <a:defRPr/>
            </a:pPr>
            <a:fld id="{6F6D905C-94F9-42D7-A293-6A419EF438E2}"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EBCE4FB1-8911-40F5-ABA9-1DD912020683}" type="slidenum">
              <a:rPr lang="en-AU">
                <a:solidFill>
                  <a:prstClr val="black">
                    <a:tint val="75000"/>
                  </a:prstClr>
                </a:solidFill>
                <a:latin typeface="Calibri"/>
              </a:rPr>
              <a:pPr>
                <a:defRPr/>
              </a:pPr>
              <a:t>17</a:t>
            </a:fld>
            <a:endParaRPr lang="en-AU">
              <a:solidFill>
                <a:prstClr val="black">
                  <a:tint val="75000"/>
                </a:prstClr>
              </a:solidFill>
              <a:latin typeface="Calibri"/>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12192000" cy="6858000"/>
          </a:xfrm>
          <a:prstGeom prst="rect">
            <a:avLst/>
          </a:prstGeom>
        </p:spPr>
      </p:pic>
      <p:sp>
        <p:nvSpPr>
          <p:cNvPr id="7" name="Rectangle 6"/>
          <p:cNvSpPr/>
          <p:nvPr/>
        </p:nvSpPr>
        <p:spPr>
          <a:xfrm>
            <a:off x="1828800" y="5379001"/>
            <a:ext cx="4572000" cy="954107"/>
          </a:xfrm>
          <a:prstGeom prst="rect">
            <a:avLst/>
          </a:prstGeom>
        </p:spPr>
        <p:txBody>
          <a:bodyPr>
            <a:spAutoFit/>
          </a:bodyPr>
          <a:lstStyle/>
          <a:p>
            <a:pPr fontAlgn="base">
              <a:spcBef>
                <a:spcPct val="0"/>
              </a:spcBef>
              <a:spcAft>
                <a:spcPct val="0"/>
              </a:spcAft>
            </a:pPr>
            <a:r>
              <a:rPr lang="en-AU" sz="2800" b="1" dirty="0">
                <a:solidFill>
                  <a:prstClr val="white"/>
                </a:solidFill>
                <a:latin typeface="Times New Roman" panose="02020603050405020304" pitchFamily="18" charset="0"/>
                <a:cs typeface="Times New Roman" panose="02020603050405020304" pitchFamily="18" charset="0"/>
              </a:rPr>
              <a:t>WHAT’S IN MY PANTRY? REFRIGERATOR?</a:t>
            </a:r>
          </a:p>
        </p:txBody>
      </p:sp>
    </p:spTree>
    <p:extLst>
      <p:ext uri="{BB962C8B-B14F-4D97-AF65-F5344CB8AC3E}">
        <p14:creationId xmlns:p14="http://schemas.microsoft.com/office/powerpoint/2010/main" val="1477716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47528" y="188640"/>
            <a:ext cx="8363272" cy="641172"/>
          </a:xfrm>
        </p:spPr>
        <p:txBody>
          <a:bodyPr/>
          <a:lstStyle/>
          <a:p>
            <a:r>
              <a:rPr lang="en-AU" b="1" dirty="0">
                <a:solidFill>
                  <a:schemeClr val="bg1"/>
                </a:solidFill>
                <a:latin typeface="Gill Sans MT" panose="020B0502020104020203" pitchFamily="34" charset="0"/>
                <a:cs typeface="Times New Roman" panose="02020603050405020304" pitchFamily="18" charset="0"/>
              </a:rPr>
              <a:t>Declarative Skills </a:t>
            </a:r>
            <a:r>
              <a:rPr lang="en-AU" b="1" dirty="0" smtClean="0">
                <a:solidFill>
                  <a:schemeClr val="bg1"/>
                </a:solidFill>
                <a:latin typeface="Gill Sans MT" panose="020B0502020104020203" pitchFamily="34" charset="0"/>
                <a:cs typeface="Times New Roman" panose="02020603050405020304" pitchFamily="18" charset="0"/>
              </a:rPr>
              <a:t>– the </a:t>
            </a:r>
            <a:r>
              <a:rPr lang="en-AU" b="1" dirty="0">
                <a:solidFill>
                  <a:schemeClr val="bg1"/>
                </a:solidFill>
                <a:latin typeface="Gill Sans MT" panose="020B0502020104020203" pitchFamily="34" charset="0"/>
                <a:cs typeface="Times New Roman" panose="02020603050405020304" pitchFamily="18" charset="0"/>
              </a:rPr>
              <a:t>thinking skills</a:t>
            </a:r>
          </a:p>
          <a:p>
            <a:endParaRPr lang="en-AU" dirty="0"/>
          </a:p>
        </p:txBody>
      </p:sp>
      <p:sp>
        <p:nvSpPr>
          <p:cNvPr id="4" name="Date Placeholder 3"/>
          <p:cNvSpPr>
            <a:spLocks noGrp="1"/>
          </p:cNvSpPr>
          <p:nvPr>
            <p:ph type="dt" sz="half" idx="10"/>
          </p:nvPr>
        </p:nvSpPr>
        <p:spPr/>
        <p:txBody>
          <a:bodyPr/>
          <a:lstStyle/>
          <a:p>
            <a:pPr>
              <a:defRPr/>
            </a:pPr>
            <a:fld id="{6F6D905C-94F9-42D7-A293-6A419EF438E2}"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EBCE4FB1-8911-40F5-ABA9-1DD912020683}" type="slidenum">
              <a:rPr lang="en-AU">
                <a:solidFill>
                  <a:prstClr val="black">
                    <a:tint val="75000"/>
                  </a:prstClr>
                </a:solidFill>
                <a:latin typeface="Calibri"/>
              </a:rPr>
              <a:pPr>
                <a:defRPr/>
              </a:pPr>
              <a:t>18</a:t>
            </a:fld>
            <a:endParaRPr lang="en-AU">
              <a:solidFill>
                <a:prstClr val="black">
                  <a:tint val="75000"/>
                </a:prstClr>
              </a:solidFill>
              <a:latin typeface="Calibri"/>
            </a:endParaRPr>
          </a:p>
        </p:txBody>
      </p:sp>
      <p:sp>
        <p:nvSpPr>
          <p:cNvPr id="7" name="TextBox 6"/>
          <p:cNvSpPr txBox="1"/>
          <p:nvPr/>
        </p:nvSpPr>
        <p:spPr>
          <a:xfrm>
            <a:off x="2423592" y="1268761"/>
            <a:ext cx="7416824" cy="584775"/>
          </a:xfrm>
          <a:prstGeom prst="rect">
            <a:avLst/>
          </a:prstGeom>
          <a:noFill/>
        </p:spPr>
        <p:txBody>
          <a:bodyPr wrap="square" rtlCol="0">
            <a:spAutoFit/>
          </a:bodyPr>
          <a:lstStyle/>
          <a:p>
            <a:pPr fontAlgn="base">
              <a:spcBef>
                <a:spcPct val="0"/>
              </a:spcBef>
              <a:spcAft>
                <a:spcPct val="0"/>
              </a:spcAft>
            </a:pPr>
            <a:r>
              <a:rPr lang="en-AU" sz="3200" i="1" dirty="0">
                <a:solidFill>
                  <a:prstClr val="black"/>
                </a:solidFill>
                <a:latin typeface="Gill Sans MT" panose="020B0502020104020203" pitchFamily="34" charset="0"/>
                <a:cs typeface="Times New Roman" panose="02020603050405020304" pitchFamily="18" charset="0"/>
              </a:rPr>
              <a:t>What shall we have for dinner tonight</a:t>
            </a:r>
            <a:r>
              <a:rPr lang="en-AU" sz="3200" i="1" dirty="0">
                <a:solidFill>
                  <a:prstClr val="black"/>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5735960" y="1983146"/>
            <a:ext cx="4248472" cy="3385542"/>
          </a:xfrm>
          <a:prstGeom prst="rect">
            <a:avLst/>
          </a:prstGeom>
          <a:noFill/>
        </p:spPr>
        <p:txBody>
          <a:bodyPr wrap="square" rtlCol="0">
            <a:spAutoFit/>
          </a:bodyPr>
          <a:lstStyle/>
          <a:p>
            <a:pPr fontAlgn="base">
              <a:spcBef>
                <a:spcPct val="0"/>
              </a:spcBef>
              <a:spcAft>
                <a:spcPct val="0"/>
              </a:spcAft>
            </a:pPr>
            <a:r>
              <a:rPr lang="en-AU" sz="2800" dirty="0">
                <a:solidFill>
                  <a:prstClr val="black"/>
                </a:solidFill>
                <a:latin typeface="Gill Sans MT" panose="020B0502020104020203" pitchFamily="34" charset="0"/>
                <a:cs typeface="Arial" panose="020B0604020202020204" pitchFamily="34" charset="0"/>
              </a:rPr>
              <a:t>Two-stage process skill of designing and planning of healthy meals to suit the dietary and sensory (likes and dislikes) needs of family members and friends consuming those meals.</a:t>
            </a:r>
            <a:r>
              <a:rPr lang="en-AU" dirty="0">
                <a:solidFill>
                  <a:prstClr val="black"/>
                </a:solidFill>
                <a:latin typeface="Arial" charset="0"/>
                <a:cs typeface="Arial" charset="0"/>
              </a:rPr>
              <a:t/>
            </a:r>
            <a:br>
              <a:rPr lang="en-AU" dirty="0">
                <a:solidFill>
                  <a:prstClr val="black"/>
                </a:solidFill>
                <a:latin typeface="Arial" charset="0"/>
                <a:cs typeface="Arial" charset="0"/>
              </a:rPr>
            </a:br>
            <a:endParaRPr lang="en-AU" dirty="0">
              <a:solidFill>
                <a:prstClr val="black"/>
              </a:solidFill>
              <a:latin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1200" y="2345979"/>
            <a:ext cx="3034680" cy="2667198"/>
          </a:xfrm>
          <a:prstGeom prst="rect">
            <a:avLst/>
          </a:prstGeom>
        </p:spPr>
      </p:pic>
    </p:spTree>
    <p:extLst>
      <p:ext uri="{BB962C8B-B14F-4D97-AF65-F5344CB8AC3E}">
        <p14:creationId xmlns:p14="http://schemas.microsoft.com/office/powerpoint/2010/main" val="2567687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a:spLocks/>
          </p:cNvSpPr>
          <p:nvPr/>
        </p:nvSpPr>
        <p:spPr>
          <a:xfrm rot="19080000" flipV="1">
            <a:off x="5915015" y="1384706"/>
            <a:ext cx="3688363" cy="3158397"/>
          </a:xfrm>
          <a:prstGeom prst="ellipse">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scene3d>
              <a:camera prst="orthographicFront">
                <a:rot lat="0" lon="0" rev="13800000"/>
              </a:camera>
              <a:lightRig rig="threePt" dir="t"/>
            </a:scene3d>
          </a:bodyPr>
          <a:lstStyle/>
          <a:p>
            <a:pPr algn="ctr" fontAlgn="base">
              <a:spcBef>
                <a:spcPct val="0"/>
              </a:spcBef>
              <a:spcAft>
                <a:spcPct val="0"/>
              </a:spcAft>
            </a:pPr>
            <a:endParaRPr lang="en-AU" sz="1600" dirty="0">
              <a:solidFill>
                <a:prstClr val="black"/>
              </a:solidFill>
              <a:latin typeface="Calibri"/>
            </a:endParaRPr>
          </a:p>
        </p:txBody>
      </p:sp>
      <p:sp>
        <p:nvSpPr>
          <p:cNvPr id="9" name="Oval 8"/>
          <p:cNvSpPr>
            <a:spLocks/>
          </p:cNvSpPr>
          <p:nvPr/>
        </p:nvSpPr>
        <p:spPr>
          <a:xfrm rot="2880000" flipV="1">
            <a:off x="2030265" y="1071666"/>
            <a:ext cx="3877333" cy="4074376"/>
          </a:xfrm>
          <a:prstGeom prst="ellipse">
            <a:avLst/>
          </a:prstGeom>
          <a:no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scene3d>
              <a:camera prst="orthographicFront">
                <a:rot lat="0" lon="0" rev="13800000"/>
              </a:camera>
              <a:lightRig rig="threePt" dir="t"/>
            </a:scene3d>
          </a:bodyPr>
          <a:lstStyle/>
          <a:p>
            <a:pPr algn="ctr" fontAlgn="base">
              <a:spcBef>
                <a:spcPct val="0"/>
              </a:spcBef>
              <a:spcAft>
                <a:spcPct val="0"/>
              </a:spcAft>
            </a:pPr>
            <a:endParaRPr lang="en-AU" sz="1600" dirty="0">
              <a:solidFill>
                <a:prstClr val="black"/>
              </a:solidFill>
              <a:latin typeface="Calibri"/>
            </a:endParaRPr>
          </a:p>
        </p:txBody>
      </p:sp>
      <p:sp>
        <p:nvSpPr>
          <p:cNvPr id="10" name="TextBox 9"/>
          <p:cNvSpPr txBox="1"/>
          <p:nvPr/>
        </p:nvSpPr>
        <p:spPr>
          <a:xfrm>
            <a:off x="2477270" y="1461831"/>
            <a:ext cx="3133008" cy="2785378"/>
          </a:xfrm>
          <a:prstGeom prst="rect">
            <a:avLst/>
          </a:prstGeom>
          <a:noFill/>
        </p:spPr>
        <p:txBody>
          <a:bodyPr wrap="square" rtlCol="0">
            <a:spAutoFit/>
          </a:bodyPr>
          <a:lstStyle/>
          <a:p>
            <a:pPr fontAlgn="base">
              <a:spcBef>
                <a:spcPct val="0"/>
              </a:spcBef>
              <a:spcAft>
                <a:spcPct val="0"/>
              </a:spcAft>
            </a:pPr>
            <a:r>
              <a:rPr lang="en-AU" sz="1600" dirty="0">
                <a:solidFill>
                  <a:prstClr val="black"/>
                </a:solidFill>
                <a:latin typeface="Arial" charset="0"/>
                <a:cs typeface="Arial" charset="0"/>
              </a:rPr>
              <a:t>          </a:t>
            </a:r>
            <a:r>
              <a:rPr lang="en-AU" sz="1600" b="1" dirty="0">
                <a:solidFill>
                  <a:srgbClr val="4F81BD">
                    <a:lumMod val="75000"/>
                  </a:srgbClr>
                </a:solidFill>
                <a:latin typeface="Arial" charset="0"/>
                <a:cs typeface="Arial" charset="0"/>
              </a:rPr>
              <a:t>1. Planning </a:t>
            </a:r>
          </a:p>
          <a:p>
            <a:pPr fontAlgn="base">
              <a:spcBef>
                <a:spcPct val="0"/>
              </a:spcBef>
              <a:spcAft>
                <a:spcPct val="0"/>
              </a:spcAft>
            </a:pPr>
            <a:r>
              <a:rPr lang="en-AU" sz="1600" b="1" dirty="0">
                <a:solidFill>
                  <a:srgbClr val="4F81BD">
                    <a:lumMod val="75000"/>
                  </a:srgbClr>
                </a:solidFill>
                <a:latin typeface="Arial" charset="0"/>
                <a:cs typeface="Arial" charset="0"/>
              </a:rPr>
              <a:t>       and Management</a:t>
            </a:r>
          </a:p>
          <a:p>
            <a:pPr fontAlgn="base">
              <a:spcBef>
                <a:spcPct val="0"/>
              </a:spcBef>
              <a:spcAft>
                <a:spcPct val="0"/>
              </a:spcAft>
            </a:pPr>
            <a:endParaRPr lang="en-AU" sz="1100" b="1" dirty="0">
              <a:solidFill>
                <a:srgbClr val="4F81BD">
                  <a:lumMod val="75000"/>
                </a:srgbClr>
              </a:solidFill>
              <a:latin typeface="Arial" charset="0"/>
              <a:cs typeface="Arial" charset="0"/>
            </a:endParaRPr>
          </a:p>
          <a:p>
            <a:pPr fontAlgn="base">
              <a:spcBef>
                <a:spcPct val="0"/>
              </a:spcBef>
              <a:spcAft>
                <a:spcPct val="0"/>
              </a:spcAft>
            </a:pPr>
            <a:r>
              <a:rPr lang="en-AU" sz="1100" b="1" dirty="0">
                <a:solidFill>
                  <a:srgbClr val="4F81BD">
                    <a:lumMod val="50000"/>
                  </a:srgbClr>
                </a:solidFill>
                <a:latin typeface="Arial" charset="0"/>
                <a:cs typeface="Arial" charset="0"/>
              </a:rPr>
              <a:t>1.1 Prioritise money and time for food.</a:t>
            </a:r>
          </a:p>
          <a:p>
            <a:pPr fontAlgn="base">
              <a:spcBef>
                <a:spcPct val="0"/>
              </a:spcBef>
              <a:spcAft>
                <a:spcPct val="0"/>
              </a:spcAft>
            </a:pPr>
            <a:endParaRPr lang="en-AU" sz="1100" b="1" dirty="0">
              <a:solidFill>
                <a:srgbClr val="4F81BD">
                  <a:lumMod val="50000"/>
                </a:srgbClr>
              </a:solidFill>
              <a:latin typeface="Arial" charset="0"/>
              <a:cs typeface="Arial" charset="0"/>
            </a:endParaRPr>
          </a:p>
          <a:p>
            <a:pPr fontAlgn="base">
              <a:spcBef>
                <a:spcPct val="0"/>
              </a:spcBef>
              <a:spcAft>
                <a:spcPct val="0"/>
              </a:spcAft>
            </a:pPr>
            <a:r>
              <a:rPr lang="en-AU" sz="1100" b="1" dirty="0">
                <a:solidFill>
                  <a:srgbClr val="4F81BD">
                    <a:lumMod val="50000"/>
                  </a:srgbClr>
                </a:solidFill>
                <a:latin typeface="Arial" charset="0"/>
                <a:cs typeface="Arial" charset="0"/>
              </a:rPr>
              <a:t>1.2 Plan food intake (formally and informally) so that food can be regularly accessed through some source, irrespective of changes in circumstances or environment.</a:t>
            </a:r>
          </a:p>
          <a:p>
            <a:pPr fontAlgn="base">
              <a:spcBef>
                <a:spcPct val="0"/>
              </a:spcBef>
              <a:spcAft>
                <a:spcPct val="0"/>
              </a:spcAft>
            </a:pPr>
            <a:endParaRPr lang="en-AU" sz="1100" b="1" dirty="0">
              <a:solidFill>
                <a:srgbClr val="4F81BD">
                  <a:lumMod val="50000"/>
                </a:srgbClr>
              </a:solidFill>
              <a:latin typeface="Arial" charset="0"/>
              <a:cs typeface="Arial" charset="0"/>
            </a:endParaRPr>
          </a:p>
          <a:p>
            <a:pPr fontAlgn="base">
              <a:spcBef>
                <a:spcPct val="0"/>
              </a:spcBef>
              <a:spcAft>
                <a:spcPct val="0"/>
              </a:spcAft>
            </a:pPr>
            <a:r>
              <a:rPr lang="en-AU" sz="1100" b="1" dirty="0">
                <a:solidFill>
                  <a:srgbClr val="4F81BD">
                    <a:lumMod val="50000"/>
                  </a:srgbClr>
                </a:solidFill>
                <a:latin typeface="Arial" charset="0"/>
                <a:cs typeface="Arial" charset="0"/>
              </a:rPr>
              <a:t>       1.3 Make feasible food decisions which  balance food needs (e.g. nutrition, taste,   </a:t>
            </a:r>
          </a:p>
          <a:p>
            <a:pPr fontAlgn="base">
              <a:spcBef>
                <a:spcPct val="0"/>
              </a:spcBef>
              <a:spcAft>
                <a:spcPct val="0"/>
              </a:spcAft>
            </a:pPr>
            <a:r>
              <a:rPr lang="en-AU" sz="1100" b="1" dirty="0">
                <a:solidFill>
                  <a:srgbClr val="4F81BD">
                    <a:lumMod val="50000"/>
                  </a:srgbClr>
                </a:solidFill>
                <a:latin typeface="Arial" charset="0"/>
                <a:cs typeface="Arial" charset="0"/>
              </a:rPr>
              <a:t>     hunger) with available resources (e.g. time, money, skills, equipment).</a:t>
            </a:r>
          </a:p>
        </p:txBody>
      </p:sp>
      <p:sp>
        <p:nvSpPr>
          <p:cNvPr id="13" name="TextBox 12"/>
          <p:cNvSpPr txBox="1"/>
          <p:nvPr/>
        </p:nvSpPr>
        <p:spPr>
          <a:xfrm>
            <a:off x="6391043" y="1800387"/>
            <a:ext cx="2736304" cy="2108269"/>
          </a:xfrm>
          <a:prstGeom prst="rect">
            <a:avLst/>
          </a:prstGeom>
          <a:noFill/>
        </p:spPr>
        <p:txBody>
          <a:bodyPr wrap="square" rtlCol="0">
            <a:spAutoFit/>
          </a:bodyPr>
          <a:lstStyle/>
          <a:p>
            <a:pPr marL="342900" indent="-342900" fontAlgn="base">
              <a:spcBef>
                <a:spcPct val="0"/>
              </a:spcBef>
              <a:spcAft>
                <a:spcPct val="0"/>
              </a:spcAft>
            </a:pPr>
            <a:r>
              <a:rPr lang="en-AU" sz="1600" b="1" dirty="0">
                <a:solidFill>
                  <a:prstClr val="black"/>
                </a:solidFill>
                <a:latin typeface="Arial" charset="0"/>
                <a:cs typeface="Arial" charset="0"/>
              </a:rPr>
              <a:t>                 </a:t>
            </a:r>
            <a:r>
              <a:rPr lang="en-AU" sz="1600" b="1" dirty="0">
                <a:solidFill>
                  <a:srgbClr val="F79646">
                    <a:lumMod val="75000"/>
                  </a:srgbClr>
                </a:solidFill>
                <a:latin typeface="Arial" charset="0"/>
                <a:cs typeface="Arial" charset="0"/>
              </a:rPr>
              <a:t>2. Selection</a:t>
            </a:r>
          </a:p>
          <a:p>
            <a:pPr marL="342900" indent="-342900" fontAlgn="base">
              <a:spcBef>
                <a:spcPct val="0"/>
              </a:spcBef>
              <a:spcAft>
                <a:spcPct val="0"/>
              </a:spcAft>
            </a:pPr>
            <a:endParaRPr lang="en-AU" sz="1600" b="1" dirty="0">
              <a:solidFill>
                <a:srgbClr val="F79646">
                  <a:lumMod val="75000"/>
                </a:srgbClr>
              </a:solidFill>
              <a:latin typeface="Arial" charset="0"/>
              <a:cs typeface="Arial" charset="0"/>
            </a:endParaRPr>
          </a:p>
          <a:p>
            <a:pPr fontAlgn="base">
              <a:spcBef>
                <a:spcPct val="0"/>
              </a:spcBef>
              <a:spcAft>
                <a:spcPct val="0"/>
              </a:spcAft>
            </a:pPr>
            <a:r>
              <a:rPr lang="en-AU" sz="1100" b="1" dirty="0">
                <a:solidFill>
                  <a:srgbClr val="F79646">
                    <a:lumMod val="75000"/>
                  </a:srgbClr>
                </a:solidFill>
                <a:latin typeface="Arial" charset="0"/>
                <a:cs typeface="Arial" charset="0"/>
              </a:rPr>
              <a:t>     2.1 Access food through multiple sources and the know advantages and disadvantages of these  sources.</a:t>
            </a:r>
          </a:p>
          <a:p>
            <a:pPr fontAlgn="base">
              <a:spcBef>
                <a:spcPct val="0"/>
              </a:spcBef>
              <a:spcAft>
                <a:spcPct val="0"/>
              </a:spcAft>
            </a:pPr>
            <a:endParaRPr lang="en-AU" sz="1100" b="1" dirty="0">
              <a:solidFill>
                <a:srgbClr val="F79646">
                  <a:lumMod val="75000"/>
                </a:srgbClr>
              </a:solidFill>
              <a:latin typeface="Arial" charset="0"/>
              <a:cs typeface="Arial" charset="0"/>
            </a:endParaRPr>
          </a:p>
          <a:p>
            <a:pPr fontAlgn="base">
              <a:spcBef>
                <a:spcPct val="0"/>
              </a:spcBef>
              <a:spcAft>
                <a:spcPct val="0"/>
              </a:spcAft>
            </a:pPr>
            <a:r>
              <a:rPr lang="en-AU" sz="1100" b="1" dirty="0">
                <a:solidFill>
                  <a:srgbClr val="F79646">
                    <a:lumMod val="75000"/>
                  </a:srgbClr>
                </a:solidFill>
                <a:latin typeface="Arial" charset="0"/>
                <a:cs typeface="Arial" charset="0"/>
              </a:rPr>
              <a:t>2.2 Determine what is in a food product, where it came from, how to store it and use it.</a:t>
            </a:r>
          </a:p>
          <a:p>
            <a:pPr fontAlgn="base">
              <a:spcBef>
                <a:spcPct val="0"/>
              </a:spcBef>
              <a:spcAft>
                <a:spcPct val="0"/>
              </a:spcAft>
            </a:pPr>
            <a:endParaRPr lang="en-AU" sz="1100" b="1" dirty="0">
              <a:solidFill>
                <a:srgbClr val="F79646">
                  <a:lumMod val="75000"/>
                </a:srgbClr>
              </a:solidFill>
              <a:latin typeface="Arial" charset="0"/>
              <a:cs typeface="Arial" charset="0"/>
            </a:endParaRPr>
          </a:p>
          <a:p>
            <a:pPr fontAlgn="base">
              <a:spcBef>
                <a:spcPct val="0"/>
              </a:spcBef>
              <a:spcAft>
                <a:spcPct val="0"/>
              </a:spcAft>
            </a:pPr>
            <a:r>
              <a:rPr lang="en-AU" sz="1100" b="1" dirty="0">
                <a:solidFill>
                  <a:srgbClr val="F79646">
                    <a:lumMod val="75000"/>
                  </a:srgbClr>
                </a:solidFill>
                <a:latin typeface="Arial" charset="0"/>
                <a:cs typeface="Arial" charset="0"/>
              </a:rPr>
              <a:t>2.3 Judge the quality of food.</a:t>
            </a:r>
          </a:p>
        </p:txBody>
      </p:sp>
      <p:sp>
        <p:nvSpPr>
          <p:cNvPr id="17" name="Flowchart: Connector 16"/>
          <p:cNvSpPr/>
          <p:nvPr/>
        </p:nvSpPr>
        <p:spPr>
          <a:xfrm>
            <a:off x="4971430" y="4059910"/>
            <a:ext cx="2232247" cy="936104"/>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en-AU" sz="1600" b="1" i="1" dirty="0">
                <a:solidFill>
                  <a:prstClr val="white"/>
                </a:solidFill>
                <a:latin typeface="Calibri"/>
              </a:rPr>
              <a:t>FOOD LITERACY</a:t>
            </a:r>
          </a:p>
          <a:p>
            <a:pPr algn="ctr" fontAlgn="base">
              <a:spcBef>
                <a:spcPct val="0"/>
              </a:spcBef>
              <a:spcAft>
                <a:spcPct val="0"/>
              </a:spcAft>
            </a:pPr>
            <a:r>
              <a:rPr lang="en-AU" sz="1400" b="1" i="1" dirty="0">
                <a:solidFill>
                  <a:prstClr val="white"/>
                </a:solidFill>
                <a:latin typeface="Calibri"/>
              </a:rPr>
              <a:t>Is the ability to.. </a:t>
            </a:r>
          </a:p>
        </p:txBody>
      </p:sp>
      <p:sp>
        <p:nvSpPr>
          <p:cNvPr id="15" name="Subtitle 2"/>
          <p:cNvSpPr txBox="1">
            <a:spLocks/>
          </p:cNvSpPr>
          <p:nvPr/>
        </p:nvSpPr>
        <p:spPr>
          <a:xfrm>
            <a:off x="1847528" y="188640"/>
            <a:ext cx="8424936" cy="6411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AU" b="1" dirty="0">
                <a:solidFill>
                  <a:prstClr val="white"/>
                </a:solidFill>
                <a:latin typeface="Times New Roman" panose="02020603050405020304" pitchFamily="18" charset="0"/>
                <a:cs typeface="Times New Roman" panose="02020603050405020304" pitchFamily="18" charset="0"/>
              </a:rPr>
              <a:t>Declarative Skills – the thinking skills</a:t>
            </a:r>
          </a:p>
          <a:p>
            <a:endParaRPr lang="en-AU" dirty="0">
              <a:solidFill>
                <a:prstClr val="black"/>
              </a:solidFill>
              <a:latin typeface="Calibri"/>
            </a:endParaRPr>
          </a:p>
        </p:txBody>
      </p:sp>
      <p:sp>
        <p:nvSpPr>
          <p:cNvPr id="2" name="TextBox 1"/>
          <p:cNvSpPr txBox="1"/>
          <p:nvPr/>
        </p:nvSpPr>
        <p:spPr>
          <a:xfrm>
            <a:off x="4511824" y="5371475"/>
            <a:ext cx="4536504" cy="369332"/>
          </a:xfrm>
          <a:prstGeom prst="rect">
            <a:avLst/>
          </a:prstGeom>
          <a:noFill/>
        </p:spPr>
        <p:txBody>
          <a:bodyPr wrap="square" rtlCol="0">
            <a:spAutoFit/>
          </a:bodyPr>
          <a:lstStyle/>
          <a:p>
            <a:pPr fontAlgn="base">
              <a:spcBef>
                <a:spcPct val="0"/>
              </a:spcBef>
              <a:spcAft>
                <a:spcPct val="0"/>
              </a:spcAft>
            </a:pPr>
            <a:r>
              <a:rPr lang="en-AU" dirty="0">
                <a:solidFill>
                  <a:prstClr val="black"/>
                </a:solidFill>
                <a:latin typeface="Arial" charset="0"/>
                <a:cs typeface="Arial" charset="0"/>
              </a:rPr>
              <a:t>Helen Vidgen</a:t>
            </a:r>
          </a:p>
        </p:txBody>
      </p:sp>
    </p:spTree>
    <p:extLst>
      <p:ext uri="{BB962C8B-B14F-4D97-AF65-F5344CB8AC3E}">
        <p14:creationId xmlns:p14="http://schemas.microsoft.com/office/powerpoint/2010/main" val="1874601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809750" y="142876"/>
            <a:ext cx="8572500" cy="36433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rgbClr val="FFFFFF"/>
              </a:solidFill>
              <a:latin typeface="Calibri"/>
              <a:cs typeface="Arial" charset="0"/>
            </a:endParaRPr>
          </a:p>
        </p:txBody>
      </p:sp>
      <p:sp>
        <p:nvSpPr>
          <p:cNvPr id="8" name="Date Placeholder 7"/>
          <p:cNvSpPr>
            <a:spLocks noGrp="1"/>
          </p:cNvSpPr>
          <p:nvPr>
            <p:ph type="dt" sz="quarter" idx="10"/>
          </p:nvPr>
        </p:nvSpPr>
        <p:spPr/>
        <p:txBody>
          <a:bodyPr/>
          <a:lstStyle/>
          <a:p>
            <a:pPr>
              <a:defRPr/>
            </a:pPr>
            <a:fld id="{6078BED9-1621-4250-A94F-877E6B5347F9}"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pPr>
              <a:defRPr/>
            </a:pPr>
            <a:fld id="{D235E358-9C9D-4153-A8BB-4CCFD6CBA3B0}" type="slidenum">
              <a:rPr lang="en-AU">
                <a:solidFill>
                  <a:prstClr val="black">
                    <a:tint val="75000"/>
                  </a:prstClr>
                </a:solidFill>
                <a:latin typeface="Calibri"/>
              </a:rPr>
              <a:pPr>
                <a:defRPr/>
              </a:pPr>
              <a:t>2</a:t>
            </a:fld>
            <a:endParaRPr lang="en-AU">
              <a:solidFill>
                <a:prstClr val="black">
                  <a:tint val="75000"/>
                </a:prstClr>
              </a:solidFill>
              <a:latin typeface="Calibri"/>
            </a:endParaRPr>
          </a:p>
        </p:txBody>
      </p:sp>
      <p:sp>
        <p:nvSpPr>
          <p:cNvPr id="3" name="TextBox 2"/>
          <p:cNvSpPr txBox="1"/>
          <p:nvPr/>
        </p:nvSpPr>
        <p:spPr>
          <a:xfrm>
            <a:off x="6252557" y="3929064"/>
            <a:ext cx="4042792" cy="2585323"/>
          </a:xfrm>
          <a:prstGeom prst="rect">
            <a:avLst/>
          </a:prstGeom>
          <a:noFill/>
        </p:spPr>
        <p:txBody>
          <a:bodyPr wrap="square" rtlCol="0">
            <a:spAutoFit/>
          </a:bodyPr>
          <a:lstStyle/>
          <a:p>
            <a:pPr fontAlgn="base">
              <a:spcBef>
                <a:spcPct val="0"/>
              </a:spcBef>
              <a:spcAft>
                <a:spcPct val="0"/>
              </a:spcAft>
            </a:pPr>
            <a:r>
              <a:rPr lang="en-AU" b="1" dirty="0">
                <a:solidFill>
                  <a:prstClr val="black"/>
                </a:solidFill>
                <a:latin typeface="Arial" charset="0"/>
                <a:cs typeface="Arial" charset="0"/>
              </a:rPr>
              <a:t>Sandra Fordyce-Voorham</a:t>
            </a:r>
          </a:p>
          <a:p>
            <a:pPr fontAlgn="base">
              <a:spcBef>
                <a:spcPct val="0"/>
              </a:spcBef>
              <a:spcAft>
                <a:spcPct val="0"/>
              </a:spcAft>
            </a:pPr>
            <a:r>
              <a:rPr lang="en-AU" dirty="0">
                <a:solidFill>
                  <a:prstClr val="black"/>
                </a:solidFill>
                <a:latin typeface="Arial" charset="0"/>
                <a:cs typeface="Arial" charset="0"/>
              </a:rPr>
              <a:t>PhD, MEd, </a:t>
            </a:r>
            <a:r>
              <a:rPr lang="en-AU" dirty="0" err="1">
                <a:solidFill>
                  <a:prstClr val="black"/>
                </a:solidFill>
                <a:latin typeface="Arial" charset="0"/>
                <a:cs typeface="Arial" charset="0"/>
              </a:rPr>
              <a:t>BEd</a:t>
            </a:r>
            <a:r>
              <a:rPr lang="en-AU" dirty="0">
                <a:solidFill>
                  <a:prstClr val="black"/>
                </a:solidFill>
                <a:latin typeface="Arial" charset="0"/>
                <a:cs typeface="Arial" charset="0"/>
              </a:rPr>
              <a:t> (Home Economics)</a:t>
            </a:r>
            <a:r>
              <a:rPr lang="en-AU" b="1" dirty="0">
                <a:solidFill>
                  <a:prstClr val="black"/>
                </a:solidFill>
                <a:latin typeface="Arial" charset="0"/>
                <a:cs typeface="Arial" charset="0"/>
              </a:rPr>
              <a:t> </a:t>
            </a:r>
            <a:endParaRPr lang="en-AU" dirty="0">
              <a:solidFill>
                <a:prstClr val="black"/>
              </a:solidFill>
              <a:latin typeface="Arial" charset="0"/>
              <a:cs typeface="Arial" charset="0"/>
            </a:endParaRPr>
          </a:p>
          <a:p>
            <a:pPr fontAlgn="base">
              <a:spcBef>
                <a:spcPct val="0"/>
              </a:spcBef>
              <a:spcAft>
                <a:spcPct val="0"/>
              </a:spcAft>
            </a:pPr>
            <a:r>
              <a:rPr lang="en-AU" dirty="0">
                <a:solidFill>
                  <a:prstClr val="black"/>
                </a:solidFill>
                <a:latin typeface="Arial" charset="0"/>
                <a:cs typeface="Arial" charset="0"/>
              </a:rPr>
              <a:t>Head of Food &amp; Nutrition </a:t>
            </a:r>
          </a:p>
          <a:p>
            <a:pPr fontAlgn="base">
              <a:spcBef>
                <a:spcPct val="0"/>
              </a:spcBef>
              <a:spcAft>
                <a:spcPct val="0"/>
              </a:spcAft>
            </a:pPr>
            <a:r>
              <a:rPr lang="en-AU" dirty="0">
                <a:solidFill>
                  <a:prstClr val="black"/>
                </a:solidFill>
                <a:latin typeface="Arial" charset="0"/>
                <a:cs typeface="Arial" charset="0"/>
              </a:rPr>
              <a:t>Mentone Girls’ Grammar School</a:t>
            </a:r>
          </a:p>
          <a:p>
            <a:pPr fontAlgn="base">
              <a:spcBef>
                <a:spcPct val="0"/>
              </a:spcBef>
              <a:spcAft>
                <a:spcPct val="0"/>
              </a:spcAft>
            </a:pPr>
            <a:r>
              <a:rPr lang="en-AU" dirty="0">
                <a:solidFill>
                  <a:prstClr val="black"/>
                </a:solidFill>
                <a:latin typeface="Arial" charset="0"/>
                <a:cs typeface="Arial" charset="0"/>
              </a:rPr>
              <a:t>Melbourne, Australia</a:t>
            </a:r>
          </a:p>
          <a:p>
            <a:pPr fontAlgn="base">
              <a:spcBef>
                <a:spcPct val="0"/>
              </a:spcBef>
              <a:spcAft>
                <a:spcPct val="0"/>
              </a:spcAft>
            </a:pPr>
            <a:r>
              <a:rPr lang="en-AU" dirty="0">
                <a:solidFill>
                  <a:prstClr val="black"/>
                </a:solidFill>
                <a:latin typeface="Arial" charset="0"/>
                <a:cs typeface="Arial" charset="0"/>
                <a:hlinkClick r:id="rId3"/>
              </a:rPr>
              <a:t>sfordyce@mentonegirls.vic.edu.au</a:t>
            </a:r>
            <a:r>
              <a:rPr lang="en-AU" dirty="0">
                <a:solidFill>
                  <a:prstClr val="black"/>
                </a:solidFill>
                <a:latin typeface="Arial" charset="0"/>
                <a:cs typeface="Arial" charset="0"/>
              </a:rPr>
              <a:t> </a:t>
            </a:r>
          </a:p>
          <a:p>
            <a:pPr fontAlgn="base">
              <a:spcBef>
                <a:spcPct val="0"/>
              </a:spcBef>
              <a:spcAft>
                <a:spcPct val="0"/>
              </a:spcAft>
            </a:pPr>
            <a:endParaRPr lang="en-AU" dirty="0">
              <a:solidFill>
                <a:prstClr val="black"/>
              </a:solidFill>
              <a:latin typeface="Arial" charset="0"/>
              <a:cs typeface="Arial" charset="0"/>
            </a:endParaRPr>
          </a:p>
          <a:p>
            <a:pPr fontAlgn="base">
              <a:spcBef>
                <a:spcPct val="0"/>
              </a:spcBef>
              <a:spcAft>
                <a:spcPct val="0"/>
              </a:spcAft>
            </a:pPr>
            <a:r>
              <a:rPr lang="en-AU" dirty="0">
                <a:solidFill>
                  <a:prstClr val="black"/>
                </a:solidFill>
                <a:latin typeface="Arial" charset="0"/>
                <a:cs typeface="Arial" charset="0"/>
                <a:hlinkClick r:id="rId4"/>
              </a:rPr>
              <a:t>Food Skills Australia</a:t>
            </a:r>
            <a:endParaRPr lang="en-AU" dirty="0">
              <a:solidFill>
                <a:prstClr val="black"/>
              </a:solidFill>
              <a:latin typeface="Arial" charset="0"/>
              <a:cs typeface="Arial" charset="0"/>
            </a:endParaRPr>
          </a:p>
          <a:p>
            <a:pPr fontAlgn="base">
              <a:spcBef>
                <a:spcPct val="0"/>
              </a:spcBef>
              <a:spcAft>
                <a:spcPct val="0"/>
              </a:spcAft>
            </a:pPr>
            <a:endParaRPr lang="en-AU" dirty="0">
              <a:solidFill>
                <a:prstClr val="black"/>
              </a:solidFill>
              <a:latin typeface="Arial" charset="0"/>
              <a:cs typeface="Arial" charset="0"/>
            </a:endParaRPr>
          </a:p>
        </p:txBody>
      </p:sp>
      <p:sp>
        <p:nvSpPr>
          <p:cNvPr id="4" name="TextBox 3"/>
          <p:cNvSpPr txBox="1"/>
          <p:nvPr/>
        </p:nvSpPr>
        <p:spPr>
          <a:xfrm>
            <a:off x="1809751" y="1052737"/>
            <a:ext cx="8485598" cy="1538883"/>
          </a:xfrm>
          <a:prstGeom prst="rect">
            <a:avLst/>
          </a:prstGeom>
          <a:noFill/>
        </p:spPr>
        <p:txBody>
          <a:bodyPr wrap="square" rtlCol="0">
            <a:spAutoFit/>
          </a:bodyPr>
          <a:lstStyle/>
          <a:p>
            <a:pPr fontAlgn="base">
              <a:spcBef>
                <a:spcPct val="0"/>
              </a:spcBef>
              <a:spcAft>
                <a:spcPct val="0"/>
              </a:spcAft>
            </a:pPr>
            <a:r>
              <a:rPr lang="en-AU" sz="3000" b="1" dirty="0">
                <a:solidFill>
                  <a:prstClr val="white"/>
                </a:solidFill>
                <a:latin typeface="Arial" charset="0"/>
                <a:cs typeface="Arial" charset="0"/>
              </a:rPr>
              <a:t>‘FOOD LITERACY’ VERSUS ‘FOOD SKILLS’… </a:t>
            </a:r>
          </a:p>
          <a:p>
            <a:pPr fontAlgn="base">
              <a:spcBef>
                <a:spcPct val="0"/>
              </a:spcBef>
              <a:spcAft>
                <a:spcPct val="0"/>
              </a:spcAft>
            </a:pPr>
            <a:endParaRPr lang="en-AU" sz="3200" b="1" dirty="0">
              <a:solidFill>
                <a:prstClr val="white"/>
              </a:solidFill>
              <a:latin typeface="Arial" charset="0"/>
              <a:cs typeface="Arial" charset="0"/>
            </a:endParaRPr>
          </a:p>
          <a:p>
            <a:pPr algn="r" fontAlgn="base">
              <a:spcBef>
                <a:spcPct val="0"/>
              </a:spcBef>
              <a:spcAft>
                <a:spcPct val="0"/>
              </a:spcAft>
            </a:pPr>
            <a:r>
              <a:rPr lang="en-AU" sz="3200" b="1" i="1" dirty="0">
                <a:solidFill>
                  <a:prstClr val="white"/>
                </a:solidFill>
                <a:latin typeface="Arial" charset="0"/>
                <a:cs typeface="Arial" charset="0"/>
              </a:rPr>
              <a:t>WHAT </a:t>
            </a:r>
            <a:r>
              <a:rPr lang="en-AU" sz="3200" b="1" dirty="0">
                <a:solidFill>
                  <a:prstClr val="white"/>
                </a:solidFill>
                <a:latin typeface="Arial" charset="0"/>
                <a:cs typeface="Arial" charset="0"/>
              </a:rPr>
              <a:t>EXACTLY IS THE SAMENESS?</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9840" y="3814790"/>
            <a:ext cx="1405920" cy="1819426"/>
          </a:xfrm>
          <a:prstGeom prst="rect">
            <a:avLst/>
          </a:prstGeom>
        </p:spPr>
      </p:pic>
    </p:spTree>
    <p:extLst>
      <p:ext uri="{BB962C8B-B14F-4D97-AF65-F5344CB8AC3E}">
        <p14:creationId xmlns:p14="http://schemas.microsoft.com/office/powerpoint/2010/main" val="438019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6F6D905C-94F9-42D7-A293-6A419EF438E2}"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EBCE4FB1-8911-40F5-ABA9-1DD912020683}" type="slidenum">
              <a:rPr lang="en-AU">
                <a:solidFill>
                  <a:prstClr val="black">
                    <a:tint val="75000"/>
                  </a:prstClr>
                </a:solidFill>
                <a:latin typeface="Calibri"/>
              </a:rPr>
              <a:pPr>
                <a:defRPr/>
              </a:pPr>
              <a:t>20</a:t>
            </a:fld>
            <a:endParaRPr lang="en-AU">
              <a:solidFill>
                <a:prstClr val="black">
                  <a:tint val="75000"/>
                </a:prstClr>
              </a:solidFill>
              <a:latin typeface="Calibri"/>
            </a:endParaRPr>
          </a:p>
        </p:txBody>
      </p:sp>
      <p:sp>
        <p:nvSpPr>
          <p:cNvPr id="7" name="Title 1"/>
          <p:cNvSpPr txBox="1">
            <a:spLocks/>
          </p:cNvSpPr>
          <p:nvPr/>
        </p:nvSpPr>
        <p:spPr>
          <a:xfrm>
            <a:off x="1551959" y="404664"/>
            <a:ext cx="8572500" cy="715070"/>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3800" b="1" kern="1200">
                <a:solidFill>
                  <a:schemeClr val="bg1"/>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3800" b="1">
                <a:solidFill>
                  <a:schemeClr val="bg1"/>
                </a:solidFill>
                <a:latin typeface="Gill Sans MT" pitchFamily="34" charset="0"/>
              </a:defRPr>
            </a:lvl2pPr>
            <a:lvl3pPr algn="ctr" rtl="0" eaLnBrk="0" fontAlgn="base" hangingPunct="0">
              <a:spcBef>
                <a:spcPct val="0"/>
              </a:spcBef>
              <a:spcAft>
                <a:spcPct val="0"/>
              </a:spcAft>
              <a:defRPr sz="3800" b="1">
                <a:solidFill>
                  <a:schemeClr val="bg1"/>
                </a:solidFill>
                <a:latin typeface="Gill Sans MT" pitchFamily="34" charset="0"/>
              </a:defRPr>
            </a:lvl3pPr>
            <a:lvl4pPr algn="ctr" rtl="0" eaLnBrk="0" fontAlgn="base" hangingPunct="0">
              <a:spcBef>
                <a:spcPct val="0"/>
              </a:spcBef>
              <a:spcAft>
                <a:spcPct val="0"/>
              </a:spcAft>
              <a:defRPr sz="3800" b="1">
                <a:solidFill>
                  <a:schemeClr val="bg1"/>
                </a:solidFill>
                <a:latin typeface="Gill Sans MT" pitchFamily="34" charset="0"/>
              </a:defRPr>
            </a:lvl4pPr>
            <a:lvl5pPr algn="ctr" rtl="0" eaLnBrk="0" fontAlgn="base" hangingPunct="0">
              <a:spcBef>
                <a:spcPct val="0"/>
              </a:spcBef>
              <a:spcAft>
                <a:spcPct val="0"/>
              </a:spcAft>
              <a:defRPr sz="3800" b="1">
                <a:solidFill>
                  <a:schemeClr val="bg1"/>
                </a:solidFill>
                <a:latin typeface="Gill Sans MT" pitchFamily="34" charset="0"/>
              </a:defRPr>
            </a:lvl5pPr>
            <a:lvl6pPr marL="457200" algn="ctr" rtl="0" fontAlgn="base">
              <a:spcBef>
                <a:spcPct val="0"/>
              </a:spcBef>
              <a:spcAft>
                <a:spcPct val="0"/>
              </a:spcAft>
              <a:defRPr sz="3800" b="1">
                <a:solidFill>
                  <a:schemeClr val="bg1"/>
                </a:solidFill>
                <a:latin typeface="Gill Sans MT" pitchFamily="34" charset="0"/>
              </a:defRPr>
            </a:lvl6pPr>
            <a:lvl7pPr marL="914400" algn="ctr" rtl="0" fontAlgn="base">
              <a:spcBef>
                <a:spcPct val="0"/>
              </a:spcBef>
              <a:spcAft>
                <a:spcPct val="0"/>
              </a:spcAft>
              <a:defRPr sz="3800" b="1">
                <a:solidFill>
                  <a:schemeClr val="bg1"/>
                </a:solidFill>
                <a:latin typeface="Gill Sans MT" pitchFamily="34" charset="0"/>
              </a:defRPr>
            </a:lvl7pPr>
            <a:lvl8pPr marL="1371600" algn="ctr" rtl="0" fontAlgn="base">
              <a:spcBef>
                <a:spcPct val="0"/>
              </a:spcBef>
              <a:spcAft>
                <a:spcPct val="0"/>
              </a:spcAft>
              <a:defRPr sz="3800" b="1">
                <a:solidFill>
                  <a:schemeClr val="bg1"/>
                </a:solidFill>
                <a:latin typeface="Gill Sans MT" pitchFamily="34" charset="0"/>
              </a:defRPr>
            </a:lvl8pPr>
            <a:lvl9pPr marL="1828800" algn="ctr" rtl="0" fontAlgn="base">
              <a:spcBef>
                <a:spcPct val="0"/>
              </a:spcBef>
              <a:spcAft>
                <a:spcPct val="0"/>
              </a:spcAft>
              <a:defRPr sz="3800" b="1">
                <a:solidFill>
                  <a:schemeClr val="bg1"/>
                </a:solidFill>
                <a:latin typeface="Gill Sans MT" pitchFamily="34" charset="0"/>
              </a:defRPr>
            </a:lvl9pPr>
          </a:lstStyle>
          <a:p>
            <a:r>
              <a:rPr lang="en-AU" sz="3600">
                <a:solidFill>
                  <a:prstClr val="white"/>
                </a:solidFill>
                <a:latin typeface="Times New Roman" panose="02020603050405020304" pitchFamily="18" charset="0"/>
                <a:cs typeface="Times New Roman" panose="02020603050405020304" pitchFamily="18" charset="0"/>
              </a:rPr>
              <a:t>DECISION MAKING PROCESS</a:t>
            </a:r>
            <a:br>
              <a:rPr lang="en-AU" sz="3600">
                <a:solidFill>
                  <a:prstClr val="white"/>
                </a:solidFill>
                <a:latin typeface="Times New Roman" panose="02020603050405020304" pitchFamily="18" charset="0"/>
                <a:cs typeface="Times New Roman" panose="02020603050405020304" pitchFamily="18" charset="0"/>
              </a:rPr>
            </a:br>
            <a:endParaRPr lang="en-AU" sz="3600" dirty="0">
              <a:solidFill>
                <a:prstClr val="white"/>
              </a:solidFill>
            </a:endParaRPr>
          </a:p>
        </p:txBody>
      </p:sp>
      <p:sp>
        <p:nvSpPr>
          <p:cNvPr id="10" name="TextBox 9"/>
          <p:cNvSpPr txBox="1"/>
          <p:nvPr/>
        </p:nvSpPr>
        <p:spPr>
          <a:xfrm>
            <a:off x="1981200" y="959834"/>
            <a:ext cx="8143259" cy="5601533"/>
          </a:xfrm>
          <a:prstGeom prst="rect">
            <a:avLst/>
          </a:prstGeom>
          <a:noFill/>
        </p:spPr>
        <p:txBody>
          <a:bodyPr wrap="square" rtlCol="0">
            <a:spAutoFit/>
          </a:bodyPr>
          <a:lstStyle/>
          <a:p>
            <a:pPr fontAlgn="base">
              <a:spcBef>
                <a:spcPct val="0"/>
              </a:spcBef>
              <a:spcAft>
                <a:spcPct val="0"/>
              </a:spcAft>
            </a:pPr>
            <a:r>
              <a:rPr lang="en-AU" sz="2000" b="1" dirty="0">
                <a:solidFill>
                  <a:srgbClr val="1F497D">
                    <a:lumMod val="60000"/>
                    <a:lumOff val="40000"/>
                  </a:srgbClr>
                </a:solidFill>
                <a:latin typeface="Arial" charset="0"/>
                <a:cs typeface="Arial" charset="0"/>
              </a:rPr>
              <a:t>1. PLANNING AND INVESTIGATING (Declarative skill) </a:t>
            </a:r>
            <a:r>
              <a:rPr lang="en-AU" sz="2000" b="1" dirty="0">
                <a:solidFill>
                  <a:prstClr val="black"/>
                </a:solidFill>
                <a:latin typeface="Arial" charset="0"/>
                <a:cs typeface="Arial" charset="0"/>
              </a:rPr>
              <a:t>considers </a:t>
            </a:r>
          </a:p>
          <a:p>
            <a:pPr fontAlgn="base">
              <a:spcBef>
                <a:spcPct val="0"/>
              </a:spcBef>
              <a:spcAft>
                <a:spcPct val="0"/>
              </a:spcAft>
            </a:pPr>
            <a:r>
              <a:rPr lang="en-AU" sz="2400" b="1" dirty="0">
                <a:solidFill>
                  <a:srgbClr val="FF0000"/>
                </a:solidFill>
                <a:latin typeface="Times New Roman" panose="02020603050405020304" pitchFamily="18" charset="0"/>
                <a:cs typeface="Times New Roman" panose="02020603050405020304" pitchFamily="18" charset="0"/>
              </a:rPr>
              <a:t>- number, age, food intolerances likes &amp; dislikes of diners</a:t>
            </a:r>
          </a:p>
          <a:p>
            <a:pPr marL="171450" indent="-171450" fontAlgn="base">
              <a:spcBef>
                <a:spcPct val="0"/>
              </a:spcBef>
              <a:spcAft>
                <a:spcPct val="0"/>
              </a:spcAft>
              <a:buFontTx/>
              <a:buChar char="-"/>
            </a:pPr>
            <a:r>
              <a:rPr lang="en-AU" sz="2400" b="1" dirty="0">
                <a:solidFill>
                  <a:srgbClr val="FF0000"/>
                </a:solidFill>
                <a:latin typeface="Times New Roman" panose="02020603050405020304" pitchFamily="18" charset="0"/>
                <a:cs typeface="Times New Roman" panose="02020603050405020304" pitchFamily="18" charset="0"/>
              </a:rPr>
              <a:t>resources of skills, time, energy, money, equipment, recipes, access to food  </a:t>
            </a:r>
            <a:endParaRPr lang="en-AU" sz="3200" b="1"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en-AU" sz="2000" dirty="0">
              <a:solidFill>
                <a:prstClr val="black"/>
              </a:solidFill>
              <a:latin typeface="Arial" charset="0"/>
              <a:cs typeface="Arial" charset="0"/>
            </a:endParaRPr>
          </a:p>
          <a:p>
            <a:pPr fontAlgn="base">
              <a:spcBef>
                <a:spcPct val="0"/>
              </a:spcBef>
              <a:spcAft>
                <a:spcPct val="0"/>
              </a:spcAft>
            </a:pPr>
            <a:r>
              <a:rPr lang="en-AU" sz="2000" b="1" dirty="0">
                <a:solidFill>
                  <a:prstClr val="black"/>
                </a:solidFill>
                <a:latin typeface="Arial" charset="0"/>
                <a:cs typeface="Arial" charset="0"/>
              </a:rPr>
              <a:t>2. </a:t>
            </a:r>
            <a:r>
              <a:rPr lang="en-AU" sz="2000" b="1" dirty="0">
                <a:solidFill>
                  <a:srgbClr val="1F497D">
                    <a:lumMod val="60000"/>
                    <a:lumOff val="40000"/>
                  </a:srgbClr>
                </a:solidFill>
                <a:latin typeface="Arial" charset="0"/>
                <a:cs typeface="Arial" charset="0"/>
              </a:rPr>
              <a:t>IDENTIFYING AND WEIGHING ALTERNATIVES (Declarative skill) </a:t>
            </a:r>
            <a:r>
              <a:rPr lang="en-AU" sz="2000" b="1" dirty="0">
                <a:solidFill>
                  <a:prstClr val="black"/>
                </a:solidFill>
                <a:latin typeface="Arial" charset="0"/>
                <a:cs typeface="Arial" charset="0"/>
              </a:rPr>
              <a:t>considers </a:t>
            </a:r>
          </a:p>
          <a:p>
            <a:pPr fontAlgn="base">
              <a:spcBef>
                <a:spcPct val="0"/>
              </a:spcBef>
              <a:spcAft>
                <a:spcPct val="0"/>
              </a:spcAft>
            </a:pPr>
            <a:r>
              <a:rPr lang="en-AU" sz="2400" b="1" dirty="0">
                <a:solidFill>
                  <a:srgbClr val="FF0000"/>
                </a:solidFill>
                <a:latin typeface="Times New Roman" panose="02020603050405020304" pitchFamily="18" charset="0"/>
                <a:cs typeface="Times New Roman" panose="02020603050405020304" pitchFamily="18" charset="0"/>
              </a:rPr>
              <a:t>Assessing meal choices </a:t>
            </a:r>
            <a:endParaRPr lang="en-AU" sz="2400" b="1" dirty="0">
              <a:solidFill>
                <a:prstClr val="black"/>
              </a:solidFill>
              <a:latin typeface="Arial" charset="0"/>
              <a:cs typeface="Arial" charset="0"/>
            </a:endParaRPr>
          </a:p>
          <a:p>
            <a:pPr fontAlgn="base">
              <a:spcBef>
                <a:spcPct val="0"/>
              </a:spcBef>
              <a:spcAft>
                <a:spcPct val="0"/>
              </a:spcAft>
            </a:pPr>
            <a:endParaRPr lang="en-AU" sz="2000" dirty="0">
              <a:solidFill>
                <a:prstClr val="black"/>
              </a:solidFill>
              <a:latin typeface="Arial" charset="0"/>
              <a:cs typeface="Arial" charset="0"/>
            </a:endParaRPr>
          </a:p>
          <a:p>
            <a:pPr fontAlgn="base">
              <a:spcBef>
                <a:spcPct val="0"/>
              </a:spcBef>
              <a:spcAft>
                <a:spcPct val="0"/>
              </a:spcAft>
            </a:pPr>
            <a:r>
              <a:rPr lang="en-AU" sz="2000" b="1" dirty="0">
                <a:solidFill>
                  <a:srgbClr val="00B050"/>
                </a:solidFill>
                <a:latin typeface="Arial" charset="0"/>
                <a:cs typeface="Arial" charset="0"/>
              </a:rPr>
              <a:t>3. TAKING ACTION (Procedural skill)</a:t>
            </a:r>
          </a:p>
          <a:p>
            <a:pPr fontAlgn="base">
              <a:spcBef>
                <a:spcPct val="0"/>
              </a:spcBef>
              <a:spcAft>
                <a:spcPct val="0"/>
              </a:spcAft>
            </a:pPr>
            <a:r>
              <a:rPr lang="en-AU" sz="2400" b="1" dirty="0">
                <a:solidFill>
                  <a:srgbClr val="FF0000"/>
                </a:solidFill>
                <a:latin typeface="Times New Roman" panose="02020603050405020304" pitchFamily="18" charset="0"/>
                <a:cs typeface="Times New Roman" panose="02020603050405020304" pitchFamily="18" charset="0"/>
              </a:rPr>
              <a:t>Preparing and making the meal</a:t>
            </a:r>
          </a:p>
          <a:p>
            <a:pPr fontAlgn="base">
              <a:spcBef>
                <a:spcPct val="0"/>
              </a:spcBef>
              <a:spcAft>
                <a:spcPct val="0"/>
              </a:spcAft>
            </a:pPr>
            <a:endParaRPr lang="en-AU" sz="2000" dirty="0">
              <a:solidFill>
                <a:srgbClr val="1F497D">
                  <a:lumMod val="60000"/>
                  <a:lumOff val="40000"/>
                </a:srgbClr>
              </a:solidFill>
              <a:latin typeface="Arial" charset="0"/>
              <a:cs typeface="Arial" charset="0"/>
            </a:endParaRPr>
          </a:p>
          <a:p>
            <a:pPr fontAlgn="base">
              <a:spcBef>
                <a:spcPct val="0"/>
              </a:spcBef>
              <a:spcAft>
                <a:spcPct val="0"/>
              </a:spcAft>
            </a:pPr>
            <a:r>
              <a:rPr lang="en-AU" sz="2000" b="1" dirty="0">
                <a:solidFill>
                  <a:srgbClr val="1F497D">
                    <a:lumMod val="60000"/>
                    <a:lumOff val="40000"/>
                  </a:srgbClr>
                </a:solidFill>
                <a:latin typeface="Arial" charset="0"/>
                <a:cs typeface="Arial" charset="0"/>
              </a:rPr>
              <a:t>4. EVALUATING (Declarative skill)</a:t>
            </a:r>
          </a:p>
          <a:p>
            <a:pPr fontAlgn="base">
              <a:spcBef>
                <a:spcPct val="0"/>
              </a:spcBef>
              <a:spcAft>
                <a:spcPct val="0"/>
              </a:spcAft>
            </a:pPr>
            <a:r>
              <a:rPr lang="en-AU" sz="2400" b="1" dirty="0">
                <a:solidFill>
                  <a:srgbClr val="FF0000"/>
                </a:solidFill>
                <a:latin typeface="Times New Roman" panose="02020603050405020304" pitchFamily="18" charset="0"/>
                <a:cs typeface="Times New Roman" panose="02020603050405020304" pitchFamily="18" charset="0"/>
              </a:rPr>
              <a:t>What would I do differently next time?</a:t>
            </a:r>
          </a:p>
          <a:p>
            <a:pPr fontAlgn="base">
              <a:spcBef>
                <a:spcPct val="0"/>
              </a:spcBef>
              <a:spcAft>
                <a:spcPct val="0"/>
              </a:spcAft>
            </a:pPr>
            <a:endParaRPr lang="en-AU" b="1" dirty="0">
              <a:solidFill>
                <a:prstClr val="black"/>
              </a:solidFill>
              <a:latin typeface="Arial" charset="0"/>
              <a:cs typeface="Arial" charset="0"/>
            </a:endParaRPr>
          </a:p>
          <a:p>
            <a:pPr fontAlgn="base">
              <a:spcBef>
                <a:spcPct val="0"/>
              </a:spcBef>
              <a:spcAft>
                <a:spcPct val="0"/>
              </a:spcAft>
            </a:pPr>
            <a:endParaRPr lang="en-AU" dirty="0">
              <a:solidFill>
                <a:prstClr val="black"/>
              </a:solidFill>
              <a:latin typeface="Arial" charset="0"/>
              <a:cs typeface="Arial" charset="0"/>
            </a:endParaRPr>
          </a:p>
          <a:p>
            <a:pPr fontAlgn="base">
              <a:spcBef>
                <a:spcPct val="0"/>
              </a:spcBef>
              <a:spcAft>
                <a:spcPct val="0"/>
              </a:spcAft>
            </a:pPr>
            <a:endParaRPr lang="en-AU" dirty="0">
              <a:solidFill>
                <a:prstClr val="black"/>
              </a:solidFill>
              <a:latin typeface="Arial" charset="0"/>
              <a:cs typeface="Arial" charset="0"/>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819" t="17224" r="1409" b="-14861"/>
          <a:stretch/>
        </p:blipFill>
        <p:spPr>
          <a:xfrm>
            <a:off x="8091527" y="3284984"/>
            <a:ext cx="1459328" cy="2447256"/>
          </a:xfrm>
          <a:prstGeom prst="rect">
            <a:avLst/>
          </a:prstGeom>
        </p:spPr>
      </p:pic>
    </p:spTree>
    <p:extLst>
      <p:ext uri="{BB962C8B-B14F-4D97-AF65-F5344CB8AC3E}">
        <p14:creationId xmlns:p14="http://schemas.microsoft.com/office/powerpoint/2010/main" val="28903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anim calcmode="lin" valueType="num">
                                      <p:cBhvr additive="base">
                                        <p:cTn id="16"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anim calcmode="lin" valueType="num">
                                      <p:cBhvr additive="base">
                                        <p:cTn id="21"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0">
                                            <p:txEl>
                                              <p:pRg st="11" end="11"/>
                                            </p:txEl>
                                          </p:spTgt>
                                        </p:tgtEl>
                                        <p:attrNameLst>
                                          <p:attrName>style.visibility</p:attrName>
                                        </p:attrNameLst>
                                      </p:cBhvr>
                                      <p:to>
                                        <p:strVal val="visible"/>
                                      </p:to>
                                    </p:set>
                                    <p:anim calcmode="lin" valueType="num">
                                      <p:cBhvr additive="base">
                                        <p:cTn id="26"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23634"/>
            <a:ext cx="8856984" cy="1080120"/>
          </a:xfrm>
        </p:spPr>
        <p:txBody>
          <a:bodyPr>
            <a:normAutofit/>
          </a:bodyPr>
          <a:lstStyle/>
          <a:p>
            <a:r>
              <a:rPr lang="en-AU" sz="2750" dirty="0">
                <a:effectLst/>
              </a:rPr>
              <a:t>The need to evaluate food skills programs </a:t>
            </a:r>
            <a:endParaRPr lang="en-AU" sz="2400" dirty="0"/>
          </a:p>
        </p:txBody>
      </p:sp>
      <p:sp>
        <p:nvSpPr>
          <p:cNvPr id="3" name="Content Placeholder 2"/>
          <p:cNvSpPr>
            <a:spLocks noGrp="1"/>
          </p:cNvSpPr>
          <p:nvPr>
            <p:ph idx="1"/>
          </p:nvPr>
        </p:nvSpPr>
        <p:spPr>
          <a:xfrm>
            <a:off x="2006138" y="1056486"/>
            <a:ext cx="8272716" cy="936104"/>
          </a:xfrm>
        </p:spPr>
        <p:txBody>
          <a:bodyPr/>
          <a:lstStyle/>
          <a:p>
            <a:r>
              <a:rPr lang="en-AU" dirty="0" smtClean="0"/>
              <a:t>Teachers lack time and access to databases to evaluate their food skills programs </a:t>
            </a:r>
          </a:p>
          <a:p>
            <a:pPr marL="0" indent="0">
              <a:buNone/>
            </a:pPr>
            <a:r>
              <a:rPr lang="en-AU" i="1" dirty="0" smtClean="0"/>
              <a:t>I </a:t>
            </a:r>
            <a:r>
              <a:rPr lang="en-AU" i="1" dirty="0"/>
              <a:t>teach Year 8, with a real emphasis on safety &amp; hygiene, food handling &amp; cooking skills in one theory lesson and one cooking lesson, per week.  The constraints of the timetable is a significantly limiting factor with the school allocating semester elective subjects across many year levels, only giving the students a limited view of the breadth of this subject. </a:t>
            </a:r>
            <a:r>
              <a:rPr lang="en-AU" dirty="0" smtClean="0"/>
              <a:t>Teacher</a:t>
            </a:r>
            <a:r>
              <a:rPr lang="en-AU" dirty="0"/>
              <a:t>, </a:t>
            </a:r>
            <a:r>
              <a:rPr lang="en-AU" dirty="0" smtClean="0"/>
              <a:t>Melbourne. 08/09/14</a:t>
            </a:r>
          </a:p>
          <a:p>
            <a:r>
              <a:rPr lang="en-AU" dirty="0" smtClean="0"/>
              <a:t>Rely on researchers </a:t>
            </a:r>
            <a:r>
              <a:rPr lang="en-AU" dirty="0" smtClean="0">
                <a:hlinkClick r:id="rId3"/>
              </a:rPr>
              <a:t>to promote and endorse their work </a:t>
            </a:r>
            <a:endParaRPr lang="en-AU" dirty="0" smtClean="0"/>
          </a:p>
        </p:txBody>
      </p:sp>
      <p:sp>
        <p:nvSpPr>
          <p:cNvPr id="4" name="Date Placeholder 3"/>
          <p:cNvSpPr>
            <a:spLocks noGrp="1"/>
          </p:cNvSpPr>
          <p:nvPr>
            <p:ph type="dt" sz="half" idx="10"/>
          </p:nvPr>
        </p:nvSpPr>
        <p:spPr/>
        <p:txBody>
          <a:bodyPr/>
          <a:lstStyle/>
          <a:p>
            <a:pPr>
              <a:defRPr/>
            </a:pPr>
            <a:fld id="{7B4F9067-C53A-46F9-AAB4-AD24910322A1}"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DBF2862C-3F90-4417-A8D3-01DC19FA3122}" type="slidenum">
              <a:rPr lang="en-AU">
                <a:solidFill>
                  <a:prstClr val="black">
                    <a:tint val="75000"/>
                  </a:prstClr>
                </a:solidFill>
                <a:latin typeface="Calibri"/>
              </a:rPr>
              <a:pPr>
                <a:defRPr/>
              </a:pPr>
              <a:t>21</a:t>
            </a:fld>
            <a:endParaRPr lang="en-AU">
              <a:solidFill>
                <a:prstClr val="black">
                  <a:tint val="75000"/>
                </a:prstClr>
              </a:solidFill>
              <a:latin typeface="Calibri"/>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31504" y="4509120"/>
            <a:ext cx="3168352" cy="2348880"/>
          </a:xfrm>
          <a:prstGeom prst="rect">
            <a:avLst/>
          </a:prstGeom>
        </p:spPr>
      </p:pic>
    </p:spTree>
    <p:extLst>
      <p:ext uri="{BB962C8B-B14F-4D97-AF65-F5344CB8AC3E}">
        <p14:creationId xmlns:p14="http://schemas.microsoft.com/office/powerpoint/2010/main" val="308914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80CE88-77A6-47EC-9CB1-3E2942F49BE7}" type="slidenum">
              <a:rPr lang="en-AU">
                <a:solidFill>
                  <a:prstClr val="black">
                    <a:tint val="75000"/>
                  </a:prstClr>
                </a:solidFill>
                <a:latin typeface="Calibri"/>
              </a:rPr>
              <a:pPr/>
              <a:t>22</a:t>
            </a:fld>
            <a:endParaRPr lang="en-AU">
              <a:solidFill>
                <a:prstClr val="black">
                  <a:tint val="75000"/>
                </a:prstClr>
              </a:solidFill>
              <a:latin typeface="Calibri"/>
            </a:endParaRPr>
          </a:p>
        </p:txBody>
      </p:sp>
      <p:sp>
        <p:nvSpPr>
          <p:cNvPr id="4" name="Rectangle 2"/>
          <p:cNvSpPr>
            <a:spLocks noChangeArrowheads="1"/>
          </p:cNvSpPr>
          <p:nvPr/>
        </p:nvSpPr>
        <p:spPr bwMode="auto">
          <a:xfrm>
            <a:off x="2567608" y="235392"/>
            <a:ext cx="71287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AU" altLang="en-US" sz="3200" b="1" dirty="0">
                <a:solidFill>
                  <a:prstClr val="white"/>
                </a:solidFill>
                <a:latin typeface="Gill Sans MT" panose="020B0502020104020203" pitchFamily="34" charset="0"/>
                <a:ea typeface="MS PGothic" panose="020B0600070205080204" pitchFamily="34" charset="-128"/>
                <a:cs typeface="Times New Roman" panose="02020603050405020304" pitchFamily="18" charset="0"/>
              </a:rPr>
              <a:t>Food Literacy Model for Schools </a:t>
            </a:r>
            <a:endParaRPr lang="en-AU" altLang="en-US" sz="6000" b="1" dirty="0">
              <a:solidFill>
                <a:prstClr val="white"/>
              </a:solidFill>
              <a:latin typeface="Gill Sans MT" panose="020B0502020104020203" pitchFamily="34" charset="0"/>
              <a:cs typeface="Arial" charset="0"/>
            </a:endParaRPr>
          </a:p>
        </p:txBody>
      </p:sp>
      <p:sp>
        <p:nvSpPr>
          <p:cNvPr id="6" name="Rectangle 3"/>
          <p:cNvSpPr>
            <a:spLocks noChangeArrowheads="1"/>
          </p:cNvSpPr>
          <p:nvPr/>
        </p:nvSpPr>
        <p:spPr bwMode="auto">
          <a:xfrm>
            <a:off x="2711624" y="5556573"/>
            <a:ext cx="74991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AU" altLang="en-US" dirty="0">
              <a:solidFill>
                <a:prstClr val="black"/>
              </a:solidFill>
              <a:latin typeface="Arial" panose="020B0604020202020204" pitchFamily="34" charset="0"/>
              <a:cs typeface="Arial" charset="0"/>
            </a:endParaRPr>
          </a:p>
        </p:txBody>
      </p:sp>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2279576" y="1250611"/>
            <a:ext cx="7560840" cy="4305962"/>
          </a:xfrm>
          <a:prstGeom prst="rect">
            <a:avLst/>
          </a:prstGeom>
          <a:noFill/>
          <a:ln>
            <a:noFill/>
          </a:ln>
        </p:spPr>
      </p:pic>
      <p:sp>
        <p:nvSpPr>
          <p:cNvPr id="2" name="Rectangle 1"/>
          <p:cNvSpPr/>
          <p:nvPr/>
        </p:nvSpPr>
        <p:spPr>
          <a:xfrm>
            <a:off x="4111588" y="5741240"/>
            <a:ext cx="7931224" cy="307777"/>
          </a:xfrm>
          <a:prstGeom prst="rect">
            <a:avLst/>
          </a:prstGeom>
        </p:spPr>
        <p:txBody>
          <a:bodyPr wrap="square">
            <a:spAutoFit/>
          </a:bodyPr>
          <a:lstStyle/>
          <a:p>
            <a:pPr fontAlgn="base">
              <a:spcBef>
                <a:spcPts val="600"/>
              </a:spcBef>
              <a:spcAft>
                <a:spcPts val="1200"/>
              </a:spcAft>
            </a:pPr>
            <a:r>
              <a:rPr lang="en-AU" sz="14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Figure 1	A food literacy model for schools (Fordyce-Voorham, 2015)</a:t>
            </a:r>
          </a:p>
        </p:txBody>
      </p:sp>
    </p:spTree>
    <p:extLst>
      <p:ext uri="{BB962C8B-B14F-4D97-AF65-F5344CB8AC3E}">
        <p14:creationId xmlns:p14="http://schemas.microsoft.com/office/powerpoint/2010/main" val="2668428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287338"/>
            <a:ext cx="8572500" cy="641351"/>
          </a:xfrm>
        </p:spPr>
        <p:txBody>
          <a:bodyPr>
            <a:normAutofit/>
          </a:bodyPr>
          <a:lstStyle/>
          <a:p>
            <a:r>
              <a:rPr lang="en-AU" sz="2800" dirty="0">
                <a:effectLst/>
              </a:rPr>
              <a:t>Description of Food Literacy Model</a:t>
            </a:r>
            <a:endParaRPr lang="en-AU" sz="2800" dirty="0"/>
          </a:p>
        </p:txBody>
      </p:sp>
      <p:sp>
        <p:nvSpPr>
          <p:cNvPr id="3" name="Content Placeholder 2"/>
          <p:cNvSpPr>
            <a:spLocks noGrp="1"/>
          </p:cNvSpPr>
          <p:nvPr>
            <p:ph idx="1"/>
          </p:nvPr>
        </p:nvSpPr>
        <p:spPr/>
        <p:txBody>
          <a:bodyPr/>
          <a:lstStyle/>
          <a:p>
            <a:pPr marL="0" indent="0">
              <a:buNone/>
            </a:pPr>
            <a:r>
              <a:rPr lang="en-AU" sz="2600" b="1" dirty="0"/>
              <a:t>Basic level</a:t>
            </a:r>
            <a:r>
              <a:rPr lang="en-AU" sz="2600" dirty="0"/>
              <a:t> – described as the </a:t>
            </a:r>
            <a:r>
              <a:rPr lang="en-AU" sz="2600" b="1" dirty="0"/>
              <a:t>operational dimension</a:t>
            </a:r>
            <a:r>
              <a:rPr lang="en-AU" sz="2600" dirty="0"/>
              <a:t> (</a:t>
            </a:r>
            <a:r>
              <a:rPr lang="en-AU" sz="2600" dirty="0">
                <a:hlinkClick r:id="rId3" action="ppaction://hlinkfile" tooltip="Renwick K, 2013 #458"/>
              </a:rPr>
              <a:t>Renwick K, 2013</a:t>
            </a:r>
            <a:r>
              <a:rPr lang="en-AU" sz="2600" dirty="0"/>
              <a:t>), the food tasks performed at this level focus on the </a:t>
            </a:r>
            <a:r>
              <a:rPr lang="en-AU" sz="2600" b="1" dirty="0"/>
              <a:t>individual</a:t>
            </a:r>
            <a:r>
              <a:rPr lang="en-AU" sz="2600" dirty="0"/>
              <a:t> and their interactions with food. </a:t>
            </a:r>
          </a:p>
          <a:p>
            <a:pPr marL="0" indent="0">
              <a:buNone/>
            </a:pPr>
            <a:r>
              <a:rPr lang="en-AU" sz="2600" dirty="0"/>
              <a:t>Examples include: </a:t>
            </a:r>
          </a:p>
          <a:p>
            <a:pPr>
              <a:buFontTx/>
              <a:buChar char="-"/>
            </a:pPr>
            <a:r>
              <a:rPr lang="en-AU" sz="2600" dirty="0"/>
              <a:t>an individual’s food </a:t>
            </a:r>
            <a:r>
              <a:rPr lang="en-AU" sz="2600" dirty="0">
                <a:hlinkClick r:id="rId4"/>
              </a:rPr>
              <a:t>likes and dislikes</a:t>
            </a:r>
            <a:r>
              <a:rPr lang="en-AU" sz="2600" dirty="0"/>
              <a:t>, </a:t>
            </a:r>
          </a:p>
          <a:p>
            <a:pPr>
              <a:buFontTx/>
              <a:buChar char="-"/>
            </a:pPr>
            <a:r>
              <a:rPr lang="en-AU" sz="2600" dirty="0"/>
              <a:t>access to different </a:t>
            </a:r>
            <a:r>
              <a:rPr lang="en-AU" sz="2600" dirty="0">
                <a:hlinkClick r:id="rId5"/>
              </a:rPr>
              <a:t>food varieties (fresh and processed) </a:t>
            </a:r>
            <a:r>
              <a:rPr lang="en-AU" sz="2600" dirty="0"/>
              <a:t>and amount of food, </a:t>
            </a:r>
          </a:p>
          <a:p>
            <a:pPr>
              <a:buFontTx/>
              <a:buChar char="-"/>
            </a:pPr>
            <a:r>
              <a:rPr lang="en-AU" sz="2600" dirty="0"/>
              <a:t>basic knowledge of the </a:t>
            </a:r>
            <a:r>
              <a:rPr lang="en-AU" sz="2600" dirty="0">
                <a:hlinkClick r:id="rId5"/>
              </a:rPr>
              <a:t>origins of food</a:t>
            </a:r>
            <a:r>
              <a:rPr lang="en-AU" sz="2600" dirty="0"/>
              <a:t>, </a:t>
            </a:r>
          </a:p>
          <a:p>
            <a:pPr>
              <a:buFontTx/>
              <a:buChar char="-"/>
            </a:pPr>
            <a:r>
              <a:rPr lang="en-AU" sz="2600" dirty="0"/>
              <a:t>the </a:t>
            </a:r>
            <a:r>
              <a:rPr lang="en-AU" sz="2600" dirty="0">
                <a:hlinkClick r:id="rId6"/>
              </a:rPr>
              <a:t>chemical (nutritional) </a:t>
            </a:r>
            <a:r>
              <a:rPr lang="en-AU" sz="2600" dirty="0"/>
              <a:t>and </a:t>
            </a:r>
            <a:r>
              <a:rPr lang="en-AU" sz="2600" dirty="0">
                <a:hlinkClick r:id="rId7"/>
              </a:rPr>
              <a:t>sensory (aesthetic) </a:t>
            </a:r>
            <a:r>
              <a:rPr lang="en-AU" sz="2600" dirty="0"/>
              <a:t>properties and </a:t>
            </a:r>
            <a:r>
              <a:rPr lang="en-AU" sz="2600" dirty="0">
                <a:hlinkClick r:id="rId7"/>
              </a:rPr>
              <a:t>analysis</a:t>
            </a:r>
            <a:r>
              <a:rPr lang="en-AU" sz="2600" dirty="0"/>
              <a:t> of food in relation to their health.    </a:t>
            </a:r>
          </a:p>
          <a:p>
            <a:pPr marL="0" indent="0">
              <a:buNone/>
            </a:pPr>
            <a:endParaRPr lang="en-AU" dirty="0"/>
          </a:p>
        </p:txBody>
      </p:sp>
      <p:sp>
        <p:nvSpPr>
          <p:cNvPr id="4" name="Date Placeholder 3"/>
          <p:cNvSpPr>
            <a:spLocks noGrp="1"/>
          </p:cNvSpPr>
          <p:nvPr>
            <p:ph type="dt" sz="half" idx="10"/>
          </p:nvPr>
        </p:nvSpPr>
        <p:spPr/>
        <p:txBody>
          <a:bodyPr/>
          <a:lstStyle/>
          <a:p>
            <a:pPr>
              <a:defRPr/>
            </a:pPr>
            <a:fld id="{7B4F9067-C53A-46F9-AAB4-AD24910322A1}"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DBF2862C-3F90-4417-A8D3-01DC19FA3122}" type="slidenum">
              <a:rPr lang="en-AU">
                <a:solidFill>
                  <a:prstClr val="black">
                    <a:tint val="75000"/>
                  </a:prstClr>
                </a:solidFill>
                <a:latin typeface="Calibri"/>
              </a:rPr>
              <a:pPr>
                <a:defRPr/>
              </a:pPr>
              <a:t>23</a:t>
            </a:fld>
            <a:endParaRPr lang="en-AU">
              <a:solidFill>
                <a:prstClr val="black">
                  <a:tint val="75000"/>
                </a:prstClr>
              </a:solidFill>
              <a:latin typeface="Calibri"/>
            </a:endParaRPr>
          </a:p>
        </p:txBody>
      </p:sp>
    </p:spTree>
    <p:extLst>
      <p:ext uri="{BB962C8B-B14F-4D97-AF65-F5344CB8AC3E}">
        <p14:creationId xmlns:p14="http://schemas.microsoft.com/office/powerpoint/2010/main" val="2844362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dirty="0">
                <a:effectLst/>
              </a:rPr>
              <a:t>Description of Food Literacy Model</a:t>
            </a:r>
            <a:endParaRPr lang="en-AU" sz="2800" dirty="0"/>
          </a:p>
        </p:txBody>
      </p:sp>
      <p:sp>
        <p:nvSpPr>
          <p:cNvPr id="3" name="Content Placeholder 2"/>
          <p:cNvSpPr>
            <a:spLocks noGrp="1"/>
          </p:cNvSpPr>
          <p:nvPr>
            <p:ph idx="1"/>
          </p:nvPr>
        </p:nvSpPr>
        <p:spPr>
          <a:xfrm>
            <a:off x="1981200" y="1071548"/>
            <a:ext cx="8258204" cy="4733717"/>
          </a:xfrm>
        </p:spPr>
        <p:txBody>
          <a:bodyPr/>
          <a:lstStyle/>
          <a:p>
            <a:pPr marL="0" indent="0">
              <a:buNone/>
            </a:pPr>
            <a:r>
              <a:rPr lang="en-AU" sz="2600" b="1" dirty="0"/>
              <a:t>Intermediate level </a:t>
            </a:r>
            <a:r>
              <a:rPr lang="en-AU" sz="2600" dirty="0"/>
              <a:t>– described as the </a:t>
            </a:r>
            <a:r>
              <a:rPr lang="en-AU" sz="2600" b="1" dirty="0"/>
              <a:t>cultural dimension</a:t>
            </a:r>
            <a:r>
              <a:rPr lang="en-AU" sz="2600" dirty="0"/>
              <a:t> (</a:t>
            </a:r>
            <a:r>
              <a:rPr lang="en-AU" sz="2600" dirty="0">
                <a:hlinkClick r:id="rId3" action="ppaction://hlinkfile" tooltip="Renwick K, 2013 #458"/>
              </a:rPr>
              <a:t>Renwick K, 2013</a:t>
            </a:r>
            <a:r>
              <a:rPr lang="en-AU" sz="2600" dirty="0"/>
              <a:t>), the food tasks performed at this level involve the individual interacting with people (family, teachers, students and local shopping vendors) in their near environment</a:t>
            </a:r>
            <a:endParaRPr lang="en-AU" sz="2600" b="1" dirty="0"/>
          </a:p>
          <a:p>
            <a:pPr marL="0" indent="0">
              <a:buNone/>
            </a:pPr>
            <a:r>
              <a:rPr lang="en-AU" sz="2600" dirty="0"/>
              <a:t>Examples include: </a:t>
            </a:r>
          </a:p>
          <a:p>
            <a:pPr marL="0" indent="0">
              <a:buNone/>
            </a:pPr>
            <a:r>
              <a:rPr lang="en-AU" sz="2600" dirty="0"/>
              <a:t>- </a:t>
            </a:r>
            <a:r>
              <a:rPr lang="en-AU" sz="2600" dirty="0">
                <a:hlinkClick r:id="rId4"/>
              </a:rPr>
              <a:t>family food likes and dislikes </a:t>
            </a:r>
            <a:r>
              <a:rPr lang="en-AU" sz="2600" dirty="0"/>
              <a:t>including </a:t>
            </a:r>
            <a:r>
              <a:rPr lang="en-AU" sz="2600" dirty="0">
                <a:hlinkClick r:id="rId4"/>
              </a:rPr>
              <a:t>cultural variations</a:t>
            </a:r>
            <a:endParaRPr lang="en-AU" sz="2600" dirty="0"/>
          </a:p>
          <a:p>
            <a:pPr marL="0" indent="0">
              <a:buNone/>
            </a:pPr>
            <a:r>
              <a:rPr lang="en-AU" sz="2600" dirty="0"/>
              <a:t>- food decisions: “gate-keeping” of food </a:t>
            </a:r>
          </a:p>
          <a:p>
            <a:pPr marL="0" indent="0">
              <a:buNone/>
            </a:pPr>
            <a:r>
              <a:rPr lang="en-AU" sz="2600" dirty="0"/>
              <a:t>- availability of, and access to food in the home </a:t>
            </a:r>
          </a:p>
          <a:p>
            <a:pPr marL="0" indent="0">
              <a:buNone/>
            </a:pPr>
            <a:r>
              <a:rPr lang="en-AU" sz="2600" dirty="0"/>
              <a:t>- availability of, and access to food in the community</a:t>
            </a:r>
          </a:p>
        </p:txBody>
      </p:sp>
      <p:sp>
        <p:nvSpPr>
          <p:cNvPr id="4" name="Date Placeholder 3"/>
          <p:cNvSpPr>
            <a:spLocks noGrp="1"/>
          </p:cNvSpPr>
          <p:nvPr>
            <p:ph type="dt" sz="half" idx="10"/>
          </p:nvPr>
        </p:nvSpPr>
        <p:spPr/>
        <p:txBody>
          <a:bodyPr/>
          <a:lstStyle/>
          <a:p>
            <a:pPr>
              <a:defRPr/>
            </a:pPr>
            <a:fld id="{7B4F9067-C53A-46F9-AAB4-AD24910322A1}"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DBF2862C-3F90-4417-A8D3-01DC19FA3122}" type="slidenum">
              <a:rPr lang="en-AU">
                <a:solidFill>
                  <a:prstClr val="black">
                    <a:tint val="75000"/>
                  </a:prstClr>
                </a:solidFill>
                <a:latin typeface="Calibri"/>
              </a:rPr>
              <a:pPr>
                <a:defRPr/>
              </a:pPr>
              <a:t>24</a:t>
            </a:fld>
            <a:endParaRPr lang="en-AU">
              <a:solidFill>
                <a:prstClr val="black">
                  <a:tint val="75000"/>
                </a:prstClr>
              </a:solidFill>
              <a:latin typeface="Calibri"/>
            </a:endParaRPr>
          </a:p>
        </p:txBody>
      </p:sp>
    </p:spTree>
    <p:extLst>
      <p:ext uri="{BB962C8B-B14F-4D97-AF65-F5344CB8AC3E}">
        <p14:creationId xmlns:p14="http://schemas.microsoft.com/office/powerpoint/2010/main" val="75492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dirty="0">
                <a:effectLst/>
              </a:rPr>
              <a:t>Description of Food Literacy Model</a:t>
            </a:r>
            <a:endParaRPr lang="en-AU" sz="2800" dirty="0"/>
          </a:p>
        </p:txBody>
      </p:sp>
      <p:sp>
        <p:nvSpPr>
          <p:cNvPr id="3" name="Content Placeholder 2"/>
          <p:cNvSpPr>
            <a:spLocks noGrp="1"/>
          </p:cNvSpPr>
          <p:nvPr>
            <p:ph idx="1"/>
          </p:nvPr>
        </p:nvSpPr>
        <p:spPr/>
        <p:txBody>
          <a:bodyPr/>
          <a:lstStyle/>
          <a:p>
            <a:pPr marL="0" indent="0">
              <a:buNone/>
            </a:pPr>
            <a:r>
              <a:rPr lang="en-AU" sz="2600" b="1" dirty="0"/>
              <a:t>Advanced level </a:t>
            </a:r>
            <a:r>
              <a:rPr lang="en-AU" sz="2600" dirty="0"/>
              <a:t>– described as the </a:t>
            </a:r>
            <a:r>
              <a:rPr lang="en-AU" sz="2600" b="1" dirty="0"/>
              <a:t>critical dimension</a:t>
            </a:r>
            <a:r>
              <a:rPr lang="en-AU" sz="2600" dirty="0"/>
              <a:t> (</a:t>
            </a:r>
            <a:r>
              <a:rPr lang="en-AU" sz="2600" dirty="0">
                <a:hlinkClick r:id="rId3" action="ppaction://hlinkfile" tooltip="Renwick K, 2013 #458"/>
              </a:rPr>
              <a:t>Renwick K, 2013</a:t>
            </a:r>
            <a:r>
              <a:rPr lang="en-AU" sz="2600" dirty="0"/>
              <a:t>), the food tasks performed at this level involve the individual interacting with the social environment (media, culture, society, technology) and making ethical decisions about food including </a:t>
            </a:r>
            <a:r>
              <a:rPr lang="en-AU" sz="2600" dirty="0">
                <a:hlinkClick r:id="rId4"/>
              </a:rPr>
              <a:t>sustainability</a:t>
            </a:r>
            <a:endParaRPr lang="en-AU" sz="2600" dirty="0"/>
          </a:p>
          <a:p>
            <a:pPr marL="0" indent="0">
              <a:buNone/>
            </a:pPr>
            <a:r>
              <a:rPr lang="en-AU" sz="2600" dirty="0"/>
              <a:t>Examples include: </a:t>
            </a:r>
          </a:p>
          <a:p>
            <a:pPr>
              <a:buFontTx/>
              <a:buChar char="-"/>
            </a:pPr>
            <a:r>
              <a:rPr lang="en-AU" sz="2600" dirty="0"/>
              <a:t>social (including television, digital and print media and technology) and</a:t>
            </a:r>
          </a:p>
          <a:p>
            <a:pPr>
              <a:buFontTx/>
              <a:buChar char="-"/>
            </a:pPr>
            <a:r>
              <a:rPr lang="en-AU" sz="2600" dirty="0"/>
              <a:t>cultural factors influencing and modifying individual and family food decisions and choices. Decisions to use </a:t>
            </a:r>
            <a:r>
              <a:rPr lang="en-AU" sz="2600" dirty="0">
                <a:hlinkClick r:id="rId5"/>
              </a:rPr>
              <a:t>smart foods</a:t>
            </a:r>
            <a:endParaRPr lang="en-AU" sz="2600" dirty="0"/>
          </a:p>
        </p:txBody>
      </p:sp>
      <p:sp>
        <p:nvSpPr>
          <p:cNvPr id="4" name="Date Placeholder 3"/>
          <p:cNvSpPr>
            <a:spLocks noGrp="1"/>
          </p:cNvSpPr>
          <p:nvPr>
            <p:ph type="dt" sz="half" idx="10"/>
          </p:nvPr>
        </p:nvSpPr>
        <p:spPr/>
        <p:txBody>
          <a:bodyPr/>
          <a:lstStyle/>
          <a:p>
            <a:pPr>
              <a:defRPr/>
            </a:pPr>
            <a:fld id="{7B4F9067-C53A-46F9-AAB4-AD24910322A1}"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DBF2862C-3F90-4417-A8D3-01DC19FA3122}" type="slidenum">
              <a:rPr lang="en-AU">
                <a:solidFill>
                  <a:prstClr val="black">
                    <a:tint val="75000"/>
                  </a:prstClr>
                </a:solidFill>
                <a:latin typeface="Calibri"/>
              </a:rPr>
              <a:pPr>
                <a:defRPr/>
              </a:pPr>
              <a:t>25</a:t>
            </a:fld>
            <a:endParaRPr lang="en-AU">
              <a:solidFill>
                <a:prstClr val="black">
                  <a:tint val="75000"/>
                </a:prstClr>
              </a:solidFill>
              <a:latin typeface="Calibri"/>
            </a:endParaRPr>
          </a:p>
        </p:txBody>
      </p:sp>
    </p:spTree>
    <p:extLst>
      <p:ext uri="{BB962C8B-B14F-4D97-AF65-F5344CB8AC3E}">
        <p14:creationId xmlns:p14="http://schemas.microsoft.com/office/powerpoint/2010/main" val="1589107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Putting it together </a:t>
            </a:r>
            <a:endParaRPr lang="en-AU" dirty="0"/>
          </a:p>
        </p:txBody>
      </p:sp>
      <p:sp>
        <p:nvSpPr>
          <p:cNvPr id="3" name="Content Placeholder 2"/>
          <p:cNvSpPr>
            <a:spLocks noGrp="1"/>
          </p:cNvSpPr>
          <p:nvPr>
            <p:ph idx="1"/>
          </p:nvPr>
        </p:nvSpPr>
        <p:spPr>
          <a:xfrm>
            <a:off x="1981200" y="946677"/>
            <a:ext cx="8258204" cy="4500593"/>
          </a:xfrm>
        </p:spPr>
        <p:txBody>
          <a:bodyPr/>
          <a:lstStyle/>
          <a:p>
            <a:pPr marL="0" indent="0">
              <a:buNone/>
            </a:pPr>
            <a:r>
              <a:rPr lang="en-AU" sz="3000" dirty="0"/>
              <a:t>Or </a:t>
            </a:r>
            <a:r>
              <a:rPr lang="en-AU" sz="3000" i="1" dirty="0"/>
              <a:t>where </a:t>
            </a:r>
            <a:r>
              <a:rPr lang="en-AU" sz="3000" dirty="0"/>
              <a:t>do we go from here?...</a:t>
            </a:r>
          </a:p>
          <a:p>
            <a:r>
              <a:rPr lang="en-AU" sz="3000" dirty="0"/>
              <a:t>Both terms ‘food skills’ and ‘food literacy’ interrelate</a:t>
            </a:r>
          </a:p>
          <a:p>
            <a:r>
              <a:rPr lang="en-AU" sz="3000" dirty="0"/>
              <a:t>Recommended to inform the design and delivery of sustainable and evidence-based food education programs</a:t>
            </a:r>
          </a:p>
          <a:p>
            <a:r>
              <a:rPr lang="en-AU" sz="3000" dirty="0"/>
              <a:t>Suggestions for </a:t>
            </a:r>
            <a:r>
              <a:rPr lang="en-AU" sz="3000"/>
              <a:t>further reading - evaluation </a:t>
            </a:r>
            <a:r>
              <a:rPr lang="en-AU" sz="3000" dirty="0"/>
              <a:t>of food skills/literacy program to support your teaching in schools- </a:t>
            </a:r>
            <a:r>
              <a:rPr lang="en-AU" sz="3000" dirty="0">
                <a:hlinkClick r:id="rId3"/>
              </a:rPr>
              <a:t>Fordyce-Voorham</a:t>
            </a:r>
            <a:r>
              <a:rPr lang="en-AU" sz="3000" dirty="0"/>
              <a:t> (2018) and </a:t>
            </a:r>
            <a:r>
              <a:rPr lang="en-AU" sz="3000" dirty="0">
                <a:hlinkClick r:id="rId4"/>
              </a:rPr>
              <a:t>Slater J et al </a:t>
            </a:r>
            <a:r>
              <a:rPr lang="en-AU" sz="3000" dirty="0"/>
              <a:t>(2016)</a:t>
            </a:r>
          </a:p>
          <a:p>
            <a:pPr marL="0" indent="0">
              <a:buNone/>
            </a:pPr>
            <a:endParaRPr lang="en-AU" sz="3000" dirty="0"/>
          </a:p>
          <a:p>
            <a:pPr marL="0" indent="0">
              <a:buNone/>
            </a:pPr>
            <a:endParaRPr lang="en-AU" dirty="0" smtClean="0"/>
          </a:p>
          <a:p>
            <a:endParaRPr lang="en-AU" dirty="0"/>
          </a:p>
        </p:txBody>
      </p:sp>
      <p:sp>
        <p:nvSpPr>
          <p:cNvPr id="4" name="Date Placeholder 3"/>
          <p:cNvSpPr>
            <a:spLocks noGrp="1"/>
          </p:cNvSpPr>
          <p:nvPr>
            <p:ph type="dt" sz="half" idx="10"/>
          </p:nvPr>
        </p:nvSpPr>
        <p:spPr/>
        <p:txBody>
          <a:bodyPr/>
          <a:lstStyle/>
          <a:p>
            <a:pPr>
              <a:defRPr/>
            </a:pPr>
            <a:fld id="{7B4F9067-C53A-46F9-AAB4-AD24910322A1}"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DBF2862C-3F90-4417-A8D3-01DC19FA3122}" type="slidenum">
              <a:rPr lang="en-AU">
                <a:solidFill>
                  <a:prstClr val="black">
                    <a:tint val="75000"/>
                  </a:prstClr>
                </a:solidFill>
                <a:latin typeface="Calibri"/>
              </a:rPr>
              <a:pPr>
                <a:defRPr/>
              </a:pPr>
              <a:t>26</a:t>
            </a:fld>
            <a:endParaRPr lang="en-AU">
              <a:solidFill>
                <a:prstClr val="black">
                  <a:tint val="75000"/>
                </a:prstClr>
              </a:solidFill>
              <a:latin typeface="Calibri"/>
            </a:endParaRPr>
          </a:p>
        </p:txBody>
      </p:sp>
    </p:spTree>
    <p:extLst>
      <p:ext uri="{BB962C8B-B14F-4D97-AF65-F5344CB8AC3E}">
        <p14:creationId xmlns:p14="http://schemas.microsoft.com/office/powerpoint/2010/main" val="4201820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0" indent="0" algn="ctr">
              <a:buNone/>
            </a:pPr>
            <a:r>
              <a:rPr lang="en-GB" sz="2700" dirty="0"/>
              <a:t>For further information, go to:</a:t>
            </a:r>
          </a:p>
          <a:p>
            <a:pPr marL="0" indent="0" algn="ctr">
              <a:buNone/>
            </a:pPr>
            <a:r>
              <a:rPr lang="en-GB" sz="2700" dirty="0"/>
              <a:t>www.foodafactoflife.org.uk</a:t>
            </a:r>
          </a:p>
        </p:txBody>
      </p:sp>
    </p:spTree>
    <p:extLst>
      <p:ext uri="{BB962C8B-B14F-4D97-AF65-F5344CB8AC3E}">
        <p14:creationId xmlns:p14="http://schemas.microsoft.com/office/powerpoint/2010/main" val="2156697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23634"/>
            <a:ext cx="8856984" cy="1080120"/>
          </a:xfrm>
        </p:spPr>
        <p:txBody>
          <a:bodyPr>
            <a:normAutofit/>
          </a:bodyPr>
          <a:lstStyle/>
          <a:p>
            <a:r>
              <a:rPr lang="en-AU" sz="4000" dirty="0">
                <a:effectLst/>
              </a:rPr>
              <a:t>Introduction to presentation</a:t>
            </a:r>
            <a:endParaRPr lang="en-AU" sz="4000" dirty="0"/>
          </a:p>
        </p:txBody>
      </p:sp>
      <p:sp>
        <p:nvSpPr>
          <p:cNvPr id="3" name="Content Placeholder 2"/>
          <p:cNvSpPr>
            <a:spLocks noGrp="1"/>
          </p:cNvSpPr>
          <p:nvPr>
            <p:ph idx="1"/>
          </p:nvPr>
        </p:nvSpPr>
        <p:spPr>
          <a:xfrm>
            <a:off x="1981200" y="1039580"/>
            <a:ext cx="8258204" cy="3426554"/>
          </a:xfrm>
        </p:spPr>
        <p:txBody>
          <a:bodyPr/>
          <a:lstStyle/>
          <a:p>
            <a:pPr lvl="0"/>
            <a:r>
              <a:rPr lang="en-GB" dirty="0"/>
              <a:t> The emergence of food literacy over the last decade</a:t>
            </a:r>
            <a:endParaRPr lang="en-AU" dirty="0"/>
          </a:p>
          <a:p>
            <a:pPr lvl="0"/>
            <a:r>
              <a:rPr lang="en-GB" dirty="0"/>
              <a:t> </a:t>
            </a:r>
            <a:r>
              <a:rPr lang="en-GB" dirty="0" smtClean="0"/>
              <a:t>Food </a:t>
            </a:r>
            <a:r>
              <a:rPr lang="en-GB" dirty="0"/>
              <a:t>literacy versus food </a:t>
            </a:r>
            <a:r>
              <a:rPr lang="en-GB" dirty="0" smtClean="0"/>
              <a:t>skills </a:t>
            </a:r>
            <a:r>
              <a:rPr lang="en-GB" dirty="0"/>
              <a:t>– what is the ‘sameness’?</a:t>
            </a:r>
            <a:endParaRPr lang="en-AU" dirty="0"/>
          </a:p>
          <a:p>
            <a:pPr lvl="0"/>
            <a:r>
              <a:rPr lang="en-GB" dirty="0"/>
              <a:t> </a:t>
            </a:r>
            <a:r>
              <a:rPr lang="en-GB" dirty="0" smtClean="0"/>
              <a:t>Food </a:t>
            </a:r>
            <a:r>
              <a:rPr lang="en-GB" dirty="0"/>
              <a:t>literacy (declarative-knowledge) vs Food skills (procedural- hands-on) </a:t>
            </a:r>
            <a:endParaRPr lang="en-AU" dirty="0"/>
          </a:p>
          <a:p>
            <a:pPr lvl="0"/>
            <a:r>
              <a:rPr lang="en-GB" dirty="0"/>
              <a:t>What food literacy/skills should be taught?</a:t>
            </a:r>
            <a:endParaRPr lang="en-AU" dirty="0"/>
          </a:p>
          <a:p>
            <a:pPr lvl="0"/>
            <a:r>
              <a:rPr lang="en-GB" dirty="0"/>
              <a:t>The need for an evidence-based model to design and evaluate our skill-based programs </a:t>
            </a:r>
            <a:endParaRPr lang="en-AU" dirty="0"/>
          </a:p>
          <a:p>
            <a:pPr lvl="0"/>
            <a:r>
              <a:rPr lang="en-GB" dirty="0"/>
              <a:t>Links to </a:t>
            </a:r>
            <a:r>
              <a:rPr lang="en-GB" i="1" dirty="0"/>
              <a:t>Food – a fact of life</a:t>
            </a:r>
            <a:r>
              <a:rPr lang="en-GB" dirty="0"/>
              <a:t> </a:t>
            </a:r>
            <a:r>
              <a:rPr lang="en-GB" dirty="0" smtClean="0"/>
              <a:t>resources are </a:t>
            </a:r>
            <a:r>
              <a:rPr lang="en-GB" dirty="0" smtClean="0">
                <a:hlinkClick r:id="rId3"/>
              </a:rPr>
              <a:t>hot linked </a:t>
            </a:r>
            <a:r>
              <a:rPr lang="en-GB" dirty="0" smtClean="0"/>
              <a:t>throughout this webinar presentation</a:t>
            </a:r>
            <a:endParaRPr lang="en-AU" dirty="0"/>
          </a:p>
          <a:p>
            <a:pPr lvl="0"/>
            <a:r>
              <a:rPr lang="en-GB" dirty="0"/>
              <a:t>Suggestions for further reading and sources of </a:t>
            </a:r>
            <a:r>
              <a:rPr lang="en-GB" dirty="0" smtClean="0"/>
              <a:t>information </a:t>
            </a:r>
            <a:endParaRPr lang="en-AU" dirty="0" smtClean="0"/>
          </a:p>
          <a:p>
            <a:pPr marL="0" indent="0" algn="r">
              <a:buNone/>
            </a:pPr>
            <a:r>
              <a:rPr lang="en-AU" dirty="0" smtClean="0">
                <a:hlinkClick r:id="rId4"/>
              </a:rPr>
              <a:t>http</a:t>
            </a:r>
            <a:r>
              <a:rPr lang="en-AU" dirty="0">
                <a:hlinkClick r:id="rId4"/>
              </a:rPr>
              <a:t>://www.foodskillsaustralia.com.au/resource/food-literacy-versus-food-skills-what-is-the-sameness/</a:t>
            </a:r>
            <a:endParaRPr lang="en-AU" dirty="0" smtClean="0"/>
          </a:p>
        </p:txBody>
      </p:sp>
      <p:sp>
        <p:nvSpPr>
          <p:cNvPr id="4" name="Date Placeholder 3"/>
          <p:cNvSpPr>
            <a:spLocks noGrp="1"/>
          </p:cNvSpPr>
          <p:nvPr>
            <p:ph type="dt" sz="half" idx="10"/>
          </p:nvPr>
        </p:nvSpPr>
        <p:spPr/>
        <p:txBody>
          <a:bodyPr/>
          <a:lstStyle/>
          <a:p>
            <a:pPr>
              <a:defRPr/>
            </a:pPr>
            <a:fld id="{7B4F9067-C53A-46F9-AAB4-AD24910322A1}"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DBF2862C-3F90-4417-A8D3-01DC19FA3122}" type="slidenum">
              <a:rPr lang="en-AU">
                <a:solidFill>
                  <a:prstClr val="black">
                    <a:tint val="75000"/>
                  </a:prstClr>
                </a:solidFill>
                <a:latin typeface="Calibri"/>
              </a:rPr>
              <a:pPr>
                <a:defRPr/>
              </a:pPr>
              <a:t>3</a:t>
            </a:fld>
            <a:endParaRPr lang="en-AU">
              <a:solidFill>
                <a:prstClr val="black">
                  <a:tint val="75000"/>
                </a:prstClr>
              </a:solidFill>
              <a:latin typeface="Calibri"/>
            </a:endParaRPr>
          </a:p>
        </p:txBody>
      </p:sp>
    </p:spTree>
    <p:extLst>
      <p:ext uri="{BB962C8B-B14F-4D97-AF65-F5344CB8AC3E}">
        <p14:creationId xmlns:p14="http://schemas.microsoft.com/office/powerpoint/2010/main" val="457677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980728"/>
            <a:ext cx="8496944" cy="4370040"/>
          </a:xfrm>
        </p:spPr>
        <p:txBody>
          <a:bodyPr/>
          <a:lstStyle/>
          <a:p>
            <a:pPr algn="l"/>
            <a:r>
              <a:rPr lang="en-AU" sz="2000" dirty="0">
                <a:solidFill>
                  <a:schemeClr val="tx1"/>
                </a:solidFill>
                <a:latin typeface="Gill Sans MT" panose="020B0502020104020203" pitchFamily="34" charset="0"/>
              </a:rPr>
              <a:t>Food literacy is…</a:t>
            </a:r>
          </a:p>
          <a:p>
            <a:pPr algn="l"/>
            <a:r>
              <a:rPr lang="en-AU" sz="2000" dirty="0">
                <a:solidFill>
                  <a:schemeClr val="tx1"/>
                </a:solidFill>
                <a:latin typeface="Gill Sans MT" panose="020B0502020104020203" pitchFamily="34" charset="0"/>
              </a:rPr>
              <a:t>‘the </a:t>
            </a:r>
            <a:r>
              <a:rPr lang="en-AU" sz="2000" b="1" dirty="0">
                <a:solidFill>
                  <a:schemeClr val="tx1"/>
                </a:solidFill>
                <a:latin typeface="Gill Sans MT" panose="020B0502020104020203" pitchFamily="34" charset="0"/>
              </a:rPr>
              <a:t>ability</a:t>
            </a:r>
            <a:r>
              <a:rPr lang="en-AU" sz="2000" dirty="0">
                <a:solidFill>
                  <a:schemeClr val="tx1"/>
                </a:solidFill>
                <a:latin typeface="Gill Sans MT" panose="020B0502020104020203" pitchFamily="34" charset="0"/>
              </a:rPr>
              <a:t> of consumers to </a:t>
            </a:r>
            <a:r>
              <a:rPr lang="en-AU" sz="2000" b="1" dirty="0">
                <a:solidFill>
                  <a:schemeClr val="tx1"/>
                </a:solidFill>
                <a:latin typeface="Gill Sans MT" panose="020B0502020104020203" pitchFamily="34" charset="0"/>
              </a:rPr>
              <a:t>understand </a:t>
            </a:r>
            <a:r>
              <a:rPr lang="en-AU" sz="2000" dirty="0">
                <a:solidFill>
                  <a:schemeClr val="tx1"/>
                </a:solidFill>
                <a:latin typeface="Gill Sans MT" panose="020B0502020104020203" pitchFamily="34" charset="0"/>
              </a:rPr>
              <a:t>and </a:t>
            </a:r>
            <a:r>
              <a:rPr lang="en-AU" sz="2000" b="1" dirty="0">
                <a:solidFill>
                  <a:schemeClr val="tx1"/>
                </a:solidFill>
                <a:latin typeface="Gill Sans MT" panose="020B0502020104020203" pitchFamily="34" charset="0"/>
              </a:rPr>
              <a:t>act upon </a:t>
            </a:r>
            <a:r>
              <a:rPr lang="en-AU" sz="2000" dirty="0">
                <a:solidFill>
                  <a:schemeClr val="tx1"/>
                </a:solidFill>
                <a:latin typeface="Gill Sans MT" panose="020B0502020104020203" pitchFamily="34" charset="0"/>
              </a:rPr>
              <a:t>the </a:t>
            </a:r>
            <a:r>
              <a:rPr lang="en-AU" sz="2000" b="1" dirty="0">
                <a:solidFill>
                  <a:schemeClr val="tx1"/>
                </a:solidFill>
                <a:latin typeface="Gill Sans MT" panose="020B0502020104020203" pitchFamily="34" charset="0"/>
              </a:rPr>
              <a:t>food labelling </a:t>
            </a:r>
            <a:r>
              <a:rPr lang="en-AU" sz="2000" dirty="0">
                <a:solidFill>
                  <a:schemeClr val="tx1"/>
                </a:solidFill>
                <a:latin typeface="Gill Sans MT" panose="020B0502020104020203" pitchFamily="34" charset="0"/>
              </a:rPr>
              <a:t>and </a:t>
            </a:r>
            <a:r>
              <a:rPr lang="en-AU" sz="2000" b="1" dirty="0">
                <a:solidFill>
                  <a:schemeClr val="tx1"/>
                </a:solidFill>
                <a:latin typeface="Gill Sans MT" panose="020B0502020104020203" pitchFamily="34" charset="0"/>
              </a:rPr>
              <a:t>nutritional information </a:t>
            </a:r>
            <a:r>
              <a:rPr lang="en-AU" sz="2000" dirty="0">
                <a:solidFill>
                  <a:schemeClr val="tx1"/>
                </a:solidFill>
                <a:latin typeface="Gill Sans MT" panose="020B0502020104020203" pitchFamily="34" charset="0"/>
              </a:rPr>
              <a:t>they need to </a:t>
            </a:r>
            <a:r>
              <a:rPr lang="en-AU" sz="2000" b="1" dirty="0">
                <a:solidFill>
                  <a:schemeClr val="tx1"/>
                </a:solidFill>
                <a:latin typeface="Gill Sans MT" panose="020B0502020104020203" pitchFamily="34" charset="0"/>
              </a:rPr>
              <a:t>prepare tasty </a:t>
            </a:r>
            <a:r>
              <a:rPr lang="en-AU" sz="2000" dirty="0">
                <a:solidFill>
                  <a:schemeClr val="tx1"/>
                </a:solidFill>
                <a:latin typeface="Gill Sans MT" panose="020B0502020104020203" pitchFamily="34" charset="0"/>
              </a:rPr>
              <a:t>and </a:t>
            </a:r>
            <a:r>
              <a:rPr lang="en-AU" sz="2000" b="1" dirty="0">
                <a:solidFill>
                  <a:schemeClr val="tx1"/>
                </a:solidFill>
                <a:latin typeface="Gill Sans MT" panose="020B0502020104020203" pitchFamily="34" charset="0"/>
              </a:rPr>
              <a:t>nutritious meals </a:t>
            </a:r>
            <a:r>
              <a:rPr lang="en-AU" sz="2000" dirty="0">
                <a:solidFill>
                  <a:schemeClr val="tx1"/>
                </a:solidFill>
                <a:latin typeface="Gill Sans MT" panose="020B0502020104020203" pitchFamily="34" charset="0"/>
              </a:rPr>
              <a:t>for themselves and their families’ Fordyce-Voorham S, 2010. </a:t>
            </a:r>
            <a:endParaRPr lang="en-AU" sz="2000" dirty="0">
              <a:latin typeface="Gill Sans MT" panose="020B0502020104020203" pitchFamily="34" charset="0"/>
            </a:endParaRPr>
          </a:p>
          <a:p>
            <a:pPr algn="l"/>
            <a:r>
              <a:rPr lang="en-AU" sz="2000" dirty="0">
                <a:solidFill>
                  <a:schemeClr val="tx1"/>
                </a:solidFill>
                <a:latin typeface="Gill Sans MT" panose="020B0502020104020203" pitchFamily="34" charset="0"/>
              </a:rPr>
              <a:t>‘a </a:t>
            </a:r>
            <a:r>
              <a:rPr lang="en-AU" sz="2000" b="1" dirty="0">
                <a:solidFill>
                  <a:schemeClr val="tx1"/>
                </a:solidFill>
                <a:latin typeface="Gill Sans MT" panose="020B0502020104020203" pitchFamily="34" charset="0"/>
              </a:rPr>
              <a:t>collection</a:t>
            </a:r>
            <a:r>
              <a:rPr lang="en-AU" sz="2000" dirty="0">
                <a:solidFill>
                  <a:schemeClr val="tx1"/>
                </a:solidFill>
                <a:latin typeface="Gill Sans MT" panose="020B0502020104020203" pitchFamily="34" charset="0"/>
              </a:rPr>
              <a:t> of </a:t>
            </a:r>
            <a:r>
              <a:rPr lang="en-AU" sz="2000" b="1" dirty="0">
                <a:solidFill>
                  <a:schemeClr val="tx1"/>
                </a:solidFill>
                <a:latin typeface="Gill Sans MT" panose="020B0502020104020203" pitchFamily="34" charset="0"/>
              </a:rPr>
              <a:t>inter-related knowledge</a:t>
            </a:r>
            <a:r>
              <a:rPr lang="en-AU" sz="2000" dirty="0">
                <a:solidFill>
                  <a:schemeClr val="tx1"/>
                </a:solidFill>
                <a:latin typeface="Gill Sans MT" panose="020B0502020104020203" pitchFamily="34" charset="0"/>
              </a:rPr>
              <a:t>, </a:t>
            </a:r>
            <a:r>
              <a:rPr lang="en-AU" sz="2000" b="1" dirty="0">
                <a:solidFill>
                  <a:schemeClr val="tx1"/>
                </a:solidFill>
                <a:latin typeface="Gill Sans MT" panose="020B0502020104020203" pitchFamily="34" charset="0"/>
              </a:rPr>
              <a:t>skills</a:t>
            </a:r>
            <a:r>
              <a:rPr lang="en-AU" sz="2000" dirty="0">
                <a:solidFill>
                  <a:schemeClr val="tx1"/>
                </a:solidFill>
                <a:latin typeface="Gill Sans MT" panose="020B0502020104020203" pitchFamily="34" charset="0"/>
              </a:rPr>
              <a:t> and </a:t>
            </a:r>
            <a:r>
              <a:rPr lang="en-AU" sz="2000" b="1" dirty="0">
                <a:solidFill>
                  <a:schemeClr val="tx1"/>
                </a:solidFill>
                <a:latin typeface="Gill Sans MT" panose="020B0502020104020203" pitchFamily="34" charset="0"/>
              </a:rPr>
              <a:t>behaviours </a:t>
            </a:r>
            <a:r>
              <a:rPr lang="en-AU" sz="2000" dirty="0">
                <a:solidFill>
                  <a:schemeClr val="tx1"/>
                </a:solidFill>
                <a:latin typeface="Gill Sans MT" panose="020B0502020104020203" pitchFamily="34" charset="0"/>
              </a:rPr>
              <a:t>required to </a:t>
            </a:r>
            <a:r>
              <a:rPr lang="en-AU" sz="2000" b="1" dirty="0">
                <a:solidFill>
                  <a:schemeClr val="tx1"/>
                </a:solidFill>
                <a:latin typeface="Gill Sans MT" panose="020B0502020104020203" pitchFamily="34" charset="0"/>
              </a:rPr>
              <a:t>plan</a:t>
            </a:r>
            <a:r>
              <a:rPr lang="en-AU" sz="2000" dirty="0">
                <a:solidFill>
                  <a:schemeClr val="tx1"/>
                </a:solidFill>
                <a:latin typeface="Gill Sans MT" panose="020B0502020104020203" pitchFamily="34" charset="0"/>
              </a:rPr>
              <a:t>, </a:t>
            </a:r>
            <a:r>
              <a:rPr lang="en-AU" sz="2000" b="1" dirty="0">
                <a:solidFill>
                  <a:schemeClr val="tx1"/>
                </a:solidFill>
                <a:latin typeface="Gill Sans MT" panose="020B0502020104020203" pitchFamily="34" charset="0"/>
              </a:rPr>
              <a:t>manage</a:t>
            </a:r>
            <a:r>
              <a:rPr lang="en-AU" sz="2000" dirty="0">
                <a:solidFill>
                  <a:schemeClr val="tx1"/>
                </a:solidFill>
                <a:latin typeface="Gill Sans MT" panose="020B0502020104020203" pitchFamily="34" charset="0"/>
              </a:rPr>
              <a:t>, </a:t>
            </a:r>
            <a:r>
              <a:rPr lang="en-AU" sz="2000" b="1" dirty="0">
                <a:solidFill>
                  <a:schemeClr val="tx1"/>
                </a:solidFill>
                <a:latin typeface="Gill Sans MT" panose="020B0502020104020203" pitchFamily="34" charset="0"/>
              </a:rPr>
              <a:t>select</a:t>
            </a:r>
            <a:r>
              <a:rPr lang="en-AU" sz="2000" dirty="0">
                <a:solidFill>
                  <a:schemeClr val="tx1"/>
                </a:solidFill>
                <a:latin typeface="Gill Sans MT" panose="020B0502020104020203" pitchFamily="34" charset="0"/>
              </a:rPr>
              <a:t>, </a:t>
            </a:r>
            <a:r>
              <a:rPr lang="en-AU" sz="2000" b="1" dirty="0">
                <a:solidFill>
                  <a:schemeClr val="tx1"/>
                </a:solidFill>
                <a:latin typeface="Gill Sans MT" panose="020B0502020104020203" pitchFamily="34" charset="0"/>
              </a:rPr>
              <a:t>prepare</a:t>
            </a:r>
            <a:r>
              <a:rPr lang="en-AU" sz="2000" dirty="0">
                <a:solidFill>
                  <a:schemeClr val="tx1"/>
                </a:solidFill>
                <a:latin typeface="Gill Sans MT" panose="020B0502020104020203" pitchFamily="34" charset="0"/>
              </a:rPr>
              <a:t> and </a:t>
            </a:r>
            <a:r>
              <a:rPr lang="en-AU" sz="2000" b="1" dirty="0">
                <a:solidFill>
                  <a:schemeClr val="tx1"/>
                </a:solidFill>
                <a:latin typeface="Gill Sans MT" panose="020B0502020104020203" pitchFamily="34" charset="0"/>
              </a:rPr>
              <a:t>eat </a:t>
            </a:r>
            <a:r>
              <a:rPr lang="en-AU" sz="2000" dirty="0">
                <a:solidFill>
                  <a:schemeClr val="tx1"/>
                </a:solidFill>
                <a:latin typeface="Gill Sans MT" panose="020B0502020104020203" pitchFamily="34" charset="0"/>
              </a:rPr>
              <a:t>food to </a:t>
            </a:r>
            <a:r>
              <a:rPr lang="en-AU" sz="2000" b="1" dirty="0">
                <a:solidFill>
                  <a:schemeClr val="tx1"/>
                </a:solidFill>
                <a:latin typeface="Gill Sans MT" panose="020B0502020104020203" pitchFamily="34" charset="0"/>
              </a:rPr>
              <a:t>meet needs </a:t>
            </a:r>
            <a:r>
              <a:rPr lang="en-AU" sz="2000" dirty="0">
                <a:solidFill>
                  <a:schemeClr val="tx1"/>
                </a:solidFill>
                <a:latin typeface="Gill Sans MT" panose="020B0502020104020203" pitchFamily="34" charset="0"/>
              </a:rPr>
              <a:t>and </a:t>
            </a:r>
            <a:r>
              <a:rPr lang="en-AU" sz="2000" b="1" dirty="0">
                <a:solidFill>
                  <a:schemeClr val="tx1"/>
                </a:solidFill>
                <a:latin typeface="Gill Sans MT" panose="020B0502020104020203" pitchFamily="34" charset="0"/>
              </a:rPr>
              <a:t>determine intake</a:t>
            </a:r>
            <a:r>
              <a:rPr lang="en-AU" sz="2000" dirty="0">
                <a:solidFill>
                  <a:schemeClr val="tx1"/>
                </a:solidFill>
                <a:latin typeface="Gill Sans MT" panose="020B0502020104020203" pitchFamily="34" charset="0"/>
              </a:rPr>
              <a:t>’ </a:t>
            </a:r>
            <a:r>
              <a:rPr lang="en-GB" sz="2000" dirty="0">
                <a:solidFill>
                  <a:schemeClr val="tx1"/>
                </a:solidFill>
                <a:latin typeface="Gill Sans MT" panose="020B0502020104020203" pitchFamily="34" charset="0"/>
              </a:rPr>
              <a:t>Vidgen H &amp; Gallegos, 2012</a:t>
            </a:r>
            <a:r>
              <a:rPr lang="en-AU" sz="2000" dirty="0">
                <a:solidFill>
                  <a:schemeClr val="tx1"/>
                </a:solidFill>
                <a:latin typeface="Gill Sans MT" panose="020B0502020104020203" pitchFamily="34" charset="0"/>
              </a:rPr>
              <a:t>. </a:t>
            </a:r>
          </a:p>
          <a:p>
            <a:pPr algn="l">
              <a:spcBef>
                <a:spcPts val="0"/>
              </a:spcBef>
            </a:pPr>
            <a:r>
              <a:rPr lang="en-AU" sz="2000" dirty="0">
                <a:solidFill>
                  <a:schemeClr val="tx1"/>
                </a:solidFill>
                <a:latin typeface="Gill Sans MT" panose="020B0502020104020203" pitchFamily="34" charset="0"/>
              </a:rPr>
              <a:t>‘the </a:t>
            </a:r>
            <a:r>
              <a:rPr lang="en-AU" sz="2000" b="1" dirty="0">
                <a:solidFill>
                  <a:schemeClr val="tx1"/>
                </a:solidFill>
                <a:latin typeface="Gill Sans MT" panose="020B0502020104020203" pitchFamily="34" charset="0"/>
              </a:rPr>
              <a:t>knowledge, skills </a:t>
            </a:r>
            <a:r>
              <a:rPr lang="en-AU" sz="2000" dirty="0">
                <a:solidFill>
                  <a:schemeClr val="tx1"/>
                </a:solidFill>
                <a:latin typeface="Gill Sans MT" panose="020B0502020104020203" pitchFamily="34" charset="0"/>
              </a:rPr>
              <a:t>and </a:t>
            </a:r>
            <a:r>
              <a:rPr lang="en-AU" sz="2000" b="1" dirty="0">
                <a:solidFill>
                  <a:schemeClr val="tx1"/>
                </a:solidFill>
                <a:latin typeface="Gill Sans MT" panose="020B0502020104020203" pitchFamily="34" charset="0"/>
              </a:rPr>
              <a:t>capacity to source, prepare, cook </a:t>
            </a:r>
            <a:r>
              <a:rPr lang="en-AU" sz="2000" dirty="0">
                <a:solidFill>
                  <a:schemeClr val="tx1"/>
                </a:solidFill>
                <a:latin typeface="Gill Sans MT" panose="020B0502020104020203" pitchFamily="34" charset="0"/>
              </a:rPr>
              <a:t>and </a:t>
            </a:r>
          </a:p>
          <a:p>
            <a:pPr algn="l">
              <a:spcBef>
                <a:spcPts val="0"/>
              </a:spcBef>
            </a:pPr>
            <a:r>
              <a:rPr lang="en-AU" sz="2000" b="1" dirty="0">
                <a:solidFill>
                  <a:schemeClr val="tx1"/>
                </a:solidFill>
                <a:latin typeface="Gill Sans MT" panose="020B0502020104020203" pitchFamily="34" charset="0"/>
              </a:rPr>
              <a:t>share </a:t>
            </a:r>
            <a:r>
              <a:rPr lang="en-AU" sz="2000" dirty="0">
                <a:solidFill>
                  <a:schemeClr val="tx1"/>
                </a:solidFill>
                <a:latin typeface="Gill Sans MT" panose="020B0502020104020203" pitchFamily="34" charset="0"/>
              </a:rPr>
              <a:t>food in a </a:t>
            </a:r>
            <a:r>
              <a:rPr lang="en-AU" sz="2000" b="1" dirty="0">
                <a:solidFill>
                  <a:schemeClr val="tx1"/>
                </a:solidFill>
                <a:latin typeface="Gill Sans MT" panose="020B0502020104020203" pitchFamily="34" charset="0"/>
              </a:rPr>
              <a:t>sustainable </a:t>
            </a:r>
            <a:r>
              <a:rPr lang="en-AU" sz="2000" dirty="0">
                <a:solidFill>
                  <a:schemeClr val="tx1"/>
                </a:solidFill>
                <a:latin typeface="Gill Sans MT" panose="020B0502020104020203" pitchFamily="34" charset="0"/>
              </a:rPr>
              <a:t>manner to promote a </a:t>
            </a:r>
            <a:r>
              <a:rPr lang="en-AU" sz="2000" b="1" dirty="0">
                <a:solidFill>
                  <a:schemeClr val="tx1"/>
                </a:solidFill>
                <a:latin typeface="Gill Sans MT" panose="020B0502020104020203" pitchFamily="34" charset="0"/>
              </a:rPr>
              <a:t>healthy </a:t>
            </a:r>
            <a:r>
              <a:rPr lang="en-AU" sz="2000" dirty="0">
                <a:solidFill>
                  <a:schemeClr val="tx1"/>
                </a:solidFill>
                <a:latin typeface="Gill Sans MT" panose="020B0502020104020203" pitchFamily="34" charset="0"/>
              </a:rPr>
              <a:t>and </a:t>
            </a:r>
            <a:r>
              <a:rPr lang="en-AU" sz="2000" b="1" dirty="0">
                <a:solidFill>
                  <a:schemeClr val="tx1"/>
                </a:solidFill>
                <a:latin typeface="Gill Sans MT" panose="020B0502020104020203" pitchFamily="34" charset="0"/>
              </a:rPr>
              <a:t>balanced lifestyle</a:t>
            </a:r>
            <a:r>
              <a:rPr lang="en-AU" sz="2000" dirty="0">
                <a:solidFill>
                  <a:schemeClr val="tx1"/>
                </a:solidFill>
                <a:latin typeface="Gill Sans MT" panose="020B0502020104020203" pitchFamily="34" charset="0"/>
              </a:rPr>
              <a:t>.  Food literacy is also about individuals understanding the role that food plays in </a:t>
            </a:r>
            <a:r>
              <a:rPr lang="en-AU" sz="2000" b="1" dirty="0">
                <a:solidFill>
                  <a:schemeClr val="tx1"/>
                </a:solidFill>
                <a:latin typeface="Gill Sans MT" panose="020B0502020104020203" pitchFamily="34" charset="0"/>
              </a:rPr>
              <a:t>communities </a:t>
            </a:r>
            <a:r>
              <a:rPr lang="en-AU" sz="2000" dirty="0">
                <a:solidFill>
                  <a:schemeClr val="tx1"/>
                </a:solidFill>
                <a:latin typeface="Gill Sans MT" panose="020B0502020104020203" pitchFamily="34" charset="0"/>
              </a:rPr>
              <a:t>and </a:t>
            </a:r>
            <a:r>
              <a:rPr lang="en-AU" sz="2000" b="1" dirty="0">
                <a:solidFill>
                  <a:schemeClr val="tx1"/>
                </a:solidFill>
                <a:latin typeface="Gill Sans MT" panose="020B0502020104020203" pitchFamily="34" charset="0"/>
              </a:rPr>
              <a:t>cultures</a:t>
            </a:r>
            <a:r>
              <a:rPr lang="en-AU" sz="2000" dirty="0">
                <a:solidFill>
                  <a:schemeClr val="tx1"/>
                </a:solidFill>
                <a:latin typeface="Gill Sans MT" panose="020B0502020104020203" pitchFamily="34" charset="0"/>
              </a:rPr>
              <a:t>’ (Home Economics Victoria, 2013)</a:t>
            </a:r>
          </a:p>
          <a:p>
            <a:pPr algn="l"/>
            <a:r>
              <a:rPr lang="en-AU" sz="2000" dirty="0">
                <a:solidFill>
                  <a:schemeClr val="tx1"/>
                </a:solidFill>
                <a:latin typeface="Gill Sans MT" panose="020B0502020104020203" pitchFamily="34" charset="0"/>
              </a:rPr>
              <a:t>Food literacy competencies presented as a framework – that encompasses all of the above plus sustainability and wellbeing  Slater J, </a:t>
            </a:r>
            <a:r>
              <a:rPr lang="en-AU" sz="2000" dirty="0" err="1">
                <a:solidFill>
                  <a:schemeClr val="tx1"/>
                </a:solidFill>
                <a:latin typeface="Gill Sans MT" panose="020B0502020104020203" pitchFamily="34" charset="0"/>
              </a:rPr>
              <a:t>Falkenburg</a:t>
            </a:r>
            <a:r>
              <a:rPr lang="en-AU" sz="2000" dirty="0">
                <a:solidFill>
                  <a:schemeClr val="tx1"/>
                </a:solidFill>
                <a:latin typeface="Gill Sans MT" panose="020B0502020104020203" pitchFamily="34" charset="0"/>
              </a:rPr>
              <a:t> T, Rutherford J, </a:t>
            </a:r>
            <a:r>
              <a:rPr lang="en-AU" sz="2000" dirty="0" err="1">
                <a:solidFill>
                  <a:schemeClr val="tx1"/>
                </a:solidFill>
                <a:latin typeface="Gill Sans MT" panose="020B0502020104020203" pitchFamily="34" charset="0"/>
              </a:rPr>
              <a:t>Colatruglio</a:t>
            </a:r>
            <a:r>
              <a:rPr lang="en-AU" sz="2000" dirty="0">
                <a:solidFill>
                  <a:schemeClr val="tx1"/>
                </a:solidFill>
                <a:latin typeface="Gill Sans MT" panose="020B0502020104020203" pitchFamily="34" charset="0"/>
              </a:rPr>
              <a:t> S. 2018</a:t>
            </a:r>
            <a:r>
              <a:rPr lang="en-AU" sz="2000" dirty="0">
                <a:solidFill>
                  <a:srgbClr val="FF0000"/>
                </a:solidFill>
                <a:latin typeface="Gill Sans MT" panose="020B0502020104020203" pitchFamily="34" charset="0"/>
              </a:rPr>
              <a:t>	</a:t>
            </a:r>
          </a:p>
        </p:txBody>
      </p:sp>
      <p:sp>
        <p:nvSpPr>
          <p:cNvPr id="4" name="Date Placeholder 3"/>
          <p:cNvSpPr>
            <a:spLocks noGrp="1"/>
          </p:cNvSpPr>
          <p:nvPr>
            <p:ph type="dt" sz="half" idx="10"/>
          </p:nvPr>
        </p:nvSpPr>
        <p:spPr/>
        <p:txBody>
          <a:bodyPr/>
          <a:lstStyle/>
          <a:p>
            <a:pPr>
              <a:defRPr/>
            </a:pPr>
            <a:fld id="{6F6D905C-94F9-42D7-A293-6A419EF438E2}"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EBCE4FB1-8911-40F5-ABA9-1DD912020683}" type="slidenum">
              <a:rPr lang="en-AU">
                <a:solidFill>
                  <a:prstClr val="black">
                    <a:tint val="75000"/>
                  </a:prstClr>
                </a:solidFill>
                <a:latin typeface="Calibri"/>
              </a:rPr>
              <a:pPr>
                <a:defRPr/>
              </a:pPr>
              <a:t>4</a:t>
            </a:fld>
            <a:endParaRPr lang="en-AU">
              <a:solidFill>
                <a:prstClr val="black">
                  <a:tint val="75000"/>
                </a:prstClr>
              </a:solidFill>
              <a:latin typeface="Calibri"/>
            </a:endParaRPr>
          </a:p>
        </p:txBody>
      </p:sp>
      <p:sp>
        <p:nvSpPr>
          <p:cNvPr id="6" name="Title 1"/>
          <p:cNvSpPr txBox="1">
            <a:spLocks/>
          </p:cNvSpPr>
          <p:nvPr/>
        </p:nvSpPr>
        <p:spPr>
          <a:xfrm>
            <a:off x="1631504" y="-23634"/>
            <a:ext cx="8856984" cy="1080120"/>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3800" b="1" kern="1200">
                <a:solidFill>
                  <a:schemeClr val="bg1"/>
                </a:solidFill>
                <a:effectLst>
                  <a:outerShdw blurRad="38100" dist="38100" dir="2700000" algn="tl">
                    <a:srgbClr val="000000">
                      <a:alpha val="43137"/>
                    </a:srgbClr>
                  </a:outerShdw>
                </a:effectLst>
                <a:latin typeface="Gill Sans MT" pitchFamily="34" charset="0"/>
                <a:ea typeface="+mj-ea"/>
                <a:cs typeface="+mj-cs"/>
              </a:defRPr>
            </a:lvl1pPr>
            <a:lvl2pPr algn="ctr" rtl="0" eaLnBrk="0" fontAlgn="base" hangingPunct="0">
              <a:spcBef>
                <a:spcPct val="0"/>
              </a:spcBef>
              <a:spcAft>
                <a:spcPct val="0"/>
              </a:spcAft>
              <a:defRPr sz="3800" b="1">
                <a:solidFill>
                  <a:schemeClr val="bg1"/>
                </a:solidFill>
                <a:latin typeface="Gill Sans MT" pitchFamily="34" charset="0"/>
              </a:defRPr>
            </a:lvl2pPr>
            <a:lvl3pPr algn="ctr" rtl="0" eaLnBrk="0" fontAlgn="base" hangingPunct="0">
              <a:spcBef>
                <a:spcPct val="0"/>
              </a:spcBef>
              <a:spcAft>
                <a:spcPct val="0"/>
              </a:spcAft>
              <a:defRPr sz="3800" b="1">
                <a:solidFill>
                  <a:schemeClr val="bg1"/>
                </a:solidFill>
                <a:latin typeface="Gill Sans MT" pitchFamily="34" charset="0"/>
              </a:defRPr>
            </a:lvl3pPr>
            <a:lvl4pPr algn="ctr" rtl="0" eaLnBrk="0" fontAlgn="base" hangingPunct="0">
              <a:spcBef>
                <a:spcPct val="0"/>
              </a:spcBef>
              <a:spcAft>
                <a:spcPct val="0"/>
              </a:spcAft>
              <a:defRPr sz="3800" b="1">
                <a:solidFill>
                  <a:schemeClr val="bg1"/>
                </a:solidFill>
                <a:latin typeface="Gill Sans MT" pitchFamily="34" charset="0"/>
              </a:defRPr>
            </a:lvl4pPr>
            <a:lvl5pPr algn="ctr" rtl="0" eaLnBrk="0" fontAlgn="base" hangingPunct="0">
              <a:spcBef>
                <a:spcPct val="0"/>
              </a:spcBef>
              <a:spcAft>
                <a:spcPct val="0"/>
              </a:spcAft>
              <a:defRPr sz="3800" b="1">
                <a:solidFill>
                  <a:schemeClr val="bg1"/>
                </a:solidFill>
                <a:latin typeface="Gill Sans MT" pitchFamily="34" charset="0"/>
              </a:defRPr>
            </a:lvl5pPr>
            <a:lvl6pPr marL="457200" algn="ctr" rtl="0" fontAlgn="base">
              <a:spcBef>
                <a:spcPct val="0"/>
              </a:spcBef>
              <a:spcAft>
                <a:spcPct val="0"/>
              </a:spcAft>
              <a:defRPr sz="3800" b="1">
                <a:solidFill>
                  <a:schemeClr val="bg1"/>
                </a:solidFill>
                <a:latin typeface="Gill Sans MT" pitchFamily="34" charset="0"/>
              </a:defRPr>
            </a:lvl6pPr>
            <a:lvl7pPr marL="914400" algn="ctr" rtl="0" fontAlgn="base">
              <a:spcBef>
                <a:spcPct val="0"/>
              </a:spcBef>
              <a:spcAft>
                <a:spcPct val="0"/>
              </a:spcAft>
              <a:defRPr sz="3800" b="1">
                <a:solidFill>
                  <a:schemeClr val="bg1"/>
                </a:solidFill>
                <a:latin typeface="Gill Sans MT" pitchFamily="34" charset="0"/>
              </a:defRPr>
            </a:lvl7pPr>
            <a:lvl8pPr marL="1371600" algn="ctr" rtl="0" fontAlgn="base">
              <a:spcBef>
                <a:spcPct val="0"/>
              </a:spcBef>
              <a:spcAft>
                <a:spcPct val="0"/>
              </a:spcAft>
              <a:defRPr sz="3800" b="1">
                <a:solidFill>
                  <a:schemeClr val="bg1"/>
                </a:solidFill>
                <a:latin typeface="Gill Sans MT" pitchFamily="34" charset="0"/>
              </a:defRPr>
            </a:lvl8pPr>
            <a:lvl9pPr marL="1828800" algn="ctr" rtl="0" fontAlgn="base">
              <a:spcBef>
                <a:spcPct val="0"/>
              </a:spcBef>
              <a:spcAft>
                <a:spcPct val="0"/>
              </a:spcAft>
              <a:defRPr sz="3800" b="1">
                <a:solidFill>
                  <a:schemeClr val="bg1"/>
                </a:solidFill>
                <a:latin typeface="Gill Sans MT" pitchFamily="34" charset="0"/>
              </a:defRPr>
            </a:lvl9pPr>
          </a:lstStyle>
          <a:p>
            <a:r>
              <a:rPr lang="en-AU" sz="2750" dirty="0">
                <a:solidFill>
                  <a:prstClr val="white"/>
                </a:solidFill>
                <a:effectLst/>
              </a:rPr>
              <a:t>Transitions of definitions of ‘Food Literacy’</a:t>
            </a:r>
            <a:endParaRPr lang="en-AU" sz="2400" dirty="0">
              <a:solidFill>
                <a:prstClr val="white"/>
              </a:solidFill>
            </a:endParaRPr>
          </a:p>
        </p:txBody>
      </p:sp>
    </p:spTree>
    <p:extLst>
      <p:ext uri="{BB962C8B-B14F-4D97-AF65-F5344CB8AC3E}">
        <p14:creationId xmlns:p14="http://schemas.microsoft.com/office/powerpoint/2010/main" val="1537643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88640"/>
            <a:ext cx="8928992" cy="740048"/>
          </a:xfrm>
        </p:spPr>
        <p:txBody>
          <a:bodyPr>
            <a:noAutofit/>
          </a:bodyPr>
          <a:lstStyle/>
          <a:p>
            <a:r>
              <a:rPr lang="en-AU" sz="2800" dirty="0"/>
              <a:t>Use of the term “food literacy” in the literature between 1990-2012 </a:t>
            </a:r>
          </a:p>
        </p:txBody>
      </p:sp>
      <p:graphicFrame>
        <p:nvGraphicFramePr>
          <p:cNvPr id="84993" name="Object 1"/>
          <p:cNvGraphicFramePr>
            <a:graphicFrameLocks noGrp="1" noChangeAspect="1"/>
          </p:cNvGraphicFramePr>
          <p:nvPr>
            <p:ph sz="quarter" idx="1"/>
            <p:extLst/>
          </p:nvPr>
        </p:nvGraphicFramePr>
        <p:xfrm>
          <a:off x="1523066" y="928688"/>
          <a:ext cx="9036496" cy="5929312"/>
        </p:xfrm>
        <a:graphic>
          <a:graphicData uri="http://schemas.openxmlformats.org/presentationml/2006/ole">
            <mc:AlternateContent xmlns:mc="http://schemas.openxmlformats.org/markup-compatibility/2006">
              <mc:Choice xmlns:v="urn:schemas-microsoft-com:vml" Requires="v">
                <p:oleObj spid="_x0000_s1031" name="Worksheet" r:id="rId4" imgW="7134157" imgH="3467010" progId="Excel.Sheet.12">
                  <p:embed/>
                </p:oleObj>
              </mc:Choice>
              <mc:Fallback>
                <p:oleObj name="Worksheet" r:id="rId4" imgW="7134157" imgH="3467010" progId="Excel.Sheet.12">
                  <p:embed/>
                  <p:pic>
                    <p:nvPicPr>
                      <p:cNvPr id="84993"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066" y="928688"/>
                        <a:ext cx="9036496" cy="5929312"/>
                      </a:xfrm>
                      <a:prstGeom prst="rect">
                        <a:avLst/>
                      </a:prstGeom>
                      <a:noFill/>
                      <a:extLst/>
                    </p:spPr>
                  </p:pic>
                </p:oleObj>
              </mc:Fallback>
            </mc:AlternateContent>
          </a:graphicData>
        </a:graphic>
      </p:graphicFrame>
      <p:sp>
        <p:nvSpPr>
          <p:cNvPr id="4" name="TextBox 3"/>
          <p:cNvSpPr txBox="1"/>
          <p:nvPr/>
        </p:nvSpPr>
        <p:spPr>
          <a:xfrm>
            <a:off x="5375920" y="1412776"/>
            <a:ext cx="3384376" cy="369332"/>
          </a:xfrm>
          <a:prstGeom prst="rect">
            <a:avLst/>
          </a:prstGeom>
          <a:noFill/>
        </p:spPr>
        <p:txBody>
          <a:bodyPr wrap="square" rtlCol="0">
            <a:spAutoFit/>
          </a:bodyPr>
          <a:lstStyle/>
          <a:p>
            <a:pPr algn="r" fontAlgn="base">
              <a:spcBef>
                <a:spcPct val="0"/>
              </a:spcBef>
              <a:spcAft>
                <a:spcPct val="0"/>
              </a:spcAft>
            </a:pPr>
            <a:r>
              <a:rPr lang="en-AU" dirty="0">
                <a:solidFill>
                  <a:prstClr val="black"/>
                </a:solidFill>
                <a:latin typeface="Arial" charset="0"/>
                <a:cs typeface="Arial" charset="0"/>
              </a:rPr>
              <a:t>Vidgen (2014)</a:t>
            </a:r>
          </a:p>
        </p:txBody>
      </p:sp>
    </p:spTree>
    <p:extLst>
      <p:ext uri="{BB962C8B-B14F-4D97-AF65-F5344CB8AC3E}">
        <p14:creationId xmlns:p14="http://schemas.microsoft.com/office/powerpoint/2010/main" val="380682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94689"/>
            <a:ext cx="8572500" cy="785813"/>
          </a:xfrm>
        </p:spPr>
        <p:txBody>
          <a:bodyPr/>
          <a:lstStyle/>
          <a:p>
            <a:r>
              <a:rPr lang="en-AU" i="1" dirty="0" smtClean="0"/>
              <a:t>Who </a:t>
            </a:r>
            <a:r>
              <a:rPr lang="en-AU" dirty="0" smtClean="0"/>
              <a:t>are (some of the) players?</a:t>
            </a:r>
            <a:endParaRPr lang="en-AU" i="1" dirty="0"/>
          </a:p>
        </p:txBody>
      </p:sp>
      <p:sp>
        <p:nvSpPr>
          <p:cNvPr id="3" name="Content Placeholder 2"/>
          <p:cNvSpPr>
            <a:spLocks noGrp="1"/>
          </p:cNvSpPr>
          <p:nvPr>
            <p:ph idx="1"/>
          </p:nvPr>
        </p:nvSpPr>
        <p:spPr>
          <a:xfrm>
            <a:off x="1963754" y="916463"/>
            <a:ext cx="8384266" cy="5093757"/>
          </a:xfrm>
        </p:spPr>
        <p:txBody>
          <a:bodyPr/>
          <a:lstStyle/>
          <a:p>
            <a:pPr marL="0" indent="0">
              <a:buNone/>
            </a:pPr>
            <a:r>
              <a:rPr lang="en-AU" sz="1400" b="1" dirty="0"/>
              <a:t>From Denmark</a:t>
            </a:r>
            <a:r>
              <a:rPr lang="en-AU" sz="1400" dirty="0"/>
              <a:t> reported in the International Journal of Home Economics: </a:t>
            </a:r>
            <a:r>
              <a:rPr lang="en-AU" sz="1400" dirty="0" err="1"/>
              <a:t>Jette</a:t>
            </a:r>
            <a:r>
              <a:rPr lang="en-AU" sz="1400" dirty="0"/>
              <a:t> Benn (2014) (Published in IJHE </a:t>
            </a:r>
            <a:r>
              <a:rPr lang="en-AU" sz="1400" dirty="0" err="1"/>
              <a:t>Vol</a:t>
            </a:r>
            <a:r>
              <a:rPr lang="en-AU" sz="1400" dirty="0"/>
              <a:t> 7 No 1 2014) Food, nutrition or cooking literacy—a review of concepts and competencies regarding food education</a:t>
            </a:r>
          </a:p>
          <a:p>
            <a:pPr marL="0" indent="0">
              <a:buNone/>
            </a:pPr>
            <a:r>
              <a:rPr lang="en-AU" sz="1400" b="1" dirty="0"/>
              <a:t>From Hong Kong: </a:t>
            </a:r>
            <a:r>
              <a:rPr lang="en-AU" sz="1400" dirty="0"/>
              <a:t>Wai Ling Theresa </a:t>
            </a:r>
            <a:r>
              <a:rPr lang="en-AU" sz="1400" dirty="0" err="1"/>
              <a:t>Lai-Yeung</a:t>
            </a:r>
            <a:r>
              <a:rPr lang="en-AU" sz="1400" dirty="0"/>
              <a:t> (2011) (Published in the Asia-Pacific Journal of Clinical Nutrition 2011;20 (1):87-94) </a:t>
            </a:r>
            <a:r>
              <a:rPr lang="en-AU" sz="1400" dirty="0">
                <a:hlinkClick r:id="rId3"/>
              </a:rPr>
              <a:t>Nutrition education for adolescents: Principals’ views</a:t>
            </a:r>
            <a:r>
              <a:rPr lang="en-AU" sz="1400" dirty="0"/>
              <a:t> </a:t>
            </a:r>
          </a:p>
          <a:p>
            <a:pPr marL="0" indent="0">
              <a:buNone/>
            </a:pPr>
            <a:r>
              <a:rPr lang="en-AU" sz="1400" b="1" dirty="0"/>
              <a:t>From Australia : </a:t>
            </a:r>
          </a:p>
          <a:p>
            <a:pPr marL="0" indent="0">
              <a:buNone/>
            </a:pPr>
            <a:r>
              <a:rPr lang="en-AU" sz="1400" dirty="0" err="1"/>
              <a:t>Ronto</a:t>
            </a:r>
            <a:r>
              <a:rPr lang="en-AU" sz="1400" dirty="0"/>
              <a:t> R, Ball L, </a:t>
            </a:r>
            <a:r>
              <a:rPr lang="en-AU" sz="1400" dirty="0" err="1"/>
              <a:t>Pendergast</a:t>
            </a:r>
            <a:r>
              <a:rPr lang="en-AU" sz="1400" dirty="0"/>
              <a:t> D and Harris N. (2016) </a:t>
            </a:r>
            <a:r>
              <a:rPr lang="en-AU" sz="1400" dirty="0">
                <a:hlinkClick r:id="rId4"/>
              </a:rPr>
              <a:t>Food Literacy at Secondary Schools in Australia </a:t>
            </a:r>
            <a:endParaRPr lang="en-AU" sz="1400" dirty="0"/>
          </a:p>
          <a:p>
            <a:pPr marL="0" indent="0">
              <a:buNone/>
            </a:pPr>
            <a:r>
              <a:rPr lang="en-AU" sz="1400" dirty="0"/>
              <a:t>Helen Vidgen &amp; Danielle Gallegos (2014) (Published in Appetite 76 2014 50–59) </a:t>
            </a:r>
            <a:r>
              <a:rPr lang="en-AU" sz="1400" dirty="0">
                <a:hlinkClick r:id="rId5"/>
              </a:rPr>
              <a:t>Defining food literacy and its components</a:t>
            </a:r>
            <a:r>
              <a:rPr lang="en-AU" sz="1400" dirty="0"/>
              <a:t>  </a:t>
            </a:r>
          </a:p>
          <a:p>
            <a:pPr marL="0" indent="0">
              <a:buNone/>
            </a:pPr>
            <a:r>
              <a:rPr lang="en-AU" sz="1400" dirty="0"/>
              <a:t>Helen Vidgen &amp; Danielle Gallegos (2012) </a:t>
            </a:r>
            <a:r>
              <a:rPr lang="en-AU" sz="1400" dirty="0">
                <a:hlinkClick r:id="rId6"/>
              </a:rPr>
              <a:t>Defining food literacy, its components, development and relationship to food intake : A case study of young people and disadvantage.</a:t>
            </a:r>
            <a:endParaRPr lang="en-AU" sz="1400" dirty="0"/>
          </a:p>
          <a:p>
            <a:pPr marL="0" indent="0">
              <a:buNone/>
            </a:pPr>
            <a:r>
              <a:rPr lang="en-AU" sz="1400" dirty="0"/>
              <a:t>Sandra Fordyce-Voorham (2010) </a:t>
            </a:r>
            <a:r>
              <a:rPr lang="en-AU" sz="1400" dirty="0">
                <a:hlinkClick r:id="rId7"/>
              </a:rPr>
              <a:t>The identification of food skills in skill-based healthy eating programs</a:t>
            </a:r>
            <a:endParaRPr lang="en-AU" sz="1400" dirty="0"/>
          </a:p>
          <a:p>
            <a:pPr marL="0" indent="0">
              <a:buNone/>
            </a:pPr>
            <a:r>
              <a:rPr lang="en-AU" sz="1400" b="1" dirty="0"/>
              <a:t>From Canada </a:t>
            </a:r>
            <a:endParaRPr lang="en-AU" sz="1400" dirty="0"/>
          </a:p>
          <a:p>
            <a:pPr marL="0" indent="0">
              <a:buNone/>
            </a:pPr>
            <a:r>
              <a:rPr lang="en-AU" sz="1400" dirty="0"/>
              <a:t>Sarah </a:t>
            </a:r>
            <a:r>
              <a:rPr lang="en-AU" sz="1400" dirty="0" err="1"/>
              <a:t>Colatruglio</a:t>
            </a:r>
            <a:r>
              <a:rPr lang="en-AU" sz="1400" dirty="0"/>
              <a:t> &amp; Joyce Slater </a:t>
            </a:r>
            <a:r>
              <a:rPr lang="en-AU" sz="1400" dirty="0">
                <a:hlinkClick r:id="rId8"/>
              </a:rPr>
              <a:t>Food literacy: Bridging the Gap between Food, Nutrition and Wellbeing</a:t>
            </a:r>
            <a:endParaRPr lang="en-AU" sz="1400" dirty="0"/>
          </a:p>
          <a:p>
            <a:pPr marL="0" indent="0">
              <a:buNone/>
            </a:pPr>
            <a:r>
              <a:rPr lang="en-AU" sz="1400" dirty="0"/>
              <a:t>Slater J, </a:t>
            </a:r>
            <a:r>
              <a:rPr lang="en-AU" sz="1400" dirty="0" err="1"/>
              <a:t>Falkenberg</a:t>
            </a:r>
            <a:r>
              <a:rPr lang="en-AU" sz="1400" dirty="0"/>
              <a:t> T, </a:t>
            </a:r>
            <a:r>
              <a:rPr lang="en-AU" sz="1400" dirty="0" err="1"/>
              <a:t>Colatruglio</a:t>
            </a:r>
            <a:r>
              <a:rPr lang="en-AU" sz="1400" dirty="0"/>
              <a:t> S, Rutherford J. (2016) </a:t>
            </a:r>
            <a:r>
              <a:rPr lang="en-AU" sz="1400" dirty="0">
                <a:hlinkClick r:id="rId9"/>
              </a:rPr>
              <a:t>Critical Food Literacy Competencies for Young Adults</a:t>
            </a:r>
            <a:endParaRPr lang="en-AU" sz="1400" dirty="0"/>
          </a:p>
          <a:p>
            <a:pPr marL="0" indent="0">
              <a:buNone/>
            </a:pPr>
            <a:r>
              <a:rPr lang="en-AU" sz="1400" b="1" dirty="0"/>
              <a:t>From Scotland and Australia</a:t>
            </a:r>
            <a:endParaRPr lang="en-AU" sz="1400" dirty="0"/>
          </a:p>
          <a:p>
            <a:pPr marL="0" indent="0">
              <a:buNone/>
            </a:pPr>
            <a:r>
              <a:rPr lang="en-AU" sz="1400" dirty="0"/>
              <a:t>Professor Donna </a:t>
            </a:r>
            <a:r>
              <a:rPr lang="en-AU" sz="1400" dirty="0" err="1"/>
              <a:t>Pendergast</a:t>
            </a:r>
            <a:r>
              <a:rPr lang="en-AU" sz="1400" dirty="0"/>
              <a:t> (Griffiths University, Qld) and Yvonne Dewhurst (University of Aberdeen) (Published in the International Journal of Home Economics Volume 5 No 2 2012)</a:t>
            </a:r>
          </a:p>
          <a:p>
            <a:pPr marL="0" indent="0">
              <a:buNone/>
            </a:pPr>
            <a:r>
              <a:rPr lang="en-AU" sz="1400" dirty="0">
                <a:hlinkClick r:id="rId10"/>
              </a:rPr>
              <a:t>Home Economics and Food Literacy: An International Investigation</a:t>
            </a:r>
            <a:r>
              <a:rPr lang="en-AU" sz="1400" dirty="0"/>
              <a:t> </a:t>
            </a:r>
          </a:p>
          <a:p>
            <a:pPr marL="0" indent="0">
              <a:buNone/>
            </a:pPr>
            <a:r>
              <a:rPr lang="en-US" sz="1400" b="1" dirty="0"/>
              <a:t>From New Zealand </a:t>
            </a:r>
          </a:p>
          <a:p>
            <a:pPr marL="0" indent="0">
              <a:buNone/>
            </a:pPr>
            <a:r>
              <a:rPr lang="en-US" sz="1400" dirty="0" smtClean="0"/>
              <a:t>Teresa </a:t>
            </a:r>
            <a:r>
              <a:rPr lang="en-US" sz="1400" dirty="0"/>
              <a:t>O’Sullivan (Otago University) </a:t>
            </a:r>
            <a:r>
              <a:rPr lang="en-US" sz="1400" dirty="0">
                <a:hlinkClick r:id="rId11"/>
              </a:rPr>
              <a:t>Measuring Food Literacy</a:t>
            </a:r>
            <a:r>
              <a:rPr lang="en-US" sz="1400" dirty="0"/>
              <a:t> (2015)</a:t>
            </a:r>
            <a:endParaRPr lang="en-AU" sz="1400" dirty="0"/>
          </a:p>
          <a:p>
            <a:endParaRPr lang="en-AU" dirty="0"/>
          </a:p>
        </p:txBody>
      </p:sp>
      <p:sp>
        <p:nvSpPr>
          <p:cNvPr id="4" name="Date Placeholder 3"/>
          <p:cNvSpPr>
            <a:spLocks noGrp="1"/>
          </p:cNvSpPr>
          <p:nvPr>
            <p:ph type="dt" sz="half" idx="10"/>
          </p:nvPr>
        </p:nvSpPr>
        <p:spPr/>
        <p:txBody>
          <a:bodyPr/>
          <a:lstStyle/>
          <a:p>
            <a:pPr>
              <a:defRPr/>
            </a:pPr>
            <a:fld id="{7B4F9067-C53A-46F9-AAB4-AD24910322A1}" type="datetime1">
              <a:rPr lang="en-AU">
                <a:solidFill>
                  <a:prstClr val="black">
                    <a:tint val="75000"/>
                  </a:prstClr>
                </a:solidFill>
                <a:latin typeface="Calibri"/>
              </a:rPr>
              <a:pPr>
                <a:defRPr/>
              </a:pPr>
              <a:t>8/07/2019</a:t>
            </a:fld>
            <a:endParaRPr lang="en-AU"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DBF2862C-3F90-4417-A8D3-01DC19FA3122}" type="slidenum">
              <a:rPr lang="en-AU">
                <a:solidFill>
                  <a:prstClr val="black">
                    <a:tint val="75000"/>
                  </a:prstClr>
                </a:solidFill>
                <a:latin typeface="Calibri"/>
              </a:rPr>
              <a:pPr>
                <a:defRPr/>
              </a:pPr>
              <a:t>6</a:t>
            </a:fld>
            <a:endParaRPr lang="en-AU">
              <a:solidFill>
                <a:prstClr val="black">
                  <a:tint val="75000"/>
                </a:prstClr>
              </a:solidFill>
              <a:latin typeface="Calibri"/>
            </a:endParaRPr>
          </a:p>
        </p:txBody>
      </p:sp>
    </p:spTree>
    <p:extLst>
      <p:ext uri="{BB962C8B-B14F-4D97-AF65-F5344CB8AC3E}">
        <p14:creationId xmlns:p14="http://schemas.microsoft.com/office/powerpoint/2010/main" val="2397523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t>Food Literacy, Sustainability and Well-Being</a:t>
            </a:r>
          </a:p>
        </p:txBody>
      </p:sp>
      <p:sp>
        <p:nvSpPr>
          <p:cNvPr id="5" name="Content Placeholder 4"/>
          <p:cNvSpPr>
            <a:spLocks noGrp="1"/>
          </p:cNvSpPr>
          <p:nvPr>
            <p:ph idx="1"/>
          </p:nvPr>
        </p:nvSpPr>
        <p:spPr/>
        <p:txBody>
          <a:bodyPr/>
          <a:lstStyle/>
          <a:p>
            <a:pPr marL="0" indent="0" algn="ctr">
              <a:buNone/>
            </a:pPr>
            <a:r>
              <a:rPr lang="en-AU" sz="2800" dirty="0">
                <a:hlinkClick r:id="rId3"/>
              </a:rPr>
              <a:t>Slater J, </a:t>
            </a:r>
            <a:r>
              <a:rPr lang="en-AU" sz="2800" dirty="0" err="1">
                <a:hlinkClick r:id="rId3"/>
              </a:rPr>
              <a:t>Falkenburg</a:t>
            </a:r>
            <a:r>
              <a:rPr lang="en-AU" sz="2800" dirty="0">
                <a:hlinkClick r:id="rId3"/>
              </a:rPr>
              <a:t> T, Rutherford J, </a:t>
            </a:r>
            <a:r>
              <a:rPr lang="en-AU" sz="2800" dirty="0" err="1">
                <a:hlinkClick r:id="rId3"/>
              </a:rPr>
              <a:t>Colatruglio</a:t>
            </a:r>
            <a:r>
              <a:rPr lang="en-AU" sz="2800" dirty="0">
                <a:hlinkClick r:id="rId3"/>
              </a:rPr>
              <a:t> S. 2018</a:t>
            </a:r>
            <a:r>
              <a:rPr lang="en-AU" sz="2800" dirty="0">
                <a:solidFill>
                  <a:srgbClr val="FF0000"/>
                </a:solidFill>
                <a:hlinkClick r:id="rId3"/>
              </a:rPr>
              <a:t>	</a:t>
            </a:r>
            <a:endParaRPr lang="en-US" sz="28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9175" y="1556793"/>
            <a:ext cx="8893650" cy="5301207"/>
          </a:xfrm>
          <a:prstGeom prst="rect">
            <a:avLst/>
          </a:prstGeom>
        </p:spPr>
      </p:pic>
    </p:spTree>
    <p:extLst>
      <p:ext uri="{BB962C8B-B14F-4D97-AF65-F5344CB8AC3E}">
        <p14:creationId xmlns:p14="http://schemas.microsoft.com/office/powerpoint/2010/main" val="914226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Literacy and Well-Being</a:t>
            </a:r>
            <a:endParaRPr lang="en-US" dirty="0"/>
          </a:p>
        </p:txBody>
      </p:sp>
      <p:graphicFrame>
        <p:nvGraphicFramePr>
          <p:cNvPr id="4" name="Object 3"/>
          <p:cNvGraphicFramePr>
            <a:graphicFrameLocks noChangeAspect="1"/>
          </p:cNvGraphicFramePr>
          <p:nvPr>
            <p:extLst/>
          </p:nvPr>
        </p:nvGraphicFramePr>
        <p:xfrm>
          <a:off x="1703512" y="1052737"/>
          <a:ext cx="7272808" cy="5946095"/>
        </p:xfrm>
        <a:graphic>
          <a:graphicData uri="http://schemas.openxmlformats.org/presentationml/2006/ole">
            <mc:AlternateContent xmlns:mc="http://schemas.openxmlformats.org/markup-compatibility/2006">
              <mc:Choice xmlns:v="urn:schemas-microsoft-com:vml" Requires="v">
                <p:oleObj spid="_x0000_s2055" name="Document" r:id="rId3" imgW="5626100" imgH="7239000" progId="Word.Document.12">
                  <p:embed/>
                </p:oleObj>
              </mc:Choice>
              <mc:Fallback>
                <p:oleObj name="Document" r:id="rId3" imgW="5626100" imgH="7239000" progId="Word.Document.12">
                  <p:embed/>
                  <p:pic>
                    <p:nvPicPr>
                      <p:cNvPr id="4" name="Object 3"/>
                      <p:cNvPicPr/>
                      <p:nvPr/>
                    </p:nvPicPr>
                    <p:blipFill>
                      <a:blip r:embed="rId4"/>
                      <a:stretch>
                        <a:fillRect/>
                      </a:stretch>
                    </p:blipFill>
                    <p:spPr>
                      <a:xfrm>
                        <a:off x="1703512" y="1052737"/>
                        <a:ext cx="7272808" cy="5946095"/>
                      </a:xfrm>
                      <a:prstGeom prst="rect">
                        <a:avLst/>
                      </a:prstGeom>
                    </p:spPr>
                  </p:pic>
                </p:oleObj>
              </mc:Fallback>
            </mc:AlternateContent>
          </a:graphicData>
        </a:graphic>
      </p:graphicFrame>
      <p:sp>
        <p:nvSpPr>
          <p:cNvPr id="3" name="TextBox 2"/>
          <p:cNvSpPr txBox="1"/>
          <p:nvPr/>
        </p:nvSpPr>
        <p:spPr>
          <a:xfrm>
            <a:off x="2639616" y="6453336"/>
            <a:ext cx="6480720" cy="369332"/>
          </a:xfrm>
          <a:prstGeom prst="rect">
            <a:avLst/>
          </a:prstGeom>
          <a:noFill/>
        </p:spPr>
        <p:txBody>
          <a:bodyPr wrap="square" rtlCol="0">
            <a:spAutoFit/>
          </a:bodyPr>
          <a:lstStyle/>
          <a:p>
            <a:pPr fontAlgn="base">
              <a:spcBef>
                <a:spcPct val="0"/>
              </a:spcBef>
              <a:spcAft>
                <a:spcPct val="0"/>
              </a:spcAft>
            </a:pPr>
            <a:r>
              <a:rPr lang="en-US" dirty="0" err="1">
                <a:solidFill>
                  <a:prstClr val="black"/>
                </a:solidFill>
                <a:latin typeface="Arial" charset="0"/>
                <a:cs typeface="Arial" charset="0"/>
              </a:rPr>
              <a:t>Falconberg</a:t>
            </a:r>
            <a:r>
              <a:rPr lang="en-US" dirty="0">
                <a:solidFill>
                  <a:prstClr val="black"/>
                </a:solidFill>
                <a:latin typeface="Arial" charset="0"/>
                <a:cs typeface="Arial" charset="0"/>
              </a:rPr>
              <a:t> 2014</a:t>
            </a:r>
            <a:endParaRPr lang="en-AU" dirty="0">
              <a:solidFill>
                <a:prstClr val="black"/>
              </a:solidFill>
              <a:latin typeface="Arial" charset="0"/>
              <a:cs typeface="Arial" charset="0"/>
            </a:endParaRPr>
          </a:p>
        </p:txBody>
      </p:sp>
    </p:spTree>
    <p:extLst>
      <p:ext uri="{BB962C8B-B14F-4D97-AF65-F5344CB8AC3E}">
        <p14:creationId xmlns:p14="http://schemas.microsoft.com/office/powerpoint/2010/main" val="4013722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188641"/>
            <a:ext cx="7772400" cy="578495"/>
          </a:xfrm>
        </p:spPr>
        <p:txBody>
          <a:bodyPr>
            <a:noAutofit/>
          </a:bodyPr>
          <a:lstStyle/>
          <a:p>
            <a:r>
              <a:rPr lang="en-US" sz="3200" dirty="0"/>
              <a:t>Food Studies Conference- Prato 2014</a:t>
            </a:r>
            <a:endParaRPr lang="en-AU" sz="3200" dirty="0"/>
          </a:p>
        </p:txBody>
      </p:sp>
      <p:sp>
        <p:nvSpPr>
          <p:cNvPr id="3" name="Subtitle 2"/>
          <p:cNvSpPr>
            <a:spLocks noGrp="1"/>
          </p:cNvSpPr>
          <p:nvPr>
            <p:ph type="subTitle" idx="1"/>
          </p:nvPr>
        </p:nvSpPr>
        <p:spPr/>
        <p:txBody>
          <a:bodyPr/>
          <a:lstStyle/>
          <a:p>
            <a:endParaRPr lang="en-AU"/>
          </a:p>
        </p:txBody>
      </p:sp>
      <p:sp>
        <p:nvSpPr>
          <p:cNvPr id="4" name="Date Placeholder 3"/>
          <p:cNvSpPr>
            <a:spLocks noGrp="1"/>
          </p:cNvSpPr>
          <p:nvPr>
            <p:ph type="dt" sz="half" idx="10"/>
          </p:nvPr>
        </p:nvSpPr>
        <p:spPr/>
        <p:txBody>
          <a:bodyPr/>
          <a:lstStyle/>
          <a:p>
            <a:pPr>
              <a:defRPr/>
            </a:pPr>
            <a:fld id="{6F6D905C-94F9-42D7-A293-6A419EF438E2}" type="datetime1">
              <a:rPr lang="en-AU">
                <a:solidFill>
                  <a:prstClr val="black">
                    <a:tint val="75000"/>
                  </a:prstClr>
                </a:solidFill>
                <a:latin typeface="Calibri"/>
              </a:rPr>
              <a:pPr>
                <a:defRPr/>
              </a:pPr>
              <a:t>8/07/2019</a:t>
            </a:fld>
            <a:endParaRPr lang="en-A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a:defRPr/>
            </a:pPr>
            <a:fld id="{EBCE4FB1-8911-40F5-ABA9-1DD912020683}" type="slidenum">
              <a:rPr lang="en-AU">
                <a:solidFill>
                  <a:prstClr val="black">
                    <a:tint val="75000"/>
                  </a:prstClr>
                </a:solidFill>
                <a:latin typeface="Calibri"/>
              </a:rPr>
              <a:pPr>
                <a:defRPr/>
              </a:pPr>
              <a:t>9</a:t>
            </a:fld>
            <a:endParaRPr lang="en-AU">
              <a:solidFill>
                <a:prstClr val="black">
                  <a:tint val="75000"/>
                </a:prstClr>
              </a:solidFill>
              <a:latin typeface="Calibri"/>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3512" y="918975"/>
            <a:ext cx="8750696" cy="5812754"/>
          </a:xfrm>
          <a:prstGeom prst="rect">
            <a:avLst/>
          </a:prstGeom>
        </p:spPr>
      </p:pic>
      <p:sp>
        <p:nvSpPr>
          <p:cNvPr id="7" name="TextBox 6"/>
          <p:cNvSpPr txBox="1"/>
          <p:nvPr/>
        </p:nvSpPr>
        <p:spPr>
          <a:xfrm>
            <a:off x="2279576" y="5699766"/>
            <a:ext cx="7998768" cy="646331"/>
          </a:xfrm>
          <a:prstGeom prst="rect">
            <a:avLst/>
          </a:prstGeom>
          <a:noFill/>
        </p:spPr>
        <p:txBody>
          <a:bodyPr wrap="square" rtlCol="0">
            <a:spAutoFit/>
          </a:bodyPr>
          <a:lstStyle/>
          <a:p>
            <a:pPr fontAlgn="base">
              <a:spcBef>
                <a:spcPct val="0"/>
              </a:spcBef>
              <a:spcAft>
                <a:spcPct val="0"/>
              </a:spcAft>
            </a:pPr>
            <a:r>
              <a:rPr lang="en-US" b="1" dirty="0">
                <a:solidFill>
                  <a:prstClr val="white"/>
                </a:solidFill>
                <a:latin typeface="Calibri"/>
                <a:cs typeface="Arial" charset="0"/>
              </a:rPr>
              <a:t>From L to R: Thomas Falkenberg, Joyce Slater, Helen Vidgen, Andrea Begley, Danielle Gallegos, Sandra Fordyce-Voorham</a:t>
            </a:r>
            <a:endParaRPr lang="en-AU" b="1" dirty="0">
              <a:solidFill>
                <a:prstClr val="white"/>
              </a:solidFill>
              <a:latin typeface="Calibri"/>
              <a:cs typeface="Arial" charset="0"/>
            </a:endParaRPr>
          </a:p>
        </p:txBody>
      </p:sp>
      <p:sp>
        <p:nvSpPr>
          <p:cNvPr id="8" name="TextBox 7"/>
          <p:cNvSpPr txBox="1"/>
          <p:nvPr/>
        </p:nvSpPr>
        <p:spPr>
          <a:xfrm>
            <a:off x="1764105" y="1124744"/>
            <a:ext cx="5509592" cy="523220"/>
          </a:xfrm>
          <a:prstGeom prst="rect">
            <a:avLst/>
          </a:prstGeom>
          <a:noFill/>
        </p:spPr>
        <p:txBody>
          <a:bodyPr wrap="square" rtlCol="0">
            <a:spAutoFit/>
          </a:bodyPr>
          <a:lstStyle/>
          <a:p>
            <a:pPr fontAlgn="base">
              <a:spcBef>
                <a:spcPct val="0"/>
              </a:spcBef>
              <a:spcAft>
                <a:spcPct val="0"/>
              </a:spcAft>
            </a:pPr>
            <a:r>
              <a:rPr lang="en-US" sz="2800" dirty="0">
                <a:solidFill>
                  <a:prstClr val="black"/>
                </a:solidFill>
                <a:latin typeface="Calibri"/>
                <a:cs typeface="Arial" charset="0"/>
              </a:rPr>
              <a:t>Title: Exploring Food Literacy…</a:t>
            </a:r>
            <a:endParaRPr lang="en-AU" sz="2800" dirty="0">
              <a:solidFill>
                <a:prstClr val="black"/>
              </a:solidFill>
              <a:latin typeface="Calibri"/>
              <a:cs typeface="Arial" charset="0"/>
            </a:endParaRPr>
          </a:p>
        </p:txBody>
      </p:sp>
    </p:spTree>
    <p:extLst>
      <p:ext uri="{BB962C8B-B14F-4D97-AF65-F5344CB8AC3E}">
        <p14:creationId xmlns:p14="http://schemas.microsoft.com/office/powerpoint/2010/main" val="1011852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2092</Words>
  <Application>Microsoft Office PowerPoint</Application>
  <PresentationFormat>Widescreen</PresentationFormat>
  <Paragraphs>254</Paragraphs>
  <Slides>27</Slides>
  <Notes>18</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27</vt:i4>
      </vt:variant>
    </vt:vector>
  </HeadingPairs>
  <TitlesOfParts>
    <vt:vector size="38" baseType="lpstr">
      <vt:lpstr>MS PGothic</vt:lpstr>
      <vt:lpstr>Arial</vt:lpstr>
      <vt:lpstr>Calibri</vt:lpstr>
      <vt:lpstr>Gill Sans MT</vt:lpstr>
      <vt:lpstr>Times New Roman</vt:lpstr>
      <vt:lpstr>Trebuchet MS</vt:lpstr>
      <vt:lpstr>2_Custom Design</vt:lpstr>
      <vt:lpstr>Custom Design</vt:lpstr>
      <vt:lpstr>Office Theme</vt:lpstr>
      <vt:lpstr>Worksheet</vt:lpstr>
      <vt:lpstr>Document</vt:lpstr>
      <vt:lpstr>‘Food literacy’ versus ‘Food skills’</vt:lpstr>
      <vt:lpstr>PowerPoint Presentation</vt:lpstr>
      <vt:lpstr>Introduction to presentation</vt:lpstr>
      <vt:lpstr>PowerPoint Presentation</vt:lpstr>
      <vt:lpstr>Use of the term “food literacy” in the literature between 1990-2012 </vt:lpstr>
      <vt:lpstr>Who are (some of the) players?</vt:lpstr>
      <vt:lpstr>Food Literacy, Sustainability and Well-Being</vt:lpstr>
      <vt:lpstr>Food Literacy and Well-Being</vt:lpstr>
      <vt:lpstr>Food Studies Conference- Prato 2014</vt:lpstr>
      <vt:lpstr>Who are the players in schools?</vt:lpstr>
      <vt:lpstr>Procedural Skills –  the ‘hands-on’ skills</vt:lpstr>
      <vt:lpstr>PowerPoint Presentation</vt:lpstr>
      <vt:lpstr>PowerPoint Presentation</vt:lpstr>
      <vt:lpstr>Food (literacy) skills content of a skill-based program</vt:lpstr>
      <vt:lpstr>Definition of Food Literacy in context with declarative skills</vt:lpstr>
      <vt:lpstr>PowerPoint Presentation</vt:lpstr>
      <vt:lpstr>PowerPoint Presentation</vt:lpstr>
      <vt:lpstr>PowerPoint Presentation</vt:lpstr>
      <vt:lpstr>PowerPoint Presentation</vt:lpstr>
      <vt:lpstr>PowerPoint Presentation</vt:lpstr>
      <vt:lpstr>The need to evaluate food skills programs </vt:lpstr>
      <vt:lpstr>PowerPoint Presentation</vt:lpstr>
      <vt:lpstr>Description of Food Literacy Model</vt:lpstr>
      <vt:lpstr>Description of Food Literacy Model</vt:lpstr>
      <vt:lpstr>Description of Food Literacy Model</vt:lpstr>
      <vt:lpstr>Putting it together </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literacy’ versus ‘Food skills’</dc:title>
  <dc:creator>Frances Meek</dc:creator>
  <cp:lastModifiedBy>Frances Meek</cp:lastModifiedBy>
  <cp:revision>9</cp:revision>
  <dcterms:created xsi:type="dcterms:W3CDTF">2019-06-17T12:06:27Z</dcterms:created>
  <dcterms:modified xsi:type="dcterms:W3CDTF">2019-07-08T14:13:41Z</dcterms:modified>
</cp:coreProperties>
</file>