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  <p:sldMasterId id="2147483666" r:id="rId4"/>
    <p:sldMasterId id="2147483670" r:id="rId5"/>
    <p:sldMasterId id="2147483674" r:id="rId6"/>
  </p:sldMasterIdLst>
  <p:notesMasterIdLst>
    <p:notesMasterId r:id="rId34"/>
  </p:notesMasterIdLst>
  <p:sldIdLst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5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46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195" autoAdjust="0"/>
  </p:normalViewPr>
  <p:slideViewPr>
    <p:cSldViewPr snapToGrid="0">
      <p:cViewPr varScale="1">
        <p:scale>
          <a:sx n="72" d="100"/>
          <a:sy n="72" d="100"/>
        </p:scale>
        <p:origin x="102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967A7-0406-453F-930B-366AA9862340}" type="datetimeFigureOut">
              <a:rPr lang="en-GB" smtClean="0"/>
              <a:t>08/07/2019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DF53E-0CE1-44D7-833A-597ADD746D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334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193F2-84BF-4895-B078-CA0EA208B8C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053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193F2-84BF-4895-B078-CA0EA208B8C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0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we only think about calories as numbers, then we might choose to avoid foods that are relatively high in calories but also have a high nutritional value like …. – all of which can be included as part of healthy dietary patterns.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might also forget about nutrients such as salt, which doesn’t contribute calories to the diet but is important to consider in terms of its effects on health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193F2-84BF-4895-B078-CA0EA208B8C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856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193F2-84BF-4895-B078-CA0EA208B8C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286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193F2-84BF-4895-B078-CA0EA208B8C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5107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193F2-84BF-4895-B078-CA0EA208B8C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544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193F2-84BF-4895-B078-CA0EA208B8C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9177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193F2-84BF-4895-B078-CA0EA208B8C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6908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193F2-84BF-4895-B078-CA0EA208B8C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75602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193F2-84BF-4895-B078-CA0EA208B8C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42990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193F2-84BF-4895-B078-CA0EA208B8C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426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193F2-84BF-4895-B078-CA0EA208B8C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4819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193F2-84BF-4895-B078-CA0EA208B8C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46757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193F2-84BF-4895-B078-CA0EA208B8C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4613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193F2-84BF-4895-B078-CA0EA208B8C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0395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193F2-84BF-4895-B078-CA0EA208B8C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0215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193F2-84BF-4895-B078-CA0EA208B8C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667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193F2-84BF-4895-B078-CA0EA208B8C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52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193F2-84BF-4895-B078-CA0EA208B8C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187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aseline="0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193F2-84BF-4895-B078-CA0EA208B8C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616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193F2-84BF-4895-B078-CA0EA208B8C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2019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193F2-84BF-4895-B078-CA0EA208B8C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104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193F2-84BF-4895-B078-CA0EA208B8C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273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193F2-84BF-4895-B078-CA0EA208B8C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027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5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550" b="1" i="0">
                <a:solidFill>
                  <a:srgbClr val="C33D8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14313" indent="-214313" algn="l">
              <a:buSzPct val="90000"/>
              <a:buFont typeface="Arial" charset="0"/>
              <a:buChar char="•"/>
              <a:defRPr sz="135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85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5947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000" b="1" i="0">
                <a:solidFill>
                  <a:srgbClr val="C33D8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90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14313" indent="-214313" algn="l">
              <a:buFont typeface="Arial" charset="0"/>
              <a:buChar char="•"/>
              <a:defRPr sz="1350"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42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5874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9804" y="903446"/>
            <a:ext cx="7678744" cy="565708"/>
          </a:xfrm>
          <a:prstGeom prst="rect">
            <a:avLst/>
          </a:prstGeom>
        </p:spPr>
        <p:txBody>
          <a:bodyPr/>
          <a:lstStyle>
            <a:lvl1pPr>
              <a:defRPr sz="36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30250" y="1867438"/>
            <a:ext cx="10963767" cy="40954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314731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9804" y="903446"/>
            <a:ext cx="7678744" cy="565708"/>
          </a:xfrm>
          <a:prstGeom prst="rect">
            <a:avLst/>
          </a:prstGeom>
        </p:spPr>
        <p:txBody>
          <a:bodyPr/>
          <a:lstStyle>
            <a:lvl1pPr>
              <a:defRPr sz="36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30250" y="1867438"/>
            <a:ext cx="10963767" cy="40954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277870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here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1" y="1854021"/>
            <a:ext cx="7362825" cy="4044950"/>
          </a:xfrm>
        </p:spPr>
        <p:txBody>
          <a:bodyPr>
            <a:normAutofit/>
          </a:bodyPr>
          <a:lstStyle>
            <a:lvl1pPr>
              <a:defRPr sz="1500" baseline="0"/>
            </a:lvl1pPr>
          </a:lstStyle>
          <a:p>
            <a:pPr lvl="0"/>
            <a:r>
              <a:rPr lang="en-US" dirty="0"/>
              <a:t>Click to edit 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075614" y="1854200"/>
            <a:ext cx="3798887" cy="404495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4802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729804" y="903446"/>
            <a:ext cx="7678744" cy="565708"/>
          </a:xfrm>
          <a:prstGeom prst="rect">
            <a:avLst/>
          </a:prstGeom>
        </p:spPr>
        <p:txBody>
          <a:bodyPr/>
          <a:lstStyle>
            <a:lvl1pPr>
              <a:defRPr sz="36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30251" y="1866900"/>
            <a:ext cx="6430403" cy="4121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7349067" y="1866900"/>
            <a:ext cx="4483100" cy="4121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933098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0341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9804" y="903446"/>
            <a:ext cx="7678744" cy="565708"/>
          </a:xfrm>
          <a:prstGeom prst="rect">
            <a:avLst/>
          </a:prstGeom>
        </p:spPr>
        <p:txBody>
          <a:bodyPr/>
          <a:lstStyle>
            <a:lvl1pPr>
              <a:defRPr sz="36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30250" y="1867438"/>
            <a:ext cx="10963767" cy="40954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072249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oodafactoflife.org.uk/" TargetMode="Externa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30"/>
            <a:ext cx="10721788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75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675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   © Food – a fact of life 2019</a:t>
            </a:r>
            <a:endParaRPr lang="en-US" sz="675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043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30"/>
            <a:ext cx="10721788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75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675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675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675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04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7" y="9924"/>
            <a:ext cx="12182047" cy="683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17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45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7" y="7945"/>
            <a:ext cx="12182047" cy="683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0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453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7" y="7945"/>
            <a:ext cx="12182047" cy="683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23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453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7" y="7945"/>
            <a:ext cx="12182047" cy="683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47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45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bit.ly/BNFfindyourbalance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9.png"/><Relationship Id="rId5" Type="http://schemas.openxmlformats.org/officeDocument/2006/relationships/image" Target="../media/image55.jpeg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nutrition.org.uk/healthyliving/helpingyoueatwell/qualitycalorie.html" TargetMode="External"/><Relationship Id="rId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4752" y="2030098"/>
            <a:ext cx="8755705" cy="736634"/>
          </a:xfrm>
        </p:spPr>
        <p:txBody>
          <a:bodyPr/>
          <a:lstStyle/>
          <a:p>
            <a:r>
              <a:rPr lang="en-GB" sz="2800" dirty="0"/>
              <a:t>The Quality Calorie concept – because a healthy diet is about both quality and quantity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4752" y="5830155"/>
            <a:ext cx="4487133" cy="262302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4 July 2019</a:t>
            </a:r>
            <a:endParaRPr lang="en-GB" sz="2000" dirty="0">
              <a:latin typeface="Arial" pitchFamily="34"/>
              <a:cs typeface="Arial" pitchFamily="34"/>
            </a:endParaRP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234" y="3259104"/>
            <a:ext cx="3045222" cy="2004588"/>
          </a:xfrm>
          <a:prstGeom prst="rect">
            <a:avLst/>
          </a:prstGeom>
          <a:ln w="28575">
            <a:solidFill>
              <a:srgbClr val="C33D86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3964" y="3259104"/>
            <a:ext cx="2970517" cy="200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7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43144" y="3524577"/>
            <a:ext cx="70212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prstClr val="black"/>
              </a:solidFill>
              <a:latin typeface="Arial" panose="020B0604020202020204" pitchFamily="34" charset="0"/>
              <a:ea typeface="Verdana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9134" y="3524576"/>
            <a:ext cx="6398898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Arial"/>
              <a:ea typeface="Verdana" charset="0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Arial"/>
              <a:ea typeface="Verdana" charset="0"/>
              <a:cs typeface="Arial"/>
            </a:endParaRPr>
          </a:p>
          <a:p>
            <a:endParaRPr lang="en-US" sz="2000" dirty="0">
              <a:solidFill>
                <a:prstClr val="black"/>
              </a:solidFill>
              <a:latin typeface="Arial"/>
              <a:ea typeface="Verdana" charset="0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39135" y="2274694"/>
            <a:ext cx="7284045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Arial"/>
                <a:ea typeface="Verdana" charset="0"/>
                <a:cs typeface="Arial"/>
              </a:rPr>
              <a:t>How do we combine concepts of </a:t>
            </a:r>
          </a:p>
          <a:p>
            <a:r>
              <a:rPr lang="en-US" sz="3600" b="1" dirty="0">
                <a:solidFill>
                  <a:prstClr val="black"/>
                </a:solidFill>
                <a:latin typeface="Arial"/>
                <a:ea typeface="Verdana" charset="0"/>
                <a:cs typeface="Arial"/>
              </a:rPr>
              <a:t>calories and nutrient quality?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7585" y="3514787"/>
            <a:ext cx="2447142" cy="181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8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56"/>
    </mc:Choice>
    <mc:Fallback xmlns="">
      <p:transition spd="slow" advTm="1965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0444" y="2609105"/>
            <a:ext cx="2447142" cy="181136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71353" y="738677"/>
            <a:ext cx="7790402" cy="565708"/>
          </a:xfrm>
        </p:spPr>
        <p:txBody>
          <a:bodyPr/>
          <a:lstStyle/>
          <a:p>
            <a:r>
              <a:rPr lang="en-US" dirty="0" smtClean="0"/>
              <a:t>The ‘Quality Calorie’ (QC) concept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778098" y="1546936"/>
            <a:ext cx="572275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Calibri"/>
              </a:rPr>
              <a:t>It is important to reduce calories to tackle obesity BUT we need to think about the nutrient quality and </a:t>
            </a:r>
          </a:p>
          <a:p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r>
              <a:rPr lang="en-US" sz="2000" b="1" i="1" dirty="0">
                <a:solidFill>
                  <a:prstClr val="black"/>
                </a:solidFill>
                <a:latin typeface="Calibri"/>
              </a:rPr>
              <a:t>‘Make every calorie count’</a:t>
            </a:r>
          </a:p>
          <a:p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r>
              <a:rPr lang="en-US" sz="2000" dirty="0">
                <a:solidFill>
                  <a:prstClr val="black"/>
                </a:solidFill>
                <a:latin typeface="Calibri"/>
              </a:rPr>
              <a:t>But how can we encourage consumers to do this  - to make better choices for nutritional quality?</a:t>
            </a:r>
          </a:p>
          <a:p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r>
              <a:rPr lang="en-GB" sz="2000" b="1" i="1" dirty="0">
                <a:solidFill>
                  <a:prstClr val="black"/>
                </a:solidFill>
                <a:latin typeface="Calibri"/>
              </a:rPr>
              <a:t>Could thinking about QC help? </a:t>
            </a:r>
          </a:p>
          <a:p>
            <a:r>
              <a:rPr lang="en-GB" sz="2000" b="1" i="1" dirty="0">
                <a:solidFill>
                  <a:srgbClr val="00B050"/>
                </a:solidFill>
                <a:latin typeface="Calibri"/>
              </a:rPr>
              <a:t>Small, simple swaps that can be made every day to improve the nutritional quality of our diets, for the same or fewer calories</a:t>
            </a:r>
          </a:p>
          <a:p>
            <a:endParaRPr lang="en-US" sz="2000" b="1" i="1" dirty="0">
              <a:solidFill>
                <a:srgbClr val="00B050"/>
              </a:solidFill>
              <a:latin typeface="Calibri"/>
            </a:endParaRPr>
          </a:p>
          <a:p>
            <a:pPr>
              <a:defRPr/>
            </a:pPr>
            <a:r>
              <a:rPr lang="en-GB" sz="2000" dirty="0">
                <a:solidFill>
                  <a:prstClr val="black"/>
                </a:solidFill>
                <a:latin typeface="Calibri"/>
              </a:rPr>
              <a:t>It’s NOT about deprivation, its about making positive QC choices!</a:t>
            </a:r>
          </a:p>
        </p:txBody>
      </p:sp>
    </p:spTree>
    <p:extLst>
      <p:ext uri="{BB962C8B-B14F-4D97-AF65-F5344CB8AC3E}">
        <p14:creationId xmlns:p14="http://schemas.microsoft.com/office/powerpoint/2010/main" val="285609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335"/>
    </mc:Choice>
    <mc:Fallback xmlns="">
      <p:transition spd="slow" advTm="45335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688" y="765795"/>
            <a:ext cx="8321345" cy="565708"/>
          </a:xfrm>
        </p:spPr>
        <p:txBody>
          <a:bodyPr/>
          <a:lstStyle/>
          <a:p>
            <a:r>
              <a:rPr lang="en-US" dirty="0" smtClean="0"/>
              <a:t>The QC - because it’s more than just the numbers!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20946" y="2014921"/>
            <a:ext cx="8272086" cy="4142688"/>
          </a:xfrm>
        </p:spPr>
        <p:txBody>
          <a:bodyPr/>
          <a:lstStyle/>
          <a:p>
            <a:r>
              <a:rPr lang="en-US" dirty="0" smtClean="0"/>
              <a:t>If we only think about calories…</a:t>
            </a:r>
          </a:p>
          <a:p>
            <a:endParaRPr lang="en-US" dirty="0"/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about oily fish?</a:t>
            </a: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about wholegrains?</a:t>
            </a: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about sources of healthy fat? (e.g. nuts and seeds, rapeseed oil, avocado)</a:t>
            </a: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about salt?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0467" y="4435813"/>
            <a:ext cx="1320612" cy="162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89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593"/>
    </mc:Choice>
    <mc:Fallback xmlns="">
      <p:transition spd="slow" advTm="49593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688" y="765795"/>
            <a:ext cx="8321345" cy="565708"/>
          </a:xfrm>
        </p:spPr>
        <p:txBody>
          <a:bodyPr/>
          <a:lstStyle/>
          <a:p>
            <a:r>
              <a:rPr lang="en-US" dirty="0" smtClean="0"/>
              <a:t>The QC - because it’s more than just the numbers!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20946" y="2014922"/>
            <a:ext cx="8272086" cy="561131"/>
          </a:xfrm>
        </p:spPr>
        <p:txBody>
          <a:bodyPr/>
          <a:lstStyle/>
          <a:p>
            <a:r>
              <a:rPr lang="en-US" dirty="0" smtClean="0"/>
              <a:t>Foods </a:t>
            </a:r>
            <a:r>
              <a:rPr lang="en-US" dirty="0"/>
              <a:t>with a similar calorie </a:t>
            </a:r>
            <a:r>
              <a:rPr lang="en-US" dirty="0" smtClean="0"/>
              <a:t>content can be different in terms of the nutrients they provide.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9725" y="2929998"/>
            <a:ext cx="1936955" cy="12901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3763" y="2899474"/>
            <a:ext cx="1936800" cy="12918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809931" y="3310701"/>
            <a:ext cx="1383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instead of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8827552" y="3137360"/>
            <a:ext cx="481781" cy="816077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21217" y="3310701"/>
            <a:ext cx="1022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  <a:latin typeface="Calibri"/>
              </a:rPr>
              <a:t>Fibre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9725" y="4514744"/>
            <a:ext cx="1939001" cy="12926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3763" y="4407378"/>
            <a:ext cx="1952016" cy="14000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Up Arrow 19"/>
          <p:cNvSpPr/>
          <p:nvPr/>
        </p:nvSpPr>
        <p:spPr>
          <a:xfrm>
            <a:off x="8827551" y="4407378"/>
            <a:ext cx="481781" cy="816077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17127" y="4630749"/>
            <a:ext cx="1276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  <a:latin typeface="Calibri"/>
              </a:rPr>
              <a:t>Fibre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04482" y="4976412"/>
            <a:ext cx="1383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instead of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Up Arrow 22"/>
          <p:cNvSpPr/>
          <p:nvPr/>
        </p:nvSpPr>
        <p:spPr>
          <a:xfrm rot="10800000">
            <a:off x="8827550" y="5399374"/>
            <a:ext cx="481781" cy="816077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309331" y="5484247"/>
            <a:ext cx="1435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Free sugars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Saturated fat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111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593"/>
    </mc:Choice>
    <mc:Fallback xmlns="">
      <p:transition spd="slow" advTm="49593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688" y="765795"/>
            <a:ext cx="8321345" cy="565708"/>
          </a:xfrm>
        </p:spPr>
        <p:txBody>
          <a:bodyPr/>
          <a:lstStyle/>
          <a:p>
            <a:r>
              <a:rPr lang="en-US" dirty="0" smtClean="0"/>
              <a:t>The QC – swapping for </a:t>
            </a:r>
            <a:r>
              <a:rPr lang="en-US" dirty="0" err="1" smtClean="0"/>
              <a:t>fibre</a:t>
            </a:r>
            <a:r>
              <a:rPr lang="en-US" dirty="0" smtClean="0"/>
              <a:t> and more!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1335" y="4216436"/>
            <a:ext cx="2113332" cy="140639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818768" y="5636673"/>
            <a:ext cx="81555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Fibre-containing foods (fruit and veg, wholegrains, pulses, nuts, seeds) are the basis of a healthy, balanced diet.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8461" y="1946561"/>
            <a:ext cx="7256206" cy="23251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1512" y="4312742"/>
            <a:ext cx="1953638" cy="12828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501" y="4299375"/>
            <a:ext cx="1973133" cy="13096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656373">
            <a:off x="9181556" y="2708840"/>
            <a:ext cx="1585609" cy="13416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vitamins</a:t>
            </a:r>
          </a:p>
          <a:p>
            <a:pPr algn="ctr"/>
            <a:r>
              <a: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Vitamin E</a:t>
            </a:r>
          </a:p>
          <a:p>
            <a:pPr algn="ctr"/>
            <a:r>
              <a: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</a:t>
            </a:r>
          </a:p>
          <a:p>
            <a:pPr algn="ctr"/>
            <a:r>
              <a: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Selenium</a:t>
            </a:r>
            <a:endParaRPr lang="en-GB" sz="1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34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16"/>
    </mc:Choice>
    <mc:Fallback xmlns="">
      <p:transition spd="slow" advTm="50816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353" y="903446"/>
            <a:ext cx="8460461" cy="565708"/>
          </a:xfrm>
        </p:spPr>
        <p:txBody>
          <a:bodyPr/>
          <a:lstStyle/>
          <a:p>
            <a:r>
              <a:rPr lang="en-GB" dirty="0"/>
              <a:t>How can everyday meals, snacks and drinks be </a:t>
            </a:r>
            <a:r>
              <a:rPr lang="en-GB" dirty="0" err="1"/>
              <a:t>QC’d</a:t>
            </a:r>
            <a:r>
              <a:rPr lang="en-GB" dirty="0"/>
              <a:t>?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3561660" y="2450641"/>
            <a:ext cx="1632443" cy="1255917"/>
          </a:xfrm>
          <a:prstGeom prst="wedgeEllipseCallout">
            <a:avLst>
              <a:gd name="adj1" fmla="val -41871"/>
              <a:gd name="adj2" fmla="val 73520"/>
            </a:avLst>
          </a:prstGeom>
          <a:ln w="508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  <a:latin typeface="Calibri"/>
              </a:rPr>
              <a:t>What’s your QC?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6850287" y="2450640"/>
            <a:ext cx="1787283" cy="1080120"/>
          </a:xfrm>
          <a:prstGeom prst="wedgeEllipseCallout">
            <a:avLst>
              <a:gd name="adj1" fmla="val -41871"/>
              <a:gd name="adj2" fmla="val 73520"/>
            </a:avLst>
          </a:prstGeom>
          <a:ln w="508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  <a:latin typeface="Calibri"/>
              </a:rPr>
              <a:t>Why not QC today?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5194102" y="4044937"/>
            <a:ext cx="1656184" cy="1152128"/>
          </a:xfrm>
          <a:prstGeom prst="wedgeEllipseCallout">
            <a:avLst>
              <a:gd name="adj1" fmla="val -41871"/>
              <a:gd name="adj2" fmla="val 73520"/>
            </a:avLst>
          </a:prstGeom>
          <a:ln w="508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  <a:latin typeface="Calibri"/>
              </a:rPr>
              <a:t>How QC is that?</a:t>
            </a:r>
          </a:p>
        </p:txBody>
      </p:sp>
    </p:spTree>
    <p:extLst>
      <p:ext uri="{BB962C8B-B14F-4D97-AF65-F5344CB8AC3E}">
        <p14:creationId xmlns:p14="http://schemas.microsoft.com/office/powerpoint/2010/main" val="208106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328"/>
    </mc:Choice>
    <mc:Fallback xmlns="">
      <p:transition spd="slow" advTm="40328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353" y="696969"/>
            <a:ext cx="8409834" cy="565708"/>
          </a:xfrm>
        </p:spPr>
        <p:txBody>
          <a:bodyPr/>
          <a:lstStyle/>
          <a:p>
            <a:r>
              <a:rPr lang="en-GB" dirty="0" smtClean="0"/>
              <a:t>QC your breakfast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51" b="1"/>
          <a:stretch/>
        </p:blipFill>
        <p:spPr>
          <a:xfrm>
            <a:off x="1704976" y="3988235"/>
            <a:ext cx="4372137" cy="18658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4185"/>
          <a:stretch/>
        </p:blipFill>
        <p:spPr>
          <a:xfrm>
            <a:off x="6153150" y="4007691"/>
            <a:ext cx="4514850" cy="16883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4220"/>
          <a:stretch/>
        </p:blipFill>
        <p:spPr>
          <a:xfrm>
            <a:off x="2071353" y="1652536"/>
            <a:ext cx="4242504" cy="17777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3133" y="1801686"/>
            <a:ext cx="2234884" cy="147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76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143"/>
    </mc:Choice>
    <mc:Fallback xmlns="">
      <p:transition spd="slow" advTm="71143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353" y="696969"/>
            <a:ext cx="8409834" cy="565708"/>
          </a:xfrm>
        </p:spPr>
        <p:txBody>
          <a:bodyPr/>
          <a:lstStyle/>
          <a:p>
            <a:r>
              <a:rPr lang="en-GB" dirty="0" smtClean="0"/>
              <a:t>QC your meal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884" y="3633401"/>
            <a:ext cx="4495800" cy="22764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4706" y="1333958"/>
            <a:ext cx="6681187" cy="20151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7294" y="3633401"/>
            <a:ext cx="4267672" cy="24655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7810" y="1622293"/>
            <a:ext cx="2156009" cy="143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5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936"/>
    </mc:Choice>
    <mc:Fallback xmlns="">
      <p:transition spd="slow" advTm="133936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353" y="696969"/>
            <a:ext cx="8409834" cy="565708"/>
          </a:xfrm>
        </p:spPr>
        <p:txBody>
          <a:bodyPr/>
          <a:lstStyle/>
          <a:p>
            <a:r>
              <a:rPr lang="en-GB" dirty="0" smtClean="0"/>
              <a:t>QC your snack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6270" y="3814017"/>
            <a:ext cx="4367498" cy="213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3400"/>
          <a:stretch/>
        </p:blipFill>
        <p:spPr>
          <a:xfrm>
            <a:off x="1952018" y="1436744"/>
            <a:ext cx="4416357" cy="18220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8552" y="3814017"/>
            <a:ext cx="4572000" cy="2133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3592" y="1547284"/>
            <a:ext cx="2448325" cy="1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4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88"/>
    </mc:Choice>
    <mc:Fallback xmlns="">
      <p:transition spd="slow" advTm="70088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353" y="696969"/>
            <a:ext cx="8409834" cy="565708"/>
          </a:xfrm>
        </p:spPr>
        <p:txBody>
          <a:bodyPr/>
          <a:lstStyle/>
          <a:p>
            <a:r>
              <a:rPr lang="en-GB" dirty="0" smtClean="0"/>
              <a:t>QC your drink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0050" y="4627262"/>
            <a:ext cx="4240388" cy="16661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7233" y="3442387"/>
            <a:ext cx="4162794" cy="16946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0051" y="2955330"/>
            <a:ext cx="4149163" cy="16334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04227" y="5589914"/>
            <a:ext cx="3598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Calibri"/>
              </a:rPr>
              <a:t>*Fruit juice and smoothies combined should be limited to one small glass a day</a:t>
            </a:r>
            <a:endParaRPr lang="en-GB" sz="1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154" y="1228479"/>
            <a:ext cx="1881956" cy="17610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7614" y="1501360"/>
            <a:ext cx="4494036" cy="121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5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240"/>
    </mc:Choice>
    <mc:Fallback xmlns="">
      <p:transition spd="slow" advTm="8624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3145" y="2705061"/>
            <a:ext cx="824787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latin typeface="Arial"/>
                <a:ea typeface="Verdana" charset="0"/>
                <a:cs typeface="Arial"/>
              </a:rPr>
              <a:t>The Quality Calorie (QC) concept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43145" y="3594426"/>
            <a:ext cx="770403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>
                <a:solidFill>
                  <a:prstClr val="white"/>
                </a:solidFill>
                <a:latin typeface="Arial"/>
                <a:ea typeface="Verdana" charset="0"/>
                <a:cs typeface="Arial"/>
              </a:rPr>
              <a:t>Because a healthy diet is about both quality and quantity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3145" y="4622334"/>
            <a:ext cx="3882824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>
                <a:solidFill>
                  <a:prstClr val="white"/>
                </a:solidFill>
                <a:latin typeface="Arial"/>
                <a:ea typeface="Verdana" charset="0"/>
                <a:cs typeface="Arial"/>
              </a:rPr>
              <a:t>Sarah Coe</a:t>
            </a:r>
          </a:p>
          <a:p>
            <a:r>
              <a:rPr lang="en-US" sz="1600" dirty="0">
                <a:solidFill>
                  <a:prstClr val="white"/>
                </a:solidFill>
                <a:latin typeface="Arial"/>
                <a:ea typeface="Verdana" charset="0"/>
                <a:cs typeface="Arial"/>
              </a:rPr>
              <a:t>4 July 2019</a:t>
            </a:r>
          </a:p>
          <a:p>
            <a:r>
              <a:rPr lang="en-US" sz="1600" i="1" dirty="0">
                <a:solidFill>
                  <a:prstClr val="white"/>
                </a:solidFill>
                <a:latin typeface="Arial"/>
                <a:ea typeface="Verdana" charset="0"/>
                <a:cs typeface="Arial"/>
              </a:rPr>
              <a:t>Food – a fact of life </a:t>
            </a:r>
            <a:r>
              <a:rPr lang="en-US" sz="1600" dirty="0">
                <a:solidFill>
                  <a:prstClr val="white"/>
                </a:solidFill>
                <a:latin typeface="Arial"/>
                <a:ea typeface="Verdana" charset="0"/>
                <a:cs typeface="Arial"/>
              </a:rPr>
              <a:t>webinar</a:t>
            </a:r>
          </a:p>
        </p:txBody>
      </p:sp>
    </p:spTree>
    <p:extLst>
      <p:ext uri="{BB962C8B-B14F-4D97-AF65-F5344CB8AC3E}">
        <p14:creationId xmlns:p14="http://schemas.microsoft.com/office/powerpoint/2010/main" val="51442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39"/>
    </mc:Choice>
    <mc:Fallback xmlns="">
      <p:transition spd="slow" advTm="31039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2862" y="903446"/>
            <a:ext cx="8468829" cy="565708"/>
          </a:xfrm>
        </p:spPr>
        <p:txBody>
          <a:bodyPr/>
          <a:lstStyle/>
          <a:p>
            <a:r>
              <a:rPr lang="en-US" dirty="0" smtClean="0"/>
              <a:t>The QC – portion size is important too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143432" y="1965494"/>
            <a:ext cx="8308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There are simple ways that people looking to manage their weight can do this; for example, keep the number of nuts to a handful or use a spoon to measure out oils.</a:t>
            </a:r>
          </a:p>
          <a:p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3432" y="1532658"/>
            <a:ext cx="319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  <a:latin typeface="Calibri"/>
              </a:rPr>
              <a:t>Remember to QC in moderation</a:t>
            </a:r>
            <a:endParaRPr lang="en-GB" i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406" y="2626690"/>
            <a:ext cx="5241360" cy="36807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6740" y="3213115"/>
            <a:ext cx="25367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‘Find your Balance’</a:t>
            </a:r>
          </a:p>
          <a:p>
            <a:endParaRPr lang="en-US" dirty="0">
              <a:solidFill>
                <a:prstClr val="black"/>
              </a:solidFill>
              <a:latin typeface="Calibri"/>
              <a:hlinkClick r:id="rId4"/>
            </a:endParaRPr>
          </a:p>
          <a:p>
            <a:r>
              <a:rPr lang="en-GB" dirty="0">
                <a:solidFill>
                  <a:prstClr val="black"/>
                </a:solidFill>
                <a:latin typeface="Calibri"/>
                <a:hlinkClick r:id="rId4"/>
              </a:rPr>
              <a:t>http://bit.ly/BNFfindyourbalance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756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330"/>
    </mc:Choice>
    <mc:Fallback xmlns="">
      <p:transition spd="slow" advTm="6433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353" y="620592"/>
            <a:ext cx="7225048" cy="565708"/>
          </a:xfrm>
        </p:spPr>
        <p:txBody>
          <a:bodyPr/>
          <a:lstStyle/>
          <a:p>
            <a:r>
              <a:rPr lang="en-GB" dirty="0"/>
              <a:t>QC on a </a:t>
            </a:r>
            <a:r>
              <a:rPr lang="en-GB" dirty="0" smtClean="0"/>
              <a:t>budget:</a:t>
            </a:r>
            <a:br>
              <a:rPr lang="en-GB" dirty="0" smtClean="0"/>
            </a:br>
            <a:r>
              <a:rPr lang="en-US" dirty="0" smtClean="0"/>
              <a:t>Nutrient intakes and household income</a:t>
            </a:r>
            <a:endParaRPr lang="en-GB" dirty="0"/>
          </a:p>
        </p:txBody>
      </p:sp>
      <p:pic>
        <p:nvPicPr>
          <p:cNvPr id="1026" name="Picture 2" descr="Home, House, Icons, Jims Car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96401" y="620592"/>
            <a:ext cx="1054776" cy="106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71353" y="2524327"/>
            <a:ext cx="82007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Latest UK dietary surveys show that lower income households are more likely to have:</a:t>
            </a: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Fruit and vegetables 			Sugar-sweetened drinks</a:t>
            </a:r>
          </a:p>
          <a:p>
            <a:r>
              <a:rPr lang="en-US" dirty="0" err="1">
                <a:solidFill>
                  <a:prstClr val="black"/>
                </a:solidFill>
                <a:latin typeface="Calibri"/>
              </a:rPr>
              <a:t>Fibre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					Free sugars (not children)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Nutritional status and intake for some 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micronutrients (e.g. folate)</a:t>
            </a:r>
          </a:p>
        </p:txBody>
      </p:sp>
      <p:sp>
        <p:nvSpPr>
          <p:cNvPr id="4" name="Up Arrow 3"/>
          <p:cNvSpPr/>
          <p:nvPr/>
        </p:nvSpPr>
        <p:spPr>
          <a:xfrm>
            <a:off x="6840165" y="3185965"/>
            <a:ext cx="272375" cy="301557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Up Arrow 7"/>
          <p:cNvSpPr/>
          <p:nvPr/>
        </p:nvSpPr>
        <p:spPr>
          <a:xfrm rot="10800000">
            <a:off x="2260061" y="3156624"/>
            <a:ext cx="272375" cy="301557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3818" y="6476978"/>
            <a:ext cx="197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Bates </a:t>
            </a:r>
            <a:r>
              <a:rPr lang="en-GB" sz="1200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n-GB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295698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368"/>
    </mc:Choice>
    <mc:Fallback xmlns="">
      <p:transition spd="slow" advTm="58368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441" y="602291"/>
            <a:ext cx="6958779" cy="565708"/>
          </a:xfrm>
        </p:spPr>
        <p:txBody>
          <a:bodyPr/>
          <a:lstStyle/>
          <a:p>
            <a:r>
              <a:rPr lang="en-GB" dirty="0" smtClean="0"/>
              <a:t>QC </a:t>
            </a:r>
            <a:r>
              <a:rPr lang="en-GB" dirty="0"/>
              <a:t>on a </a:t>
            </a:r>
            <a:r>
              <a:rPr lang="en-GB" dirty="0" smtClean="0"/>
              <a:t>budget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955" y="4099386"/>
            <a:ext cx="3324096" cy="17950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7644" y="428157"/>
            <a:ext cx="1397349" cy="9139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1765" y="3661866"/>
            <a:ext cx="1190495" cy="40862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Breakfast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2356" y="1440653"/>
            <a:ext cx="87126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Healthier diets can be more expensive so it’s important to consider costs. The issue of healthy eating and deprivation is serious, complex and multifactorial.</a:t>
            </a:r>
          </a:p>
          <a:p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‘QC on a budget’ of course can’t solve this, but we hope it provides some helpful tips when money is tight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5205" y="4057205"/>
            <a:ext cx="3867150" cy="17811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61666" y="3648582"/>
            <a:ext cx="853535" cy="4086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Drinks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564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951"/>
    </mc:Choice>
    <mc:Fallback xmlns="">
      <p:transition spd="slow" advTm="98951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441" y="602291"/>
            <a:ext cx="6958779" cy="565708"/>
          </a:xfrm>
        </p:spPr>
        <p:txBody>
          <a:bodyPr/>
          <a:lstStyle/>
          <a:p>
            <a:r>
              <a:rPr lang="en-GB" dirty="0" smtClean="0"/>
              <a:t>QC </a:t>
            </a:r>
            <a:r>
              <a:rPr lang="en-GB" dirty="0"/>
              <a:t>on a </a:t>
            </a:r>
            <a:r>
              <a:rPr lang="en-GB" dirty="0" smtClean="0"/>
              <a:t>budget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586695" y="1582997"/>
            <a:ext cx="944689" cy="40862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Snacks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6695" y="2099894"/>
            <a:ext cx="3519939" cy="16941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6695" y="4064158"/>
            <a:ext cx="3819525" cy="17049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7644" y="580527"/>
            <a:ext cx="1397349" cy="913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6666" y="2158629"/>
            <a:ext cx="3549271" cy="177908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21257" y="1582996"/>
            <a:ext cx="886794" cy="40862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Meals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89159" y="2685042"/>
            <a:ext cx="1701817" cy="152279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frozen fruit and veg – cheaper and less waste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6666" y="4167625"/>
            <a:ext cx="3549271" cy="1708582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5089158" y="4475213"/>
            <a:ext cx="1701817" cy="152279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Tip: add canned beans to dishes </a:t>
            </a:r>
          </a:p>
        </p:txBody>
      </p:sp>
    </p:spTree>
    <p:extLst>
      <p:ext uri="{BB962C8B-B14F-4D97-AF65-F5344CB8AC3E}">
        <p14:creationId xmlns:p14="http://schemas.microsoft.com/office/powerpoint/2010/main" val="43161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736"/>
    </mc:Choice>
    <mc:Fallback xmlns="">
      <p:transition spd="slow" advTm="70736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353" y="736298"/>
            <a:ext cx="5759058" cy="565708"/>
          </a:xfrm>
        </p:spPr>
        <p:txBody>
          <a:bodyPr/>
          <a:lstStyle/>
          <a:p>
            <a:r>
              <a:rPr lang="en-US" dirty="0" smtClean="0"/>
              <a:t>The resources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1469155"/>
            <a:ext cx="3095127" cy="42760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9547" y="1469154"/>
            <a:ext cx="3021729" cy="42796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071353" y="5912339"/>
            <a:ext cx="7821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  <a:hlinkClick r:id="rId5"/>
              </a:rPr>
              <a:t>https://www.nutrition.org.uk/healthyliving/helpingyoueatwell/qualitycalorie.html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209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68"/>
    </mc:Choice>
    <mc:Fallback xmlns="">
      <p:transition spd="slow" advTm="29368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43146" y="2762210"/>
            <a:ext cx="6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sz="3600" b="1" dirty="0">
              <a:solidFill>
                <a:prstClr val="white"/>
              </a:solidFill>
              <a:latin typeface="Arial"/>
              <a:ea typeface="Verdana" charset="0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43146" y="5073184"/>
            <a:ext cx="576305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prstClr val="white"/>
                </a:solidFill>
                <a:latin typeface="Arial"/>
                <a:ea typeface="Verdana" charset="0"/>
                <a:cs typeface="Arial"/>
              </a:rPr>
              <a:t>For further information, go to: www.nutrition.org.uk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43145" y="5380961"/>
            <a:ext cx="6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sz="2000" dirty="0">
              <a:solidFill>
                <a:prstClr val="white"/>
              </a:solidFill>
              <a:latin typeface="Arial"/>
              <a:ea typeface="Verdana" charset="0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3145" y="5813190"/>
            <a:ext cx="752526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>
                <a:solidFill>
                  <a:prstClr val="white"/>
                </a:solidFill>
                <a:latin typeface="Arial"/>
                <a:ea typeface="Verdana" charset="0"/>
                <a:cs typeface="Arial"/>
              </a:rPr>
              <a:t>Why not follow us on Twitter? @</a:t>
            </a:r>
            <a:r>
              <a:rPr lang="en-US" sz="2000" dirty="0" err="1">
                <a:solidFill>
                  <a:prstClr val="white"/>
                </a:solidFill>
                <a:latin typeface="Arial"/>
                <a:ea typeface="Verdana" charset="0"/>
                <a:cs typeface="Arial"/>
              </a:rPr>
              <a:t>BNFEvents</a:t>
            </a:r>
            <a:r>
              <a:rPr lang="en-US" sz="2000" dirty="0">
                <a:solidFill>
                  <a:prstClr val="white"/>
                </a:solidFill>
                <a:latin typeface="Arial"/>
                <a:ea typeface="Verdana" charset="0"/>
                <a:cs typeface="Arial"/>
              </a:rPr>
              <a:t>  @</a:t>
            </a:r>
            <a:r>
              <a:rPr lang="en-US" sz="2000" dirty="0" err="1">
                <a:solidFill>
                  <a:prstClr val="white"/>
                </a:solidFill>
                <a:latin typeface="Arial"/>
                <a:ea typeface="Verdana" charset="0"/>
                <a:cs typeface="Arial"/>
              </a:rPr>
              <a:t>Foodafactoflife</a:t>
            </a:r>
            <a:r>
              <a:rPr lang="en-US" sz="2000" dirty="0">
                <a:solidFill>
                  <a:prstClr val="white"/>
                </a:solidFill>
                <a:latin typeface="Arial"/>
                <a:ea typeface="Verdana" charset="0"/>
                <a:cs typeface="Arial"/>
              </a:rPr>
              <a:t> </a:t>
            </a:r>
          </a:p>
          <a:p>
            <a:endParaRPr lang="en-US" sz="2000" dirty="0">
              <a:solidFill>
                <a:prstClr val="white"/>
              </a:solidFill>
              <a:latin typeface="Arial"/>
              <a:ea typeface="Verdana" charset="0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43145" y="2422985"/>
            <a:ext cx="4078039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Arial"/>
                <a:ea typeface="Verdana" charset="0"/>
                <a:cs typeface="Arial"/>
              </a:rPr>
              <a:t>Acknowledgement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363" y="2570814"/>
            <a:ext cx="3111612" cy="207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05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78"/>
    </mc:Choice>
    <mc:Fallback xmlns="">
      <p:transition spd="slow" advTm="21878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Food – a fact of life resources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340" y="2452606"/>
            <a:ext cx="5166276" cy="2884504"/>
          </a:xfrm>
          <a:prstGeom prst="rect">
            <a:avLst/>
          </a:prstGeom>
          <a:ln w="19050">
            <a:solidFill>
              <a:srgbClr val="EA4679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458" y="1923798"/>
            <a:ext cx="3010161" cy="4206605"/>
          </a:xfrm>
          <a:prstGeom prst="rect">
            <a:avLst/>
          </a:prstGeom>
          <a:ln w="19050">
            <a:solidFill>
              <a:srgbClr val="EA4679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7598" y="2423160"/>
            <a:ext cx="3656406" cy="3429032"/>
          </a:xfrm>
          <a:prstGeom prst="rect">
            <a:avLst/>
          </a:prstGeom>
          <a:ln w="22225">
            <a:solidFill>
              <a:srgbClr val="EA4679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3942" y="2045101"/>
            <a:ext cx="2869995" cy="4085302"/>
          </a:xfrm>
          <a:prstGeom prst="rect">
            <a:avLst/>
          </a:prstGeom>
          <a:ln w="22225">
            <a:solidFill>
              <a:srgbClr val="EA4679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2260" y="2423160"/>
            <a:ext cx="4876524" cy="3387585"/>
          </a:xfrm>
          <a:prstGeom prst="rect">
            <a:avLst/>
          </a:prstGeom>
          <a:ln w="22225">
            <a:solidFill>
              <a:srgbClr val="EA4679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6394" y="2452606"/>
            <a:ext cx="5157197" cy="3559415"/>
          </a:xfrm>
          <a:prstGeom prst="rect">
            <a:avLst/>
          </a:prstGeom>
          <a:ln w="22225">
            <a:solidFill>
              <a:srgbClr val="EA4679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605" y="2765101"/>
            <a:ext cx="5600634" cy="3154469"/>
          </a:xfrm>
          <a:prstGeom prst="rect">
            <a:avLst/>
          </a:prstGeom>
          <a:ln w="22225">
            <a:solidFill>
              <a:srgbClr val="EA4679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535" y="2104350"/>
            <a:ext cx="2882073" cy="4079241"/>
          </a:xfrm>
          <a:prstGeom prst="rect">
            <a:avLst/>
          </a:prstGeom>
          <a:ln w="22225">
            <a:solidFill>
              <a:srgbClr val="EA4679"/>
            </a:solidFill>
          </a:ln>
        </p:spPr>
      </p:pic>
    </p:spTree>
    <p:extLst>
      <p:ext uri="{BB962C8B-B14F-4D97-AF65-F5344CB8AC3E}">
        <p14:creationId xmlns:p14="http://schemas.microsoft.com/office/powerpoint/2010/main" val="60386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2700" dirty="0"/>
              <a:t>For further information, go to:</a:t>
            </a:r>
          </a:p>
          <a:p>
            <a:pPr marL="0" indent="0" algn="ctr">
              <a:buNone/>
            </a:pPr>
            <a:r>
              <a:rPr lang="en-GB" sz="2700" dirty="0"/>
              <a:t>www.foodafactoflife.org.uk</a:t>
            </a:r>
          </a:p>
        </p:txBody>
      </p:sp>
      <p:sp>
        <p:nvSpPr>
          <p:cNvPr id="4" name="Rectangle 3"/>
          <p:cNvSpPr/>
          <p:nvPr/>
        </p:nvSpPr>
        <p:spPr>
          <a:xfrm>
            <a:off x="724676" y="581132"/>
            <a:ext cx="91751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C33D86"/>
                </a:solidFill>
                <a:latin typeface="Arial" charset="0"/>
                <a:cs typeface="Arial" charset="0"/>
              </a:rPr>
              <a:t>The Quality Calorie concept – because a healthy diet is about both quality and quantity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595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353" y="903446"/>
            <a:ext cx="7633086" cy="565708"/>
          </a:xfrm>
        </p:spPr>
        <p:txBody>
          <a:bodyPr/>
          <a:lstStyle/>
          <a:p>
            <a:r>
              <a:rPr lang="en-GB" dirty="0" smtClean="0"/>
              <a:t>Good nutrition is </a:t>
            </a:r>
            <a:r>
              <a:rPr lang="en-GB" dirty="0"/>
              <a:t>m</a:t>
            </a:r>
            <a:r>
              <a:rPr lang="en-GB" dirty="0" smtClean="0"/>
              <a:t>ore than calories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71688" y="2104104"/>
            <a:ext cx="8411487" cy="3858815"/>
          </a:xfrm>
        </p:spPr>
        <p:txBody>
          <a:bodyPr/>
          <a:lstStyle/>
          <a:p>
            <a:r>
              <a:rPr lang="en-GB" dirty="0" smtClean="0"/>
              <a:t>Obesity is a major public health issue, but are calories the only nutritional issue we should be thinking about?</a:t>
            </a:r>
            <a:endParaRPr lang="en-GB" dirty="0"/>
          </a:p>
          <a:p>
            <a:r>
              <a:rPr lang="en-GB" dirty="0" smtClean="0"/>
              <a:t>In this webinar, we will explore why for our health we need to think about </a:t>
            </a:r>
            <a:r>
              <a:rPr lang="en-GB" b="1" dirty="0" smtClean="0"/>
              <a:t>more than just calories </a:t>
            </a:r>
            <a:r>
              <a:rPr lang="en-GB" dirty="0" smtClean="0"/>
              <a:t>and to consider foods that provide </a:t>
            </a:r>
            <a:r>
              <a:rPr lang="en-GB" b="1" dirty="0" smtClean="0"/>
              <a:t>vitamins, minerals, fibre and healthier fats</a:t>
            </a:r>
            <a:r>
              <a:rPr lang="en-GB" dirty="0" smtClean="0"/>
              <a:t>, and how we hope the </a:t>
            </a:r>
            <a:r>
              <a:rPr lang="en-GB" b="1" dirty="0" smtClean="0"/>
              <a:t>QC concept </a:t>
            </a:r>
            <a:r>
              <a:rPr lang="en-GB" dirty="0" smtClean="0"/>
              <a:t>may help to do this.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575" y="4033510"/>
            <a:ext cx="3305711" cy="183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13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495"/>
    </mc:Choice>
    <mc:Fallback xmlns="">
      <p:transition spd="slow" advTm="3349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3382" y="465772"/>
            <a:ext cx="6298781" cy="624819"/>
          </a:xfrm>
        </p:spPr>
        <p:txBody>
          <a:bodyPr>
            <a:noAutofit/>
          </a:bodyPr>
          <a:lstStyle/>
          <a:p>
            <a:r>
              <a:rPr lang="en-GB" dirty="0"/>
              <a:t>We are rightly concerned about obesity!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381" y="1622854"/>
            <a:ext cx="5587764" cy="3124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53818" y="6476978"/>
            <a:ext cx="197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PHE 2017/2018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9394" y="3802158"/>
            <a:ext cx="3363093" cy="18895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53382" y="5063614"/>
            <a:ext cx="4989871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“We spend more each year on the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obesity and diabetes than we do on the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police, fire service and judicial system combined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GB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838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59072"/>
    </mc:Choice>
    <mc:Fallback xmlns="">
      <p:transition spd="slow" advTm="5907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80" t="4086" r="14513"/>
          <a:stretch/>
        </p:blipFill>
        <p:spPr bwMode="auto">
          <a:xfrm>
            <a:off x="8782713" y="1584773"/>
            <a:ext cx="1511662" cy="167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5960" y="4302013"/>
            <a:ext cx="2944540" cy="189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8487" y="1412776"/>
            <a:ext cx="2369422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027488" y="3157298"/>
            <a:ext cx="28083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living in </a:t>
            </a:r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deprived areas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twice as likely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obese </a:t>
            </a:r>
          </a:p>
        </p:txBody>
      </p:sp>
      <p:sp>
        <p:nvSpPr>
          <p:cNvPr id="6" name="Rectangle 5"/>
          <p:cNvSpPr/>
          <p:nvPr/>
        </p:nvSpPr>
        <p:spPr>
          <a:xfrm>
            <a:off x="2524850" y="4302013"/>
            <a:ext cx="32111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Obese children are </a:t>
            </a:r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likely to become obese adults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have a </a:t>
            </a:r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risk of morbidity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disability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premature mortality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adulthood</a:t>
            </a:r>
          </a:p>
        </p:txBody>
      </p:sp>
      <p:sp>
        <p:nvSpPr>
          <p:cNvPr id="7" name="Rectangle 6"/>
          <p:cNvSpPr/>
          <p:nvPr/>
        </p:nvSpPr>
        <p:spPr>
          <a:xfrm>
            <a:off x="1559496" y="2708921"/>
            <a:ext cx="28803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5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starts school overweight or obese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820856" y="544263"/>
            <a:ext cx="5759058" cy="565708"/>
          </a:xfrm>
        </p:spPr>
        <p:txBody>
          <a:bodyPr>
            <a:no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Childhood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obesity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26280" y="6491296"/>
            <a:ext cx="2448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EYN Partnership 2016</a:t>
            </a:r>
          </a:p>
        </p:txBody>
      </p:sp>
      <p:sp>
        <p:nvSpPr>
          <p:cNvPr id="3" name="Rectangle 2"/>
          <p:cNvSpPr/>
          <p:nvPr/>
        </p:nvSpPr>
        <p:spPr>
          <a:xfrm>
            <a:off x="4664760" y="2708921"/>
            <a:ext cx="27993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the time children leave primary school, </a:t>
            </a:r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in 3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overweight or obese</a:t>
            </a:r>
            <a:endParaRPr lang="en-GB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9979"/>
          <a:stretch/>
        </p:blipFill>
        <p:spPr bwMode="auto">
          <a:xfrm>
            <a:off x="5303912" y="1287305"/>
            <a:ext cx="1697486" cy="154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295800" y="1844824"/>
            <a:ext cx="792088" cy="216024"/>
          </a:xfrm>
          <a:prstGeom prst="rightArrow">
            <a:avLst/>
          </a:prstGeom>
          <a:solidFill>
            <a:srgbClr val="CDD060"/>
          </a:solidFill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08553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69736"/>
    </mc:Choice>
    <mc:Fallback xmlns="">
      <p:transition spd="slow" advTm="6973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2863" y="749141"/>
            <a:ext cx="7161137" cy="565708"/>
          </a:xfrm>
        </p:spPr>
        <p:txBody>
          <a:bodyPr/>
          <a:lstStyle/>
          <a:p>
            <a:r>
              <a:rPr lang="en-US" dirty="0" smtClean="0"/>
              <a:t>Healthier dietary patterns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848692" y="1586335"/>
            <a:ext cx="85586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know that on average we are consuming too many calories –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200-300 calories in excess per day.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Being aware of the calories we eat and drink can help with weight management. But intakes of micronutrients and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fibre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very important for good health.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58016" y="3083442"/>
            <a:ext cx="3023641" cy="31393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Healthier dietary patterns include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plenty of fruit, vegetables and wholegrains, good sustainable protein sources (e.g. pulses), good sources of healthy fats (e.g. nuts, seeds and oily fish)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healthy hydration (lower sugary drinks, not excess alcohol)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69608" y="5927715"/>
            <a:ext cx="5437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are we eating like this in the UK?</a:t>
            </a:r>
            <a:endParaRPr lang="en-GB" sz="20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2118" y="3552640"/>
            <a:ext cx="2593413" cy="17289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59421" y="3085245"/>
            <a:ext cx="3501957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risk of heart disease and strokes</a:t>
            </a:r>
            <a:endParaRPr lang="en-GB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12118" y="5444467"/>
            <a:ext cx="2678349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risk of type 2 diabetes</a:t>
            </a:r>
            <a:endParaRPr lang="en-GB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70013" y="3533456"/>
            <a:ext cx="2089425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Lowering of blood pressure</a:t>
            </a:r>
            <a:endParaRPr lang="en-GB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70014" y="4175121"/>
            <a:ext cx="2089425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 of blood cholesterol</a:t>
            </a:r>
            <a:endParaRPr lang="en-GB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79335" y="4810394"/>
            <a:ext cx="2070777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risk of some cancers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60687" y="5444468"/>
            <a:ext cx="2089425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cognitive health</a:t>
            </a:r>
          </a:p>
        </p:txBody>
      </p:sp>
    </p:spTree>
    <p:extLst>
      <p:ext uri="{BB962C8B-B14F-4D97-AF65-F5344CB8AC3E}">
        <p14:creationId xmlns:p14="http://schemas.microsoft.com/office/powerpoint/2010/main" val="144776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520"/>
    </mc:Choice>
    <mc:Fallback xmlns="">
      <p:transition spd="slow" advTm="10552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1526" y="1641574"/>
            <a:ext cx="1317523" cy="40862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Calibri"/>
              </a:rPr>
              <a:t>TOO MUCH</a:t>
            </a:r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6442" y="2261257"/>
            <a:ext cx="1589139" cy="13337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415" y="3731176"/>
            <a:ext cx="2003744" cy="1333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0690" y="2274584"/>
            <a:ext cx="1642939" cy="12322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53475" y="1636930"/>
            <a:ext cx="1618119" cy="40862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Calibri"/>
              </a:rPr>
              <a:t>NOT ENOUGH</a:t>
            </a:r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8381" y="2325354"/>
            <a:ext cx="1930400" cy="12879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3297" y="2330905"/>
            <a:ext cx="2028455" cy="13523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9826" y="3683209"/>
            <a:ext cx="2202426" cy="146681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rot="387800">
            <a:off x="8206660" y="4836938"/>
            <a:ext cx="2491186" cy="1369338"/>
          </a:xfrm>
          <a:prstGeom prst="star8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fruit &amp; veg intake in teenagers similar to toddlers!</a:t>
            </a:r>
          </a:p>
          <a:p>
            <a:pPr algn="ctr"/>
            <a:r>
              <a: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(168 vs. 170g/d)</a:t>
            </a:r>
          </a:p>
        </p:txBody>
      </p:sp>
      <p:sp>
        <p:nvSpPr>
          <p:cNvPr id="17" name="TextBox 16"/>
          <p:cNvSpPr txBox="1"/>
          <p:nvPr/>
        </p:nvSpPr>
        <p:spPr>
          <a:xfrm rot="20861347">
            <a:off x="5786400" y="4748594"/>
            <a:ext cx="2439361" cy="1546027"/>
          </a:xfrm>
          <a:prstGeom prst="star8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A Day well recognised but we are still not meeting this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076441" y="535247"/>
            <a:ext cx="8465310" cy="9069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>
                <a:solidFill>
                  <a:prstClr val="black"/>
                </a:solidFill>
              </a:rPr>
              <a:t/>
            </a:r>
            <a:br>
              <a:rPr lang="en-GB" dirty="0">
                <a:solidFill>
                  <a:prstClr val="black"/>
                </a:solidFill>
              </a:rPr>
            </a:b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47737" y="5179100"/>
            <a:ext cx="4074965" cy="10329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quality of calories important as well as quantity?</a:t>
            </a:r>
          </a:p>
          <a:p>
            <a:pPr algn="ctr"/>
            <a:r>
              <a:rPr lang="en-GB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 dietary choices reflected in poor nutrient intake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982863" y="749141"/>
            <a:ext cx="7161137" cy="565708"/>
          </a:xfrm>
        </p:spPr>
        <p:txBody>
          <a:bodyPr/>
          <a:lstStyle/>
          <a:p>
            <a:r>
              <a:rPr lang="en-US" dirty="0" smtClean="0"/>
              <a:t>Snapshot of the UK diet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8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040"/>
    </mc:Choice>
    <mc:Fallback xmlns="">
      <p:transition spd="slow" advTm="5604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1981009" y="420052"/>
            <a:ext cx="8465310" cy="9069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>
                <a:solidFill>
                  <a:prstClr val="black"/>
                </a:solidFill>
              </a:rPr>
              <a:t>Vitamins and minerals – evidence of low intakes in the UK?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57705" y="1515098"/>
            <a:ext cx="86765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 National Diet and Nutrition Survey (NDNS) - % males &amp; females of different ages with intakes of micronutrients below lower reference nutrient intake (LRNI)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2963652" y="2249165"/>
          <a:ext cx="6264696" cy="3298257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658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50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7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53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679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61528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44726" marR="4472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11-18 </a:t>
                      </a:r>
                      <a:r>
                        <a:rPr lang="en-GB" sz="1600" dirty="0" smtClean="0">
                          <a:effectLst/>
                        </a:rPr>
                        <a:t>years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726" marR="44726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19-64 years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726" marR="44726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307"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44726" marR="447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Male</a:t>
                      </a:r>
                      <a:endParaRPr lang="en-GB" sz="160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726" marR="447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Female</a:t>
                      </a:r>
                      <a:endParaRPr lang="en-GB" sz="160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726" marR="447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Male</a:t>
                      </a:r>
                      <a:endParaRPr lang="en-GB" sz="160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726" marR="447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Female</a:t>
                      </a:r>
                      <a:r>
                        <a:rPr lang="en-GB" sz="1600" baseline="0" dirty="0" smtClean="0">
                          <a:effectLst/>
                        </a:rPr>
                        <a:t> </a:t>
                      </a:r>
                      <a:endParaRPr lang="en-GB" sz="160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726" marR="4472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267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44726" marR="44726" marT="0" marB="0"/>
                </a:tc>
                <a:tc>
                  <a:txBody>
                    <a:bodyPr/>
                    <a:lstStyle/>
                    <a:p>
                      <a:endParaRPr lang="en-GB" sz="16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4726" marR="44726" marT="0" marB="0"/>
                </a:tc>
                <a:tc>
                  <a:txBody>
                    <a:bodyPr/>
                    <a:lstStyle/>
                    <a:p>
                      <a:endParaRPr lang="en-GB" sz="16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4726" marR="44726" marT="0" marB="0"/>
                </a:tc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4726" marR="44726" marT="0" marB="0"/>
                </a:tc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4726" marR="4472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Calcium</a:t>
                      </a:r>
                      <a:r>
                        <a:rPr lang="en-GB" sz="1600" baseline="30000" dirty="0">
                          <a:effectLst/>
                        </a:rPr>
                        <a:t>ⱡ 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</a:p>
                  </a:txBody>
                  <a:tcPr marL="44726" marR="4472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11</a:t>
                      </a:r>
                      <a:endParaRPr lang="en-GB" sz="1600" b="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726" marR="4472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22</a:t>
                      </a:r>
                      <a:endParaRPr lang="en-GB" sz="1600" b="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726" marR="4472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7</a:t>
                      </a:r>
                      <a:endParaRPr lang="en-GB" sz="1600" b="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726" marR="4472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11</a:t>
                      </a:r>
                      <a:endParaRPr lang="en-GB" sz="1600" b="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726" marR="4472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0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Folate</a:t>
                      </a:r>
                      <a:r>
                        <a:rPr lang="en-GB" sz="1600" baseline="30000" dirty="0" smtClean="0">
                          <a:effectLst/>
                        </a:rPr>
                        <a:t>ⱡ </a:t>
                      </a:r>
                      <a:r>
                        <a:rPr lang="en-GB" sz="1600" baseline="30000" dirty="0">
                          <a:effectLst/>
                        </a:rPr>
                        <a:t>ⱡ </a:t>
                      </a:r>
                      <a:endParaRPr lang="en-GB" sz="1600" baseline="30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4726" marR="4472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2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726" marR="4472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15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726" marR="4472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726" marR="4472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5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726" marR="4472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Iodine</a:t>
                      </a:r>
                      <a:r>
                        <a:rPr lang="en-GB" sz="1600" baseline="30000" dirty="0" smtClean="0">
                          <a:effectLst/>
                        </a:rPr>
                        <a:t>ⱡ </a:t>
                      </a:r>
                      <a:endParaRPr lang="en-GB" sz="1600" baseline="30000" dirty="0">
                        <a:effectLst/>
                      </a:endParaRPr>
                    </a:p>
                  </a:txBody>
                  <a:tcPr marL="44726" marR="4472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14</a:t>
                      </a:r>
                      <a:endParaRPr lang="en-GB" sz="1600" b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726" marR="4472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27</a:t>
                      </a:r>
                      <a:endParaRPr lang="en-GB" sz="1600" b="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726" marR="4472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9</a:t>
                      </a:r>
                      <a:endParaRPr lang="en-GB" sz="1600" b="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726" marR="4472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15</a:t>
                      </a:r>
                      <a:endParaRPr lang="en-GB" sz="1600" b="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726" marR="4472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</a:rPr>
                        <a:t>Iron</a:t>
                      </a:r>
                      <a:r>
                        <a:rPr lang="en-GB" sz="1600" baseline="30000" dirty="0" smtClean="0">
                          <a:effectLst/>
                        </a:rPr>
                        <a:t>ⱡ </a:t>
                      </a:r>
                      <a:endParaRPr lang="en-GB" sz="1600" baseline="30000" dirty="0">
                        <a:effectLst/>
                      </a:endParaRPr>
                    </a:p>
                  </a:txBody>
                  <a:tcPr marL="44726" marR="4472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12</a:t>
                      </a:r>
                      <a:endParaRPr lang="en-GB" sz="1600" b="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726" marR="4472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54</a:t>
                      </a:r>
                      <a:endParaRPr lang="en-GB" sz="1600" b="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726" marR="4472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</a:t>
                      </a:r>
                      <a:endParaRPr lang="en-GB" sz="1600" b="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726" marR="4472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27</a:t>
                      </a:r>
                      <a:endParaRPr lang="en-GB" sz="1600" b="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726" marR="44726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Potassium</a:t>
                      </a:r>
                      <a:r>
                        <a:rPr lang="en-GB" sz="1600" baseline="30000" dirty="0" smtClean="0">
                          <a:effectLst/>
                        </a:rPr>
                        <a:t>ⱡ</a:t>
                      </a:r>
                      <a:r>
                        <a:rPr lang="en-GB" sz="1600" dirty="0" smtClean="0">
                          <a:effectLst/>
                        </a:rPr>
                        <a:t> 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44726" marR="4472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18</a:t>
                      </a:r>
                      <a:endParaRPr lang="en-GB" sz="1600" b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726" marR="4472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38</a:t>
                      </a:r>
                      <a:endParaRPr lang="en-GB" sz="1600" b="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726" marR="4472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11</a:t>
                      </a:r>
                      <a:endParaRPr lang="en-GB" sz="1600" b="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726" marR="4472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23</a:t>
                      </a:r>
                      <a:endParaRPr lang="en-GB" sz="1600" b="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726" marR="44726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8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Zinc</a:t>
                      </a:r>
                      <a:r>
                        <a:rPr lang="en-GB" sz="1600" baseline="30000" dirty="0" smtClean="0">
                          <a:effectLst/>
                        </a:rPr>
                        <a:t>ⱡ </a:t>
                      </a:r>
                      <a:endParaRPr lang="en-GB" sz="1600" baseline="300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44726" marR="4472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18</a:t>
                      </a:r>
                      <a:endParaRPr lang="en-GB" sz="1600" b="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726" marR="4472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27</a:t>
                      </a:r>
                      <a:endParaRPr lang="en-GB" sz="1600" b="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726" marR="4472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7</a:t>
                      </a:r>
                      <a:endParaRPr lang="en-GB" sz="1600" b="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726" marR="4472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8</a:t>
                      </a:r>
                      <a:endParaRPr lang="en-GB" sz="1600" b="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726" marR="44726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1768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baseline="30000" dirty="0">
                          <a:effectLst/>
                        </a:rPr>
                        <a:t>ⱡ</a:t>
                      </a:r>
                      <a:r>
                        <a:rPr lang="en-GB" sz="1400" b="0" dirty="0">
                          <a:effectLst/>
                        </a:rPr>
                        <a:t> food sources only </a:t>
                      </a:r>
                      <a:r>
                        <a:rPr lang="en-GB" sz="1400" b="0" baseline="30000" dirty="0">
                          <a:effectLst/>
                        </a:rPr>
                        <a:t>ⱡ ⱡ  </a:t>
                      </a:r>
                      <a:r>
                        <a:rPr lang="en-GB" sz="1400" b="0" dirty="0">
                          <a:effectLst/>
                        </a:rPr>
                        <a:t>food sources and</a:t>
                      </a:r>
                      <a:r>
                        <a:rPr lang="en-GB" sz="1400" b="0" baseline="0" dirty="0">
                          <a:effectLst/>
                        </a:rPr>
                        <a:t> </a:t>
                      </a:r>
                      <a:r>
                        <a:rPr lang="en-GB" sz="1400" b="0" dirty="0" smtClean="0">
                          <a:effectLst/>
                        </a:rPr>
                        <a:t>supplements</a:t>
                      </a:r>
                      <a:endParaRPr lang="en-GB" sz="14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726" marR="44726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875369" y="5735547"/>
            <a:ext cx="8676593" cy="461665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Intakes below the LRNI are inadequate for most individuals</a:t>
            </a:r>
          </a:p>
          <a:p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DRVS (e.g. potassium, zinc) based on limited data health impact of intakes below LRNI is unclear</a:t>
            </a:r>
          </a:p>
        </p:txBody>
      </p:sp>
    </p:spTree>
    <p:extLst>
      <p:ext uri="{BB962C8B-B14F-4D97-AF65-F5344CB8AC3E}">
        <p14:creationId xmlns:p14="http://schemas.microsoft.com/office/powerpoint/2010/main" val="339852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064"/>
    </mc:Choice>
    <mc:Fallback xmlns="">
      <p:transition spd="slow" advTm="5606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608" y="541899"/>
            <a:ext cx="6511781" cy="565708"/>
          </a:xfrm>
        </p:spPr>
        <p:txBody>
          <a:bodyPr/>
          <a:lstStyle/>
          <a:p>
            <a:r>
              <a:rPr lang="en-GB" dirty="0" smtClean="0"/>
              <a:t>Fibre – forgotten?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75521" y="1219997"/>
            <a:ext cx="8715499" cy="141504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The government has increased the recommendation for fibre intake to </a:t>
            </a:r>
            <a:r>
              <a:rPr lang="en-GB" b="1" dirty="0" smtClean="0">
                <a:solidFill>
                  <a:srgbClr val="FF0000"/>
                </a:solidFill>
              </a:rPr>
              <a:t>30g/day </a:t>
            </a:r>
            <a:r>
              <a:rPr lang="en-GB" dirty="0" smtClean="0"/>
              <a:t>for adults and </a:t>
            </a:r>
            <a:r>
              <a:rPr lang="en-GB" b="1" dirty="0" smtClean="0">
                <a:solidFill>
                  <a:srgbClr val="FF0000"/>
                </a:solidFill>
              </a:rPr>
              <a:t>15-30g/day </a:t>
            </a:r>
            <a:r>
              <a:rPr lang="en-GB" dirty="0" smtClean="0"/>
              <a:t>for children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Dietary fibre </a:t>
            </a:r>
            <a:r>
              <a:rPr lang="en-GB" dirty="0"/>
              <a:t>can reduce risk of heart disease, type 2 diabetes and some cancers, and is important for digestive </a:t>
            </a:r>
            <a:r>
              <a:rPr lang="en-GB" dirty="0" smtClean="0"/>
              <a:t>health. 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775520" y="6511388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SACN 2015, Bates </a:t>
            </a:r>
            <a:r>
              <a:rPr lang="en-GB" sz="1200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n-GB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6158" y="2821149"/>
            <a:ext cx="4255029" cy="31666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267" y="4239839"/>
            <a:ext cx="2621733" cy="1748007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 rot="539840">
            <a:off x="8158130" y="2378097"/>
            <a:ext cx="2285283" cy="2138357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  <a:latin typeface="Calibri"/>
              </a:rPr>
              <a:t> </a:t>
            </a:r>
          </a:p>
          <a:p>
            <a:pPr algn="ctr"/>
            <a:r>
              <a:rPr lang="en-GB" dirty="0">
                <a:solidFill>
                  <a:prstClr val="white"/>
                </a:solidFill>
                <a:latin typeface="Calibri"/>
              </a:rPr>
              <a:t>18% adults &amp; 15% children</a:t>
            </a:r>
          </a:p>
          <a:p>
            <a:pPr algn="ctr"/>
            <a:r>
              <a:rPr lang="en-GB" dirty="0">
                <a:solidFill>
                  <a:prstClr val="white"/>
                </a:solidFill>
                <a:latin typeface="Calibri"/>
              </a:rPr>
              <a:t>no wholegrain consumption</a:t>
            </a:r>
          </a:p>
          <a:p>
            <a:pPr algn="ctr"/>
            <a:endParaRPr lang="en-GB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382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912"/>
    </mc:Choice>
    <mc:Fallback xmlns="">
      <p:transition spd="slow" advTm="71912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NF Powerpoint Template - Standard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1192</Words>
  <Application>Microsoft Office PowerPoint</Application>
  <PresentationFormat>Widescreen</PresentationFormat>
  <Paragraphs>195</Paragraphs>
  <Slides>27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Verdana</vt:lpstr>
      <vt:lpstr>2_Custom Design</vt:lpstr>
      <vt:lpstr>Custom Design</vt:lpstr>
      <vt:lpstr>BNF Powerpoint Template - Standard</vt:lpstr>
      <vt:lpstr>1_Custom Design</vt:lpstr>
      <vt:lpstr>3_Custom Design</vt:lpstr>
      <vt:lpstr>6_Custom Design</vt:lpstr>
      <vt:lpstr>The Quality Calorie concept – because a healthy diet is about both quality and quantity</vt:lpstr>
      <vt:lpstr>PowerPoint Presentation</vt:lpstr>
      <vt:lpstr>Good nutrition is more than calories</vt:lpstr>
      <vt:lpstr>We are rightly concerned about obesity!</vt:lpstr>
      <vt:lpstr>Childhood obesity </vt:lpstr>
      <vt:lpstr>Healthier dietary patterns</vt:lpstr>
      <vt:lpstr>Snapshot of the UK diet</vt:lpstr>
      <vt:lpstr>PowerPoint Presentation</vt:lpstr>
      <vt:lpstr>Fibre – forgotten? </vt:lpstr>
      <vt:lpstr>PowerPoint Presentation</vt:lpstr>
      <vt:lpstr>The ‘Quality Calorie’ (QC) concept</vt:lpstr>
      <vt:lpstr>The QC - because it’s more than just the numbers!</vt:lpstr>
      <vt:lpstr>The QC - because it’s more than just the numbers!</vt:lpstr>
      <vt:lpstr>The QC – swapping for fibre and more!</vt:lpstr>
      <vt:lpstr>How can everyday meals, snacks and drinks be QC’d?</vt:lpstr>
      <vt:lpstr>QC your breakfast</vt:lpstr>
      <vt:lpstr>QC your meal</vt:lpstr>
      <vt:lpstr>QC your snack</vt:lpstr>
      <vt:lpstr>QC your drink</vt:lpstr>
      <vt:lpstr>The QC – portion size is important too</vt:lpstr>
      <vt:lpstr>QC on a budget: Nutrient intakes and household income</vt:lpstr>
      <vt:lpstr>QC on a budget</vt:lpstr>
      <vt:lpstr>QC on a budget</vt:lpstr>
      <vt:lpstr>The resources</vt:lpstr>
      <vt:lpstr>PowerPoint Presentation</vt:lpstr>
      <vt:lpstr>Food – a fact of life resources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Quality Calorie concept – because a healthy diet is about both quality and quantity</dc:title>
  <dc:creator>Frances Meek</dc:creator>
  <cp:lastModifiedBy>Frances Meek</cp:lastModifiedBy>
  <cp:revision>8</cp:revision>
  <dcterms:created xsi:type="dcterms:W3CDTF">2019-07-03T08:59:00Z</dcterms:created>
  <dcterms:modified xsi:type="dcterms:W3CDTF">2019-07-08T14:12:50Z</dcterms:modified>
</cp:coreProperties>
</file>