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9" r:id="rId6"/>
    <p:sldId id="270" r:id="rId7"/>
    <p:sldId id="271" r:id="rId8"/>
    <p:sldId id="272" r:id="rId9"/>
    <p:sldId id="276" r:id="rId10"/>
    <p:sldId id="277" r:id="rId11"/>
    <p:sldId id="278" r:id="rId12"/>
    <p:sldId id="279" r:id="rId13"/>
    <p:sldId id="280" r:id="rId14"/>
    <p:sldId id="281" r:id="rId15"/>
    <p:sldId id="282" r:id="rId16"/>
    <p:sldId id="283" r:id="rId17"/>
    <p:sldId id="284" r:id="rId18"/>
    <p:sldId id="285"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55"/>
  </p:normalViewPr>
  <p:slideViewPr>
    <p:cSldViewPr snapToGrid="0" snapToObjects="1">
      <p:cViewPr varScale="1">
        <p:scale>
          <a:sx n="115" d="100"/>
          <a:sy n="115" d="100"/>
        </p:scale>
        <p:origin x="52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ovefoodhatewaste.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ations.parliament.uk/pa/cm201617/cmselect/cmenvfru/429/429.pdf"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waste</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 tips</a:t>
            </a:r>
            <a:endParaRPr lang="en-US" dirty="0"/>
          </a:p>
        </p:txBody>
      </p:sp>
      <p:sp>
        <p:nvSpPr>
          <p:cNvPr id="3" name="Subtitle 2"/>
          <p:cNvSpPr>
            <a:spLocks noGrp="1"/>
          </p:cNvSpPr>
          <p:nvPr>
            <p:ph type="subTitle" idx="1"/>
          </p:nvPr>
        </p:nvSpPr>
        <p:spPr>
          <a:xfrm>
            <a:off x="1169274" y="2321240"/>
            <a:ext cx="9720000" cy="3600000"/>
          </a:xfrm>
        </p:spPr>
        <p:txBody>
          <a:bodyPr/>
          <a:lstStyle/>
          <a:p>
            <a:r>
              <a:rPr lang="en-US" sz="2000" dirty="0">
                <a:latin typeface="Arial" panose="020B0604020202020204" pitchFamily="34" charset="0"/>
                <a:cs typeface="Arial" panose="020B0604020202020204" pitchFamily="34" charset="0"/>
              </a:rPr>
              <a:t>Deliberately create leftovers – cook extra vegetables and make a soup for lunch later in the week.</a:t>
            </a:r>
          </a:p>
          <a:p>
            <a:r>
              <a:rPr lang="en-US" sz="2000" dirty="0">
                <a:latin typeface="Arial" panose="020B0604020202020204" pitchFamily="34" charset="0"/>
                <a:cs typeface="Arial" panose="020B0604020202020204" pitchFamily="34" charset="0"/>
              </a:rPr>
              <a:t>Make double the quantity of your evening meal and take the rest for lunch the next day.</a:t>
            </a:r>
          </a:p>
          <a:p>
            <a:r>
              <a:rPr lang="en-US" sz="2000" dirty="0">
                <a:latin typeface="Arial" panose="020B0604020202020204" pitchFamily="34" charset="0"/>
                <a:cs typeface="Arial" panose="020B0604020202020204" pitchFamily="34" charset="0"/>
              </a:rPr>
              <a:t>Don’t throw away stale bread – whizz in a food processor to make breadcrumbs and freeze; make a summer pudding with seasonal soft fruit; spray with oil, rub with garlic, cover with tin foil and bake for delicious homemade garlic bread.</a:t>
            </a:r>
          </a:p>
          <a:p>
            <a:r>
              <a:rPr lang="en-US" sz="2000" dirty="0">
                <a:latin typeface="Arial" panose="020B0604020202020204" pitchFamily="34" charset="0"/>
                <a:cs typeface="Arial" panose="020B0604020202020204" pitchFamily="34" charset="0"/>
              </a:rPr>
              <a:t>Make extra rice or pasta and make a salad for your lunchbox.</a:t>
            </a:r>
          </a:p>
          <a:p>
            <a:r>
              <a:rPr lang="en-US" sz="2000" dirty="0">
                <a:latin typeface="Arial" panose="020B0604020202020204" pitchFamily="34" charset="0"/>
                <a:cs typeface="Arial" panose="020B0604020202020204" pitchFamily="34" charset="0"/>
              </a:rPr>
              <a:t>Freeze unused wraps, pitta and sliced </a:t>
            </a:r>
            <a:r>
              <a:rPr lang="en-US" sz="2000" dirty="0" smtClean="0">
                <a:latin typeface="Arial" panose="020B0604020202020204" pitchFamily="34" charset="0"/>
                <a:cs typeface="Arial" panose="020B0604020202020204" pitchFamily="34" charset="0"/>
              </a:rPr>
              <a:t>bread.</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eggs are nearing their date, separate and freeze. </a:t>
            </a:r>
          </a:p>
          <a:p>
            <a:r>
              <a:rPr lang="en-US" sz="2000" dirty="0">
                <a:latin typeface="Arial" panose="020B0604020202020204" pitchFamily="34" charset="0"/>
                <a:cs typeface="Arial" panose="020B0604020202020204" pitchFamily="34" charset="0"/>
              </a:rPr>
              <a:t>Freeze tubs of baking fat to prevent it going off before you next want to bake.</a:t>
            </a:r>
          </a:p>
          <a:p>
            <a:pPr marL="0" indent="0">
              <a:buNone/>
            </a:pP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0102" y="4517905"/>
            <a:ext cx="1818343" cy="1212835"/>
          </a:xfrm>
          <a:prstGeom prst="rect">
            <a:avLst/>
          </a:prstGeom>
        </p:spPr>
      </p:pic>
    </p:spTree>
    <p:extLst>
      <p:ext uri="{BB962C8B-B14F-4D97-AF65-F5344CB8AC3E}">
        <p14:creationId xmlns:p14="http://schemas.microsoft.com/office/powerpoint/2010/main" val="131819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Think ingredients, not leftovers</a:t>
            </a:r>
            <a:endParaRPr lang="en-GB" dirty="0"/>
          </a:p>
        </p:txBody>
      </p:sp>
      <p:sp>
        <p:nvSpPr>
          <p:cNvPr id="3" name="Subtitle 2"/>
          <p:cNvSpPr>
            <a:spLocks noGrp="1"/>
          </p:cNvSpPr>
          <p:nvPr>
            <p:ph type="subTitle" idx="1"/>
          </p:nvPr>
        </p:nvSpPr>
        <p:spPr>
          <a:xfrm>
            <a:off x="1169276" y="2571092"/>
            <a:ext cx="7936624" cy="3600000"/>
          </a:xfrm>
        </p:spPr>
        <p:txBody>
          <a:bodyPr/>
          <a:lstStyle/>
          <a:p>
            <a:pPr marL="0" indent="0">
              <a:buNone/>
            </a:pPr>
            <a:r>
              <a:rPr lang="en-US" dirty="0" err="1">
                <a:latin typeface="Arial" panose="020B0604020202020204" pitchFamily="34" charset="0"/>
                <a:cs typeface="Arial" panose="020B0604020202020204" pitchFamily="34" charset="0"/>
              </a:rPr>
              <a:t>Burittos</a:t>
            </a:r>
            <a:r>
              <a:rPr lang="en-US" dirty="0">
                <a:latin typeface="Arial" panose="020B0604020202020204" pitchFamily="34" charset="0"/>
                <a:cs typeface="Arial" panose="020B0604020202020204" pitchFamily="34" charset="0"/>
              </a:rPr>
              <a:t> can be created with leftover cooked rice, meat and vegetables. Top off with sour cream and salsa.</a:t>
            </a:r>
          </a:p>
          <a:p>
            <a:pPr marL="0" indent="0">
              <a:buNone/>
            </a:pPr>
            <a:r>
              <a:rPr lang="en-US" dirty="0" smtClean="0">
                <a:latin typeface="Arial" panose="020B0604020202020204" pitchFamily="34" charset="0"/>
                <a:cs typeface="Arial" panose="020B0604020202020204" pitchFamily="34" charset="0"/>
              </a:rPr>
              <a:t>Turn </a:t>
            </a:r>
            <a:r>
              <a:rPr lang="en-US" dirty="0">
                <a:latin typeface="Arial" panose="020B0604020202020204" pitchFamily="34" charset="0"/>
                <a:cs typeface="Arial" panose="020B0604020202020204" pitchFamily="34" charset="0"/>
              </a:rPr>
              <a:t>pasta or cooked vegetables into a frittata.</a:t>
            </a:r>
          </a:p>
          <a:p>
            <a:pPr marL="0" indent="0">
              <a:buNone/>
            </a:pPr>
            <a:r>
              <a:rPr lang="en-US" dirty="0" smtClean="0">
                <a:latin typeface="Arial" panose="020B0604020202020204" pitchFamily="34" charset="0"/>
                <a:cs typeface="Arial" panose="020B0604020202020204" pitchFamily="34" charset="0"/>
              </a:rPr>
              <a:t>Blend </a:t>
            </a:r>
            <a:r>
              <a:rPr lang="en-US" dirty="0">
                <a:latin typeface="Arial" panose="020B0604020202020204" pitchFamily="34" charset="0"/>
                <a:cs typeface="Arial" panose="020B0604020202020204" pitchFamily="34" charset="0"/>
              </a:rPr>
              <a:t>cooked vegetables with a can of whole tomatoes and create a delicious sauce for pasta.</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Name two other ways you could use leftovers. </a:t>
            </a:r>
            <a:r>
              <a:rPr lang="en-US" smtClean="0">
                <a:latin typeface="Arial" panose="020B0604020202020204" pitchFamily="34" charset="0"/>
                <a:cs typeface="Arial" panose="020B0604020202020204" pitchFamily="34" charset="0"/>
              </a:rPr>
              <a:t>Consider </a:t>
            </a:r>
            <a:r>
              <a:rPr lang="en-US" dirty="0">
                <a:latin typeface="Arial" panose="020B0604020202020204" pitchFamily="34" charset="0"/>
                <a:cs typeface="Arial" panose="020B0604020202020204" pitchFamily="34" charset="0"/>
              </a:rPr>
              <a:t>using what you had for dinner </a:t>
            </a:r>
            <a:r>
              <a:rPr lang="en-US">
                <a:latin typeface="Arial" panose="020B0604020202020204" pitchFamily="34" charset="0"/>
                <a:cs typeface="Arial" panose="020B0604020202020204" pitchFamily="34" charset="0"/>
              </a:rPr>
              <a:t>last </a:t>
            </a:r>
            <a:r>
              <a:rPr lang="en-US" smtClean="0">
                <a:latin typeface="Arial" panose="020B0604020202020204" pitchFamily="34" charset="0"/>
                <a:cs typeface="Arial" panose="020B0604020202020204" pitchFamily="34" charset="0"/>
              </a:rPr>
              <a:t>night.</a:t>
            </a:r>
            <a:endParaRPr lang="en-US"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9804" y="1859807"/>
            <a:ext cx="2415714" cy="16927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3600" y="3609101"/>
            <a:ext cx="1961918" cy="2246983"/>
          </a:xfrm>
          <a:prstGeom prst="rect">
            <a:avLst/>
          </a:prstGeom>
        </p:spPr>
      </p:pic>
    </p:spTree>
    <p:extLst>
      <p:ext uri="{BB962C8B-B14F-4D97-AF65-F5344CB8AC3E}">
        <p14:creationId xmlns:p14="http://schemas.microsoft.com/office/powerpoint/2010/main" val="255472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could you make with the following leftover nine ingredients? </a:t>
            </a:r>
            <a:endParaRPr lang="en-GB" dirty="0"/>
          </a:p>
        </p:txBody>
      </p:sp>
      <p:sp>
        <p:nvSpPr>
          <p:cNvPr id="5" name="TextBox 4"/>
          <p:cNvSpPr txBox="1"/>
          <p:nvPr/>
        </p:nvSpPr>
        <p:spPr>
          <a:xfrm>
            <a:off x="9810750" y="1699773"/>
            <a:ext cx="1942620"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Tip: Press the space bar to see all the ingredients!</a:t>
            </a:r>
          </a:p>
        </p:txBody>
      </p:sp>
      <p:pic>
        <p:nvPicPr>
          <p:cNvPr id="6" name="Picture 6" descr="S:\Shared\BNF Photographs\iStock Photo Images\Foods and drinks\Fruit veg and pulses\Pepp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2104" y="2583417"/>
            <a:ext cx="1773684" cy="1174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Shared\BNF Photographs\iStock Photo Images\Foods and drinks\Fruit veg and pulses\Mushroo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6712" y="2828668"/>
            <a:ext cx="1399485" cy="928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S:\Shared\BNF Photographs\iStock Photo Images\Foods and drinks\Fruit veg and pulses\Tomato_cu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6198" y="2829230"/>
            <a:ext cx="1292906" cy="862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Shared\BNF Photographs\iStock Photo Images\Foods and drinks\Fruit veg and pulses\white oni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1144" y="3962831"/>
            <a:ext cx="607802" cy="907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S:\Shared\BNF Photographs\iStock Photo Images\Foods and drinks\Fruit veg and pulses\Pulse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52131" y="3900176"/>
            <a:ext cx="1097225" cy="7271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Shared\BNF Photographs\iStock Photo Images\Foods and drinks\Bread, pasta, grains etc\Wholewheat past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23723" y="4012257"/>
            <a:ext cx="1288928" cy="8585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87830" y="5240740"/>
            <a:ext cx="1298933" cy="862136"/>
          </a:xfrm>
          <a:prstGeom prst="rect">
            <a:avLst/>
          </a:prstGeom>
        </p:spPr>
      </p:pic>
      <p:pic>
        <p:nvPicPr>
          <p:cNvPr id="14" name="Picture 11" descr="C:\Users\fmeek\AppData\Local\Microsoft\Windows\Temporary Internet Files\Content.IE5\O16YCR6B\spices_autoimmune_disease[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07964" y="5100262"/>
            <a:ext cx="1256448" cy="9423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Shared\BNF Photographs\iStock Photo Images\Foods and drinks\Fruit veg and pulses\Dark green leafy veg.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1553"/>
          <a:stretch/>
        </p:blipFill>
        <p:spPr bwMode="auto">
          <a:xfrm>
            <a:off x="4812651" y="4012257"/>
            <a:ext cx="1169046" cy="8698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8003" y="2618578"/>
            <a:ext cx="5248192" cy="3941393"/>
          </a:xfrm>
          <a:prstGeom prst="rect">
            <a:avLst/>
          </a:prstGeom>
        </p:spPr>
      </p:pic>
    </p:spTree>
    <p:extLst>
      <p:ext uri="{BB962C8B-B14F-4D97-AF65-F5344CB8AC3E}">
        <p14:creationId xmlns:p14="http://schemas.microsoft.com/office/powerpoint/2010/main" val="33693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35587E-6 -8.88067E-7 L 0.37605 -8.88067E-7 C 0.54448 -8.88067E-7 0.75172 -0.00301 0.75172 -0.00532 L 0.75172 -0.01041 " pathEditMode="relative" rAng="0" ptsTypes="FfFF">
                                      <p:cBhvr>
                                        <p:cTn id="6" dur="2000" fill="hold"/>
                                        <p:tgtEl>
                                          <p:spTgt spid="6"/>
                                        </p:tgtEl>
                                        <p:attrNameLst>
                                          <p:attrName>ppt_x</p:attrName>
                                          <p:attrName>ppt_y</p:attrName>
                                        </p:attrNameLst>
                                      </p:cBhvr>
                                      <p:rCtr x="37593" y="-532"/>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2.60779E-6 -9.71323E-7 L 0.28696 -9.71323E-7 C 0.4154 -9.71323E-7 0.57353 0.03377 0.57353 0.06152 L 0.57353 0.12304 " pathEditMode="relative" rAng="0" ptsTypes="FfFF">
                                      <p:cBhvr>
                                        <p:cTn id="10" dur="2000" fill="hold"/>
                                        <p:tgtEl>
                                          <p:spTgt spid="7"/>
                                        </p:tgtEl>
                                        <p:attrNameLst>
                                          <p:attrName>ppt_x</p:attrName>
                                          <p:attrName>ppt_y</p:attrName>
                                        </p:attrNameLst>
                                      </p:cBhvr>
                                      <p:rCtr x="28683" y="6152"/>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4.31679E-6 1.52636E-6 L 0.2088 1.52636E-6 C 0.30233 1.52636E-6 0.41748 0.07262 0.41748 0.13205 L 0.41748 0.26457 " pathEditMode="relative" rAng="0" ptsTypes="FfFF">
                                      <p:cBhvr>
                                        <p:cTn id="14" dur="2000" fill="hold"/>
                                        <p:tgtEl>
                                          <p:spTgt spid="8"/>
                                        </p:tgtEl>
                                        <p:attrNameLst>
                                          <p:attrName>ppt_x</p:attrName>
                                          <p:attrName>ppt_y</p:attrName>
                                        </p:attrNameLst>
                                      </p:cBhvr>
                                      <p:rCtr x="20868" y="13228"/>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1.38335E-6 2.12766E-6 L 0.39039 2.12766E-6 C 0.56532 2.12766E-6 0.78038 0.04995 0.78038 0.09112 L 0.78038 0.18247 " pathEditMode="relative" rAng="0" ptsTypes="FfFF">
                                      <p:cBhvr>
                                        <p:cTn id="18" dur="2000" fill="hold"/>
                                        <p:tgtEl>
                                          <p:spTgt spid="9"/>
                                        </p:tgtEl>
                                        <p:attrNameLst>
                                          <p:attrName>ppt_x</p:attrName>
                                          <p:attrName>ppt_y</p:attrName>
                                        </p:attrNameLst>
                                      </p:cBhvr>
                                      <p:rCtr x="39013" y="9112"/>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0.04025 0.02221 L 0.26846 0.02221 C 0.40667 0.02221 0.57678 0.08419 0.57678 0.13483 L 0.57678 0.24746 " pathEditMode="relative" rAng="0" ptsTypes="FfFF">
                                      <p:cBhvr>
                                        <p:cTn id="22" dur="2000" fill="hold"/>
                                        <p:tgtEl>
                                          <p:spTgt spid="10"/>
                                        </p:tgtEl>
                                        <p:attrNameLst>
                                          <p:attrName>ppt_x</p:attrName>
                                          <p:attrName>ppt_y</p:attrName>
                                        </p:attrNameLst>
                                      </p:cBhvr>
                                      <p:rCtr x="30845" y="11263"/>
                                    </p:animMotion>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0.05276 0.00532 L 0.1778 0.00532 C 0.23382 0.00532 0.30272 0.07424 0.30272 0.13044 L 0.30272 0.25532 " pathEditMode="relative" rAng="0" ptsTypes="FfFF">
                                      <p:cBhvr>
                                        <p:cTn id="26" dur="2000" fill="hold"/>
                                        <p:tgtEl>
                                          <p:spTgt spid="11"/>
                                        </p:tgtEl>
                                        <p:attrNameLst>
                                          <p:attrName>ppt_x</p:attrName>
                                          <p:attrName>ppt_y</p:attrName>
                                        </p:attrNameLst>
                                      </p:cBhvr>
                                      <p:rCtr x="12492" y="12488"/>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0.04924 -0.00439 L 0.17429 -0.00439 C 0.2303 -0.00439 0.29921 0.06452 0.29921 0.12072 L 0.29921 0.24561 " pathEditMode="relative" rAng="0" ptsTypes="FfFF">
                                      <p:cBhvr>
                                        <p:cTn id="30" dur="2000" fill="hold"/>
                                        <p:tgtEl>
                                          <p:spTgt spid="12"/>
                                        </p:tgtEl>
                                        <p:attrNameLst>
                                          <p:attrName>ppt_x</p:attrName>
                                          <p:attrName>ppt_y</p:attrName>
                                        </p:attrNameLst>
                                      </p:cBhvr>
                                      <p:rCtr x="12492" y="12488"/>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nodeType="clickEffect">
                                  <p:stCondLst>
                                    <p:cond delay="0"/>
                                  </p:stCondLst>
                                  <p:childTnLst>
                                    <p:animMotion origin="layout" path="M 0.1399 -0.1043 L 0.30038 -0.1043 C 0.37242 -0.1043 0.46086 -0.08927 0.46086 -0.07678 L 0.46086 -0.0488 " pathEditMode="relative" rAng="0" ptsTypes="FfFF">
                                      <p:cBhvr>
                                        <p:cTn id="34" dur="2000" fill="hold"/>
                                        <p:tgtEl>
                                          <p:spTgt spid="13"/>
                                        </p:tgtEl>
                                        <p:attrNameLst>
                                          <p:attrName>ppt_x</p:attrName>
                                          <p:attrName>ppt_y</p:attrName>
                                        </p:attrNameLst>
                                      </p:cBhvr>
                                      <p:rCtr x="16048" y="2775"/>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nodeType="clickEffect">
                                  <p:stCondLst>
                                    <p:cond delay="0"/>
                                  </p:stCondLst>
                                  <p:childTnLst>
                                    <p:animMotion origin="layout" path="M 0.00873 0.00647 L 0.19565 0.00647 C 0.27941 0.00647 0.38244 -0.04672 0.38244 -0.08997 L 0.38244 -0.18617 " pathEditMode="relative" rAng="0" ptsTypes="FfFF">
                                      <p:cBhvr>
                                        <p:cTn id="38" dur="2000" fill="hold"/>
                                        <p:tgtEl>
                                          <p:spTgt spid="14"/>
                                        </p:tgtEl>
                                        <p:attrNameLst>
                                          <p:attrName>ppt_x</p:attrName>
                                          <p:attrName>ppt_y</p:attrName>
                                        </p:attrNameLst>
                                      </p:cBhvr>
                                      <p:rCtr x="18679" y="-9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could you make with the following leftover </a:t>
            </a:r>
            <a:r>
              <a:rPr lang="en-GB" dirty="0" smtClean="0"/>
              <a:t>eight ingredients</a:t>
            </a:r>
            <a:r>
              <a:rPr lang="en-GB" dirty="0"/>
              <a:t>? </a:t>
            </a:r>
          </a:p>
        </p:txBody>
      </p:sp>
      <p:pic>
        <p:nvPicPr>
          <p:cNvPr id="4" name="Picture 4" descr="S:\Shared\BNF Photographs\iStock Photo Images\Foods and drinks\Fruit veg and pulses\beetroo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2726" y="4860990"/>
            <a:ext cx="836637" cy="11155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S:\Shared\BNF Photographs\iStock Photo Images\Foods and drinks\Fruit veg and pulses\Fruit_Avocad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2075" y="5013552"/>
            <a:ext cx="783654" cy="962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Shared\BNF Photographs\iStock Photo Images\Foods and drinks\Fruit veg and pulses\Dried apricots_sm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1701" y="5084059"/>
            <a:ext cx="1341037" cy="8924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Shared\BNF Photographs\iStock Photo Images\Foods and drinks\Fruit veg and pulses\Canned sweetcorn_sma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0733" y="3971924"/>
            <a:ext cx="778009" cy="11587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Shared\BNF Photographs\iStock Photo Images\Foods and drinks\Fruit veg and pulses\white oni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9470" y="4106251"/>
            <a:ext cx="541645" cy="8091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fmeek\AppData\Local\Microsoft\Windows\Temporary Internet Files\Content.IE5\9WKH6L8W\red-chilli-pepper[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0733" y="3107033"/>
            <a:ext cx="1128737" cy="7469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9092" y="3150915"/>
            <a:ext cx="1227268" cy="816352"/>
          </a:xfrm>
          <a:prstGeom prst="rect">
            <a:avLst/>
          </a:prstGeom>
        </p:spPr>
      </p:pic>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34037" y="3926853"/>
            <a:ext cx="1356548" cy="907531"/>
          </a:xfrm>
          <a:prstGeom prst="rect">
            <a:avLst/>
          </a:prstGeom>
        </p:spPr>
      </p:pic>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59819" y="2598178"/>
            <a:ext cx="4751591" cy="3568445"/>
          </a:xfrm>
          <a:prstGeom prst="rect">
            <a:avLst/>
          </a:prstGeom>
        </p:spPr>
      </p:pic>
      <p:sp>
        <p:nvSpPr>
          <p:cNvPr id="12" name="TextBox 11"/>
          <p:cNvSpPr txBox="1"/>
          <p:nvPr/>
        </p:nvSpPr>
        <p:spPr>
          <a:xfrm>
            <a:off x="9810750" y="1699773"/>
            <a:ext cx="1942620"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Tip: Press the space bar to see all the ingredients!</a:t>
            </a:r>
          </a:p>
        </p:txBody>
      </p:sp>
    </p:spTree>
    <p:extLst>
      <p:ext uri="{BB962C8B-B14F-4D97-AF65-F5344CB8AC3E}">
        <p14:creationId xmlns:p14="http://schemas.microsoft.com/office/powerpoint/2010/main" val="33177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19174E-6 -1.48148E-6 L 0.16465 -1.48148E-6 C 0.23812 -1.48148E-6 0.3293 0.07477 0.3293 0.13542 L 0.3293 0.27107 " pathEditMode="relative" rAng="0" ptsTypes="FfFF">
                                      <p:cBhvr>
                                        <p:cTn id="6" dur="2000" fill="hold"/>
                                        <p:tgtEl>
                                          <p:spTgt spid="11"/>
                                        </p:tgtEl>
                                        <p:attrNameLst>
                                          <p:attrName>ppt_x</p:attrName>
                                          <p:attrName>ppt_y</p:attrName>
                                        </p:attrNameLst>
                                      </p:cBhvr>
                                      <p:rCtr x="16465" y="13542"/>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4.09665E-6 2.59259E-6 L 0.2837 2.59259E-6 C 0.41083 2.59259E-6 0.56754 0.04838 0.56754 0.08796 L 0.56754 0.17639 " pathEditMode="relative" rAng="0" ptsTypes="FfFF">
                                      <p:cBhvr>
                                        <p:cTn id="10" dur="2000" fill="hold"/>
                                        <p:tgtEl>
                                          <p:spTgt spid="7"/>
                                        </p:tgtEl>
                                        <p:attrNameLst>
                                          <p:attrName>ppt_x</p:attrName>
                                          <p:attrName>ppt_y</p:attrName>
                                        </p:attrNameLst>
                                      </p:cBhvr>
                                      <p:rCtr x="28370" y="8819"/>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4.41709E-6 2.59259E-6 L 0.29908 2.59259E-6 C 0.43299 2.59259E-6 0.59815 0.04305 0.59815 0.07801 L 0.59815 0.15625 " pathEditMode="relative" rAng="0" ptsTypes="FfFF">
                                      <p:cBhvr>
                                        <p:cTn id="14" dur="2000" fill="hold"/>
                                        <p:tgtEl>
                                          <p:spTgt spid="10"/>
                                        </p:tgtEl>
                                        <p:attrNameLst>
                                          <p:attrName>ppt_x</p:attrName>
                                          <p:attrName>ppt_y</p:attrName>
                                        </p:attrNameLst>
                                      </p:cBhvr>
                                      <p:rCtr x="29908" y="7801"/>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2.72242E-7 2.59259E-6 L 0.24254 2.59259E-6 C 0.35118 2.59259E-6 0.48522 -0.10278 0.48522 -0.18588 L 0.48522 -0.3713 " pathEditMode="relative" rAng="0" ptsTypes="FfFF">
                                      <p:cBhvr>
                                        <p:cTn id="18" dur="2000" fill="hold"/>
                                        <p:tgtEl>
                                          <p:spTgt spid="5"/>
                                        </p:tgtEl>
                                        <p:attrNameLst>
                                          <p:attrName>ppt_x</p:attrName>
                                          <p:attrName>ppt_y</p:attrName>
                                        </p:attrNameLst>
                                      </p:cBhvr>
                                      <p:rCtr x="24254" y="-18565"/>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4.75707E-6 -1.48148E-6 L 0.2445 -1.48148E-6 C 0.35405 -1.48148E-6 0.48913 -0.07986 0.48913 -0.14398 L 0.48913 -0.2875 " pathEditMode="relative" rAng="0" ptsTypes="FfFF">
                                      <p:cBhvr>
                                        <p:cTn id="22" dur="2000" fill="hold"/>
                                        <p:tgtEl>
                                          <p:spTgt spid="6"/>
                                        </p:tgtEl>
                                        <p:attrNameLst>
                                          <p:attrName>ppt_x</p:attrName>
                                          <p:attrName>ppt_y</p:attrName>
                                        </p:attrNameLst>
                                      </p:cBhvr>
                                      <p:rCtr x="24450" y="-14375"/>
                                    </p:animMotion>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7.64622E-7 1.11111E-6 L 0.29361 1.11111E-6 C 0.42504 1.11111E-6 0.58682 0.05023 0.58682 0.0912 L 0.58682 0.18241 " pathEditMode="relative" rAng="0" ptsTypes="FfFF">
                                      <p:cBhvr>
                                        <p:cTn id="26" dur="2000" fill="hold"/>
                                        <p:tgtEl>
                                          <p:spTgt spid="9"/>
                                        </p:tgtEl>
                                        <p:attrNameLst>
                                          <p:attrName>ppt_x</p:attrName>
                                          <p:attrName>ppt_y</p:attrName>
                                        </p:attrNameLst>
                                      </p:cBhvr>
                                      <p:rCtr x="29347" y="9120"/>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2.36551E-6 3.7037E-6 L 0.24385 3.7037E-6 C 0.35327 3.7037E-6 0.48782 -0.11875 0.48782 -0.21459 L 0.48782 -0.42917 " pathEditMode="relative" rAng="0" ptsTypes="FfFF">
                                      <p:cBhvr>
                                        <p:cTn id="30" dur="2000" fill="hold"/>
                                        <p:tgtEl>
                                          <p:spTgt spid="4"/>
                                        </p:tgtEl>
                                        <p:attrNameLst>
                                          <p:attrName>ppt_x</p:attrName>
                                          <p:attrName>ppt_y</p:attrName>
                                        </p:attrNameLst>
                                      </p:cBhvr>
                                      <p:rCtr x="24385" y="-2145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08333E-6 2.59259E-6 L 0.56693 -0.17523 " pathEditMode="relative" rAng="0" ptsTypes="AA">
                                      <p:cBhvr>
                                        <p:cTn id="34" dur="2000" fill="hold"/>
                                        <p:tgtEl>
                                          <p:spTgt spid="3"/>
                                        </p:tgtEl>
                                        <p:attrNameLst>
                                          <p:attrName>ppt_x</p:attrName>
                                          <p:attrName>ppt_y</p:attrName>
                                        </p:attrNameLst>
                                      </p:cBhvr>
                                      <p:rCtr x="28346" y="-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could you make with the following </a:t>
            </a:r>
            <a:r>
              <a:rPr lang="en-GB" dirty="0" smtClean="0"/>
              <a:t>leftover six </a:t>
            </a:r>
            <a:r>
              <a:rPr lang="en-GB" dirty="0"/>
              <a:t>ingredients? </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974" y="4970781"/>
            <a:ext cx="610444" cy="81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fmeek\AppData\Local\Microsoft\Windows\Temporary Internet Files\Content.IE5\9WKH6L8W\red-chilli-pepper[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6367" y="4970781"/>
            <a:ext cx="1321454" cy="87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2293" y="3492684"/>
            <a:ext cx="654303" cy="12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8509" y="3542343"/>
            <a:ext cx="1716741" cy="114506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6684" y="4735859"/>
            <a:ext cx="1447704" cy="105248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4260" y="3237489"/>
            <a:ext cx="1326776" cy="884960"/>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9273" y="2556615"/>
            <a:ext cx="5133601" cy="3855335"/>
          </a:xfrm>
          <a:prstGeom prst="rect">
            <a:avLst/>
          </a:prstGeom>
        </p:spPr>
      </p:pic>
      <p:sp>
        <p:nvSpPr>
          <p:cNvPr id="11" name="TextBox 10"/>
          <p:cNvSpPr txBox="1"/>
          <p:nvPr/>
        </p:nvSpPr>
        <p:spPr>
          <a:xfrm>
            <a:off x="9810750" y="1699773"/>
            <a:ext cx="1942620"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Tip: Press the space bar to see all the ingredients!</a:t>
            </a:r>
          </a:p>
        </p:txBody>
      </p:sp>
    </p:spTree>
    <p:extLst>
      <p:ext uri="{BB962C8B-B14F-4D97-AF65-F5344CB8AC3E}">
        <p14:creationId xmlns:p14="http://schemas.microsoft.com/office/powerpoint/2010/main" val="7031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63996E-6 -2.37743E-6 L 0.30507 -2.37743E-6 C 0.44184 -2.37743E-6 0.60988 0.04926 0.60988 0.08973 L 0.60988 0.17947 " pathEditMode="relative" rAng="0" ptsTypes="FfFF">
                                      <p:cBhvr>
                                        <p:cTn id="6" dur="2000" fill="hold"/>
                                        <p:tgtEl>
                                          <p:spTgt spid="10"/>
                                        </p:tgtEl>
                                        <p:attrNameLst>
                                          <p:attrName>ppt_x</p:attrName>
                                          <p:attrName>ppt_y</p:attrName>
                                        </p:attrNameLst>
                                      </p:cBhvr>
                                      <p:rCtr x="30494" y="8973"/>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4.60597E-6 4.46809E-6 L 0.15749 4.46809E-6 C 0.22809 4.46809E-6 0.31497 0.06891 0.31497 0.12511 L 0.31497 0.25 " pathEditMode="relative" rAng="0" ptsTypes="FfFF">
                                      <p:cBhvr>
                                        <p:cTn id="10" dur="2000" fill="hold"/>
                                        <p:tgtEl>
                                          <p:spTgt spid="8"/>
                                        </p:tgtEl>
                                        <p:attrNameLst>
                                          <p:attrName>ppt_x</p:attrName>
                                          <p:attrName>ppt_y</p:attrName>
                                        </p:attrNameLst>
                                      </p:cBhvr>
                                      <p:rCtr x="15748" y="12488"/>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3.10017E-7 -0.03192 L 0.36955 -0.03192 C 0.53524 -0.03192 0.73883 -0.10176 0.73883 -0.15888 L 0.73883 -0.28516 " pathEditMode="relative" rAng="0" ptsTypes="FfFF">
                                      <p:cBhvr>
                                        <p:cTn id="14" dur="2000" fill="hold"/>
                                        <p:tgtEl>
                                          <p:spTgt spid="6"/>
                                        </p:tgtEl>
                                        <p:attrNameLst>
                                          <p:attrName>ppt_x</p:attrName>
                                          <p:attrName>ppt_y</p:attrName>
                                        </p:attrNameLst>
                                      </p:cBhvr>
                                      <p:rCtr x="36942" y="-12673"/>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0.32474 -0.15286 L 0.44978 -0.15286 C 0.5058 -0.15286 0.5747 -0.08395 0.5747 -0.02775 L 0.5747 0.09714 " pathEditMode="relative" rAng="0" ptsTypes="FfFF">
                                      <p:cBhvr>
                                        <p:cTn id="18" dur="2000" fill="hold"/>
                                        <p:tgtEl>
                                          <p:spTgt spid="5"/>
                                        </p:tgtEl>
                                        <p:attrNameLst>
                                          <p:attrName>ppt_x</p:attrName>
                                          <p:attrName>ppt_y</p:attrName>
                                        </p:attrNameLst>
                                      </p:cBhvr>
                                      <p:rCtr x="12492" y="12488"/>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3.63684E-6 -1.16559E-6 L 0.19591 -1.16559E-6 C 0.2837 -1.16559E-6 0.39169 -0.04001 0.39169 -0.07239 L 0.39169 -0.14454 " pathEditMode="relative" rAng="0" ptsTypes="FfFF">
                                      <p:cBhvr>
                                        <p:cTn id="22" dur="2000" fill="hold"/>
                                        <p:tgtEl>
                                          <p:spTgt spid="9"/>
                                        </p:tgtEl>
                                        <p:attrNameLst>
                                          <p:attrName>ppt_x</p:attrName>
                                          <p:attrName>ppt_y</p:attrName>
                                        </p:attrNameLst>
                                      </p:cBhvr>
                                      <p:rCtr x="19578" y="-7239"/>
                                    </p:animMotion>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0.06487 0.00023 L 0.27511 0.00023 C 0.42738 0.00023 0.61482 -0.04209 0.61482 -0.07655 L 0.61482 -0.15194 " pathEditMode="relative" rAng="0" ptsTypes="FfFF">
                                      <p:cBhvr>
                                        <p:cTn id="26" dur="2000" fill="hold"/>
                                        <p:tgtEl>
                                          <p:spTgt spid="7"/>
                                        </p:tgtEl>
                                        <p:attrNameLst>
                                          <p:attrName>ppt_x</p:attrName>
                                          <p:attrName>ppt_y</p:attrName>
                                        </p:attrNameLst>
                                      </p:cBhvr>
                                      <p:rCtr x="33985" y="-76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Using leftovers</a:t>
            </a:r>
            <a:endParaRPr lang="en-GB" dirty="0"/>
          </a:p>
        </p:txBody>
      </p:sp>
      <p:sp>
        <p:nvSpPr>
          <p:cNvPr id="3" name="Subtitle 2"/>
          <p:cNvSpPr>
            <a:spLocks noGrp="1"/>
          </p:cNvSpPr>
          <p:nvPr>
            <p:ph type="subTitle" idx="1"/>
          </p:nvPr>
        </p:nvSpPr>
        <p:spPr>
          <a:xfrm>
            <a:off x="1169276" y="2571092"/>
            <a:ext cx="7237745" cy="3600000"/>
          </a:xfrm>
        </p:spPr>
        <p:txBody>
          <a:bodyPr/>
          <a:lstStyle/>
          <a:p>
            <a:pPr marL="0" indent="0">
              <a:buNone/>
            </a:pPr>
            <a:r>
              <a:rPr lang="en-US" sz="2000" dirty="0">
                <a:latin typeface="Arial" panose="020B0604020202020204" pitchFamily="34" charset="0"/>
                <a:cs typeface="Arial" panose="020B0604020202020204" pitchFamily="34" charset="0"/>
              </a:rPr>
              <a:t>Why not have a look in your fridge and freezer at home and have an ‘eat the fridge night’?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Take a photograph of what you have made and show your class next lesson.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Would you make it again?  Often meals using leftover ingredients become family favourites!</a:t>
            </a:r>
            <a:endParaRPr lang="en-GB" sz="2000" dirty="0">
              <a:latin typeface="Arial" panose="020B0604020202020204" pitchFamily="34" charset="0"/>
              <a:cs typeface="Arial" panose="020B0604020202020204" pitchFamily="34" charset="0"/>
            </a:endParaRPr>
          </a:p>
          <a:p>
            <a:pPr marL="0" indent="0">
              <a:buNone/>
            </a:pPr>
            <a:endParaRPr lang="en-GB"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5055" y="1631089"/>
            <a:ext cx="1660893" cy="139396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4161" y="4530330"/>
            <a:ext cx="1731787" cy="129884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8159" y="2920619"/>
            <a:ext cx="2296123" cy="1623359"/>
          </a:xfrm>
          <a:prstGeom prst="rect">
            <a:avLst/>
          </a:prstGeom>
        </p:spPr>
      </p:pic>
    </p:spTree>
    <p:extLst>
      <p:ext uri="{BB962C8B-B14F-4D97-AF65-F5344CB8AC3E}">
        <p14:creationId xmlns:p14="http://schemas.microsoft.com/office/powerpoint/2010/main" val="2477782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waste</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3CE0-6520-4AFB-A82A-5CEF2384F7AF}"/>
              </a:ext>
            </a:extLst>
          </p:cNvPr>
          <p:cNvSpPr>
            <a:spLocks noGrp="1"/>
          </p:cNvSpPr>
          <p:nvPr>
            <p:ph type="ctrTitle"/>
          </p:nvPr>
        </p:nvSpPr>
        <p:spPr/>
        <p:txBody>
          <a:bodyPr/>
          <a:lstStyle/>
          <a:p>
            <a:r>
              <a:rPr lang="en-GB" dirty="0" smtClean="0"/>
              <a:t>Food waste</a:t>
            </a:r>
            <a:endParaRPr lang="en-GB" dirty="0"/>
          </a:p>
        </p:txBody>
      </p:sp>
      <p:sp>
        <p:nvSpPr>
          <p:cNvPr id="3" name="Subtitle 2">
            <a:extLst>
              <a:ext uri="{FF2B5EF4-FFF2-40B4-BE49-F238E27FC236}">
                <a16:creationId xmlns:a16="http://schemas.microsoft.com/office/drawing/2014/main" id="{651D74A9-5C95-4D17-AD0F-CD9CFEEF7A8A}"/>
              </a:ext>
            </a:extLst>
          </p:cNvPr>
          <p:cNvSpPr>
            <a:spLocks noGrp="1"/>
          </p:cNvSpPr>
          <p:nvPr>
            <p:ph type="subTitle" idx="1"/>
          </p:nvPr>
        </p:nvSpPr>
        <p:spPr>
          <a:xfrm>
            <a:off x="1169276" y="2571092"/>
            <a:ext cx="6555227" cy="3600000"/>
          </a:xfrm>
        </p:spPr>
        <p:txBody>
          <a:bodyPr/>
          <a:lstStyle/>
          <a:p>
            <a:pPr marL="0" indent="0">
              <a:buNone/>
            </a:pPr>
            <a:r>
              <a:rPr lang="en-GB" dirty="0"/>
              <a:t>Every year in the UK, seven to ten million tons of food are wasted. </a:t>
            </a:r>
          </a:p>
          <a:p>
            <a:pPr marL="0" indent="0">
              <a:buNone/>
            </a:pPr>
            <a:r>
              <a:rPr lang="en-GB" dirty="0"/>
              <a:t>It is thought that approximately 50% of the food wasted </a:t>
            </a:r>
            <a:r>
              <a:rPr lang="en-GB" dirty="0" smtClean="0"/>
              <a:t>is </a:t>
            </a:r>
            <a:r>
              <a:rPr lang="en-GB" dirty="0"/>
              <a:t>still edible.   </a:t>
            </a:r>
          </a:p>
          <a:p>
            <a:pPr marL="0" indent="0">
              <a:buNone/>
            </a:pPr>
            <a:r>
              <a:rPr lang="en-GB" dirty="0"/>
              <a:t>The cost of food waste is significant – estimates show that it costs an average family £700 per year.</a:t>
            </a:r>
          </a:p>
          <a:p>
            <a:pPr marL="0" indent="0">
              <a:buNone/>
            </a:pPr>
            <a:endParaRPr lang="en-GB" dirty="0"/>
          </a:p>
          <a:p>
            <a:pPr marL="0" indent="0">
              <a:buNone/>
            </a:pPr>
            <a:endParaRPr lang="en-GB" dirty="0"/>
          </a:p>
          <a:p>
            <a:pPr marL="0" indent="0">
              <a:buNone/>
            </a:pPr>
            <a:endParaRPr lang="en-GB" dirty="0"/>
          </a:p>
          <a:p>
            <a:pPr marL="0" indent="0">
              <a:buNone/>
            </a:pPr>
            <a:r>
              <a:rPr lang="en-GB" sz="1200" dirty="0"/>
              <a:t>Source: </a:t>
            </a:r>
            <a:r>
              <a:rPr lang="en-GB" sz="1200" dirty="0">
                <a:hlinkClick r:id="rId2"/>
              </a:rPr>
              <a:t>Love Food Hate Waste</a:t>
            </a:r>
            <a:endParaRPr lang="en-GB" sz="1200"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AA319FF6-40CD-4057-BFFB-572E8E370D16}"/>
              </a:ext>
            </a:extLst>
          </p:cNvPr>
          <p:cNvPicPr>
            <a:picLocks noChangeAspect="1"/>
          </p:cNvPicPr>
          <p:nvPr/>
        </p:nvPicPr>
        <p:blipFill>
          <a:blip r:embed="rId3"/>
          <a:stretch>
            <a:fillRect/>
          </a:stretch>
        </p:blipFill>
        <p:spPr>
          <a:xfrm>
            <a:off x="8367606" y="2571092"/>
            <a:ext cx="3349231" cy="2237286"/>
          </a:xfrm>
          <a:prstGeom prst="rect">
            <a:avLst/>
          </a:prstGeom>
        </p:spPr>
      </p:pic>
    </p:spTree>
    <p:extLst>
      <p:ext uri="{BB962C8B-B14F-4D97-AF65-F5344CB8AC3E}">
        <p14:creationId xmlns:p14="http://schemas.microsoft.com/office/powerpoint/2010/main" val="271978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F313-627B-4049-8F79-7AE58AEB7F9B}"/>
              </a:ext>
            </a:extLst>
          </p:cNvPr>
          <p:cNvSpPr>
            <a:spLocks noGrp="1"/>
          </p:cNvSpPr>
          <p:nvPr>
            <p:ph type="ctrTitle"/>
          </p:nvPr>
        </p:nvSpPr>
        <p:spPr/>
        <p:txBody>
          <a:bodyPr/>
          <a:lstStyle/>
          <a:p>
            <a:r>
              <a:rPr lang="en-GB" dirty="0"/>
              <a:t>Reasons for food waste</a:t>
            </a:r>
          </a:p>
        </p:txBody>
      </p:sp>
      <p:sp>
        <p:nvSpPr>
          <p:cNvPr id="3" name="Subtitle 2">
            <a:extLst>
              <a:ext uri="{FF2B5EF4-FFF2-40B4-BE49-F238E27FC236}">
                <a16:creationId xmlns:a16="http://schemas.microsoft.com/office/drawing/2014/main" id="{7C8D741D-E1FC-4B2F-B540-7128B2DF5A69}"/>
              </a:ext>
            </a:extLst>
          </p:cNvPr>
          <p:cNvSpPr>
            <a:spLocks noGrp="1"/>
          </p:cNvSpPr>
          <p:nvPr>
            <p:ph type="subTitle" idx="1"/>
          </p:nvPr>
        </p:nvSpPr>
        <p:spPr>
          <a:xfrm>
            <a:off x="1169276" y="2571092"/>
            <a:ext cx="7478335" cy="3600000"/>
          </a:xfrm>
        </p:spPr>
        <p:txBody>
          <a:bodyPr/>
          <a:lstStyle/>
          <a:p>
            <a:pPr marL="0" indent="0">
              <a:buNone/>
            </a:pPr>
            <a:r>
              <a:rPr lang="en-GB" dirty="0"/>
              <a:t>There are many reasons why food is wasted, some of the most common items that are wasted:</a:t>
            </a:r>
          </a:p>
          <a:p>
            <a:pPr marL="0" indent="0">
              <a:buNone/>
            </a:pPr>
            <a:r>
              <a:rPr lang="en-GB" b="1" dirty="0"/>
              <a:t>Bread and bread products</a:t>
            </a:r>
            <a:r>
              <a:rPr lang="en-GB" dirty="0"/>
              <a:t>:</a:t>
            </a:r>
          </a:p>
          <a:p>
            <a:r>
              <a:rPr lang="en-GB" dirty="0"/>
              <a:t>c</a:t>
            </a:r>
            <a:r>
              <a:rPr lang="en-GB" dirty="0" smtClean="0"/>
              <a:t>onsumers </a:t>
            </a:r>
            <a:r>
              <a:rPr lang="en-GB" dirty="0"/>
              <a:t>do not understand ‘best before’ dates and bread is thrown away while still edible;</a:t>
            </a:r>
          </a:p>
          <a:p>
            <a:r>
              <a:rPr lang="en-GB" dirty="0"/>
              <a:t>t</a:t>
            </a:r>
            <a:r>
              <a:rPr lang="en-GB" dirty="0" smtClean="0"/>
              <a:t>he </a:t>
            </a:r>
            <a:r>
              <a:rPr lang="en-GB" dirty="0"/>
              <a:t>bread has been stored incorrectly and has dried out and gone hard;</a:t>
            </a:r>
          </a:p>
          <a:p>
            <a:r>
              <a:rPr lang="en-GB" dirty="0"/>
              <a:t>t</a:t>
            </a:r>
            <a:r>
              <a:rPr lang="en-GB" dirty="0" smtClean="0"/>
              <a:t>he </a:t>
            </a:r>
            <a:r>
              <a:rPr lang="en-GB" dirty="0"/>
              <a:t>bread has been stored too long (beyond ‘best before’ date) and has gone mouldy.</a:t>
            </a:r>
          </a:p>
          <a:p>
            <a:endParaRPr lang="en-GB" dirty="0"/>
          </a:p>
        </p:txBody>
      </p:sp>
      <p:pic>
        <p:nvPicPr>
          <p:cNvPr id="4" name="Picture 3">
            <a:extLst>
              <a:ext uri="{FF2B5EF4-FFF2-40B4-BE49-F238E27FC236}">
                <a16:creationId xmlns:a16="http://schemas.microsoft.com/office/drawing/2014/main" id="{7B240663-ABBD-4B1B-BE0C-3270A2EC50ED}"/>
              </a:ext>
            </a:extLst>
          </p:cNvPr>
          <p:cNvPicPr>
            <a:picLocks noChangeAspect="1"/>
          </p:cNvPicPr>
          <p:nvPr/>
        </p:nvPicPr>
        <p:blipFill>
          <a:blip r:embed="rId2"/>
          <a:stretch>
            <a:fillRect/>
          </a:stretch>
        </p:blipFill>
        <p:spPr>
          <a:xfrm>
            <a:off x="8800556" y="3457058"/>
            <a:ext cx="3391444" cy="2543583"/>
          </a:xfrm>
          <a:prstGeom prst="rect">
            <a:avLst/>
          </a:prstGeom>
        </p:spPr>
      </p:pic>
    </p:spTree>
    <p:extLst>
      <p:ext uri="{BB962C8B-B14F-4D97-AF65-F5344CB8AC3E}">
        <p14:creationId xmlns:p14="http://schemas.microsoft.com/office/powerpoint/2010/main" val="234747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9CAB-F69A-4108-94A6-D5E628212457}"/>
              </a:ext>
            </a:extLst>
          </p:cNvPr>
          <p:cNvSpPr>
            <a:spLocks noGrp="1"/>
          </p:cNvSpPr>
          <p:nvPr>
            <p:ph type="ctrTitle"/>
          </p:nvPr>
        </p:nvSpPr>
        <p:spPr/>
        <p:txBody>
          <a:bodyPr/>
          <a:lstStyle/>
          <a:p>
            <a:r>
              <a:rPr lang="en-GB" dirty="0"/>
              <a:t>Reasons for food waste</a:t>
            </a:r>
          </a:p>
        </p:txBody>
      </p:sp>
      <p:sp>
        <p:nvSpPr>
          <p:cNvPr id="3" name="Subtitle 2">
            <a:extLst>
              <a:ext uri="{FF2B5EF4-FFF2-40B4-BE49-F238E27FC236}">
                <a16:creationId xmlns:a16="http://schemas.microsoft.com/office/drawing/2014/main" id="{FB974A26-3E08-47C6-AF84-4CF0F6334DAA}"/>
              </a:ext>
            </a:extLst>
          </p:cNvPr>
          <p:cNvSpPr>
            <a:spLocks noGrp="1"/>
          </p:cNvSpPr>
          <p:nvPr>
            <p:ph type="subTitle" idx="1"/>
          </p:nvPr>
        </p:nvSpPr>
        <p:spPr>
          <a:xfrm>
            <a:off x="1180310" y="2571092"/>
            <a:ext cx="7518204" cy="3600000"/>
          </a:xfrm>
        </p:spPr>
        <p:txBody>
          <a:bodyPr/>
          <a:lstStyle/>
          <a:p>
            <a:pPr marL="0" indent="0">
              <a:buNone/>
            </a:pPr>
            <a:r>
              <a:rPr lang="en-GB" b="1" dirty="0"/>
              <a:t>Fruit and vegetables</a:t>
            </a:r>
            <a:r>
              <a:rPr lang="en-GB" dirty="0"/>
              <a:t>:</a:t>
            </a:r>
          </a:p>
          <a:p>
            <a:r>
              <a:rPr lang="en-GB" dirty="0"/>
              <a:t>c</a:t>
            </a:r>
            <a:r>
              <a:rPr lang="en-GB" dirty="0" smtClean="0"/>
              <a:t>onsumers </a:t>
            </a:r>
            <a:r>
              <a:rPr lang="en-GB" dirty="0"/>
              <a:t>do not store the produce correctly;</a:t>
            </a:r>
          </a:p>
          <a:p>
            <a:r>
              <a:rPr lang="en-GB" dirty="0"/>
              <a:t>l</a:t>
            </a:r>
            <a:r>
              <a:rPr lang="en-GB" dirty="0" smtClean="0"/>
              <a:t>arge </a:t>
            </a:r>
            <a:r>
              <a:rPr lang="en-GB" dirty="0"/>
              <a:t>pack size or multi-buys encourage consumers to buy more than they need;</a:t>
            </a:r>
          </a:p>
          <a:p>
            <a:r>
              <a:rPr lang="en-GB" dirty="0"/>
              <a:t>c</a:t>
            </a:r>
            <a:r>
              <a:rPr lang="en-GB" dirty="0" smtClean="0"/>
              <a:t>onsumers </a:t>
            </a:r>
            <a:r>
              <a:rPr lang="en-GB" dirty="0"/>
              <a:t>are not aware of the benefits of some packaging extending the shelf life of the product.</a:t>
            </a:r>
          </a:p>
          <a:p>
            <a:pPr marL="0" indent="0">
              <a:buNone/>
            </a:pPr>
            <a:r>
              <a:rPr lang="en-GB" b="1" dirty="0"/>
              <a:t>Starchy foods</a:t>
            </a:r>
            <a:r>
              <a:rPr lang="en-GB" dirty="0"/>
              <a:t>:</a:t>
            </a:r>
          </a:p>
          <a:p>
            <a:r>
              <a:rPr lang="en-GB" dirty="0"/>
              <a:t>c</a:t>
            </a:r>
            <a:r>
              <a:rPr lang="en-GB" dirty="0" smtClean="0"/>
              <a:t>onsumers </a:t>
            </a:r>
            <a:r>
              <a:rPr lang="en-GB" dirty="0"/>
              <a:t>cook too </a:t>
            </a:r>
            <a:r>
              <a:rPr lang="en-GB" dirty="0" smtClean="0"/>
              <a:t>much, </a:t>
            </a:r>
            <a:r>
              <a:rPr lang="en-GB" dirty="0"/>
              <a:t>e.g. pasta/rice – portion size too big;</a:t>
            </a:r>
          </a:p>
          <a:p>
            <a:r>
              <a:rPr lang="en-GB" dirty="0"/>
              <a:t>l</a:t>
            </a:r>
            <a:r>
              <a:rPr lang="en-GB" dirty="0" smtClean="0"/>
              <a:t>eftovers </a:t>
            </a:r>
            <a:r>
              <a:rPr lang="en-GB" dirty="0"/>
              <a:t>thrown away.</a:t>
            </a:r>
          </a:p>
        </p:txBody>
      </p:sp>
      <p:pic>
        <p:nvPicPr>
          <p:cNvPr id="4" name="Picture 3">
            <a:extLst>
              <a:ext uri="{FF2B5EF4-FFF2-40B4-BE49-F238E27FC236}">
                <a16:creationId xmlns:a16="http://schemas.microsoft.com/office/drawing/2014/main" id="{B65F8560-E802-4AA0-AA33-BCBA42CBA587}"/>
              </a:ext>
            </a:extLst>
          </p:cNvPr>
          <p:cNvPicPr>
            <a:picLocks noChangeAspect="1"/>
          </p:cNvPicPr>
          <p:nvPr/>
        </p:nvPicPr>
        <p:blipFill>
          <a:blip r:embed="rId2"/>
          <a:stretch>
            <a:fillRect/>
          </a:stretch>
        </p:blipFill>
        <p:spPr>
          <a:xfrm>
            <a:off x="8698514" y="2752452"/>
            <a:ext cx="3192496" cy="2681696"/>
          </a:xfrm>
          <a:prstGeom prst="rect">
            <a:avLst/>
          </a:prstGeom>
        </p:spPr>
      </p:pic>
    </p:spTree>
    <p:extLst>
      <p:ext uri="{BB962C8B-B14F-4D97-AF65-F5344CB8AC3E}">
        <p14:creationId xmlns:p14="http://schemas.microsoft.com/office/powerpoint/2010/main" val="285550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C2BB-0614-4BE1-B243-A32AD7EC88F6}"/>
              </a:ext>
            </a:extLst>
          </p:cNvPr>
          <p:cNvSpPr>
            <a:spLocks noGrp="1"/>
          </p:cNvSpPr>
          <p:nvPr>
            <p:ph type="ctrTitle"/>
          </p:nvPr>
        </p:nvSpPr>
        <p:spPr/>
        <p:txBody>
          <a:bodyPr/>
          <a:lstStyle/>
          <a:p>
            <a:r>
              <a:rPr lang="en-GB" dirty="0"/>
              <a:t>Reasons for food waste</a:t>
            </a:r>
          </a:p>
        </p:txBody>
      </p:sp>
      <p:sp>
        <p:nvSpPr>
          <p:cNvPr id="3" name="Subtitle 2">
            <a:extLst>
              <a:ext uri="{FF2B5EF4-FFF2-40B4-BE49-F238E27FC236}">
                <a16:creationId xmlns:a16="http://schemas.microsoft.com/office/drawing/2014/main" id="{E571D163-177A-4EC7-A426-ED4F02280669}"/>
              </a:ext>
            </a:extLst>
          </p:cNvPr>
          <p:cNvSpPr>
            <a:spLocks noGrp="1"/>
          </p:cNvSpPr>
          <p:nvPr>
            <p:ph type="subTitle" idx="1"/>
          </p:nvPr>
        </p:nvSpPr>
        <p:spPr/>
        <p:txBody>
          <a:bodyPr/>
          <a:lstStyle/>
          <a:p>
            <a:pPr marL="0" indent="0">
              <a:buNone/>
            </a:pPr>
            <a:r>
              <a:rPr lang="en-GB" b="1" dirty="0"/>
              <a:t>Meat, chicken, fish</a:t>
            </a:r>
            <a:r>
              <a:rPr lang="en-GB" dirty="0"/>
              <a:t>:</a:t>
            </a:r>
          </a:p>
          <a:p>
            <a:r>
              <a:rPr lang="en-GB" dirty="0"/>
              <a:t>c</a:t>
            </a:r>
            <a:r>
              <a:rPr lang="en-GB" dirty="0" smtClean="0"/>
              <a:t>onsumers </a:t>
            </a:r>
            <a:r>
              <a:rPr lang="en-GB" dirty="0"/>
              <a:t>buy too much in advance; </a:t>
            </a:r>
          </a:p>
          <a:p>
            <a:r>
              <a:rPr lang="en-GB" dirty="0"/>
              <a:t>f</a:t>
            </a:r>
            <a:r>
              <a:rPr lang="en-GB" dirty="0" smtClean="0"/>
              <a:t>ood </a:t>
            </a:r>
            <a:r>
              <a:rPr lang="en-GB" dirty="0"/>
              <a:t>‘goes off’ before cooking due to incorrect storage.</a:t>
            </a:r>
          </a:p>
          <a:p>
            <a:pPr marL="0" indent="0">
              <a:buNone/>
            </a:pPr>
            <a:r>
              <a:rPr lang="en-GB" b="1" dirty="0"/>
              <a:t>Fizzy drinks</a:t>
            </a:r>
            <a:r>
              <a:rPr lang="en-GB" dirty="0"/>
              <a:t>:</a:t>
            </a:r>
          </a:p>
          <a:p>
            <a:r>
              <a:rPr lang="en-GB" dirty="0"/>
              <a:t>t</a:t>
            </a:r>
            <a:r>
              <a:rPr lang="en-GB" dirty="0" smtClean="0"/>
              <a:t>he </a:t>
            </a:r>
            <a:r>
              <a:rPr lang="en-GB" dirty="0"/>
              <a:t>‘fizz’ is lost when bottles are opened a few times;</a:t>
            </a:r>
          </a:p>
          <a:p>
            <a:r>
              <a:rPr lang="en-GB" dirty="0"/>
              <a:t>l</a:t>
            </a:r>
            <a:r>
              <a:rPr lang="en-GB" dirty="0" smtClean="0"/>
              <a:t>arger </a:t>
            </a:r>
            <a:r>
              <a:rPr lang="en-GB" dirty="0"/>
              <a:t>bottles can be cheaper than small.</a:t>
            </a:r>
          </a:p>
          <a:p>
            <a:pPr marL="0" indent="0">
              <a:buNone/>
            </a:pPr>
            <a:r>
              <a:rPr lang="en-GB" b="1" dirty="0"/>
              <a:t>Milk</a:t>
            </a:r>
            <a:r>
              <a:rPr lang="en-GB" dirty="0"/>
              <a:t>:</a:t>
            </a:r>
          </a:p>
          <a:p>
            <a:r>
              <a:rPr lang="en-GB" dirty="0"/>
              <a:t>m</a:t>
            </a:r>
            <a:r>
              <a:rPr lang="en-GB" dirty="0" smtClean="0"/>
              <a:t>ilk </a:t>
            </a:r>
            <a:r>
              <a:rPr lang="en-GB" dirty="0"/>
              <a:t>can go ‘off’ if stored incorrectly;</a:t>
            </a:r>
          </a:p>
          <a:p>
            <a:r>
              <a:rPr lang="en-GB" dirty="0"/>
              <a:t>t</a:t>
            </a:r>
            <a:r>
              <a:rPr lang="en-GB" dirty="0" smtClean="0"/>
              <a:t>oo </a:t>
            </a:r>
            <a:r>
              <a:rPr lang="en-GB" dirty="0"/>
              <a:t>much milk is poured with cereals or in drinks.</a:t>
            </a:r>
          </a:p>
        </p:txBody>
      </p:sp>
      <p:pic>
        <p:nvPicPr>
          <p:cNvPr id="4" name="Picture 3">
            <a:extLst>
              <a:ext uri="{FF2B5EF4-FFF2-40B4-BE49-F238E27FC236}">
                <a16:creationId xmlns:a16="http://schemas.microsoft.com/office/drawing/2014/main" id="{ED27D428-17C3-4E4C-BE8B-7283D2A48BFF}"/>
              </a:ext>
            </a:extLst>
          </p:cNvPr>
          <p:cNvPicPr>
            <a:picLocks noChangeAspect="1"/>
          </p:cNvPicPr>
          <p:nvPr/>
        </p:nvPicPr>
        <p:blipFill>
          <a:blip r:embed="rId2"/>
          <a:stretch>
            <a:fillRect/>
          </a:stretch>
        </p:blipFill>
        <p:spPr>
          <a:xfrm>
            <a:off x="8293871" y="3429000"/>
            <a:ext cx="3492636" cy="2333081"/>
          </a:xfrm>
          <a:prstGeom prst="rect">
            <a:avLst/>
          </a:prstGeom>
        </p:spPr>
      </p:pic>
    </p:spTree>
    <p:extLst>
      <p:ext uri="{BB962C8B-B14F-4D97-AF65-F5344CB8AC3E}">
        <p14:creationId xmlns:p14="http://schemas.microsoft.com/office/powerpoint/2010/main" val="66360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25A5-5312-4812-A461-95E7F499FACB}"/>
              </a:ext>
            </a:extLst>
          </p:cNvPr>
          <p:cNvSpPr>
            <a:spLocks noGrp="1"/>
          </p:cNvSpPr>
          <p:nvPr>
            <p:ph type="ctrTitle"/>
          </p:nvPr>
        </p:nvSpPr>
        <p:spPr>
          <a:xfrm>
            <a:off x="1169274" y="1563798"/>
            <a:ext cx="9720000" cy="720000"/>
          </a:xfrm>
        </p:spPr>
        <p:txBody>
          <a:bodyPr/>
          <a:lstStyle/>
          <a:p>
            <a:r>
              <a:rPr lang="en-GB"/>
              <a:t>Reducing food waste</a:t>
            </a:r>
            <a:endParaRPr lang="en-GB" dirty="0"/>
          </a:p>
        </p:txBody>
      </p:sp>
      <p:sp>
        <p:nvSpPr>
          <p:cNvPr id="3" name="Subtitle 2">
            <a:extLst>
              <a:ext uri="{FF2B5EF4-FFF2-40B4-BE49-F238E27FC236}">
                <a16:creationId xmlns:a16="http://schemas.microsoft.com/office/drawing/2014/main" id="{DDBA6F58-DF9E-4794-8809-66EF5F82D5C4}"/>
              </a:ext>
            </a:extLst>
          </p:cNvPr>
          <p:cNvSpPr>
            <a:spLocks noGrp="1"/>
          </p:cNvSpPr>
          <p:nvPr>
            <p:ph type="subTitle" idx="1"/>
          </p:nvPr>
        </p:nvSpPr>
        <p:spPr>
          <a:xfrm>
            <a:off x="1169276" y="2571092"/>
            <a:ext cx="7478335" cy="3600000"/>
          </a:xfrm>
        </p:spPr>
        <p:txBody>
          <a:bodyPr/>
          <a:lstStyle/>
          <a:p>
            <a:pPr marL="0" indent="0">
              <a:buNone/>
            </a:pPr>
            <a:r>
              <a:rPr lang="en-GB"/>
              <a:t>Reducing the amount of food consumers waste not only has financial benefits but also environmental benefits. </a:t>
            </a:r>
          </a:p>
          <a:p>
            <a:pPr marL="0" indent="0">
              <a:buNone/>
            </a:pPr>
            <a:r>
              <a:rPr lang="en-GB"/>
              <a:t>When food waste goes to landfill, it rots and during the process methane gas is produced. Methane is a greenhouse gas and contributes to global warming. </a:t>
            </a:r>
          </a:p>
          <a:p>
            <a:pPr marL="0" indent="0">
              <a:buNone/>
            </a:pPr>
            <a:r>
              <a:rPr lang="en-GB"/>
              <a:t>Consumers should use food waste bins wherever possible. </a:t>
            </a:r>
          </a:p>
          <a:p>
            <a:pPr marL="0" indent="0">
              <a:buNone/>
            </a:pPr>
            <a:r>
              <a:rPr lang="en-GB"/>
              <a:t>Reducing waste is a priority for both the economy and the environment. The UK is making progress but still has a long way to go.</a:t>
            </a:r>
          </a:p>
          <a:p>
            <a:pPr marL="0" indent="0">
              <a:buNone/>
            </a:pPr>
            <a:r>
              <a:rPr lang="en-GB"/>
              <a:t>Ethically it is challenging too – despite the amount of food wasted there are an increasing number of people who are in food poverty and rely on food banks. </a:t>
            </a:r>
          </a:p>
          <a:p>
            <a:pPr marL="0" indent="0">
              <a:buNone/>
            </a:pPr>
            <a:endParaRPr lang="en-GB"/>
          </a:p>
          <a:p>
            <a:pPr marL="0" indent="0">
              <a:buNone/>
            </a:pPr>
            <a:endParaRPr lang="en-GB" dirty="0"/>
          </a:p>
        </p:txBody>
      </p:sp>
      <p:pic>
        <p:nvPicPr>
          <p:cNvPr id="4" name="Picture 3">
            <a:extLst>
              <a:ext uri="{FF2B5EF4-FFF2-40B4-BE49-F238E27FC236}">
                <a16:creationId xmlns:a16="http://schemas.microsoft.com/office/drawing/2014/main" id="{FF21AC87-E32B-4844-BBC1-E0963A01E41D}"/>
              </a:ext>
            </a:extLst>
          </p:cNvPr>
          <p:cNvPicPr>
            <a:picLocks noChangeAspect="1"/>
          </p:cNvPicPr>
          <p:nvPr/>
        </p:nvPicPr>
        <p:blipFill>
          <a:blip r:embed="rId2"/>
          <a:stretch>
            <a:fillRect/>
          </a:stretch>
        </p:blipFill>
        <p:spPr>
          <a:xfrm>
            <a:off x="9112169" y="2571092"/>
            <a:ext cx="2374437" cy="3554546"/>
          </a:xfrm>
          <a:prstGeom prst="rect">
            <a:avLst/>
          </a:prstGeom>
        </p:spPr>
      </p:pic>
    </p:spTree>
    <p:extLst>
      <p:ext uri="{BB962C8B-B14F-4D97-AF65-F5344CB8AC3E}">
        <p14:creationId xmlns:p14="http://schemas.microsoft.com/office/powerpoint/2010/main" val="74724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2432-EA5D-43B9-B8E9-CD233EDC36D5}"/>
              </a:ext>
            </a:extLst>
          </p:cNvPr>
          <p:cNvSpPr>
            <a:spLocks noGrp="1"/>
          </p:cNvSpPr>
          <p:nvPr>
            <p:ph type="ctrTitle"/>
          </p:nvPr>
        </p:nvSpPr>
        <p:spPr>
          <a:xfrm>
            <a:off x="1169274" y="1563798"/>
            <a:ext cx="9720000" cy="720000"/>
          </a:xfrm>
        </p:spPr>
        <p:txBody>
          <a:bodyPr/>
          <a:lstStyle/>
          <a:p>
            <a:r>
              <a:rPr lang="en-GB" dirty="0" smtClean="0"/>
              <a:t>Reducing food waste</a:t>
            </a:r>
            <a:endParaRPr lang="en-GB" dirty="0"/>
          </a:p>
        </p:txBody>
      </p:sp>
      <p:sp>
        <p:nvSpPr>
          <p:cNvPr id="3" name="Subtitle 2">
            <a:extLst>
              <a:ext uri="{FF2B5EF4-FFF2-40B4-BE49-F238E27FC236}">
                <a16:creationId xmlns:a16="http://schemas.microsoft.com/office/drawing/2014/main" id="{DEC73B40-0B5F-43B2-85B1-41EB292CDF3A}"/>
              </a:ext>
            </a:extLst>
          </p:cNvPr>
          <p:cNvSpPr>
            <a:spLocks noGrp="1"/>
          </p:cNvSpPr>
          <p:nvPr>
            <p:ph type="subTitle" idx="1"/>
          </p:nvPr>
        </p:nvSpPr>
        <p:spPr>
          <a:xfrm>
            <a:off x="1169276" y="2571092"/>
            <a:ext cx="8111480" cy="3600000"/>
          </a:xfrm>
        </p:spPr>
        <p:txBody>
          <a:bodyPr/>
          <a:lstStyle/>
          <a:p>
            <a:pPr marL="0" indent="0">
              <a:buNone/>
            </a:pPr>
            <a:r>
              <a:rPr lang="en-GB" dirty="0"/>
              <a:t>There are many ways in which consumers can help reduce food waste when buying food, eating out and eating at home. </a:t>
            </a:r>
          </a:p>
          <a:p>
            <a:pPr marL="0" indent="0">
              <a:buNone/>
            </a:pPr>
            <a:endParaRPr lang="en-GB" dirty="0"/>
          </a:p>
          <a:p>
            <a:pPr marL="0" indent="0">
              <a:buNone/>
            </a:pPr>
            <a:r>
              <a:rPr lang="en-GB" dirty="0"/>
              <a:t>Common causes of food waste when shopping include:</a:t>
            </a:r>
          </a:p>
          <a:p>
            <a:r>
              <a:rPr lang="en-GB" dirty="0"/>
              <a:t>b</a:t>
            </a:r>
            <a:r>
              <a:rPr lang="en-GB" dirty="0" smtClean="0"/>
              <a:t>uying </a:t>
            </a:r>
            <a:r>
              <a:rPr lang="en-GB" dirty="0"/>
              <a:t>multi-pack items that may not get used – share the cost and goods with a friend/family; </a:t>
            </a:r>
          </a:p>
          <a:p>
            <a:r>
              <a:rPr lang="en-GB" dirty="0"/>
              <a:t>i</a:t>
            </a:r>
            <a:r>
              <a:rPr lang="en-GB" dirty="0" smtClean="0"/>
              <a:t>mpulse </a:t>
            </a:r>
            <a:r>
              <a:rPr lang="en-GB" dirty="0"/>
              <a:t>shopping – write a list and stick to it;</a:t>
            </a:r>
          </a:p>
          <a:p>
            <a:r>
              <a:rPr lang="en-GB" dirty="0"/>
              <a:t>t</a:t>
            </a:r>
            <a:r>
              <a:rPr lang="en-GB" dirty="0" smtClean="0"/>
              <a:t>empting </a:t>
            </a:r>
            <a:r>
              <a:rPr lang="en-GB" dirty="0"/>
              <a:t>offers – work out if they really are a good </a:t>
            </a:r>
            <a:r>
              <a:rPr lang="en-GB" dirty="0" smtClean="0"/>
              <a:t>deal, </a:t>
            </a:r>
            <a:r>
              <a:rPr lang="en-GB" dirty="0"/>
              <a:t>e.g. BOGOF;</a:t>
            </a:r>
          </a:p>
          <a:p>
            <a:r>
              <a:rPr lang="en-GB" dirty="0"/>
              <a:t>c</a:t>
            </a:r>
            <a:r>
              <a:rPr lang="en-GB" dirty="0" smtClean="0"/>
              <a:t>onfusion </a:t>
            </a:r>
            <a:r>
              <a:rPr lang="en-GB" dirty="0"/>
              <a:t>over date labels – be familiar with what they mean. Chose the food with the longest date.</a:t>
            </a:r>
          </a:p>
          <a:p>
            <a:endParaRPr lang="en-GB" dirty="0"/>
          </a:p>
        </p:txBody>
      </p:sp>
      <p:pic>
        <p:nvPicPr>
          <p:cNvPr id="4" name="Picture 3">
            <a:extLst>
              <a:ext uri="{FF2B5EF4-FFF2-40B4-BE49-F238E27FC236}">
                <a16:creationId xmlns:a16="http://schemas.microsoft.com/office/drawing/2014/main" id="{61B780DD-C258-4B3A-8941-1BF7520B27AF}"/>
              </a:ext>
            </a:extLst>
          </p:cNvPr>
          <p:cNvPicPr>
            <a:picLocks noChangeAspect="1"/>
          </p:cNvPicPr>
          <p:nvPr/>
        </p:nvPicPr>
        <p:blipFill>
          <a:blip r:embed="rId2"/>
          <a:stretch>
            <a:fillRect/>
          </a:stretch>
        </p:blipFill>
        <p:spPr>
          <a:xfrm>
            <a:off x="9280756" y="4351817"/>
            <a:ext cx="2723465" cy="1819275"/>
          </a:xfrm>
          <a:prstGeom prst="rect">
            <a:avLst/>
          </a:prstGeom>
        </p:spPr>
      </p:pic>
      <p:pic>
        <p:nvPicPr>
          <p:cNvPr id="5" name="Picture 4">
            <a:extLst>
              <a:ext uri="{FF2B5EF4-FFF2-40B4-BE49-F238E27FC236}">
                <a16:creationId xmlns:a16="http://schemas.microsoft.com/office/drawing/2014/main" id="{03624CF9-7C25-495E-8C98-883B542965FC}"/>
              </a:ext>
            </a:extLst>
          </p:cNvPr>
          <p:cNvPicPr>
            <a:picLocks noChangeAspect="1"/>
          </p:cNvPicPr>
          <p:nvPr/>
        </p:nvPicPr>
        <p:blipFill>
          <a:blip r:embed="rId3"/>
          <a:stretch>
            <a:fillRect/>
          </a:stretch>
        </p:blipFill>
        <p:spPr>
          <a:xfrm>
            <a:off x="9280756" y="2283798"/>
            <a:ext cx="2723465" cy="1819275"/>
          </a:xfrm>
          <a:prstGeom prst="rect">
            <a:avLst/>
          </a:prstGeom>
        </p:spPr>
      </p:pic>
    </p:spTree>
    <p:extLst>
      <p:ext uri="{BB962C8B-B14F-4D97-AF65-F5344CB8AC3E}">
        <p14:creationId xmlns:p14="http://schemas.microsoft.com/office/powerpoint/2010/main" val="146652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1A2D-F596-4AD8-AAA4-3EC7EA2F9D27}"/>
              </a:ext>
            </a:extLst>
          </p:cNvPr>
          <p:cNvSpPr>
            <a:spLocks noGrp="1"/>
          </p:cNvSpPr>
          <p:nvPr>
            <p:ph type="ctrTitle"/>
          </p:nvPr>
        </p:nvSpPr>
        <p:spPr>
          <a:xfrm>
            <a:off x="1169274" y="1563798"/>
            <a:ext cx="9720000" cy="720000"/>
          </a:xfrm>
        </p:spPr>
        <p:txBody>
          <a:bodyPr/>
          <a:lstStyle/>
          <a:p>
            <a:r>
              <a:rPr lang="en-GB" dirty="0" smtClean="0"/>
              <a:t>Common causes of food </a:t>
            </a:r>
            <a:r>
              <a:rPr lang="en-GB" dirty="0"/>
              <a:t>waste</a:t>
            </a:r>
          </a:p>
        </p:txBody>
      </p:sp>
      <p:sp>
        <p:nvSpPr>
          <p:cNvPr id="3" name="Subtitle 2">
            <a:extLst>
              <a:ext uri="{FF2B5EF4-FFF2-40B4-BE49-F238E27FC236}">
                <a16:creationId xmlns:a16="http://schemas.microsoft.com/office/drawing/2014/main" id="{912C36CD-175A-45D9-9EC0-FC43BB60F68A}"/>
              </a:ext>
            </a:extLst>
          </p:cNvPr>
          <p:cNvSpPr>
            <a:spLocks noGrp="1"/>
          </p:cNvSpPr>
          <p:nvPr>
            <p:ph type="subTitle" idx="1"/>
          </p:nvPr>
        </p:nvSpPr>
        <p:spPr>
          <a:xfrm>
            <a:off x="1169276" y="2571092"/>
            <a:ext cx="7883284" cy="3600000"/>
          </a:xfrm>
        </p:spPr>
        <p:txBody>
          <a:bodyPr/>
          <a:lstStyle/>
          <a:p>
            <a:pPr marL="0" indent="0">
              <a:buNone/>
            </a:pPr>
            <a:r>
              <a:rPr lang="en-GB" dirty="0"/>
              <a:t>Common causes of food waste when preparing and cooking food at home include:</a:t>
            </a:r>
          </a:p>
          <a:p>
            <a:r>
              <a:rPr lang="en-GB" dirty="0"/>
              <a:t>n</a:t>
            </a:r>
            <a:r>
              <a:rPr lang="en-GB" dirty="0" smtClean="0"/>
              <a:t>o </a:t>
            </a:r>
            <a:r>
              <a:rPr lang="en-GB" dirty="0"/>
              <a:t>forward planning – plan meals in advance and make a list;</a:t>
            </a:r>
          </a:p>
          <a:p>
            <a:r>
              <a:rPr lang="en-GB" dirty="0"/>
              <a:t>c</a:t>
            </a:r>
            <a:r>
              <a:rPr lang="en-GB" dirty="0" smtClean="0"/>
              <a:t>ooking </a:t>
            </a:r>
            <a:r>
              <a:rPr lang="en-GB" dirty="0"/>
              <a:t>too much – use portion guides and calculators when cooking; </a:t>
            </a:r>
          </a:p>
          <a:p>
            <a:r>
              <a:rPr lang="en-GB" dirty="0"/>
              <a:t>l</a:t>
            </a:r>
            <a:r>
              <a:rPr lang="en-GB" dirty="0" smtClean="0"/>
              <a:t>imited </a:t>
            </a:r>
            <a:r>
              <a:rPr lang="en-GB" dirty="0"/>
              <a:t>cooking skills – get to know recipes that can be modified to use foods that you have available;</a:t>
            </a:r>
          </a:p>
          <a:p>
            <a:r>
              <a:rPr lang="en-GB" dirty="0"/>
              <a:t>l</a:t>
            </a:r>
            <a:r>
              <a:rPr lang="en-GB" dirty="0" smtClean="0"/>
              <a:t>eft-over </a:t>
            </a:r>
            <a:r>
              <a:rPr lang="en-GB" dirty="0"/>
              <a:t>food is not used – be creative with leftover food to save waste and money;</a:t>
            </a:r>
          </a:p>
          <a:p>
            <a:r>
              <a:rPr lang="en-GB" dirty="0"/>
              <a:t>f</a:t>
            </a:r>
            <a:r>
              <a:rPr lang="en-GB" dirty="0" smtClean="0"/>
              <a:t>ood </a:t>
            </a:r>
            <a:r>
              <a:rPr lang="en-GB" dirty="0"/>
              <a:t>is stored incorrectly – make sure perishable food is stored at the correct temperature. Make good use of the freezer. </a:t>
            </a:r>
          </a:p>
          <a:p>
            <a:pPr marL="0" indent="0">
              <a:buNone/>
            </a:pPr>
            <a:endParaRPr lang="en-GB" dirty="0"/>
          </a:p>
        </p:txBody>
      </p:sp>
      <p:pic>
        <p:nvPicPr>
          <p:cNvPr id="4" name="Picture 3">
            <a:extLst>
              <a:ext uri="{FF2B5EF4-FFF2-40B4-BE49-F238E27FC236}">
                <a16:creationId xmlns:a16="http://schemas.microsoft.com/office/drawing/2014/main" id="{EC150EFF-F932-46ED-8CB6-4DB4DC2C3B27}"/>
              </a:ext>
            </a:extLst>
          </p:cNvPr>
          <p:cNvPicPr>
            <a:picLocks noChangeAspect="1"/>
          </p:cNvPicPr>
          <p:nvPr/>
        </p:nvPicPr>
        <p:blipFill>
          <a:blip r:embed="rId2"/>
          <a:stretch>
            <a:fillRect/>
          </a:stretch>
        </p:blipFill>
        <p:spPr>
          <a:xfrm>
            <a:off x="9252065" y="2446555"/>
            <a:ext cx="2571181" cy="3849073"/>
          </a:xfrm>
          <a:prstGeom prst="rect">
            <a:avLst/>
          </a:prstGeom>
        </p:spPr>
      </p:pic>
    </p:spTree>
    <p:extLst>
      <p:ext uri="{BB962C8B-B14F-4D97-AF65-F5344CB8AC3E}">
        <p14:creationId xmlns:p14="http://schemas.microsoft.com/office/powerpoint/2010/main" val="236595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Using leftovers</a:t>
            </a:r>
            <a:endParaRPr lang="en-GB" dirty="0"/>
          </a:p>
        </p:txBody>
      </p:sp>
      <p:sp>
        <p:nvSpPr>
          <p:cNvPr id="3" name="Subtitle 2"/>
          <p:cNvSpPr>
            <a:spLocks noGrp="1"/>
          </p:cNvSpPr>
          <p:nvPr>
            <p:ph type="subTitle" idx="1"/>
          </p:nvPr>
        </p:nvSpPr>
        <p:spPr>
          <a:xfrm>
            <a:off x="1169274" y="2442310"/>
            <a:ext cx="6641226" cy="3600000"/>
          </a:xfrm>
        </p:spPr>
        <p:txBody>
          <a:bodyPr/>
          <a:lstStyle/>
          <a:p>
            <a:pPr marL="0" indent="0">
              <a:buNone/>
            </a:pPr>
            <a:r>
              <a:rPr lang="en-US" sz="2000" dirty="0">
                <a:latin typeface="Arial" panose="020B0604020202020204" pitchFamily="34" charset="0"/>
                <a:cs typeface="Arial" panose="020B0604020202020204" pitchFamily="34" charset="0"/>
              </a:rPr>
              <a:t>For many reasons, including social, financial and environmental, it makes sense to make the most of the food we grow, buy and cook.</a:t>
            </a:r>
          </a:p>
          <a:p>
            <a:pPr marL="0" indent="0">
              <a:buNone/>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includes using leftovers smartly.</a:t>
            </a:r>
          </a:p>
          <a:p>
            <a:pPr marL="0" indent="0">
              <a:buNone/>
            </a:pPr>
            <a:r>
              <a:rPr lang="en-US" sz="2000" dirty="0" smtClean="0">
                <a:latin typeface="Arial" panose="020B0604020202020204" pitchFamily="34" charset="0"/>
                <a:cs typeface="Arial" panose="020B0604020202020204" pitchFamily="34" charset="0"/>
              </a:rPr>
              <a:t>Leftover </a:t>
            </a:r>
            <a:r>
              <a:rPr lang="en-US" sz="2000" dirty="0">
                <a:latin typeface="Arial" panose="020B0604020202020204" pitchFamily="34" charset="0"/>
                <a:cs typeface="Arial" panose="020B0604020202020204" pitchFamily="34" charset="0"/>
              </a:rPr>
              <a:t>ingredients can be used to create an exciting range of dishes and not just sandwiches with the cold meat left over from </a:t>
            </a:r>
            <a:r>
              <a:rPr lang="en-US"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Sunday roast!</a:t>
            </a:r>
          </a:p>
          <a:p>
            <a:pPr marL="0" indent="0">
              <a:buNone/>
            </a:pPr>
            <a:r>
              <a:rPr lang="en-US" sz="2000" dirty="0" smtClean="0">
                <a:latin typeface="Arial" panose="020B0604020202020204" pitchFamily="34" charset="0"/>
                <a:cs typeface="Arial" panose="020B0604020202020204" pitchFamily="34" charset="0"/>
              </a:rPr>
              <a:t>However</a:t>
            </a:r>
            <a:r>
              <a:rPr lang="en-US" sz="2000" dirty="0">
                <a:latin typeface="Arial" panose="020B0604020202020204" pitchFamily="34" charset="0"/>
                <a:cs typeface="Arial" panose="020B0604020202020204" pitchFamily="34" charset="0"/>
              </a:rPr>
              <a:t>, it is important to remember that leftovers should be stored correctly and, unless they have been frozen, used within 48 hours of when they were made. Rice dishes should be eaten within 24 hours.</a:t>
            </a:r>
            <a:endParaRPr lang="en-GB" sz="20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941" y="4242310"/>
            <a:ext cx="2163109" cy="2163109"/>
          </a:xfrm>
          <a:prstGeom prst="rect">
            <a:avLst/>
          </a:prstGeom>
        </p:spPr>
      </p:pic>
      <p:sp>
        <p:nvSpPr>
          <p:cNvPr id="5" name="TextBox 4"/>
          <p:cNvSpPr txBox="1"/>
          <p:nvPr/>
        </p:nvSpPr>
        <p:spPr>
          <a:xfrm>
            <a:off x="8505369" y="1931165"/>
            <a:ext cx="3350462" cy="2308324"/>
          </a:xfrm>
          <a:prstGeom prst="rect">
            <a:avLst/>
          </a:prstGeom>
          <a:noFill/>
          <a:ln>
            <a:solidFill>
              <a:srgbClr val="263B83"/>
            </a:solidFill>
          </a:ln>
        </p:spPr>
        <p:txBody>
          <a:bodyPr wrap="square" rtlCol="0">
            <a:spAutoFit/>
          </a:bodyPr>
          <a:lstStyle/>
          <a:p>
            <a:pPr algn="just"/>
            <a:r>
              <a:rPr lang="en-GB" dirty="0">
                <a:latin typeface="Arial" panose="020B0604020202020204" pitchFamily="34" charset="0"/>
                <a:cs typeface="Arial" panose="020B0604020202020204" pitchFamily="34" charset="0"/>
              </a:rPr>
              <a:t>In the UK, it is estimated that 10 million tonnes of food and drink waste arises post-</a:t>
            </a:r>
            <a:r>
              <a:rPr lang="en-GB" dirty="0" err="1">
                <a:latin typeface="Arial" panose="020B0604020202020204" pitchFamily="34" charset="0"/>
                <a:cs typeface="Arial" panose="020B0604020202020204" pitchFamily="34" charset="0"/>
              </a:rPr>
              <a:t>farmgate</a:t>
            </a:r>
            <a:r>
              <a:rPr lang="en-GB" dirty="0">
                <a:latin typeface="Arial" panose="020B0604020202020204" pitchFamily="34" charset="0"/>
                <a:cs typeface="Arial" panose="020B0604020202020204" pitchFamily="34" charset="0"/>
              </a:rPr>
              <a:t> each year, 60% of which </a:t>
            </a:r>
            <a:r>
              <a:rPr lang="en-GB" dirty="0" smtClean="0">
                <a:latin typeface="Arial" panose="020B0604020202020204" pitchFamily="34" charset="0"/>
                <a:cs typeface="Arial" panose="020B0604020202020204" pitchFamily="34" charset="0"/>
              </a:rPr>
              <a:t>was edible. </a:t>
            </a:r>
          </a:p>
          <a:p>
            <a:endParaRPr lang="en-US" dirty="0"/>
          </a:p>
          <a:p>
            <a:r>
              <a:rPr lang="en-US" dirty="0" smtClean="0">
                <a:latin typeface="Arial" panose="020B0604020202020204" pitchFamily="34" charset="0"/>
                <a:cs typeface="Arial" panose="020B0604020202020204" pitchFamily="34" charset="0"/>
                <a:hlinkClick r:id="rId3"/>
              </a:rPr>
              <a:t>Food waste in England April 2017</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508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2541</TotalTime>
  <Words>1082</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Calibri</vt:lpstr>
      <vt:lpstr>Office Theme</vt:lpstr>
      <vt:lpstr>Custom Design</vt:lpstr>
      <vt:lpstr>1_Custom Design</vt:lpstr>
      <vt:lpstr>3_Custom Design</vt:lpstr>
      <vt:lpstr>Food waste</vt:lpstr>
      <vt:lpstr>Food waste</vt:lpstr>
      <vt:lpstr>Reasons for food waste</vt:lpstr>
      <vt:lpstr>Reasons for food waste</vt:lpstr>
      <vt:lpstr>Reasons for food waste</vt:lpstr>
      <vt:lpstr>Reducing food waste</vt:lpstr>
      <vt:lpstr>Reducing food waste</vt:lpstr>
      <vt:lpstr>Common causes of food waste</vt:lpstr>
      <vt:lpstr>Using leftovers</vt:lpstr>
      <vt:lpstr>Top tips</vt:lpstr>
      <vt:lpstr>Think ingredients, not leftovers</vt:lpstr>
      <vt:lpstr>What could you make with the following leftover nine ingredients? </vt:lpstr>
      <vt:lpstr>What could you make with the following leftover eight ingredients? </vt:lpstr>
      <vt:lpstr>What could you make with the following leftover six ingredients? </vt:lpstr>
      <vt:lpstr>Using leftovers</vt:lpstr>
      <vt:lpstr>Food waste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65</cp:revision>
  <dcterms:created xsi:type="dcterms:W3CDTF">2018-10-10T09:22:08Z</dcterms:created>
  <dcterms:modified xsi:type="dcterms:W3CDTF">2019-07-09T14:39:52Z</dcterms:modified>
</cp:coreProperties>
</file>