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75" r:id="rId5"/>
    <p:sldMasterId id="2147483685" r:id="rId6"/>
  </p:sldMasterIdLst>
  <p:notesMasterIdLst>
    <p:notesMasterId r:id="rId29"/>
  </p:notesMasterIdLst>
  <p:sldIdLst>
    <p:sldId id="385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3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D8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7" autoAdjust="0"/>
    <p:restoredTop sz="90633" autoAdjust="0"/>
  </p:normalViewPr>
  <p:slideViewPr>
    <p:cSldViewPr snapToGrid="0">
      <p:cViewPr varScale="1">
        <p:scale>
          <a:sx n="104" d="100"/>
          <a:sy n="104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75" d="100"/>
        <a:sy n="75" d="100"/>
      </p:scale>
      <p:origin x="0" y="-41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BB58A-F01F-4B13-B0A6-89092869C7A3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6FC1A-89F7-41F6-8870-1A9A21896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03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9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7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70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62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6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07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23420-C3A1-4D79-B2A4-24E2FCB19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76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59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82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9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1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8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67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70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1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37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1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98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7996-8B2F-4884-861D-66E73F7E4C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40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8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f &amp; Lam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5" r="3994"/>
          <a:stretch/>
        </p:blipFill>
        <p:spPr>
          <a:xfrm>
            <a:off x="0" y="5627913"/>
            <a:ext cx="1219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2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Sect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60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333376"/>
            <a:ext cx="11376025" cy="1169988"/>
          </a:xfrm>
        </p:spPr>
        <p:txBody>
          <a:bodyPr anchor="ctr" anchorCtr="0">
            <a:normAutofit/>
          </a:bodyPr>
          <a:lstStyle>
            <a:lvl1pPr>
              <a:defRPr sz="3800" b="0" i="0">
                <a:latin typeface="Ubuntu" charset="0"/>
                <a:ea typeface="Ubuntu" charset="0"/>
                <a:cs typeface="Ubuntu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628775"/>
            <a:ext cx="11376025" cy="489585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6905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628776"/>
            <a:ext cx="5586412" cy="4895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28776"/>
            <a:ext cx="5586413" cy="4895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009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33377"/>
            <a:ext cx="11376024" cy="1169986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55906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505075"/>
            <a:ext cx="5590646" cy="4019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6118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1813" cy="4019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717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12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5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988" y="333375"/>
            <a:ext cx="11376025" cy="61912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defRPr>
            </a:lvl1pPr>
            <a:lvl2pPr marL="4572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2pPr>
            <a:lvl3pPr marL="9144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3pPr>
            <a:lvl4pPr marL="13716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4pPr>
            <a:lvl5pPr marL="18288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06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33375"/>
            <a:ext cx="4365097" cy="1169987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333376"/>
            <a:ext cx="6840141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1628776"/>
            <a:ext cx="4365097" cy="4895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7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33375"/>
            <a:ext cx="4679900" cy="1169987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6" y="0"/>
            <a:ext cx="7008283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1628775"/>
            <a:ext cx="4679900" cy="48958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73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F46B-0C1E-4900-BDB6-D1C69D182FB6}" type="datetimeFigureOut">
              <a:rPr lang="en-GB" smtClean="0">
                <a:solidFill>
                  <a:srgbClr val="FFFFFF"/>
                </a:solidFill>
              </a:rPr>
              <a:pPr/>
              <a:t>11/07/2019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BF78-49A5-43E6-9013-6A06DB42FC09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1295401"/>
            <a:ext cx="10363200" cy="193039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3327399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2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eals and Oilseed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279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865" y="5461395"/>
            <a:ext cx="560590" cy="8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74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868" y="5419725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61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495362"/>
            <a:ext cx="1304802" cy="10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8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icult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613" y="5105963"/>
            <a:ext cx="1271587" cy="14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13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toe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493" y="5514975"/>
            <a:ext cx="1285372" cy="10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9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f and Lamb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792" y="5459923"/>
            <a:ext cx="1394305" cy="11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9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Sector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847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ector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297" y="5273630"/>
            <a:ext cx="1842516" cy="129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80" y="5461395"/>
            <a:ext cx="560590" cy="881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654" y="5495362"/>
            <a:ext cx="1304802" cy="1058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12" y="5105963"/>
            <a:ext cx="1271587" cy="1442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508" y="5534348"/>
            <a:ext cx="1244286" cy="100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9" y="5452174"/>
            <a:ext cx="1394305" cy="11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32">
          <p15:clr>
            <a:srgbClr val="FBAE40"/>
          </p15:clr>
        </p15:guide>
        <p15:guide id="2" orient="horz" pos="39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1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76767" y="188914"/>
            <a:ext cx="11440584" cy="801687"/>
          </a:xfrm>
          <a:prstGeom prst="rect">
            <a:avLst/>
          </a:prstGeom>
        </p:spPr>
        <p:txBody>
          <a:bodyPr lIns="90000"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190500" y="1700213"/>
            <a:ext cx="11811000" cy="446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>
          <a:xfrm>
            <a:off x="200262" y="6426199"/>
            <a:ext cx="2743200" cy="196851"/>
          </a:xfrm>
        </p:spPr>
        <p:txBody>
          <a:bodyPr/>
          <a:lstStyle/>
          <a:p>
            <a:fld id="{8F5610C8-4100-4700-A695-ED7D190A45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59265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76766" y="1615865"/>
            <a:ext cx="11440585" cy="4072148"/>
          </a:xfrm>
          <a:prstGeom prst="rect">
            <a:avLst/>
          </a:prstGeom>
        </p:spPr>
        <p:txBody>
          <a:bodyPr>
            <a:normAutofit/>
          </a:bodyPr>
          <a:lstStyle>
            <a:lvl1pPr marL="276225" indent="-276225">
              <a:buClr>
                <a:srgbClr val="595959"/>
              </a:buClr>
              <a:buFont typeface="+mj-lt"/>
              <a:buAutoNum type="arabicPeriod"/>
              <a:defRPr sz="2400" b="0">
                <a:solidFill>
                  <a:srgbClr val="595959"/>
                </a:solidFill>
              </a:defRPr>
            </a:lvl1pPr>
            <a:lvl2pPr marL="517525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2pPr>
            <a:lvl3pPr marL="787400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3pPr>
            <a:lvl4pPr marL="1042988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4pPr>
            <a:lvl5pPr marL="1308100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76767" y="310551"/>
            <a:ext cx="11440584" cy="690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816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D6F71"/>
                </a:solidFill>
                <a:latin typeface="Calibri" panose="020F0502020204030204" pitchFamily="34" charset="0"/>
              </a:defRPr>
            </a:lvl1pPr>
          </a:lstStyle>
          <a:p>
            <a:fld id="{79625F87-44A5-4BCE-BECC-3F62853E43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8431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5" r="2909"/>
          <a:stretch/>
        </p:blipFill>
        <p:spPr>
          <a:xfrm>
            <a:off x="0" y="5453743"/>
            <a:ext cx="12192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5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4" t="33808" r="7838" b="21580"/>
          <a:stretch/>
        </p:blipFill>
        <p:spPr>
          <a:xfrm>
            <a:off x="0" y="5411317"/>
            <a:ext cx="12192000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Title Slide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7" r="7713"/>
          <a:stretch/>
        </p:blipFill>
        <p:spPr>
          <a:xfrm>
            <a:off x="0" y="4865985"/>
            <a:ext cx="12192000" cy="21655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9" t="36746" r="7888" b="35528"/>
          <a:stretch/>
        </p:blipFill>
        <p:spPr>
          <a:xfrm>
            <a:off x="0" y="5661247"/>
            <a:ext cx="12192000" cy="8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2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icul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4" r="3564"/>
          <a:stretch/>
        </p:blipFill>
        <p:spPr>
          <a:xfrm>
            <a:off x="0" y="5638802"/>
            <a:ext cx="12192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8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to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4" r="4814"/>
          <a:stretch/>
        </p:blipFill>
        <p:spPr>
          <a:xfrm>
            <a:off x="0" y="5595457"/>
            <a:ext cx="1219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2019</a:t>
            </a:r>
            <a:endParaRPr lang="en-US" sz="9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9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0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33376"/>
            <a:ext cx="11376024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628775"/>
            <a:ext cx="11376025" cy="482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077" y="6173484"/>
            <a:ext cx="2042337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sfreehectare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www.foodafactoflife.org.uk/11-14-years/where-food-comes-from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330" y="1319099"/>
            <a:ext cx="8681862" cy="982178"/>
          </a:xfrm>
        </p:spPr>
        <p:txBody>
          <a:bodyPr/>
          <a:lstStyle/>
          <a:p>
            <a:r>
              <a:rPr lang="en-US" dirty="0"/>
              <a:t>Food security, provenance and quality in the UK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4958" y="5731087"/>
            <a:ext cx="4881618" cy="38835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3 April 2019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79" y="2467981"/>
            <a:ext cx="3978095" cy="2805603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7772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7" y="692696"/>
            <a:ext cx="9945879" cy="6120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392" y="836712"/>
            <a:ext cx="100811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7" y="44624"/>
            <a:ext cx="10305919" cy="10081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/>
            </a:r>
            <a:br>
              <a:rPr lang="en-GB" sz="3200" dirty="0">
                <a:solidFill>
                  <a:schemeClr val="accent1"/>
                </a:solidFill>
              </a:rPr>
            </a:br>
            <a:r>
              <a:rPr lang="en-GB" sz="3200" dirty="0">
                <a:solidFill>
                  <a:schemeClr val="accent1"/>
                </a:solidFill>
              </a:rPr>
              <a:t>Do we need to be more self-sufficient?</a:t>
            </a:r>
            <a:br>
              <a:rPr lang="en-GB" sz="3200" dirty="0">
                <a:solidFill>
                  <a:schemeClr val="accent1"/>
                </a:solidFill>
              </a:rPr>
            </a:br>
            <a:r>
              <a:rPr lang="en-GB" sz="3200" dirty="0">
                <a:solidFill>
                  <a:schemeClr val="accent1"/>
                </a:solidFill>
              </a:rPr>
              <a:t>- World population growth</a:t>
            </a:r>
            <a:endParaRPr lang="en-GB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7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97658"/>
            <a:ext cx="9144000" cy="128712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Climate change</a:t>
            </a:r>
            <a:r>
              <a:rPr lang="en-GB" sz="3600" dirty="0">
                <a:solidFill>
                  <a:schemeClr val="accent1"/>
                </a:solidFill>
              </a:rPr>
              <a:t/>
            </a:r>
            <a:br>
              <a:rPr lang="en-GB" sz="3600" dirty="0">
                <a:solidFill>
                  <a:schemeClr val="accent1"/>
                </a:solidFill>
              </a:rPr>
            </a:b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76215" y="6309320"/>
            <a:ext cx="2183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6163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Foresight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035496"/>
            <a:ext cx="7799851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7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4624"/>
            <a:ext cx="10080500" cy="1169987"/>
          </a:xfrm>
        </p:spPr>
        <p:txBody>
          <a:bodyPr/>
          <a:lstStyle/>
          <a:p>
            <a:r>
              <a:rPr lang="en-GB" dirty="0"/>
              <a:t>But would shoppers back British?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1124744"/>
            <a:ext cx="10842061" cy="54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74" y="205056"/>
            <a:ext cx="11592669" cy="1169988"/>
          </a:xfrm>
        </p:spPr>
        <p:txBody>
          <a:bodyPr>
            <a:normAutofit/>
          </a:bodyPr>
          <a:lstStyle/>
          <a:p>
            <a:r>
              <a:rPr lang="en-GB" dirty="0"/>
              <a:t>Consumer priorities when grocery shopping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561" y="5509584"/>
            <a:ext cx="11843139" cy="7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dirty="0"/>
              <a:t>Three of the top attributes consumers say are important in their purchase decision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8268" y="436720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Pack size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685" y="1030962"/>
            <a:ext cx="1472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haroni" panose="02010803020104030203" pitchFamily="2" charset="-79"/>
              </a:rPr>
              <a:t>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589" y="4060287"/>
            <a:ext cx="3067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Price and promotions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5867" y="4288830"/>
            <a:ext cx="193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208" y="1473264"/>
            <a:ext cx="2880321" cy="2410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832" y="1871096"/>
            <a:ext cx="1973108" cy="19402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09877"/>
            <a:ext cx="10446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93AEB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IGD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93AEB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ShopperVista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93AEB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Category benchmark research, 2017, base 3,400 UK supermarket shoppers</a:t>
            </a:r>
          </a:p>
        </p:txBody>
      </p:sp>
    </p:spTree>
    <p:extLst>
      <p:ext uri="{BB962C8B-B14F-4D97-AF65-F5344CB8AC3E}">
        <p14:creationId xmlns:p14="http://schemas.microsoft.com/office/powerpoint/2010/main" val="71582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983" y="1772816"/>
            <a:ext cx="1687441" cy="43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65" y="2008212"/>
            <a:ext cx="6331375" cy="422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652" y="1108428"/>
            <a:ext cx="689764" cy="808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803" y="3060382"/>
            <a:ext cx="773180" cy="777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625" y="3429000"/>
            <a:ext cx="634330" cy="97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263" y="1550906"/>
            <a:ext cx="856829" cy="946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3356992"/>
            <a:ext cx="771373" cy="760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037" y="4220829"/>
            <a:ext cx="781579" cy="783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56607" y="3431048"/>
            <a:ext cx="1822306" cy="6119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91536" y="3080695"/>
            <a:ext cx="1321121" cy="737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33804" y="3318904"/>
            <a:ext cx="1132020" cy="6321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33386" y="3246247"/>
            <a:ext cx="1320361" cy="628803"/>
          </a:xfrm>
          <a:prstGeom prst="rect">
            <a:avLst/>
          </a:prstGeom>
        </p:spPr>
      </p:pic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90486" y="540612"/>
            <a:ext cx="10255737" cy="690492"/>
          </a:xfrm>
        </p:spPr>
        <p:txBody>
          <a:bodyPr lIns="9000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GB" sz="3800">
                <a:solidFill>
                  <a:schemeClr val="tx1"/>
                </a:solidFill>
                <a:latin typeface="Ubuntu" panose="020B0504030602030204" pitchFamily="34" charset="0"/>
              </a:rPr>
              <a:t>Quality label awareness</a:t>
            </a:r>
            <a:endParaRPr lang="en-GB" sz="38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5102" y="6373043"/>
            <a:ext cx="7492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800" kern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AHDB/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YouGov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tracker.Q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you seen this mark before?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160" y="6356351"/>
            <a:ext cx="56924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25F87-44A5-4BCE-BECC-3F62853E43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6D6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D6F7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26800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92" y="194489"/>
            <a:ext cx="10515600" cy="1002263"/>
          </a:xfrm>
        </p:spPr>
        <p:txBody>
          <a:bodyPr/>
          <a:lstStyle/>
          <a:p>
            <a:r>
              <a:rPr lang="en-GB" dirty="0"/>
              <a:t>Continued drive for convenience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97" t="23618" r="9848" b="13021"/>
          <a:stretch/>
        </p:blipFill>
        <p:spPr>
          <a:xfrm>
            <a:off x="7093272" y="2118353"/>
            <a:ext cx="496855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0" y="6475779"/>
            <a:ext cx="12072664" cy="19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>
            <a:lvl1pPr marL="266700" indent="-266700" algn="r" rtl="0" eaLnBrk="1" fontAlgn="base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 3" pitchFamily="18" charset="2"/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238" indent="-274638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38000" indent="-266700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87425" indent="-266700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7160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/>
              <a:buChar char="l"/>
              <a:defRPr sz="2000">
                <a:solidFill>
                  <a:srgbClr val="808080"/>
                </a:solidFill>
                <a:latin typeface="+mn-lt"/>
              </a:defRPr>
            </a:lvl5pPr>
            <a:lvl6pPr marL="21732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6pPr>
            <a:lvl7pPr marL="26304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7pPr>
            <a:lvl8pPr marL="30876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8pPr>
            <a:lvl9pPr marL="35448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9pPr>
          </a:lstStyle>
          <a:p>
            <a:pPr marL="266700" marR="0" lvl="0" indent="-266700" algn="l" defTabSz="685783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50B400"/>
              </a:buClr>
              <a:buSzPct val="100000"/>
              <a:buFont typeface="Wingdings 3" pitchFamily="18" charset="2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E7E7E7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E7E7E7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ONS/Kantar Worldpanel Usage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987" y="1340768"/>
            <a:ext cx="66852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Arial" panose="020B0604020202020204" pitchFamily="34" charset="0"/>
              </a:rPr>
              <a:t>Time taken to cook and prepare main meals is reducing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Arial" panose="020B0604020202020204" pitchFamily="34" charset="0"/>
              </a:rPr>
              <a:t>Search for quicker convenient meals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Arial" panose="020B0604020202020204" pitchFamily="34" charset="0"/>
              </a:rPr>
              <a:t>Meals plans and products that fit well with this have proved popular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Arial" panose="020B0604020202020204" pitchFamily="34" charset="0"/>
              </a:rPr>
              <a:t>Market has seen of convenience themed products hitting the market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8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Long-term changes in consumer behaviour are impacting on our industry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503364"/>
            <a:ext cx="8629410" cy="51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915" y="241813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/>
              <a:t>Is technology the answer?</a:t>
            </a:r>
            <a:br>
              <a:rPr lang="en-GB" sz="3200" dirty="0"/>
            </a:br>
            <a:r>
              <a:rPr lang="en-GB" sz="3200" dirty="0" err="1"/>
              <a:t>eg</a:t>
            </a:r>
            <a:r>
              <a:rPr lang="en-GB" sz="3200" dirty="0"/>
              <a:t>. Automation - hands free hectare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61445" y="1844824"/>
            <a:ext cx="5976044" cy="4838724"/>
          </a:xfrm>
        </p:spPr>
        <p:txBody>
          <a:bodyPr>
            <a:normAutofit/>
          </a:bodyPr>
          <a:lstStyle/>
          <a:p>
            <a:r>
              <a:rPr lang="en-GB" dirty="0"/>
              <a:t>They are automated machines growing arable crop remotely, without operators in the driving seats or agronomists on the ground.</a:t>
            </a:r>
          </a:p>
          <a:p>
            <a:r>
              <a:rPr lang="en-GB" dirty="0"/>
              <a:t>In a world-first, members of Harper Adams University engineering staff, are attempting to grow and harvest a hectare of cereal crops; all without stepping a foot into the field. </a:t>
            </a:r>
          </a:p>
          <a:p>
            <a:r>
              <a:rPr lang="en-GB" dirty="0"/>
              <a:t>Reduces labour costs and time.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0704512" y="93170"/>
            <a:ext cx="1331112" cy="62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Hands free hectar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3778" y="241813"/>
            <a:ext cx="1837690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2996952"/>
            <a:ext cx="4032448" cy="34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icture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6" t="20600" r="49274" b="23867"/>
          <a:stretch/>
        </p:blipFill>
        <p:spPr bwMode="auto">
          <a:xfrm>
            <a:off x="1991544" y="1574653"/>
            <a:ext cx="4224412" cy="2502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72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915" y="219656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 err="1"/>
              <a:t>Eg</a:t>
            </a:r>
            <a:r>
              <a:rPr lang="en-GB" sz="3200" dirty="0"/>
              <a:t>. Sustainable protein from insects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59580" y="1688285"/>
            <a:ext cx="5976044" cy="4895850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Entocycle</a:t>
            </a:r>
            <a:r>
              <a:rPr lang="en-GB" dirty="0"/>
              <a:t> are a UK based company looking to supply insect protein, as alternative to Soya and fish meal, to the livestock and aquaculture markets.</a:t>
            </a:r>
          </a:p>
          <a:p>
            <a:r>
              <a:rPr lang="en-GB" dirty="0"/>
              <a:t>Feeding of food waste, such as brewers grains, to Black soldier fly larvae to produce high protein body mass in 14 days.</a:t>
            </a:r>
          </a:p>
          <a:p>
            <a:r>
              <a:rPr lang="en-GB" dirty="0"/>
              <a:t>Insects are 45-65% protein, and are processed into flour ready for distribution</a:t>
            </a:r>
          </a:p>
          <a:p>
            <a:r>
              <a:rPr lang="en-GB" dirty="0"/>
              <a:t>Protein flour combined with other products by the feed industry.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71" y="1894148"/>
            <a:ext cx="5820139" cy="436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064" y="332656"/>
            <a:ext cx="4697592" cy="10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8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1640" y="151084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 err="1"/>
              <a:t>Eg</a:t>
            </a:r>
            <a:r>
              <a:rPr lang="en-GB" sz="3200" dirty="0"/>
              <a:t>. Biotechnology - </a:t>
            </a:r>
            <a:r>
              <a:rPr lang="en-GB" sz="3200" dirty="0" err="1"/>
              <a:t>EggXYt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59580" y="1574652"/>
            <a:ext cx="5976044" cy="5526756"/>
          </a:xfrm>
        </p:spPr>
        <p:txBody>
          <a:bodyPr>
            <a:normAutofit/>
          </a:bodyPr>
          <a:lstStyle/>
          <a:p>
            <a:r>
              <a:rPr lang="en-GB" dirty="0" err="1"/>
              <a:t>EggXYt</a:t>
            </a:r>
            <a:r>
              <a:rPr lang="en-GB" dirty="0"/>
              <a:t> is developing a technology that enables sex detection of chick embryos immediately after the eggs are laid.</a:t>
            </a:r>
          </a:p>
          <a:p>
            <a:r>
              <a:rPr lang="en-GB" dirty="0"/>
              <a:t>They edit the chicks gene so that only the male chicks carry a bio-marker, which can be detected by the </a:t>
            </a:r>
            <a:r>
              <a:rPr lang="en-GB" dirty="0" err="1"/>
              <a:t>SexXYt</a:t>
            </a:r>
            <a:r>
              <a:rPr lang="en-GB" dirty="0"/>
              <a:t> machine.</a:t>
            </a:r>
          </a:p>
          <a:p>
            <a:r>
              <a:rPr lang="en-GB" dirty="0" err="1"/>
              <a:t>SexXYt</a:t>
            </a:r>
            <a:r>
              <a:rPr lang="en-GB" dirty="0"/>
              <a:t> only allows female eggs to be incubated. The male eggs are separated by the yellow colour when entering the machine and are sent to the secondary market instead.</a:t>
            </a:r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188640"/>
            <a:ext cx="403244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15" y="3573016"/>
            <a:ext cx="5789665" cy="269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19"/>
          <a:stretch/>
        </p:blipFill>
        <p:spPr bwMode="auto">
          <a:xfrm>
            <a:off x="287231" y="1321072"/>
            <a:ext cx="3992382" cy="2138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urved Connector 3"/>
          <p:cNvCxnSpPr/>
          <p:nvPr/>
        </p:nvCxnSpPr>
        <p:spPr>
          <a:xfrm rot="10800000">
            <a:off x="2423591" y="2636912"/>
            <a:ext cx="3888438" cy="3096344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5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security, provenance and quality in the UK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07988" y="5301928"/>
            <a:ext cx="11376024" cy="1295424"/>
          </a:xfrm>
        </p:spPr>
        <p:txBody>
          <a:bodyPr/>
          <a:lstStyle/>
          <a:p>
            <a:r>
              <a:rPr lang="en-US" dirty="0"/>
              <a:t>David Swales</a:t>
            </a:r>
          </a:p>
          <a:p>
            <a:r>
              <a:rPr lang="en-GB" dirty="0"/>
              <a:t>Head of Strategic Insight, AHDB</a:t>
            </a: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Where does food come from and why?</a:t>
            </a:r>
          </a:p>
        </p:txBody>
      </p:sp>
    </p:spTree>
    <p:extLst>
      <p:ext uri="{BB962C8B-B14F-4D97-AF65-F5344CB8AC3E}">
        <p14:creationId xmlns:p14="http://schemas.microsoft.com/office/powerpoint/2010/main" val="1449916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628776"/>
            <a:ext cx="10944596" cy="4895850"/>
          </a:xfrm>
        </p:spPr>
        <p:txBody>
          <a:bodyPr/>
          <a:lstStyle/>
          <a:p>
            <a:r>
              <a:rPr lang="en-GB" dirty="0"/>
              <a:t>The UK is dependent on food imports to maintain our food security.</a:t>
            </a:r>
          </a:p>
          <a:p>
            <a:r>
              <a:rPr lang="en-GB" dirty="0"/>
              <a:t>There are good reasons for importing food such as climate, economics and seasonality.</a:t>
            </a:r>
          </a:p>
          <a:p>
            <a:r>
              <a:rPr lang="en-GB" dirty="0"/>
              <a:t>Consumers are key, with most seeing price as the key driver for product choice. As consumer requirements change this has an impact on agriculture and the wider supply chain.</a:t>
            </a:r>
          </a:p>
          <a:p>
            <a:r>
              <a:rPr lang="en-GB" dirty="0"/>
              <a:t>Global population growth and climate change and massive challenges for agriculture.</a:t>
            </a:r>
          </a:p>
        </p:txBody>
      </p:sp>
    </p:spTree>
    <p:extLst>
      <p:ext uri="{BB962C8B-B14F-4D97-AF65-F5344CB8AC3E}">
        <p14:creationId xmlns:p14="http://schemas.microsoft.com/office/powerpoint/2010/main" val="788002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242" y="1167063"/>
            <a:ext cx="9056551" cy="720000"/>
          </a:xfrm>
        </p:spPr>
        <p:txBody>
          <a:bodyPr/>
          <a:lstStyle/>
          <a:p>
            <a:r>
              <a:rPr lang="en-US" dirty="0" smtClean="0"/>
              <a:t>Further resources - Where food comes from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875892"/>
            <a:ext cx="6159176" cy="3600000"/>
          </a:xfrm>
        </p:spPr>
        <p:txBody>
          <a:bodyPr/>
          <a:lstStyle/>
          <a:p>
            <a:r>
              <a:rPr lang="en-US" sz="2000" dirty="0" smtClean="0"/>
              <a:t>Food origins</a:t>
            </a:r>
          </a:p>
          <a:p>
            <a:r>
              <a:rPr lang="en-US" sz="2000" dirty="0" smtClean="0"/>
              <a:t>Farming and processing</a:t>
            </a:r>
          </a:p>
          <a:p>
            <a:r>
              <a:rPr lang="en-US" sz="2000" dirty="0" smtClean="0"/>
              <a:t>Food availability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94" y="2145903"/>
            <a:ext cx="6216016" cy="3434420"/>
          </a:xfrm>
          <a:prstGeom prst="rect">
            <a:avLst/>
          </a:prstGeom>
          <a:ln>
            <a:solidFill>
              <a:srgbClr val="C33D8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427" y="2329699"/>
            <a:ext cx="6162836" cy="3408463"/>
          </a:xfrm>
          <a:prstGeom prst="rect">
            <a:avLst/>
          </a:prstGeom>
          <a:ln>
            <a:solidFill>
              <a:srgbClr val="C33D8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499" y="2526345"/>
            <a:ext cx="6185038" cy="3442161"/>
          </a:xfrm>
          <a:prstGeom prst="rect">
            <a:avLst/>
          </a:prstGeom>
          <a:ln>
            <a:solidFill>
              <a:srgbClr val="C33D8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814" y="2710619"/>
            <a:ext cx="6132071" cy="3430108"/>
          </a:xfrm>
          <a:prstGeom prst="rect">
            <a:avLst/>
          </a:prstGeom>
          <a:ln>
            <a:solidFill>
              <a:srgbClr val="C33D8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098" y="2953266"/>
            <a:ext cx="5978386" cy="3324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63416" y="62443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https://www.foodafactoflife.org.uk/11-14-years/where-food-comes-from/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262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-15875"/>
            <a:ext cx="8136284" cy="1169987"/>
          </a:xfrm>
        </p:spPr>
        <p:txBody>
          <a:bodyPr/>
          <a:lstStyle/>
          <a:p>
            <a:r>
              <a:rPr lang="en-GB" dirty="0"/>
              <a:t>Who are AHDB?</a:t>
            </a:r>
          </a:p>
        </p:txBody>
      </p:sp>
      <p:sp>
        <p:nvSpPr>
          <p:cNvPr id="22" name="AutoShape 2" descr="Image result for cheese"/>
          <p:cNvSpPr>
            <a:spLocks noChangeAspect="1" noChangeArrowheads="1"/>
          </p:cNvSpPr>
          <p:nvPr/>
        </p:nvSpPr>
        <p:spPr bwMode="auto">
          <a:xfrm>
            <a:off x="63500" y="-731838"/>
            <a:ext cx="2247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352" y="923836"/>
            <a:ext cx="115932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C11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Agriculture and Horticulture Development Board (AHDB) is a statutory levy board, funded by farmers, growers and others in the supply chain and managed as an independent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organisation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C11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AHDB supports 6 sectors of the agriculture industry: beef and lamb, cereals and oilseeds, dairy, horticulture, pork and potatoes.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C11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 exchange for the levy, AHDB provides guidance and support to farmers and growers.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are in partnership with the British Nutrition Foundation to bring you the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Food – a fact of life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education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2" y="4450000"/>
            <a:ext cx="1512168" cy="212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9" y="4437112"/>
            <a:ext cx="1543992" cy="2120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926" y="4802897"/>
            <a:ext cx="2470085" cy="1389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4450000"/>
            <a:ext cx="2520280" cy="1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344" y="44617"/>
            <a:ext cx="9513474" cy="1169987"/>
          </a:xfrm>
        </p:spPr>
        <p:txBody>
          <a:bodyPr/>
          <a:lstStyle/>
          <a:p>
            <a:r>
              <a:rPr lang="en-US" dirty="0"/>
              <a:t>The UK is not self-sufficient for producing food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480" y="908720"/>
            <a:ext cx="11784012" cy="489585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Farming cover 12.5 million hectares – 72% of land in the UK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Total </a:t>
            </a:r>
            <a:r>
              <a:rPr lang="en-US" dirty="0" err="1"/>
              <a:t>labour</a:t>
            </a:r>
            <a:r>
              <a:rPr lang="en-US" dirty="0"/>
              <a:t> force = 474 thousand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60% self-sufficient for 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890" y="2510122"/>
            <a:ext cx="3023659" cy="170080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66311" y="3604403"/>
            <a:ext cx="1871182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8539" y="3782777"/>
            <a:ext cx="93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182 million birds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95" y="2448805"/>
            <a:ext cx="2638425" cy="17621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76045" y="3834701"/>
            <a:ext cx="1759768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51" y="4033608"/>
            <a:ext cx="102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 million sheep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101%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769" y="2609686"/>
            <a:ext cx="2436674" cy="162713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056578" y="2328682"/>
            <a:ext cx="1871182" cy="143680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2932" y="2598526"/>
            <a:ext cx="1466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million cattle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81%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308" y="4662428"/>
            <a:ext cx="3201571" cy="180355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9704818" y="5383167"/>
            <a:ext cx="1871182" cy="14368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00348" y="5546655"/>
            <a:ext cx="10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million pigs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61%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042" y="4633773"/>
            <a:ext cx="2382444" cy="178683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053587" y="4619936"/>
            <a:ext cx="1871182" cy="143680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6415" y="5000527"/>
            <a:ext cx="1508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million dairy herds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80%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65751"/>
            <a:ext cx="6545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6163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Agriculture in the UK 2017, livestock numbers with self-sufficiency %</a:t>
            </a:r>
          </a:p>
        </p:txBody>
      </p:sp>
    </p:spTree>
    <p:extLst>
      <p:ext uri="{BB962C8B-B14F-4D97-AF65-F5344CB8AC3E}">
        <p14:creationId xmlns:p14="http://schemas.microsoft.com/office/powerpoint/2010/main" val="252020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16" y="1452243"/>
            <a:ext cx="3154396" cy="1872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763" y="4327003"/>
            <a:ext cx="3642995" cy="2276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3785193"/>
            <a:ext cx="2581379" cy="2755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4" y="1527312"/>
            <a:ext cx="3147963" cy="2102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884" y="443459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 of arable and cropping in the UK, with self sufficiency 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30020" y="1060012"/>
            <a:ext cx="2058468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1444" y="1284007"/>
            <a:ext cx="192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145 thousand hectares potatoes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74%</a:t>
            </a:r>
          </a:p>
        </p:txBody>
      </p:sp>
      <p:sp>
        <p:nvSpPr>
          <p:cNvPr id="10" name="Oval 9"/>
          <p:cNvSpPr/>
          <p:nvPr/>
        </p:nvSpPr>
        <p:spPr>
          <a:xfrm>
            <a:off x="2259852" y="2527044"/>
            <a:ext cx="1963630" cy="1595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2293" y="2612773"/>
            <a:ext cx="1145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1.8 million hectares wheat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92%</a:t>
            </a:r>
          </a:p>
        </p:txBody>
      </p:sp>
      <p:sp>
        <p:nvSpPr>
          <p:cNvPr id="15" name="Oval 14"/>
          <p:cNvSpPr/>
          <p:nvPr/>
        </p:nvSpPr>
        <p:spPr>
          <a:xfrm>
            <a:off x="8047844" y="3427982"/>
            <a:ext cx="1871182" cy="143680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5620" y="3629742"/>
            <a:ext cx="1466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1.2 million hectares barley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115%</a:t>
            </a:r>
          </a:p>
        </p:txBody>
      </p:sp>
      <p:sp>
        <p:nvSpPr>
          <p:cNvPr id="18" name="Oval 17"/>
          <p:cNvSpPr/>
          <p:nvPr/>
        </p:nvSpPr>
        <p:spPr>
          <a:xfrm>
            <a:off x="6733486" y="5242833"/>
            <a:ext cx="1871182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6893" y="5508962"/>
            <a:ext cx="181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562 thousand hectares oilseed rape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91%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425027"/>
            <a:ext cx="3031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6163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Agriculture in the UK 2017</a:t>
            </a:r>
          </a:p>
        </p:txBody>
      </p:sp>
    </p:spTree>
    <p:extLst>
      <p:ext uri="{BB962C8B-B14F-4D97-AF65-F5344CB8AC3E}">
        <p14:creationId xmlns:p14="http://schemas.microsoft.com/office/powerpoint/2010/main" val="248723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1"/>
          <a:stretch/>
        </p:blipFill>
        <p:spPr>
          <a:xfrm>
            <a:off x="5452550" y="1387611"/>
            <a:ext cx="3182267" cy="20792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840" y="4701928"/>
            <a:ext cx="2857500" cy="1895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06" y="4738309"/>
            <a:ext cx="2857500" cy="1600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97" y="1452243"/>
            <a:ext cx="2533650" cy="189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344" y="484248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 of horticulture crops grown in the UK, with self sufficiency 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719163" y="1754095"/>
            <a:ext cx="1871182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9163" y="1978312"/>
            <a:ext cx="192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117 thousand hectares of vegetables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57%</a:t>
            </a:r>
          </a:p>
        </p:txBody>
      </p:sp>
      <p:sp>
        <p:nvSpPr>
          <p:cNvPr id="10" name="Oval 9"/>
          <p:cNvSpPr/>
          <p:nvPr/>
        </p:nvSpPr>
        <p:spPr>
          <a:xfrm>
            <a:off x="1154436" y="3549952"/>
            <a:ext cx="2023170" cy="1518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368" y="3729704"/>
            <a:ext cx="223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thousand hectares of outdoor plants and flowers</a:t>
            </a:r>
          </a:p>
        </p:txBody>
      </p:sp>
      <p:sp>
        <p:nvSpPr>
          <p:cNvPr id="15" name="Oval 14"/>
          <p:cNvSpPr/>
          <p:nvPr/>
        </p:nvSpPr>
        <p:spPr>
          <a:xfrm>
            <a:off x="4554768" y="3457550"/>
            <a:ext cx="2409069" cy="135421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0535" y="3596211"/>
            <a:ext cx="25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 thousand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hectares of soft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fruit and wine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grapes</a:t>
            </a:r>
          </a:p>
        </p:txBody>
      </p:sp>
      <p:sp>
        <p:nvSpPr>
          <p:cNvPr id="18" name="Oval 17"/>
          <p:cNvSpPr/>
          <p:nvPr/>
        </p:nvSpPr>
        <p:spPr>
          <a:xfrm>
            <a:off x="8015041" y="646333"/>
            <a:ext cx="1871182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89" y="4101527"/>
            <a:ext cx="2952327" cy="256868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28740" y="2543477"/>
            <a:ext cx="1969429" cy="175647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33785" y="809433"/>
            <a:ext cx="223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thousand hectares of glasshouse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crops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85272" y="2980665"/>
            <a:ext cx="160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 thousand hectares of orchard fruit</a:t>
            </a:r>
          </a:p>
        </p:txBody>
      </p:sp>
      <p:sp>
        <p:nvSpPr>
          <p:cNvPr id="19" name="Oval 18"/>
          <p:cNvSpPr/>
          <p:nvPr/>
        </p:nvSpPr>
        <p:spPr>
          <a:xfrm>
            <a:off x="7478029" y="3812597"/>
            <a:ext cx="800544" cy="7675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4861" y="4042062"/>
            <a:ext cx="75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</a:t>
            </a:r>
          </a:p>
        </p:txBody>
      </p:sp>
      <p:sp>
        <p:nvSpPr>
          <p:cNvPr id="8" name="Rectangle 7"/>
          <p:cNvSpPr/>
          <p:nvPr/>
        </p:nvSpPr>
        <p:spPr>
          <a:xfrm>
            <a:off x="5577" y="6459253"/>
            <a:ext cx="2931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6163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Agriculture in the UK 2017</a:t>
            </a:r>
          </a:p>
        </p:txBody>
      </p:sp>
    </p:spTree>
    <p:extLst>
      <p:ext uri="{BB962C8B-B14F-4D97-AF65-F5344CB8AC3E}">
        <p14:creationId xmlns:p14="http://schemas.microsoft.com/office/powerpoint/2010/main" val="30270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46"/>
          <a:stretch/>
        </p:blipFill>
        <p:spPr>
          <a:xfrm>
            <a:off x="3143672" y="792163"/>
            <a:ext cx="6047875" cy="606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8136284" cy="1169987"/>
          </a:xfrm>
        </p:spPr>
        <p:txBody>
          <a:bodyPr/>
          <a:lstStyle/>
          <a:p>
            <a:r>
              <a:rPr lang="en-GB" dirty="0"/>
              <a:t>Predominant farm types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02" y="1565954"/>
            <a:ext cx="2282278" cy="1988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92" y="4372877"/>
            <a:ext cx="2310788" cy="19985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539" y="1565954"/>
            <a:ext cx="2647864" cy="1988840"/>
          </a:xfrm>
          <a:prstGeom prst="rect">
            <a:avLst/>
          </a:prstGeom>
        </p:spPr>
      </p:pic>
      <p:sp>
        <p:nvSpPr>
          <p:cNvPr id="22" name="AutoShape 10" descr="Image result for crops clip art"/>
          <p:cNvSpPr>
            <a:spLocks noChangeAspect="1" noChangeArrowheads="1"/>
          </p:cNvSpPr>
          <p:nvPr/>
        </p:nvSpPr>
        <p:spPr bwMode="auto">
          <a:xfrm>
            <a:off x="63500" y="-731838"/>
            <a:ext cx="13906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439" y="3913048"/>
            <a:ext cx="2471664" cy="2471664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2526531" y="3675711"/>
            <a:ext cx="1405610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0800000">
            <a:off x="8040216" y="3675711"/>
            <a:ext cx="1405610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621386" y="927912"/>
            <a:ext cx="143618" cy="57943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22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344" y="220664"/>
            <a:ext cx="9001000" cy="1169987"/>
          </a:xfrm>
        </p:spPr>
        <p:txBody>
          <a:bodyPr/>
          <a:lstStyle/>
          <a:p>
            <a:r>
              <a:rPr lang="en-US" dirty="0"/>
              <a:t>Why don’t we produce more?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720" y="2694147"/>
            <a:ext cx="192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117 thousand hectares of vegetables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1630" y="4316793"/>
            <a:ext cx="223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thousand hectares of outdoor plants and flowers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67216" y="3709143"/>
            <a:ext cx="25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 thousand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hectares of soft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fruit and wine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51" y="2001122"/>
            <a:ext cx="2529877" cy="291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2059758"/>
            <a:ext cx="3014119" cy="2798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015" y="2059758"/>
            <a:ext cx="3322903" cy="2798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4551" y="5085184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2527" y="5093223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Economics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98360" y="5085184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Seasonal</a:t>
            </a:r>
          </a:p>
        </p:txBody>
      </p:sp>
    </p:spTree>
    <p:extLst>
      <p:ext uri="{BB962C8B-B14F-4D97-AF65-F5344CB8AC3E}">
        <p14:creationId xmlns:p14="http://schemas.microsoft.com/office/powerpoint/2010/main" val="316159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95" y="2331646"/>
            <a:ext cx="4054018" cy="33296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74" y="906181"/>
            <a:ext cx="2228850" cy="14748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98" y="4775895"/>
            <a:ext cx="2838450" cy="157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8136284" cy="1169987"/>
          </a:xfrm>
        </p:spPr>
        <p:txBody>
          <a:bodyPr/>
          <a:lstStyle/>
          <a:p>
            <a:r>
              <a:rPr lang="en-GB" dirty="0"/>
              <a:t>UK agricultural trade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821923" y="3460574"/>
            <a:ext cx="1583343" cy="1336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3612" y="388747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 Imported Products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366100" y="3460573"/>
            <a:ext cx="1405610" cy="1405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0016" y="388747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 Exported Products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417" y="930168"/>
            <a:ext cx="2012875" cy="145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02963" y="2426510"/>
            <a:ext cx="199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Whisky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10421" y="6210652"/>
            <a:ext cx="118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085" y="3007476"/>
            <a:ext cx="2256198" cy="1403213"/>
          </a:xfrm>
          <a:prstGeom prst="rect">
            <a:avLst/>
          </a:prstGeom>
        </p:spPr>
      </p:pic>
      <p:sp>
        <p:nvSpPr>
          <p:cNvPr id="22" name="AutoShape 2" descr="Image result for cheese"/>
          <p:cNvSpPr>
            <a:spLocks noChangeAspect="1" noChangeArrowheads="1"/>
          </p:cNvSpPr>
          <p:nvPr/>
        </p:nvSpPr>
        <p:spPr bwMode="auto">
          <a:xfrm>
            <a:off x="63500" y="-731838"/>
            <a:ext cx="2247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82091" y="4527819"/>
            <a:ext cx="16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Salmon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5" y="3007477"/>
            <a:ext cx="2054942" cy="13753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79573" y="2348412"/>
            <a:ext cx="23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Fresh fruit and vegetables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12646" y="6249618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Beverages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247" y="4496613"/>
            <a:ext cx="205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05266" y="6255859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Sources: AHDB/HMRC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962" y="5064079"/>
            <a:ext cx="1314660" cy="12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474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593D8244-C965-1346-A098-036F001078E2}"/>
    </a:ext>
  </a:extLst>
</a:theme>
</file>

<file path=ppt/theme/theme5.xml><?xml version="1.0" encoding="utf-8"?>
<a:theme xmlns:a="http://schemas.openxmlformats.org/drawingml/2006/main" name="Content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FD298195-78F3-8D47-85C4-950FC4ACBCEE}"/>
    </a:ext>
  </a:extLst>
</a:theme>
</file>

<file path=ppt/theme/theme6.xml><?xml version="1.0" encoding="utf-8"?>
<a:theme xmlns:a="http://schemas.openxmlformats.org/drawingml/2006/main" name="1_Section Header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09" id="{B3964FC3-2E1C-1243-819D-E641D08BF1DC}" vid="{2817FD4C-0112-0645-B558-4261EF116F2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13739</TotalTime>
  <Words>831</Words>
  <Application>Microsoft Office PowerPoint</Application>
  <PresentationFormat>Widescreen</PresentationFormat>
  <Paragraphs>139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Aharoni</vt:lpstr>
      <vt:lpstr>Arial</vt:lpstr>
      <vt:lpstr>Calibri</vt:lpstr>
      <vt:lpstr>Cooper Black</vt:lpstr>
      <vt:lpstr>Helvetica Neue</vt:lpstr>
      <vt:lpstr>Ubuntu</vt:lpstr>
      <vt:lpstr>Ubuntu Light</vt:lpstr>
      <vt:lpstr>Ubuntu Medium</vt:lpstr>
      <vt:lpstr>Wingdings 3</vt:lpstr>
      <vt:lpstr>2_Custom Design</vt:lpstr>
      <vt:lpstr>4_Custom Design</vt:lpstr>
      <vt:lpstr>Custom Design</vt:lpstr>
      <vt:lpstr>Title Slides</vt:lpstr>
      <vt:lpstr>Content</vt:lpstr>
      <vt:lpstr>1_Section Header Slides</vt:lpstr>
      <vt:lpstr>Food security, provenance and quality in the UK</vt:lpstr>
      <vt:lpstr>Food security, provenance and quality in the UK</vt:lpstr>
      <vt:lpstr>Who are AHDB?</vt:lpstr>
      <vt:lpstr>The UK is not self-sufficient for producing food</vt:lpstr>
      <vt:lpstr>PowerPoint Presentation</vt:lpstr>
      <vt:lpstr>PowerPoint Presentation</vt:lpstr>
      <vt:lpstr>Predominant farm types</vt:lpstr>
      <vt:lpstr>Why don’t we produce more?</vt:lpstr>
      <vt:lpstr>UK agricultural trade</vt:lpstr>
      <vt:lpstr> Do we need to be more self-sufficient? - World population growth</vt:lpstr>
      <vt:lpstr>Climate change </vt:lpstr>
      <vt:lpstr>But would shoppers back British?</vt:lpstr>
      <vt:lpstr>Consumer priorities when grocery shopping</vt:lpstr>
      <vt:lpstr>PowerPoint Presentation</vt:lpstr>
      <vt:lpstr>Continued drive for convenience</vt:lpstr>
      <vt:lpstr>Long-term changes in consumer behaviour are impacting on our industry</vt:lpstr>
      <vt:lpstr>Is technology the answer? eg. Automation - hands free hectare</vt:lpstr>
      <vt:lpstr>Eg. Sustainable protein from insects</vt:lpstr>
      <vt:lpstr>Eg. Biotechnology - EggXYt</vt:lpstr>
      <vt:lpstr>Summary</vt:lpstr>
      <vt:lpstr>Further resources - Where food comes from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Barbara,Monks Barbara,Monks</dc:creator>
  <cp:lastModifiedBy>Alex White</cp:lastModifiedBy>
  <cp:revision>136</cp:revision>
  <dcterms:created xsi:type="dcterms:W3CDTF">2019-01-21T07:16:49Z</dcterms:created>
  <dcterms:modified xsi:type="dcterms:W3CDTF">2019-07-11T10:47:47Z</dcterms:modified>
</cp:coreProperties>
</file>