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6" r:id="rId3"/>
  </p:sldMasterIdLst>
  <p:notesMasterIdLst>
    <p:notesMasterId r:id="rId8"/>
  </p:notesMasterIdLst>
  <p:sldIdLst>
    <p:sldId id="259" r:id="rId4"/>
    <p:sldId id="260" r:id="rId5"/>
    <p:sldId id="261" r:id="rId6"/>
    <p:sldId id="262" r:id="rId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9BD"/>
    <a:srgbClr val="158B44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71" autoAdjust="0"/>
    <p:restoredTop sz="95249" autoAdjust="0"/>
  </p:normalViewPr>
  <p:slideViewPr>
    <p:cSldViewPr snapToGrid="0" snapToObjects="1">
      <p:cViewPr varScale="1">
        <p:scale>
          <a:sx n="80" d="100"/>
          <a:sy n="80" d="100"/>
        </p:scale>
        <p:origin x="10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268D5-874B-470C-83CE-D1E55091522E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C9F2E-FA03-4CFE-B06B-8048CBFB8B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6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C9F2E-FA03-4CFE-B06B-8048CBFB8B6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92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6-Acetyl-2,3,4,5-tetrahydropyridine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C9F2E-FA03-4CFE-B06B-8048CBFB8B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0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Background to cheese making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09" y="2283798"/>
            <a:ext cx="7274079" cy="3600000"/>
          </a:xfrm>
        </p:spPr>
        <p:txBody>
          <a:bodyPr/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Cheese is defined as </a:t>
            </a:r>
            <a:r>
              <a:rPr lang="en-GB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product intended for sale for human consumption, obtained by coagulating and/or combining milk products.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Coagulation separates the milk into solid curds and liquid whey.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 cheese is made from the curds (a notable exception being some types of ricotta).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Coagulation results from the denaturing of casein proteins in the milk.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commonly achieved with the help of lactic acid bacteria and the enzyme rennet, though other methods of coagulation are also possible.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this session, we’ll be using lemon juice and heat as an alternative to rennet.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68208" y="1712948"/>
            <a:ext cx="3880853" cy="4605513"/>
            <a:chOff x="7968208" y="1712948"/>
            <a:chExt cx="3880853" cy="4605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" b="3090"/>
            <a:stretch/>
          </p:blipFill>
          <p:spPr>
            <a:xfrm>
              <a:off x="7968208" y="1712948"/>
              <a:ext cx="3880853" cy="460551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294605" y="2985884"/>
              <a:ext cx="515704" cy="229684"/>
            </a:xfrm>
            <a:prstGeom prst="rect">
              <a:avLst/>
            </a:prstGeom>
            <a:solidFill>
              <a:srgbClr val="8DB1FF"/>
            </a:solidFill>
            <a:ln>
              <a:solidFill>
                <a:srgbClr val="8DB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209005" y="2093152"/>
              <a:ext cx="515704" cy="229684"/>
            </a:xfrm>
            <a:prstGeom prst="rect">
              <a:avLst/>
            </a:prstGeom>
            <a:solidFill>
              <a:srgbClr val="8DB1FF"/>
            </a:solidFill>
            <a:ln>
              <a:solidFill>
                <a:srgbClr val="8DB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075735" y="2985884"/>
              <a:ext cx="515704" cy="229684"/>
            </a:xfrm>
            <a:prstGeom prst="rect">
              <a:avLst/>
            </a:prstGeom>
            <a:solidFill>
              <a:srgbClr val="8DB1FF"/>
            </a:solidFill>
            <a:ln>
              <a:solidFill>
                <a:srgbClr val="8DB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9138" y="3063889"/>
              <a:ext cx="515704" cy="229684"/>
            </a:xfrm>
            <a:prstGeom prst="rect">
              <a:avLst/>
            </a:prstGeom>
            <a:solidFill>
              <a:srgbClr val="8DB1FF"/>
            </a:solidFill>
            <a:ln>
              <a:solidFill>
                <a:srgbClr val="8DB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029138" y="4563332"/>
              <a:ext cx="515704" cy="229684"/>
            </a:xfrm>
            <a:prstGeom prst="rect">
              <a:avLst/>
            </a:prstGeom>
            <a:solidFill>
              <a:srgbClr val="228799"/>
            </a:solidFill>
            <a:ln>
              <a:solidFill>
                <a:srgbClr val="228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990135" y="4563332"/>
              <a:ext cx="515704" cy="229684"/>
            </a:xfrm>
            <a:prstGeom prst="rect">
              <a:avLst/>
            </a:prstGeom>
            <a:solidFill>
              <a:srgbClr val="228799"/>
            </a:solidFill>
            <a:ln>
              <a:solidFill>
                <a:srgbClr val="228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867720" y="4563332"/>
              <a:ext cx="515704" cy="229684"/>
            </a:xfrm>
            <a:prstGeom prst="rect">
              <a:avLst/>
            </a:prstGeom>
            <a:solidFill>
              <a:srgbClr val="228799"/>
            </a:solidFill>
            <a:ln>
              <a:solidFill>
                <a:srgbClr val="228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165669" y="3497254"/>
              <a:ext cx="515704" cy="229684"/>
            </a:xfrm>
            <a:prstGeom prst="rect">
              <a:avLst/>
            </a:prstGeom>
            <a:solidFill>
              <a:srgbClr val="228799"/>
            </a:solidFill>
            <a:ln>
              <a:solidFill>
                <a:srgbClr val="228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21260" y="4619669"/>
              <a:ext cx="515704" cy="229684"/>
            </a:xfrm>
            <a:prstGeom prst="rect">
              <a:avLst/>
            </a:prstGeom>
            <a:solidFill>
              <a:srgbClr val="228799"/>
            </a:solidFill>
            <a:ln>
              <a:solidFill>
                <a:srgbClr val="228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06955" y="5161375"/>
              <a:ext cx="515704" cy="229684"/>
            </a:xfrm>
            <a:prstGeom prst="rect">
              <a:avLst/>
            </a:prstGeom>
            <a:solidFill>
              <a:srgbClr val="FB8200"/>
            </a:solidFill>
            <a:ln>
              <a:solidFill>
                <a:srgbClr val="FB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96331" y="6149449"/>
              <a:ext cx="515704" cy="159872"/>
            </a:xfrm>
            <a:prstGeom prst="rect">
              <a:avLst/>
            </a:prstGeom>
            <a:solidFill>
              <a:srgbClr val="FB8200"/>
            </a:solidFill>
            <a:ln>
              <a:solidFill>
                <a:srgbClr val="FB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697998" y="5046533"/>
              <a:ext cx="515704" cy="229684"/>
            </a:xfrm>
            <a:prstGeom prst="rect">
              <a:avLst/>
            </a:prstGeom>
            <a:solidFill>
              <a:srgbClr val="FB8200"/>
            </a:solidFill>
            <a:ln>
              <a:solidFill>
                <a:srgbClr val="FB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953300" y="6153781"/>
              <a:ext cx="515704" cy="155539"/>
            </a:xfrm>
            <a:prstGeom prst="rect">
              <a:avLst/>
            </a:prstGeom>
            <a:solidFill>
              <a:srgbClr val="FB8200"/>
            </a:solidFill>
            <a:ln>
              <a:solidFill>
                <a:srgbClr val="FB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988" y="1302613"/>
            <a:ext cx="9720000" cy="720000"/>
          </a:xfrm>
        </p:spPr>
        <p:txBody>
          <a:bodyPr/>
          <a:lstStyle/>
          <a:p>
            <a:r>
              <a:rPr lang="en-GB" dirty="0" smtClean="0"/>
              <a:t>Making a soft cheese</a:t>
            </a: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33801" y="2293879"/>
            <a:ext cx="459094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Juice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lemon.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Slowly heat the milk and stir in the lemon juice when </a:t>
            </a:r>
            <a:r>
              <a:rPr lang="en-US" dirty="0" smtClean="0"/>
              <a:t>the milk reaches </a:t>
            </a:r>
            <a:r>
              <a:rPr lang="en-US" dirty="0"/>
              <a:t>37°C</a:t>
            </a:r>
            <a:r>
              <a:rPr lang="en-US" dirty="0" smtClean="0"/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Remove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from the heat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at about 50°C and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allow to cool for 5-10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minutes.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Strain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milk through the muslin cloth, which is in the sieve over a bowl.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Wrap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cloth over the cheese and gently press to help remove the whey.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cheese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into a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small container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help form its shape.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Put the cheese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into the fridge to chill.</a:t>
            </a:r>
          </a:p>
          <a:p>
            <a:pPr marL="0" indent="0">
              <a:buNone/>
            </a:pPr>
            <a:r>
              <a:rPr lang="en-GB" dirty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ubtitle 2_Copy_Copy"/>
          <p:cNvSpPr txBox="1">
            <a:spLocks/>
          </p:cNvSpPr>
          <p:nvPr/>
        </p:nvSpPr>
        <p:spPr>
          <a:xfrm>
            <a:off x="516133" y="2022613"/>
            <a:ext cx="347958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b="1" dirty="0" smtClean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Ingredients: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500ml whole milk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 large lemon (approx.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  50ml juice)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ubtitle 2_Copy_Copy"/>
          <p:cNvSpPr txBox="1">
            <a:spLocks/>
          </p:cNvSpPr>
          <p:nvPr/>
        </p:nvSpPr>
        <p:spPr>
          <a:xfrm>
            <a:off x="516132" y="3253714"/>
            <a:ext cx="3479589" cy="3214104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Equipment: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Chopping board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Knife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Juice squeezer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Saucepan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Measuring jug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Digital food probe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Muslin cloth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Sieve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Bowl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Small container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4a3aae8-4bed-480b-ba5e-13d82310bc94@eurprd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23615" y="1838724"/>
            <a:ext cx="1450984" cy="10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b324a790-db2b-471f-9159-b9fb4c04fc76@eurprd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433" y="3340289"/>
            <a:ext cx="1777348" cy="133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95f9a419-5096-4499-94e7-5b84cf94b6f5@eurprd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273" y="4772988"/>
            <a:ext cx="2265667" cy="1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science behind your cheese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8009" y="2283798"/>
            <a:ext cx="7268036" cy="3600000"/>
          </a:xfrm>
          <a:ln>
            <a:noFill/>
          </a:ln>
        </p:spPr>
        <p:txBody>
          <a:bodyPr/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Casein proteins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not readily coagulated by heat. However at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 &lt;4.6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they begin to coagulate, which is why the lemon juice is added. Heating raises the effective pH to around 5.2.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 cheeses use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lactic acid bacteria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generate the low pH and also use the enzyme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rennet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Coagulation results in what is essentially a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gel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the coagulated casein proteins surround globules of milk fat.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gel is then set by the chilling process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Whey proteins also coagulate at temperatures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above 72°C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That means that this cheese will also contain whey proteins.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regular cheese production, temperatures do not normally exceed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about 37°C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which is the temperature rennet works best at.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60950" y="2081048"/>
            <a:ext cx="3599179" cy="3710152"/>
            <a:chOff x="8260950" y="2081048"/>
            <a:chExt cx="3599179" cy="37101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3301" r="50516" b="50765"/>
            <a:stretch/>
          </p:blipFill>
          <p:spPr>
            <a:xfrm>
              <a:off x="8260950" y="2081048"/>
              <a:ext cx="3599179" cy="354198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260950" y="5307724"/>
              <a:ext cx="462456" cy="483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225049" y="5244662"/>
              <a:ext cx="462456" cy="483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4702" r="33836" b="2194"/>
          <a:stretch/>
        </p:blipFill>
        <p:spPr>
          <a:xfrm rot="20055845">
            <a:off x="8855783" y="2843415"/>
            <a:ext cx="2364486" cy="21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Optional extra: the science of toast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09" y="2283798"/>
            <a:ext cx="7428460" cy="3600000"/>
          </a:xfrm>
          <a:ln>
            <a:noFill/>
          </a:ln>
        </p:spPr>
        <p:txBody>
          <a:bodyPr/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Toast makes a quick and tasty accompaniment to the soft cheese.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bread is heated in the toaster, three main reactions give it it’s brown and ‘toasty’ characteristics.</a:t>
            </a:r>
          </a:p>
          <a:p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Dextrinisation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results from the dry heating of starch. The exposed starch on the surface of the bread is broken down by heat, producing shorter-chained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dextrins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also brown in colour.</a:t>
            </a: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Caramelisation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occurs to a small degree, with sugars present in the bread being broken down by heat and forming molecules with a caramel flavour and colour.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Maillard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reaction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is a complex reaction between amino acids found in protein and reducing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sugars*.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It results in a wide variety of usually brown-coloured end-products which often have distinctive, pleasant aromas and tastes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47102" y="1650671"/>
            <a:ext cx="3204092" cy="3804198"/>
            <a:chOff x="7659585" y="1650671"/>
            <a:chExt cx="4532416" cy="47738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0" r="6835" b="12317"/>
            <a:stretch/>
          </p:blipFill>
          <p:spPr>
            <a:xfrm>
              <a:off x="7659585" y="1650671"/>
              <a:ext cx="4532416" cy="477388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6" t="6595" r="9297" b="3094"/>
            <a:stretch/>
          </p:blipFill>
          <p:spPr bwMode="auto">
            <a:xfrm rot="947217">
              <a:off x="10951237" y="2001341"/>
              <a:ext cx="612983" cy="564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6" t="6595" r="9297" b="3094"/>
            <a:stretch/>
          </p:blipFill>
          <p:spPr bwMode="auto">
            <a:xfrm rot="19992544">
              <a:off x="8641316" y="1809262"/>
              <a:ext cx="756021" cy="69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6" t="6595" r="9297" b="3094"/>
            <a:stretch/>
          </p:blipFill>
          <p:spPr bwMode="auto">
            <a:xfrm rot="2154725">
              <a:off x="8771693" y="3052249"/>
              <a:ext cx="432432" cy="39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6" t="6595" r="9297" b="3094"/>
            <a:stretch/>
          </p:blipFill>
          <p:spPr bwMode="auto">
            <a:xfrm rot="19992544">
              <a:off x="11047554" y="2698195"/>
              <a:ext cx="504280" cy="46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8417017" y="5375966"/>
            <a:ext cx="3804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*Reducing sugars are sugars with an </a:t>
            </a:r>
            <a:b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aldehyde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ketone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group, which can </a:t>
            </a:r>
            <a:b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react with amino acids. These sugars can react </a:t>
            </a:r>
            <a:b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 other components of the food (e.g. amino acids) </a:t>
            </a:r>
            <a:b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 change the colour, taste and aroma of the food.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515</Words>
  <Application>Microsoft Office PowerPoint</Application>
  <PresentationFormat>Widescreen</PresentationFormat>
  <Paragraphs>49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Custom Design</vt:lpstr>
      <vt:lpstr>1_Custom Design</vt:lpstr>
      <vt:lpstr>3_Custom Design</vt:lpstr>
      <vt:lpstr>Background to cheese making</vt:lpstr>
      <vt:lpstr>Making a soft cheese</vt:lpstr>
      <vt:lpstr>The science behind your cheese </vt:lpstr>
      <vt:lpstr>Optional extra: the science of toast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Frances Meek</cp:lastModifiedBy>
  <cp:revision>65</cp:revision>
  <cp:lastPrinted>2019-03-12T13:14:26Z</cp:lastPrinted>
  <dcterms:created xsi:type="dcterms:W3CDTF">2018-10-10T09:22:08Z</dcterms:created>
  <dcterms:modified xsi:type="dcterms:W3CDTF">2019-06-12T09:02:50Z</dcterms:modified>
</cp:coreProperties>
</file>