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00" autoAdjust="0"/>
    <p:restoredTop sz="94660"/>
  </p:normalViewPr>
  <p:slideViewPr>
    <p:cSldViewPr>
      <p:cViewPr>
        <p:scale>
          <a:sx n="90" d="100"/>
          <a:sy n="90" d="100"/>
        </p:scale>
        <p:origin x="-1716" y="33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BF5-96C7-48E0-A4B8-788CA72544C0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F683-0FE9-4DE2-9C2F-7C5ED85CC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015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BF5-96C7-48E0-A4B8-788CA72544C0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F683-0FE9-4DE2-9C2F-7C5ED85CC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98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BF5-96C7-48E0-A4B8-788CA72544C0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F683-0FE9-4DE2-9C2F-7C5ED85CC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158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BF5-96C7-48E0-A4B8-788CA72544C0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F683-0FE9-4DE2-9C2F-7C5ED85CC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554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BF5-96C7-48E0-A4B8-788CA72544C0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F683-0FE9-4DE2-9C2F-7C5ED85CC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385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BF5-96C7-48E0-A4B8-788CA72544C0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F683-0FE9-4DE2-9C2F-7C5ED85CC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399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BF5-96C7-48E0-A4B8-788CA72544C0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F683-0FE9-4DE2-9C2F-7C5ED85CC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10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BF5-96C7-48E0-A4B8-788CA72544C0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F683-0FE9-4DE2-9C2F-7C5ED85CC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942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BF5-96C7-48E0-A4B8-788CA72544C0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F683-0FE9-4DE2-9C2F-7C5ED85CC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900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BF5-96C7-48E0-A4B8-788CA72544C0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F683-0FE9-4DE2-9C2F-7C5ED85CC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255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94BF5-96C7-48E0-A4B8-788CA72544C0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0F683-0FE9-4DE2-9C2F-7C5ED85CC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695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94BF5-96C7-48E0-A4B8-788CA72544C0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0F683-0FE9-4DE2-9C2F-7C5ED85CC6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372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  <a:effectLst/>
        </p:spPr>
      </p:pic>
      <p:sp>
        <p:nvSpPr>
          <p:cNvPr id="37" name="Rectangle 36"/>
          <p:cNvSpPr/>
          <p:nvPr/>
        </p:nvSpPr>
        <p:spPr>
          <a:xfrm>
            <a:off x="0" y="5097016"/>
            <a:ext cx="6858000" cy="3685477"/>
          </a:xfrm>
          <a:prstGeom prst="rect">
            <a:avLst/>
          </a:prstGeom>
          <a:solidFill>
            <a:srgbClr val="A6F2C4">
              <a:alpha val="1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7928" y="452240"/>
            <a:ext cx="5133280" cy="36004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58B44"/>
                </a:solidFill>
                <a:effectLst/>
                <a:uLnTx/>
                <a:uFillTx/>
                <a:latin typeface="Arial" charset="0"/>
                <a:cs typeface="Arial" charset="0"/>
              </a:rPr>
              <a:t>Milk foam information sheet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158B44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81932" y="1064568"/>
            <a:ext cx="2880320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58B44"/>
                </a:solidFill>
                <a:effectLst/>
                <a:uLnTx/>
                <a:uFillTx/>
                <a:latin typeface="Arial" charset="0"/>
                <a:cs typeface="Arial" charset="0"/>
              </a:rPr>
              <a:t>What are foams?</a:t>
            </a:r>
            <a:b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58B44"/>
                </a:solidFill>
                <a:effectLst/>
                <a:uLnTx/>
                <a:uFillTx/>
                <a:latin typeface="Arial" charset="0"/>
                <a:cs typeface="Arial" charset="0"/>
              </a:rPr>
            </a:br>
            <a:r>
              <a:rPr lang="en-GB" sz="1200" b="0" dirty="0" smtClean="0">
                <a:solidFill>
                  <a:schemeClr val="tx1"/>
                </a:solidFill>
              </a:rPr>
              <a:t>A foam is formed when air or another gas is trapped within a liquid or solid.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dirty="0" smtClean="0">
                <a:solidFill>
                  <a:schemeClr val="tx1"/>
                </a:solidFill>
              </a:rPr>
              <a:t>For a foam to be successful it must remain stable. An unstable foam quickly collapses and becomes unusable.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lvl="0"/>
            <a:r>
              <a:rPr lang="en-GB" sz="1200" b="0" dirty="0" smtClean="0">
                <a:solidFill>
                  <a:schemeClr val="tx1"/>
                </a:solidFill>
              </a:rPr>
              <a:t>Many foods are foams, including meringue, whipped cream, cakes and even </a:t>
            </a:r>
            <a:r>
              <a:rPr lang="en-GB" sz="1200" b="0" dirty="0">
                <a:solidFill>
                  <a:schemeClr val="tx1"/>
                </a:solidFill>
              </a:rPr>
              <a:t>bread! </a:t>
            </a:r>
            <a:endParaRPr lang="en-GB" sz="1200" b="0" dirty="0" smtClean="0">
              <a:solidFill>
                <a:schemeClr val="tx1"/>
              </a:solidFill>
            </a:endParaRPr>
          </a:p>
          <a:p>
            <a:pPr lvl="0"/>
            <a:endParaRPr lang="en-GB" sz="1200" b="0" dirty="0">
              <a:solidFill>
                <a:schemeClr val="tx1"/>
              </a:solidFill>
            </a:endParaRPr>
          </a:p>
          <a:p>
            <a:pPr lvl="0"/>
            <a:r>
              <a:rPr lang="en-GB" sz="1200" b="0" dirty="0" smtClean="0">
                <a:solidFill>
                  <a:schemeClr val="tx1"/>
                </a:solidFill>
              </a:rPr>
              <a:t>A </a:t>
            </a:r>
            <a:r>
              <a:rPr lang="en-GB" sz="1200" b="0" dirty="0">
                <a:solidFill>
                  <a:schemeClr val="tx1"/>
                </a:solidFill>
              </a:rPr>
              <a:t>milk foam is created by frothing milk, allowing air to be trapped by the liquid.</a:t>
            </a:r>
          </a:p>
          <a:p>
            <a:pPr lvl="0"/>
            <a:endParaRPr lang="en-GB" sz="1200" b="0" dirty="0">
              <a:solidFill>
                <a:schemeClr val="tx1"/>
              </a:solidFill>
            </a:endParaRPr>
          </a:p>
          <a:p>
            <a:pPr lvl="0"/>
            <a:r>
              <a:rPr lang="en-GB" sz="1200" b="0" dirty="0">
                <a:solidFill>
                  <a:schemeClr val="tx1"/>
                </a:solidFill>
              </a:rPr>
              <a:t>Milk contains </a:t>
            </a:r>
            <a:r>
              <a:rPr lang="en-GB" sz="1200" b="0" dirty="0" smtClean="0">
                <a:solidFill>
                  <a:schemeClr val="tx1"/>
                </a:solidFill>
              </a:rPr>
              <a:t>proteins. </a:t>
            </a:r>
            <a:r>
              <a:rPr lang="en-GB" sz="1200" b="0" dirty="0">
                <a:solidFill>
                  <a:schemeClr val="tx1"/>
                </a:solidFill>
              </a:rPr>
              <a:t>These proteins are normally tightly folded, but when </a:t>
            </a:r>
            <a:r>
              <a:rPr lang="en-GB" sz="1200" b="0" smtClean="0">
                <a:solidFill>
                  <a:schemeClr val="tx1"/>
                </a:solidFill>
              </a:rPr>
              <a:t>the milk </a:t>
            </a:r>
            <a:r>
              <a:rPr lang="en-GB" sz="1200" b="0" dirty="0" smtClean="0">
                <a:solidFill>
                  <a:schemeClr val="tx1"/>
                </a:solidFill>
              </a:rPr>
              <a:t>is frothed </a:t>
            </a:r>
            <a:r>
              <a:rPr lang="en-GB" sz="1200" b="0" dirty="0">
                <a:solidFill>
                  <a:schemeClr val="tx1"/>
                </a:solidFill>
              </a:rPr>
              <a:t>enough they can ‘denature’ and change their shape</a:t>
            </a:r>
            <a:r>
              <a:rPr lang="en-GB" sz="1200" b="0" dirty="0" smtClean="0">
                <a:solidFill>
                  <a:schemeClr val="tx1"/>
                </a:solidFill>
              </a:rPr>
              <a:t>.</a:t>
            </a:r>
          </a:p>
          <a:p>
            <a:pPr lvl="0"/>
            <a:endParaRPr lang="en-GB" sz="1200" b="0" dirty="0" smtClean="0">
              <a:solidFill>
                <a:schemeClr val="tx1"/>
              </a:solidFill>
            </a:endParaRPr>
          </a:p>
          <a:p>
            <a:r>
              <a:rPr lang="en-GB" sz="1200" b="0" dirty="0">
                <a:solidFill>
                  <a:schemeClr val="tx1"/>
                </a:solidFill>
              </a:rPr>
              <a:t>They can then bond together in a network. This network surrounds the air bubbles and makes the foam </a:t>
            </a:r>
            <a:r>
              <a:rPr lang="en-GB" sz="1200" b="0" dirty="0" smtClean="0">
                <a:solidFill>
                  <a:schemeClr val="tx1"/>
                </a:solidFill>
              </a:rPr>
              <a:t>stronger.</a:t>
            </a:r>
            <a:endParaRPr lang="en-GB" sz="1200" b="0" dirty="0">
              <a:solidFill>
                <a:schemeClr val="tx1"/>
              </a:solidFill>
            </a:endParaRPr>
          </a:p>
          <a:p>
            <a:pPr lvl="0"/>
            <a:endParaRPr lang="en-GB" sz="1200" b="0" dirty="0">
              <a:solidFill>
                <a:schemeClr val="tx1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3308843" y="1306675"/>
            <a:ext cx="2664296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noProof="0" dirty="0" smtClean="0">
                <a:solidFill>
                  <a:schemeClr val="tx1"/>
                </a:solidFill>
              </a:rPr>
              <a:t>When </a:t>
            </a:r>
            <a:r>
              <a:rPr lang="en-GB" sz="1200" noProof="0" dirty="0" smtClean="0">
                <a:solidFill>
                  <a:schemeClr val="tx1"/>
                </a:solidFill>
              </a:rPr>
              <a:t>fat</a:t>
            </a:r>
            <a:r>
              <a:rPr lang="en-GB" sz="1200" b="0" noProof="0" dirty="0" smtClean="0">
                <a:solidFill>
                  <a:schemeClr val="tx1"/>
                </a:solidFill>
              </a:rPr>
              <a:t> is present, it can disrupt the protein network and burst the fragile air </a:t>
            </a:r>
            <a:r>
              <a:rPr lang="en-GB" sz="1200" b="0" noProof="0" dirty="0" err="1" smtClean="0">
                <a:solidFill>
                  <a:schemeClr val="tx1"/>
                </a:solidFill>
              </a:rPr>
              <a:t>bubb</a:t>
            </a:r>
            <a:r>
              <a:rPr lang="en-GB" sz="1200" b="0" dirty="0" smtClean="0">
                <a:solidFill>
                  <a:schemeClr val="tx1"/>
                </a:solidFill>
              </a:rPr>
              <a:t>les.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dirty="0" smtClean="0">
                <a:solidFill>
                  <a:schemeClr val="tx1"/>
                </a:solidFill>
              </a:rPr>
              <a:t>In some products, </a:t>
            </a:r>
            <a:r>
              <a:rPr lang="en-GB" sz="1200" dirty="0" smtClean="0">
                <a:solidFill>
                  <a:schemeClr val="tx1"/>
                </a:solidFill>
              </a:rPr>
              <a:t>stabilisers</a:t>
            </a:r>
            <a:r>
              <a:rPr lang="en-GB" sz="1200" b="0" dirty="0" smtClean="0">
                <a:solidFill>
                  <a:schemeClr val="tx1"/>
                </a:solidFill>
              </a:rPr>
              <a:t> and </a:t>
            </a:r>
            <a:r>
              <a:rPr lang="en-GB" sz="1200" dirty="0" smtClean="0">
                <a:solidFill>
                  <a:schemeClr val="tx1"/>
                </a:solidFill>
              </a:rPr>
              <a:t>emulsifiers</a:t>
            </a:r>
            <a:r>
              <a:rPr lang="en-GB" sz="1200" b="0" dirty="0" smtClean="0">
                <a:solidFill>
                  <a:schemeClr val="tx1"/>
                </a:solidFill>
              </a:rPr>
              <a:t> are added, which can help to keep the foam stable.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dirty="0" smtClean="0">
                <a:solidFill>
                  <a:schemeClr val="tx1"/>
                </a:solidFill>
              </a:rPr>
              <a:t>Below is a before and after example of a milk foam.</a:t>
            </a: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58B44"/>
                </a:solidFill>
                <a:effectLst/>
                <a:uLnTx/>
                <a:uFillTx/>
                <a:latin typeface="Arial" charset="0"/>
                <a:cs typeface="Arial" charset="0"/>
              </a:rPr>
              <a:t/>
            </a:r>
            <a:b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58B44"/>
                </a:solidFill>
                <a:effectLst/>
                <a:uLnTx/>
                <a:uFillTx/>
                <a:latin typeface="Arial" charset="0"/>
                <a:cs typeface="Arial" charset="0"/>
              </a:rPr>
            </a:b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58B44"/>
                </a:solidFill>
                <a:effectLst/>
                <a:uLnTx/>
                <a:uFillTx/>
                <a:latin typeface="Arial" charset="0"/>
                <a:cs typeface="Arial" charset="0"/>
              </a:rPr>
              <a:t/>
            </a:r>
            <a:b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58B44"/>
                </a:solidFill>
                <a:effectLst/>
                <a:uLnTx/>
                <a:uFillTx/>
                <a:latin typeface="Arial" charset="0"/>
                <a:cs typeface="Arial" charset="0"/>
              </a:rPr>
            </a:b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158B44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188641" y="5241032"/>
            <a:ext cx="3549104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58B44"/>
                </a:solidFill>
                <a:effectLst/>
                <a:uLnTx/>
                <a:uFillTx/>
                <a:latin typeface="Arial" charset="0"/>
                <a:cs typeface="Arial" charset="0"/>
              </a:rPr>
              <a:t>Milk foam experiment</a:t>
            </a:r>
            <a:b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58B44"/>
                </a:solidFill>
                <a:effectLst/>
                <a:uLnTx/>
                <a:uFillTx/>
                <a:latin typeface="Arial" charset="0"/>
                <a:cs typeface="Arial" charset="0"/>
              </a:rPr>
            </a:br>
            <a:r>
              <a:rPr lang="en-GB" sz="1200" dirty="0" smtClean="0">
                <a:solidFill>
                  <a:schemeClr val="tx1"/>
                </a:solidFill>
              </a:rPr>
              <a:t>You will need: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skimmed milk, whole </a:t>
            </a:r>
            <a:r>
              <a:rPr lang="en-GB" sz="1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milk </a:t>
            </a:r>
            <a:r>
              <a:rPr lang="en-GB" sz="12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2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2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a dairy </a:t>
            </a:r>
            <a:r>
              <a:rPr lang="en-GB" sz="1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alternative;</a:t>
            </a:r>
            <a:endParaRPr lang="en-GB" sz="12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three</a:t>
            </a:r>
            <a:r>
              <a:rPr lang="en-GB" sz="1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small clear </a:t>
            </a:r>
            <a:r>
              <a:rPr lang="en-GB" sz="1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bowls or cups;</a:t>
            </a:r>
            <a:endParaRPr lang="en-GB" sz="12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hand-held milk </a:t>
            </a:r>
            <a:r>
              <a:rPr lang="en-GB" sz="12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frother</a:t>
            </a:r>
            <a:r>
              <a:rPr lang="en-GB" sz="1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GB" sz="12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timer;</a:t>
            </a:r>
            <a:endParaRPr lang="en-GB" sz="12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measuring </a:t>
            </a:r>
            <a:r>
              <a:rPr lang="en-GB" sz="1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Method:</a:t>
            </a:r>
          </a:p>
          <a:p>
            <a:pPr marL="228600" indent="-2286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sz="1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Measure 50ml of the milks and dairy alternative and pour into the bowls or cups. Label clearly.</a:t>
            </a:r>
            <a:endParaRPr lang="en-GB" sz="12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sz="1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the milk </a:t>
            </a:r>
            <a:r>
              <a:rPr lang="en-GB" sz="1200" b="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frother</a:t>
            </a:r>
            <a:r>
              <a:rPr lang="en-GB" sz="1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froth the liquid for 20 seconds.</a:t>
            </a:r>
            <a:endParaRPr lang="en-GB" sz="12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sz="1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has happened? Write down your observations.</a:t>
            </a:r>
          </a:p>
          <a:p>
            <a:pPr marL="228600" indent="-2286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sz="1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Taste the foam. Write down your observations.</a:t>
            </a:r>
            <a:endParaRPr lang="en-GB" sz="12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sz="1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the foam again after </a:t>
            </a:r>
            <a:r>
              <a:rPr lang="en-GB" sz="1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</a:t>
            </a:r>
            <a:r>
              <a:rPr lang="en-GB" sz="12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then 10 minutes. What has happened to the foam? </a:t>
            </a:r>
            <a:endParaRPr lang="en-GB" sz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58B44"/>
                </a:solidFill>
                <a:effectLst/>
                <a:uLnTx/>
                <a:uFillTx/>
                <a:latin typeface="Arial" charset="0"/>
                <a:cs typeface="Arial" charset="0"/>
              </a:rPr>
              <a:t/>
            </a:r>
            <a:b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58B44"/>
                </a:solidFill>
                <a:effectLst/>
                <a:uLnTx/>
                <a:uFillTx/>
                <a:latin typeface="Arial" charset="0"/>
                <a:cs typeface="Arial" charset="0"/>
              </a:rPr>
            </a:b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58B44"/>
                </a:solidFill>
                <a:effectLst/>
                <a:uLnTx/>
                <a:uFillTx/>
                <a:latin typeface="Arial" charset="0"/>
                <a:cs typeface="Arial" charset="0"/>
              </a:rPr>
              <a:t/>
            </a:r>
            <a:b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58B44"/>
                </a:solidFill>
                <a:effectLst/>
                <a:uLnTx/>
                <a:uFillTx/>
                <a:latin typeface="Arial" charset="0"/>
                <a:cs typeface="Arial" charset="0"/>
              </a:rPr>
            </a:b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158B44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grpSp>
        <p:nvGrpSpPr>
          <p:cNvPr id="87" name="Group 86"/>
          <p:cNvGrpSpPr/>
          <p:nvPr/>
        </p:nvGrpSpPr>
        <p:grpSpPr>
          <a:xfrm>
            <a:off x="3103237" y="3008784"/>
            <a:ext cx="3600400" cy="1944216"/>
            <a:chOff x="3068960" y="2720752"/>
            <a:chExt cx="3600400" cy="1944216"/>
          </a:xfrm>
        </p:grpSpPr>
        <p:sp>
          <p:nvSpPr>
            <p:cNvPr id="45" name="Rounded Rectangle 44"/>
            <p:cNvSpPr/>
            <p:nvPr/>
          </p:nvSpPr>
          <p:spPr>
            <a:xfrm>
              <a:off x="3068960" y="2720752"/>
              <a:ext cx="3600400" cy="1944216"/>
            </a:xfrm>
            <a:prstGeom prst="roundRect">
              <a:avLst/>
            </a:prstGeom>
            <a:solidFill>
              <a:srgbClr val="0092D4">
                <a:alpha val="2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1" name="Picture 10"/>
            <p:cNvPicPr>
              <a:picLocks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891" t="12294" r="39654" b="11862"/>
            <a:stretch/>
          </p:blipFill>
          <p:spPr>
            <a:xfrm rot="5400000">
              <a:off x="3319584" y="2892938"/>
              <a:ext cx="1224136" cy="1252438"/>
            </a:xfrm>
            <a:prstGeom prst="rect">
              <a:avLst/>
            </a:prstGeom>
            <a:effectLst/>
          </p:spPr>
        </p:pic>
        <p:pic>
          <p:nvPicPr>
            <p:cNvPr id="12" name="Picture 11"/>
            <p:cNvPicPr>
              <a:picLocks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139" r="40952" b="10995"/>
            <a:stretch/>
          </p:blipFill>
          <p:spPr>
            <a:xfrm rot="5400000">
              <a:off x="5243351" y="2892938"/>
              <a:ext cx="1224136" cy="1252438"/>
            </a:xfrm>
            <a:prstGeom prst="rect">
              <a:avLst/>
            </a:prstGeom>
            <a:effectLst/>
          </p:spPr>
        </p:pic>
        <p:sp>
          <p:nvSpPr>
            <p:cNvPr id="16" name="Right Arrow 15"/>
            <p:cNvSpPr/>
            <p:nvPr/>
          </p:nvSpPr>
          <p:spPr>
            <a:xfrm>
              <a:off x="4630881" y="3345453"/>
              <a:ext cx="545112" cy="347407"/>
            </a:xfrm>
            <a:prstGeom prst="rightArrow">
              <a:avLst/>
            </a:prstGeom>
            <a:solidFill>
              <a:srgbClr val="4BAA24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3535608" y="4304928"/>
              <a:ext cx="792088" cy="216024"/>
            </a:xfrm>
            <a:prstGeom prst="roundRect">
              <a:avLst/>
            </a:prstGeom>
            <a:solidFill>
              <a:srgbClr val="E6007E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Before</a:t>
              </a:r>
              <a:endParaRPr lang="en-GB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5459375" y="4304928"/>
              <a:ext cx="792088" cy="216024"/>
            </a:xfrm>
            <a:prstGeom prst="roundRect">
              <a:avLst/>
            </a:prstGeom>
            <a:solidFill>
              <a:srgbClr val="E6007E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After</a:t>
              </a:r>
              <a:endParaRPr lang="en-GB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6" name="Title 1_Copy"/>
          <p:cNvSpPr txBox="1">
            <a:spLocks/>
          </p:cNvSpPr>
          <p:nvPr/>
        </p:nvSpPr>
        <p:spPr>
          <a:xfrm>
            <a:off x="3734364" y="5242558"/>
            <a:ext cx="2948668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58B44"/>
                </a:solidFill>
                <a:effectLst/>
                <a:uLnTx/>
                <a:uFillTx/>
                <a:latin typeface="Arial" charset="0"/>
                <a:cs typeface="Arial" charset="0"/>
              </a:rPr>
              <a:t>Questions</a:t>
            </a:r>
            <a:endParaRPr lang="en-GB" sz="2000" dirty="0"/>
          </a:p>
          <a:p>
            <a:pPr marL="171450" marR="0" lvl="0" indent="-17145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b="0" noProof="0" dirty="0" smtClean="0">
                <a:solidFill>
                  <a:schemeClr val="tx1"/>
                </a:solidFill>
              </a:rPr>
              <a:t>Which foam was the most stable?</a:t>
            </a:r>
          </a:p>
          <a:p>
            <a:pPr marL="171450" marR="0" lvl="0" indent="-17145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cs typeface="Arial" charset="0"/>
              </a:rPr>
              <a:t>Why</a:t>
            </a:r>
            <a:r>
              <a:rPr kumimoji="0" lang="en-GB" sz="12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cs typeface="Arial" charset="0"/>
              </a:rPr>
              <a:t> do you think that is?</a:t>
            </a:r>
          </a:p>
          <a:p>
            <a:pPr marL="171450" marR="0" lvl="0" indent="-17145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200" b="0" dirty="0" smtClean="0">
                <a:solidFill>
                  <a:schemeClr val="tx1"/>
                </a:solidFill>
              </a:rPr>
              <a:t>What might be making the least stable foam unstable?</a:t>
            </a:r>
          </a:p>
          <a:p>
            <a:pPr marL="171450" marR="0" lvl="0" indent="-17145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cs typeface="Arial" charset="0"/>
              </a:rPr>
              <a:t>Why might a dairy alternative have a stable foam, even if it has a low protein content?</a:t>
            </a: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58B44"/>
                </a:solidFill>
                <a:effectLst/>
                <a:uLnTx/>
                <a:uFillTx/>
                <a:latin typeface="Arial" charset="0"/>
                <a:cs typeface="Arial" charset="0"/>
              </a:rPr>
              <a:t/>
            </a:r>
            <a:b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58B44"/>
                </a:solidFill>
                <a:effectLst/>
                <a:uLnTx/>
                <a:uFillTx/>
                <a:latin typeface="Arial" charset="0"/>
                <a:cs typeface="Arial" charset="0"/>
              </a:rPr>
            </a:b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58B44"/>
                </a:solidFill>
                <a:effectLst/>
                <a:uLnTx/>
                <a:uFillTx/>
                <a:latin typeface="Arial" charset="0"/>
                <a:cs typeface="Arial" charset="0"/>
              </a:rPr>
              <a:t/>
            </a:r>
            <a:b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58B44"/>
                </a:solidFill>
                <a:effectLst/>
                <a:uLnTx/>
                <a:uFillTx/>
                <a:latin typeface="Arial" charset="0"/>
                <a:cs typeface="Arial" charset="0"/>
              </a:rPr>
            </a:b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158B44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pic>
        <p:nvPicPr>
          <p:cNvPr id="88" name="Picture 8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267" b="6349"/>
          <a:stretch/>
        </p:blipFill>
        <p:spPr>
          <a:xfrm>
            <a:off x="3819737" y="7041232"/>
            <a:ext cx="2696178" cy="148394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9" name="Title 1_Copy"/>
          <p:cNvSpPr txBox="1">
            <a:spLocks/>
          </p:cNvSpPr>
          <p:nvPr/>
        </p:nvSpPr>
        <p:spPr>
          <a:xfrm>
            <a:off x="4231722" y="8545200"/>
            <a:ext cx="1872208" cy="202915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cs typeface="Arial" charset="0"/>
              </a:rPr>
              <a:t>An example of the experiment set up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92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93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</p:spTree>
    <p:extLst>
      <p:ext uri="{BB962C8B-B14F-4D97-AF65-F5344CB8AC3E}">
        <p14:creationId xmlns:p14="http://schemas.microsoft.com/office/powerpoint/2010/main" val="1609917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122</Words>
  <Application>Microsoft Office PowerPoint</Application>
  <PresentationFormat>A4 Paper (210x297 mm)</PresentationFormat>
  <Paragraphs>42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9</cp:revision>
  <cp:lastPrinted>2019-03-11T16:04:35Z</cp:lastPrinted>
  <dcterms:created xsi:type="dcterms:W3CDTF">2019-03-11T15:12:30Z</dcterms:created>
  <dcterms:modified xsi:type="dcterms:W3CDTF">2019-03-18T10:07:20Z</dcterms:modified>
</cp:coreProperties>
</file>