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  <p:sldMasterId id="2147483656" r:id="rId3"/>
  </p:sldMasterIdLst>
  <p:sldIdLst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D9BD"/>
    <a:srgbClr val="158B44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99" autoAdjust="0"/>
    <p:restoredTop sz="99652" autoAdjust="0"/>
  </p:normalViewPr>
  <p:slideViewPr>
    <p:cSldViewPr snapToGrid="0" snapToObjects="1">
      <p:cViewPr>
        <p:scale>
          <a:sx n="80" d="100"/>
          <a:sy n="80" d="100"/>
        </p:scale>
        <p:origin x="-72" y="-7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158B4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158B4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C7D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69276" y="2571092"/>
            <a:ext cx="4680000" cy="360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285750" indent="-285750">
              <a:buSzPct val="90000"/>
              <a:buFont typeface="Arial" charset="0"/>
              <a:buChar char="•"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Body text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158B4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 smtClean="0"/>
              <a:t>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foodafactoflife.org.uk/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2019</a:t>
            </a:r>
            <a:endParaRPr lang="en-US" sz="900" b="0" i="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0" t="16952" r="14720" b="11554"/>
          <a:stretch/>
        </p:blipFill>
        <p:spPr>
          <a:xfrm>
            <a:off x="8071262" y="2589215"/>
            <a:ext cx="4120738" cy="27903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What are foams?</a:t>
            </a:r>
            <a:br>
              <a:rPr lang="en-GB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009" y="2283798"/>
            <a:ext cx="7665966" cy="3600000"/>
          </a:xfrm>
        </p:spPr>
        <p:txBody>
          <a:bodyPr/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foam is formed when a gas (usually air) is suspended in either a liquid or solid matrix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There are a number of different ways foams can form, but the desired result remains the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same: Incorporate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air into the liquid or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solid.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Most foams are unstable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when they form.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This means that over time, they tend to collapse. </a:t>
            </a:r>
            <a:b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This occurs for a number of reasons, including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Liquid surrounding the air bubbles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draining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away due to gravity. This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causes air bubbles to rupture.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Other components of the food interfering with the foam. For example, when fat from egg yolks is accidentally incorporated into egg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whites,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foam will form poorly and collapse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quickly.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71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>
            <a:grpSpLocks/>
          </p:cNvGrpSpPr>
          <p:nvPr/>
        </p:nvGrpSpPr>
        <p:grpSpPr>
          <a:xfrm>
            <a:off x="4872213" y="4271095"/>
            <a:ext cx="2506262" cy="2282699"/>
            <a:chOff x="4932582" y="4422752"/>
            <a:chExt cx="2376264" cy="2144868"/>
          </a:xfrm>
        </p:grpSpPr>
        <p:pic>
          <p:nvPicPr>
            <p:cNvPr id="19" name="Picture 18"/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53" t="17004" r="59552" b="68636"/>
            <a:stretch/>
          </p:blipFill>
          <p:spPr>
            <a:xfrm>
              <a:off x="4932582" y="4422752"/>
              <a:ext cx="2376264" cy="214486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71" b="8046"/>
            <a:stretch/>
          </p:blipFill>
          <p:spPr>
            <a:xfrm>
              <a:off x="5226798" y="4658616"/>
              <a:ext cx="1764552" cy="1523129"/>
            </a:xfrm>
            <a:prstGeom prst="rect">
              <a:avLst/>
            </a:prstGeom>
          </p:spPr>
        </p:pic>
      </p:grpSp>
      <p:grpSp>
        <p:nvGrpSpPr>
          <p:cNvPr id="49" name="Group 48"/>
          <p:cNvGrpSpPr>
            <a:grpSpLocks/>
          </p:cNvGrpSpPr>
          <p:nvPr/>
        </p:nvGrpSpPr>
        <p:grpSpPr>
          <a:xfrm>
            <a:off x="8614191" y="4271095"/>
            <a:ext cx="2506262" cy="2282699"/>
            <a:chOff x="8679189" y="4422752"/>
            <a:chExt cx="2376264" cy="2144868"/>
          </a:xfrm>
        </p:grpSpPr>
        <p:pic>
          <p:nvPicPr>
            <p:cNvPr id="9" name="Picture 8"/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53" t="17004" r="59552" b="68636"/>
            <a:stretch/>
          </p:blipFill>
          <p:spPr>
            <a:xfrm>
              <a:off x="8679189" y="4422752"/>
              <a:ext cx="2376264" cy="2144868"/>
            </a:xfrm>
            <a:prstGeom prst="rect">
              <a:avLst/>
            </a:prstGeom>
          </p:spPr>
        </p:pic>
        <p:sp>
          <p:nvSpPr>
            <p:cNvPr id="10" name="Rectangle 9"/>
            <p:cNvSpPr>
              <a:spLocks/>
            </p:cNvSpPr>
            <p:nvPr/>
          </p:nvSpPr>
          <p:spPr>
            <a:xfrm>
              <a:off x="8928100" y="4653136"/>
              <a:ext cx="1804049" cy="1528609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  <a:ln w="25400" cap="flat" cmpd="sng" algn="ctr">
              <a:noFill/>
              <a:prstDash val="solid"/>
            </a:ln>
            <a:effectLst/>
            <a:extLst>
              <a:ext uri="{91240B29-F687-4F45-9708-019B960494DF}">
                <a14:hiddenLine xmlns:a14="http://schemas.microsoft.com/office/drawing/2010/main" w="25400" cap="flat" cmpd="sng" algn="ctr">
                  <a:solidFill>
                    <a:srgbClr val="FF0000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Common </a:t>
            </a:r>
            <a:r>
              <a:rPr lang="en-GB" dirty="0" smtClean="0"/>
              <a:t>culinary </a:t>
            </a:r>
            <a:r>
              <a:rPr lang="en-GB" dirty="0"/>
              <a:t>foams</a:t>
            </a:r>
          </a:p>
        </p:txBody>
      </p:sp>
      <p:grpSp>
        <p:nvGrpSpPr>
          <p:cNvPr id="47" name="Group 46"/>
          <p:cNvGrpSpPr>
            <a:grpSpLocks/>
          </p:cNvGrpSpPr>
          <p:nvPr/>
        </p:nvGrpSpPr>
        <p:grpSpPr>
          <a:xfrm>
            <a:off x="1002797" y="4271095"/>
            <a:ext cx="2506262" cy="2282699"/>
            <a:chOff x="1037569" y="4422752"/>
            <a:chExt cx="2376264" cy="2144868"/>
          </a:xfrm>
        </p:grpSpPr>
        <p:pic>
          <p:nvPicPr>
            <p:cNvPr id="5" name="Picture 4"/>
            <p:cNvPicPr>
              <a:picLocks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53" t="17004" r="59552" b="68636"/>
            <a:stretch/>
          </p:blipFill>
          <p:spPr>
            <a:xfrm>
              <a:off x="1037569" y="4422752"/>
              <a:ext cx="2376264" cy="214486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2" r="17142"/>
            <a:stretch/>
          </p:blipFill>
          <p:spPr>
            <a:xfrm>
              <a:off x="1271464" y="4653136"/>
              <a:ext cx="1800200" cy="1584175"/>
            </a:xfrm>
            <a:prstGeom prst="rect">
              <a:avLst/>
            </a:prstGeom>
          </p:spPr>
        </p:pic>
      </p:grpSp>
      <p:sp>
        <p:nvSpPr>
          <p:cNvPr id="7" name="Subtitle 2"/>
          <p:cNvSpPr txBox="1">
            <a:spLocks/>
          </p:cNvSpPr>
          <p:nvPr/>
        </p:nvSpPr>
        <p:spPr>
          <a:xfrm>
            <a:off x="8127527" y="2129791"/>
            <a:ext cx="3479589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Egg white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foams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are also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formed by mechanical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action, which denatures the proteins. </a:t>
            </a: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denatured, the proteins form a network, trapping air in-between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These foams can be stabilised by cooking (e.g. meringues).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8695" y="2129791"/>
            <a:ext cx="3734466" cy="3600000"/>
          </a:xfrm>
        </p:spPr>
        <p:txBody>
          <a:bodyPr/>
          <a:lstStyle/>
          <a:p>
            <a:pPr marL="0" indent="0" algn="ctr"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Bread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is a solid foam that is formed due to yeast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which produce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Baking the bread makes the foam stable.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foam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can collapse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bread is left to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rise for too long,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bubbles of CO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coalesce (join together),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thinning the supporting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structure.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4385549" y="2129791"/>
            <a:ext cx="3479589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charset="0"/>
              <a:buChar char="•"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Whipped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cream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formed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by mechanical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action (i.e. whipping).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 relies on fat to be stable.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Cream needs to have a high fat percentage and be chilled to whip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properly.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This is because the fat needs to be in a more solid state for the foam to be stable.</a:t>
            </a:r>
          </a:p>
        </p:txBody>
      </p:sp>
    </p:spTree>
    <p:extLst>
      <p:ext uri="{BB962C8B-B14F-4D97-AF65-F5344CB8AC3E}">
        <p14:creationId xmlns:p14="http://schemas.microsoft.com/office/powerpoint/2010/main" val="156151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Milk frothing experiment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pic>
        <p:nvPicPr>
          <p:cNvPr id="8" name="Picture 7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" t="12294" r="39654" b="11862"/>
          <a:stretch/>
        </p:blipFill>
        <p:spPr>
          <a:xfrm rot="5400000">
            <a:off x="808882" y="3894104"/>
            <a:ext cx="2336607" cy="2684836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 r="40952" b="10995"/>
          <a:stretch/>
        </p:blipFill>
        <p:spPr>
          <a:xfrm rot="5400000">
            <a:off x="9115487" y="3894105"/>
            <a:ext cx="2336607" cy="2684836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ounded Rectangle 11"/>
          <p:cNvSpPr/>
          <p:nvPr/>
        </p:nvSpPr>
        <p:spPr>
          <a:xfrm>
            <a:off x="634768" y="4068219"/>
            <a:ext cx="1236047" cy="276999"/>
          </a:xfrm>
          <a:prstGeom prst="roundRect">
            <a:avLst/>
          </a:prstGeom>
          <a:solidFill>
            <a:srgbClr val="0092D4"/>
          </a:solidFill>
          <a:ln>
            <a:solidFill>
              <a:srgbClr val="0092D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Before</a:t>
            </a:r>
            <a:endParaRPr lang="en-GB" dirty="0"/>
          </a:p>
        </p:txBody>
      </p:sp>
      <p:sp>
        <p:nvSpPr>
          <p:cNvPr id="13" name="Rounded Rectangle 12"/>
          <p:cNvSpPr/>
          <p:nvPr/>
        </p:nvSpPr>
        <p:spPr>
          <a:xfrm>
            <a:off x="8941373" y="4068219"/>
            <a:ext cx="1236047" cy="276999"/>
          </a:xfrm>
          <a:prstGeom prst="roundRect">
            <a:avLst/>
          </a:prstGeom>
          <a:solidFill>
            <a:srgbClr val="0092D4"/>
          </a:solidFill>
          <a:ln>
            <a:solidFill>
              <a:srgbClr val="0092D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After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375576" y="2053288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158B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Which foam appears to be the most stable?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How do the foams look different?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Why do you think some foams were more stable than others?</a:t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2053288"/>
            <a:ext cx="370486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158B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</a:t>
            </a:r>
            <a:r>
              <a:rPr lang="en-GB" dirty="0">
                <a:solidFill>
                  <a:srgbClr val="158B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dirty="0" smtClean="0">
              <a:solidFill>
                <a:srgbClr val="158B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skimmed milk, whole milk </a:t>
            </a:r>
            <a:b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and a dairy alternative;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small clear bowls or cups;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hand-held milk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frother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timer;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measuring jug.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42971" y="2062977"/>
            <a:ext cx="4320480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158B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Instructions:</a:t>
            </a:r>
          </a:p>
          <a:p>
            <a:pPr marL="342900" indent="-34290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Measure 50ml of the milks and dairy alternative and pour into the bowls or cups. Label clearly.</a:t>
            </a:r>
          </a:p>
          <a:p>
            <a:pPr marL="342900" indent="-34290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Using the milk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frother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froth the liquid for 20 seconds.</a:t>
            </a:r>
          </a:p>
          <a:p>
            <a:pPr marL="342900" indent="-34290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Ask pupils to look at and taste the foam, then write down their observations.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Check the foam again after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and then 10 minutes.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Ask your pupils to write down their observations. What has happened to each foam?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51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t="2374" r="86643" b="74380"/>
          <a:stretch/>
        </p:blipFill>
        <p:spPr>
          <a:xfrm>
            <a:off x="9275471" y="1568158"/>
            <a:ext cx="2408029" cy="4969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What </a:t>
            </a:r>
            <a:r>
              <a:rPr lang="en-GB" dirty="0" smtClean="0"/>
              <a:t>can the experiment tell us?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008" y="2283798"/>
            <a:ext cx="8402236" cy="3600000"/>
          </a:xfrm>
          <a:ln>
            <a:noFill/>
          </a:ln>
        </p:spPr>
        <p:txBody>
          <a:bodyPr/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milk foam experiment is an example of a foam that is stabilised by a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protein network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When the milk is frothed, the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casein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whey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proteins are denatured and bond to each other, forming a network that helps to hold the foam together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When fat is present, it can disrupt the protein network and burst the fragile air bubbles.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This is why the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whole milk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foam collapses much faster than the skimmed milk foam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Dairy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alternatives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tend to have quite low amounts of protein, and more fat than skimmed milk. However, they also usually contain stabilisers and emulsifiers (including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lecithin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carrageenan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locust bean gum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). These help to support the foam when it is formed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Other dairy alternatives may contain different additives, meaning they behave differently.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t="8672" r="38019" b="12366"/>
          <a:stretch/>
        </p:blipFill>
        <p:spPr>
          <a:xfrm rot="5563989">
            <a:off x="9817252" y="1922490"/>
            <a:ext cx="1339172" cy="1647081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3" r="46983" b="14214"/>
          <a:stretch/>
        </p:blipFill>
        <p:spPr>
          <a:xfrm rot="5570250">
            <a:off x="9754493" y="3299194"/>
            <a:ext cx="1327428" cy="1667979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" t="9697" r="45108" b="17922"/>
          <a:stretch/>
        </p:blipFill>
        <p:spPr>
          <a:xfrm rot="5564699">
            <a:off x="9683688" y="4704215"/>
            <a:ext cx="1332545" cy="165514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 rot="19823109">
            <a:off x="9364018" y="2088109"/>
            <a:ext cx="1071936" cy="211540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Almond</a:t>
            </a:r>
            <a:endParaRPr lang="en-GB" dirty="0"/>
          </a:p>
        </p:txBody>
      </p:sp>
      <p:sp>
        <p:nvSpPr>
          <p:cNvPr id="12" name="Rounded Rectangle 11"/>
          <p:cNvSpPr/>
          <p:nvPr/>
        </p:nvSpPr>
        <p:spPr>
          <a:xfrm rot="19823109">
            <a:off x="9324144" y="3432412"/>
            <a:ext cx="1071936" cy="211540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Whole</a:t>
            </a:r>
            <a:endParaRPr lang="en-GB" dirty="0"/>
          </a:p>
        </p:txBody>
      </p:sp>
      <p:sp>
        <p:nvSpPr>
          <p:cNvPr id="13" name="Rounded Rectangle 12"/>
          <p:cNvSpPr/>
          <p:nvPr/>
        </p:nvSpPr>
        <p:spPr>
          <a:xfrm rot="19823109">
            <a:off x="9257724" y="4817663"/>
            <a:ext cx="1071936" cy="211540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Skimmed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151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Milk frothing as a food investigation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008" y="2283798"/>
            <a:ext cx="8247857" cy="3600000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milk frothing experiment could be an example of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simple and relatively inexpensive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food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investigation.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know that in general, a higher fat content disrupts the protein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network, preventing foams from forming or causing them to collapse.</a:t>
            </a:r>
          </a:p>
          <a:p>
            <a:pPr marL="0" indent="0">
              <a:buNone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example of a hypothesis might be:</a:t>
            </a:r>
          </a:p>
          <a:p>
            <a:pPr marL="0" indent="0">
              <a:buNone/>
            </a:pPr>
            <a:r>
              <a:rPr lang="en-GB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“My hypothesis is that the less fat a milk or dairy alternative has, the more stable its foam will be.”</a:t>
            </a:r>
          </a:p>
          <a:p>
            <a:pPr marL="0" indent="0">
              <a:buNone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Would the pupil be able to accept this hypothesis, having done the experiment?</a:t>
            </a:r>
          </a:p>
          <a:p>
            <a:pPr marL="0" indent="0">
              <a:buNone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How would they be able to explain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and present their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indent="0">
              <a:buNone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What sensory tests could they use to describe the attributes of the foam?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7"/>
          <a:stretch/>
        </p:blipFill>
        <p:spPr>
          <a:xfrm>
            <a:off x="8775865" y="1920057"/>
            <a:ext cx="3214254" cy="461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1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551</Words>
  <Application>Microsoft Office PowerPoint</Application>
  <PresentationFormat>Custom</PresentationFormat>
  <Paragraphs>46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Custom Design</vt:lpstr>
      <vt:lpstr>1_Custom Design</vt:lpstr>
      <vt:lpstr>3_Custom Design</vt:lpstr>
      <vt:lpstr>What are foams? </vt:lpstr>
      <vt:lpstr>Common culinary foams</vt:lpstr>
      <vt:lpstr>Milk frothing experiment </vt:lpstr>
      <vt:lpstr>What can the experiment tell us? </vt:lpstr>
      <vt:lpstr>Milk frothing as a food investigation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Carter</dc:creator>
  <cp:lastModifiedBy>Ewen Trafford</cp:lastModifiedBy>
  <cp:revision>42</cp:revision>
  <cp:lastPrinted>2019-03-11T16:19:51Z</cp:lastPrinted>
  <dcterms:created xsi:type="dcterms:W3CDTF">2018-10-10T09:22:08Z</dcterms:created>
  <dcterms:modified xsi:type="dcterms:W3CDTF">2019-03-18T10:06:36Z</dcterms:modified>
</cp:coreProperties>
</file>