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handoutMasterIdLst>
    <p:handoutMasterId r:id="rId27"/>
  </p:handoutMasterIdLst>
  <p:sldIdLst>
    <p:sldId id="256" r:id="rId5"/>
    <p:sldId id="262" r:id="rId6"/>
    <p:sldId id="280" r:id="rId7"/>
    <p:sldId id="263" r:id="rId8"/>
    <p:sldId id="264" r:id="rId9"/>
    <p:sldId id="265" r:id="rId10"/>
    <p:sldId id="268" r:id="rId11"/>
    <p:sldId id="266" r:id="rId12"/>
    <p:sldId id="281" r:id="rId13"/>
    <p:sldId id="267" r:id="rId14"/>
    <p:sldId id="269" r:id="rId15"/>
    <p:sldId id="270" r:id="rId16"/>
    <p:sldId id="271" r:id="rId17"/>
    <p:sldId id="272" r:id="rId18"/>
    <p:sldId id="273" r:id="rId19"/>
    <p:sldId id="274" r:id="rId20"/>
    <p:sldId id="275" r:id="rId21"/>
    <p:sldId id="276" r:id="rId22"/>
    <p:sldId id="277" r:id="rId23"/>
    <p:sldId id="279" r:id="rId24"/>
    <p:sldId id="278" r:id="rId25"/>
    <p:sldId id="26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115" d="100"/>
          <a:sy n="115" d="100"/>
        </p:scale>
        <p:origin x="4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DE7A892-7F78-4C1C-B571-A964D1F90159}" type="datetimeFigureOut">
              <a:rPr lang="en-GB" smtClean="0"/>
              <a:t>06/08/2019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737E0EB-68B0-4AE0-9BFE-586751EC662B}" type="slidenum">
              <a:rPr lang="en-GB" smtClean="0"/>
              <a:t>‹#›</a:t>
            </a:fld>
            <a:endParaRPr lang="en-GB"/>
          </a:p>
        </p:txBody>
      </p:sp>
    </p:spTree>
    <p:extLst>
      <p:ext uri="{BB962C8B-B14F-4D97-AF65-F5344CB8AC3E}">
        <p14:creationId xmlns:p14="http://schemas.microsoft.com/office/powerpoint/2010/main" val="7598114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hyperlink" Target="https://play.kahoot.it/#/?quizId=b8ce66f4-f419-49e0-9704-8f2ae255c704"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gov.uk/government/news/gove-to-introduce-natashas-law"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labelling</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Additives</a:t>
            </a:r>
          </a:p>
        </p:txBody>
      </p:sp>
      <p:sp>
        <p:nvSpPr>
          <p:cNvPr id="3" name="Subtitle 2"/>
          <p:cNvSpPr>
            <a:spLocks noGrp="1"/>
          </p:cNvSpPr>
          <p:nvPr>
            <p:ph type="subTitle" idx="1"/>
          </p:nvPr>
        </p:nvSpPr>
        <p:spPr/>
        <p:txBody>
          <a:bodyPr/>
          <a:lstStyle/>
          <a:p>
            <a:pPr marL="0" indent="0">
              <a:buNone/>
            </a:pPr>
            <a:r>
              <a:rPr lang="en-GB" sz="2000" dirty="0"/>
              <a:t>Additives are added to ensure safety, increase shelf life or improve the taste, texture or appearance of </a:t>
            </a:r>
            <a:r>
              <a:rPr lang="en-GB" sz="2000" dirty="0" smtClean="0"/>
              <a:t>food.</a:t>
            </a:r>
            <a:endParaRPr lang="en-GB" sz="2000" dirty="0"/>
          </a:p>
          <a:p>
            <a:pPr marL="0" indent="0">
              <a:buNone/>
            </a:pPr>
            <a:endParaRPr lang="en-GB" sz="2000" dirty="0"/>
          </a:p>
          <a:p>
            <a:pPr marL="0" indent="0">
              <a:buNone/>
            </a:pPr>
            <a:r>
              <a:rPr lang="en-GB" sz="2000" dirty="0"/>
              <a:t>Additives need to be approved before they can be used. Additives are given an ‘E number’ to show that they have been rigorously tested for safety and have been approved for use in </a:t>
            </a:r>
            <a:r>
              <a:rPr lang="en-GB" sz="2000" dirty="0" smtClean="0"/>
              <a:t>food </a:t>
            </a:r>
            <a:r>
              <a:rPr lang="en-GB" sz="2000" dirty="0"/>
              <a:t>by the European Commission. </a:t>
            </a:r>
          </a:p>
          <a:p>
            <a:pPr marL="0" indent="0">
              <a:buNone/>
            </a:pPr>
            <a:endParaRPr lang="en-GB" sz="2000" dirty="0"/>
          </a:p>
          <a:p>
            <a:pPr marL="0" indent="0">
              <a:buNone/>
            </a:pPr>
            <a:r>
              <a:rPr lang="en-GB" sz="2000" dirty="0"/>
              <a:t>Food additives must be shown clearly in the list of ingredients on food labels, either by the additive’s name or E number.</a:t>
            </a:r>
          </a:p>
          <a:p>
            <a:pPr marL="0" indent="0">
              <a:buNone/>
            </a:pPr>
            <a:endParaRPr lang="en-US" sz="2000" dirty="0"/>
          </a:p>
        </p:txBody>
      </p:sp>
    </p:spTree>
    <p:extLst>
      <p:ext uri="{BB962C8B-B14F-4D97-AF65-F5344CB8AC3E}">
        <p14:creationId xmlns:p14="http://schemas.microsoft.com/office/powerpoint/2010/main" val="215595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Weight or </a:t>
            </a:r>
            <a:r>
              <a:rPr lang="en-US" dirty="0" smtClean="0"/>
              <a:t>volume</a:t>
            </a:r>
            <a:endParaRPr lang="en-US" dirty="0"/>
          </a:p>
        </p:txBody>
      </p:sp>
      <p:sp>
        <p:nvSpPr>
          <p:cNvPr id="3" name="Subtitle 2"/>
          <p:cNvSpPr>
            <a:spLocks noGrp="1"/>
          </p:cNvSpPr>
          <p:nvPr>
            <p:ph type="subTitle" idx="1"/>
          </p:nvPr>
        </p:nvSpPr>
        <p:spPr/>
        <p:txBody>
          <a:bodyPr/>
          <a:lstStyle/>
          <a:p>
            <a:pPr marL="0" indent="0">
              <a:spcBef>
                <a:spcPct val="0"/>
              </a:spcBef>
              <a:buNone/>
            </a:pPr>
            <a:r>
              <a:rPr lang="en-GB" altLang="en-US" sz="2000" dirty="0"/>
              <a:t>The net weight or volume of a product must be within a few grams or millilitres of the quantity stated on the label. If the product weighs less than 5g or 5ml, the weight need not be stated; however, this does not apply to spices and herbs.</a:t>
            </a:r>
          </a:p>
          <a:p>
            <a:pPr marL="0" indent="0">
              <a:spcBef>
                <a:spcPct val="0"/>
              </a:spcBef>
              <a:buNone/>
            </a:pPr>
            <a:endParaRPr lang="en-GB" altLang="en-US" sz="2000" dirty="0"/>
          </a:p>
          <a:p>
            <a:pPr marL="0" indent="0">
              <a:spcBef>
                <a:spcPct val="0"/>
              </a:spcBef>
              <a:buNone/>
            </a:pPr>
            <a:r>
              <a:rPr lang="en-GB" altLang="en-US" sz="2000" dirty="0"/>
              <a:t>The symbol ‘</a:t>
            </a:r>
            <a:r>
              <a:rPr lang="en-GB" altLang="en-US" sz="2000" b="1" dirty="0"/>
              <a:t>e</a:t>
            </a:r>
            <a:r>
              <a:rPr lang="en-GB" altLang="en-US" sz="2000" dirty="0"/>
              <a:t>’ is used to show that the weight complies with the EU requirement for weight under the ‘average system’, i.e. the average pack is at least the weight declared.</a:t>
            </a:r>
          </a:p>
          <a:p>
            <a:pPr marL="0" indent="0">
              <a:spcBef>
                <a:spcPct val="0"/>
              </a:spcBef>
              <a:buNone/>
            </a:pPr>
            <a:endParaRPr lang="en-GB" altLang="en-US" sz="2000" dirty="0"/>
          </a:p>
          <a:p>
            <a:pPr marL="0" indent="0">
              <a:spcBef>
                <a:spcPct val="0"/>
              </a:spcBef>
              <a:buNone/>
            </a:pPr>
            <a:r>
              <a:rPr lang="en-GB" altLang="en-US" sz="2000" dirty="0"/>
              <a:t>For solid </a:t>
            </a:r>
            <a:r>
              <a:rPr lang="en-GB" altLang="en-US" sz="2000" dirty="0" smtClean="0"/>
              <a:t>food </a:t>
            </a:r>
            <a:r>
              <a:rPr lang="en-GB" altLang="en-US" sz="2000" dirty="0"/>
              <a:t>that are sold in a liquid (e.g. canned tuna in brine), the drained (net) weight of the food should be included on the packaging.</a:t>
            </a:r>
          </a:p>
          <a:p>
            <a:pPr marL="0" indent="0">
              <a:buNone/>
            </a:pPr>
            <a:endParaRPr lang="en-US" sz="2000" dirty="0"/>
          </a:p>
        </p:txBody>
      </p:sp>
    </p:spTree>
    <p:extLst>
      <p:ext uri="{BB962C8B-B14F-4D97-AF65-F5344CB8AC3E}">
        <p14:creationId xmlns:p14="http://schemas.microsoft.com/office/powerpoint/2010/main" val="215595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Date </a:t>
            </a:r>
            <a:r>
              <a:rPr lang="en-US" dirty="0" smtClean="0"/>
              <a:t>marks</a:t>
            </a:r>
            <a:endParaRPr lang="en-US" dirty="0"/>
          </a:p>
        </p:txBody>
      </p:sp>
      <p:sp>
        <p:nvSpPr>
          <p:cNvPr id="3" name="Subtitle 2"/>
          <p:cNvSpPr>
            <a:spLocks noGrp="1"/>
          </p:cNvSpPr>
          <p:nvPr>
            <p:ph type="subTitle" idx="1"/>
          </p:nvPr>
        </p:nvSpPr>
        <p:spPr>
          <a:xfrm>
            <a:off x="1169276" y="2571092"/>
            <a:ext cx="7154109" cy="3600000"/>
          </a:xfrm>
        </p:spPr>
        <p:txBody>
          <a:bodyPr/>
          <a:lstStyle/>
          <a:p>
            <a:pPr marL="0" indent="0">
              <a:buNone/>
              <a:defRPr/>
            </a:pPr>
            <a:r>
              <a:rPr lang="en-GB" sz="2000" dirty="0"/>
              <a:t>There are two different date marks that appear on food labels:</a:t>
            </a:r>
          </a:p>
          <a:p>
            <a:pPr>
              <a:defRPr/>
            </a:pPr>
            <a:endParaRPr lang="en-GB" sz="2000" dirty="0"/>
          </a:p>
          <a:p>
            <a:pPr>
              <a:buFont typeface="Arial" panose="020B0604020202020204" pitchFamily="34" charset="0"/>
              <a:buChar char="•"/>
              <a:defRPr/>
            </a:pPr>
            <a:r>
              <a:rPr lang="en-GB" sz="2000" dirty="0"/>
              <a:t>‘</a:t>
            </a:r>
            <a:r>
              <a:rPr lang="en-GB" sz="2000" b="1" dirty="0"/>
              <a:t>Use-by</a:t>
            </a:r>
            <a:r>
              <a:rPr lang="en-GB" sz="2000" dirty="0"/>
              <a:t>’ - found on perishable </a:t>
            </a:r>
            <a:r>
              <a:rPr lang="en-GB" sz="2000" dirty="0" smtClean="0"/>
              <a:t>food, </a:t>
            </a:r>
            <a:r>
              <a:rPr lang="en-GB" sz="2000" dirty="0"/>
              <a:t>e.g. milk, meat, fish. </a:t>
            </a:r>
            <a:r>
              <a:rPr lang="en-GB" sz="2000" dirty="0" smtClean="0"/>
              <a:t>Food </a:t>
            </a:r>
            <a:r>
              <a:rPr lang="en-GB" sz="2000" dirty="0"/>
              <a:t>are not safe to eat after this date.</a:t>
            </a:r>
          </a:p>
          <a:p>
            <a:pPr>
              <a:buFont typeface="Arial" panose="020B0604020202020204" pitchFamily="34" charset="0"/>
              <a:buChar char="•"/>
              <a:defRPr/>
            </a:pPr>
            <a:endParaRPr lang="en-GB" sz="2000" dirty="0"/>
          </a:p>
          <a:p>
            <a:pPr>
              <a:buFont typeface="Arial" panose="020B0604020202020204" pitchFamily="34" charset="0"/>
              <a:buChar char="•"/>
              <a:defRPr/>
            </a:pPr>
            <a:r>
              <a:rPr lang="en-GB" sz="2000" dirty="0"/>
              <a:t>‘</a:t>
            </a:r>
            <a:r>
              <a:rPr lang="en-GB" sz="2000" b="1" dirty="0"/>
              <a:t>Best before</a:t>
            </a:r>
            <a:r>
              <a:rPr lang="en-GB" sz="2000" dirty="0"/>
              <a:t>’ - found on a wide range of </a:t>
            </a:r>
            <a:r>
              <a:rPr lang="en-GB" sz="2000" dirty="0" smtClean="0"/>
              <a:t>food </a:t>
            </a:r>
            <a:r>
              <a:rPr lang="en-GB" sz="2000" dirty="0"/>
              <a:t>including frozen, dried and canned </a:t>
            </a:r>
            <a:r>
              <a:rPr lang="en-GB" sz="2000" dirty="0" smtClean="0"/>
              <a:t>food. </a:t>
            </a:r>
            <a:r>
              <a:rPr lang="en-GB" sz="2000" dirty="0"/>
              <a:t>‘Best before’ dates are about quality, not safety, and </a:t>
            </a:r>
            <a:r>
              <a:rPr lang="en-GB" sz="2000" dirty="0" smtClean="0"/>
              <a:t>are </a:t>
            </a:r>
            <a:r>
              <a:rPr lang="en-GB" sz="2000" dirty="0"/>
              <a:t>reliant on the food being stored according to the instructions on the label.</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018" y="1917415"/>
            <a:ext cx="2462557" cy="1307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967" y="3394426"/>
            <a:ext cx="2170658" cy="13124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429" y="4876575"/>
            <a:ext cx="1917733" cy="1454281"/>
          </a:xfrm>
          <a:prstGeom prst="rect">
            <a:avLst/>
          </a:prstGeom>
        </p:spPr>
      </p:pic>
    </p:spTree>
    <p:extLst>
      <p:ext uri="{BB962C8B-B14F-4D97-AF65-F5344CB8AC3E}">
        <p14:creationId xmlns:p14="http://schemas.microsoft.com/office/powerpoint/2010/main" val="215595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Storage and preparation conditions</a:t>
            </a:r>
            <a:br>
              <a:rPr lang="en-US" dirty="0"/>
            </a:br>
            <a:endParaRPr lang="en-US" dirty="0"/>
          </a:p>
        </p:txBody>
      </p:sp>
      <p:sp>
        <p:nvSpPr>
          <p:cNvPr id="3" name="Subtitle 2"/>
          <p:cNvSpPr>
            <a:spLocks noGrp="1"/>
          </p:cNvSpPr>
          <p:nvPr>
            <p:ph type="subTitle" idx="1"/>
          </p:nvPr>
        </p:nvSpPr>
        <p:spPr>
          <a:xfrm>
            <a:off x="1169276" y="2571092"/>
            <a:ext cx="6872755" cy="3600000"/>
          </a:xfrm>
        </p:spPr>
        <p:txBody>
          <a:bodyPr/>
          <a:lstStyle/>
          <a:p>
            <a:pPr marL="0" indent="0">
              <a:buNone/>
            </a:pPr>
            <a:r>
              <a:rPr lang="en-GB" sz="2000" dirty="0"/>
              <a:t>In cases where </a:t>
            </a:r>
            <a:r>
              <a:rPr lang="en-GB" sz="2000" dirty="0" smtClean="0"/>
              <a:t>food </a:t>
            </a:r>
            <a:r>
              <a:rPr lang="en-GB" sz="2000" dirty="0"/>
              <a:t>require special storage conditions and/or conditions of use, these must be clearly indicated.</a:t>
            </a:r>
          </a:p>
          <a:p>
            <a:pPr marL="0" indent="0">
              <a:buNone/>
            </a:pPr>
            <a:endParaRPr lang="en-GB" sz="2000" dirty="0"/>
          </a:p>
          <a:p>
            <a:pPr marL="0" indent="0">
              <a:buNone/>
            </a:pPr>
            <a:r>
              <a:rPr lang="en-GB" sz="2000" dirty="0"/>
              <a:t>When necessary, instructions on how to prepare and cook the food must also be given on the label. </a:t>
            </a:r>
          </a:p>
        </p:txBody>
      </p:sp>
      <p:pic>
        <p:nvPicPr>
          <p:cNvPr id="4" name="Picture 3" descr="aroma, aromatic, asso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731" y="2571092"/>
            <a:ext cx="3748008" cy="2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95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Country of origin and place of provenance</a:t>
            </a:r>
            <a:br>
              <a:rPr lang="en-GB" dirty="0"/>
            </a:br>
            <a:endParaRPr lang="en-US" dirty="0"/>
          </a:p>
        </p:txBody>
      </p:sp>
      <p:sp>
        <p:nvSpPr>
          <p:cNvPr id="3" name="Subtitle 2"/>
          <p:cNvSpPr>
            <a:spLocks noGrp="1"/>
          </p:cNvSpPr>
          <p:nvPr>
            <p:ph type="subTitle" idx="1"/>
          </p:nvPr>
        </p:nvSpPr>
        <p:spPr/>
        <p:txBody>
          <a:bodyPr/>
          <a:lstStyle/>
          <a:p>
            <a:pPr marL="0" indent="0">
              <a:buNone/>
            </a:pPr>
            <a:r>
              <a:rPr lang="en-GB" sz="2000" dirty="0"/>
              <a:t>The label must display clearly where the food has come from if it would be misleading not to show it. It has also become mandatory to show origin information for most fresh and frozen meat.</a:t>
            </a:r>
          </a:p>
          <a:p>
            <a:pPr marL="0" indent="0">
              <a:buNone/>
            </a:pPr>
            <a:endParaRPr lang="en-GB" sz="2000" dirty="0"/>
          </a:p>
          <a:p>
            <a:pPr marL="0" indent="0">
              <a:buNone/>
            </a:pPr>
            <a:r>
              <a:rPr lang="en-GB" sz="2000" dirty="0"/>
              <a:t>The origin of the main ingredients will have to be given if different from where the final product is made.</a:t>
            </a:r>
          </a:p>
          <a:p>
            <a:pPr marL="0" indent="0">
              <a:buNone/>
            </a:pPr>
            <a:endParaRPr lang="en-US" sz="2000" dirty="0"/>
          </a:p>
        </p:txBody>
      </p:sp>
    </p:spTree>
    <p:extLst>
      <p:ext uri="{BB962C8B-B14F-4D97-AF65-F5344CB8AC3E}">
        <p14:creationId xmlns:p14="http://schemas.microsoft.com/office/powerpoint/2010/main" val="215595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Back of pack (</a:t>
            </a:r>
            <a:r>
              <a:rPr lang="en-GB" dirty="0" err="1"/>
              <a:t>BoP</a:t>
            </a:r>
            <a:r>
              <a:rPr lang="en-GB" dirty="0"/>
              <a:t>) </a:t>
            </a:r>
            <a:r>
              <a:rPr lang="en-GB" dirty="0" smtClean="0"/>
              <a:t>nutrition labelling</a:t>
            </a:r>
            <a:r>
              <a:rPr lang="en-GB" dirty="0"/>
              <a:t/>
            </a:r>
            <a:br>
              <a:rPr lang="en-GB" dirty="0"/>
            </a:br>
            <a:endParaRPr lang="en-US" dirty="0"/>
          </a:p>
        </p:txBody>
      </p:sp>
      <p:sp>
        <p:nvSpPr>
          <p:cNvPr id="3" name="Subtitle 2"/>
          <p:cNvSpPr>
            <a:spLocks noGrp="1"/>
          </p:cNvSpPr>
          <p:nvPr>
            <p:ph type="subTitle" idx="1"/>
          </p:nvPr>
        </p:nvSpPr>
        <p:spPr/>
        <p:txBody>
          <a:bodyPr/>
          <a:lstStyle/>
          <a:p>
            <a:pPr marL="0" indent="0">
              <a:buNone/>
            </a:pPr>
            <a:r>
              <a:rPr lang="en-GB" sz="2000" dirty="0"/>
              <a:t>Back-of-pack nutrition labelling is a legal requirement for pre-packed products, with specific rules on the nutrients that can be included and the order they are listed. </a:t>
            </a:r>
            <a:endParaRPr lang="en-GB" sz="2000" dirty="0" smtClean="0"/>
          </a:p>
          <a:p>
            <a:pPr marL="0" indent="0">
              <a:buNone/>
            </a:pPr>
            <a:endParaRPr lang="en-GB" sz="2000" dirty="0" smtClean="0"/>
          </a:p>
          <a:p>
            <a:pPr marL="0" indent="0">
              <a:buNone/>
            </a:pPr>
            <a:r>
              <a:rPr lang="en-GB" sz="2000" dirty="0" smtClean="0"/>
              <a:t>This </a:t>
            </a:r>
            <a:r>
              <a:rPr lang="en-GB" sz="2000" dirty="0"/>
              <a:t>is to help people compare </a:t>
            </a:r>
            <a:r>
              <a:rPr lang="en-GB" sz="2000" dirty="0" smtClean="0"/>
              <a:t>food </a:t>
            </a:r>
            <a:r>
              <a:rPr lang="en-GB" sz="2000" dirty="0"/>
              <a:t>so they can make healthier choices and to be aware when they are choosing </a:t>
            </a:r>
            <a:r>
              <a:rPr lang="en-GB" sz="2000" dirty="0" smtClean="0"/>
              <a:t>food </a:t>
            </a:r>
            <a:r>
              <a:rPr lang="en-GB" sz="2000" dirty="0"/>
              <a:t>(or </a:t>
            </a:r>
            <a:r>
              <a:rPr lang="en-GB" sz="2000" dirty="0" smtClean="0"/>
              <a:t>drink) </a:t>
            </a:r>
            <a:r>
              <a:rPr lang="en-GB" sz="2000" dirty="0"/>
              <a:t>that are high in calories, saturated fat, sugars or salt.</a:t>
            </a:r>
          </a:p>
        </p:txBody>
      </p:sp>
    </p:spTree>
    <p:extLst>
      <p:ext uri="{BB962C8B-B14F-4D97-AF65-F5344CB8AC3E}">
        <p14:creationId xmlns:p14="http://schemas.microsoft.com/office/powerpoint/2010/main" val="215595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Front-of-pack nutrition labelling </a:t>
            </a:r>
            <a:br>
              <a:rPr lang="en-US" dirty="0"/>
            </a:br>
            <a:endParaRPr lang="en-US" dirty="0"/>
          </a:p>
        </p:txBody>
      </p:sp>
      <p:sp>
        <p:nvSpPr>
          <p:cNvPr id="3" name="Subtitle 2"/>
          <p:cNvSpPr>
            <a:spLocks noGrp="1"/>
          </p:cNvSpPr>
          <p:nvPr>
            <p:ph type="subTitle" idx="1"/>
          </p:nvPr>
        </p:nvSpPr>
        <p:spPr>
          <a:xfrm>
            <a:off x="1169277" y="2571092"/>
            <a:ext cx="6885756" cy="3600000"/>
          </a:xfrm>
        </p:spPr>
        <p:txBody>
          <a:bodyPr/>
          <a:lstStyle/>
          <a:p>
            <a:pPr marL="0" indent="0">
              <a:spcBef>
                <a:spcPct val="0"/>
              </a:spcBef>
              <a:buNone/>
            </a:pPr>
            <a:r>
              <a:rPr lang="en-GB" altLang="en-US" sz="2000" dirty="0"/>
              <a:t>In the UK, most of the major supermarkets and many food manufacturers voluntarily display nutritional information on the front of pre-packaged food and drinks.</a:t>
            </a:r>
          </a:p>
          <a:p>
            <a:pPr marL="0" indent="0">
              <a:spcBef>
                <a:spcPct val="0"/>
              </a:spcBef>
              <a:buNone/>
            </a:pPr>
            <a:endParaRPr lang="en-GB" altLang="en-US" sz="2000" dirty="0"/>
          </a:p>
          <a:p>
            <a:pPr marL="0" indent="0">
              <a:spcBef>
                <a:spcPct val="0"/>
              </a:spcBef>
              <a:buNone/>
            </a:pPr>
            <a:r>
              <a:rPr lang="en-GB" altLang="en-US" sz="2000" dirty="0"/>
              <a:t>The government’s recommended format is red, amber, green colour-coding and percentage Reference Intakes</a:t>
            </a:r>
            <a:r>
              <a:rPr lang="en-GB" altLang="en-US" sz="2000" dirty="0" smtClean="0"/>
              <a:t>. This is often known as ‘traffic light labelling’.</a:t>
            </a:r>
            <a:endParaRPr lang="en-GB" altLang="en-US" sz="2000" dirty="0"/>
          </a:p>
          <a:p>
            <a:pPr marL="0" indent="0">
              <a:spcBef>
                <a:spcPct val="0"/>
              </a:spcBef>
              <a:buNone/>
            </a:pPr>
            <a:endParaRPr lang="en-GB" altLang="en-US" sz="2000" dirty="0"/>
          </a:p>
          <a:p>
            <a:pPr marL="0" indent="0">
              <a:spcBef>
                <a:spcPct val="0"/>
              </a:spcBef>
              <a:buNone/>
            </a:pPr>
            <a:r>
              <a:rPr lang="en-GB" altLang="en-US" sz="2000" dirty="0"/>
              <a:t>FOP Nutrition Labelling or ‘traffic light’ labelling is </a:t>
            </a:r>
            <a:r>
              <a:rPr lang="en-GB" altLang="en-US" sz="2000" b="1" dirty="0"/>
              <a:t>voluntary</a:t>
            </a:r>
            <a:r>
              <a:rPr lang="en-GB" altLang="en-US" sz="2000" dirty="0"/>
              <a:t> in the UK and was introduced in </a:t>
            </a:r>
            <a:r>
              <a:rPr lang="en-GB" altLang="en-US" sz="2000" dirty="0" smtClean="0"/>
              <a:t>2013. In 2018, it was found on 2/3rds packaged food and drink products.</a:t>
            </a:r>
            <a:endParaRPr lang="en-GB" altLang="en-US" sz="2000" dirty="0"/>
          </a:p>
          <a:p>
            <a:pPr marL="0" indent="0">
              <a:buNone/>
            </a:pPr>
            <a:endParaRPr lang="en-US" sz="2000" dirty="0"/>
          </a:p>
        </p:txBody>
      </p:sp>
      <p:pic>
        <p:nvPicPr>
          <p:cNvPr id="4" name="Picture Placeholder 3">
            <a:extLst>
              <a:ext uri="{FF2B5EF4-FFF2-40B4-BE49-F238E27FC236}">
                <a16:creationId xmlns:a16="http://schemas.microsoft.com/office/drawing/2014/main" id="{51F40A77-065B-47B6-9430-E41F16067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607" y="2571092"/>
            <a:ext cx="3638466" cy="3638466"/>
          </a:xfrm>
          <a:prstGeom prst="rect">
            <a:avLst/>
          </a:prstGeom>
          <a:ln w="38100">
            <a:solidFill>
              <a:srgbClr val="263B83"/>
            </a:solidFill>
          </a:ln>
        </p:spPr>
      </p:pic>
    </p:spTree>
    <p:extLst>
      <p:ext uri="{BB962C8B-B14F-4D97-AF65-F5344CB8AC3E}">
        <p14:creationId xmlns:p14="http://schemas.microsoft.com/office/powerpoint/2010/main" val="215595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Intakes</a:t>
            </a:r>
            <a:br>
              <a:rPr lang="en-US" dirty="0"/>
            </a:br>
            <a:endParaRPr lang="en-US" dirty="0"/>
          </a:p>
        </p:txBody>
      </p:sp>
      <p:sp>
        <p:nvSpPr>
          <p:cNvPr id="3" name="Subtitle 2"/>
          <p:cNvSpPr>
            <a:spLocks noGrp="1"/>
          </p:cNvSpPr>
          <p:nvPr>
            <p:ph type="subTitle" idx="1"/>
          </p:nvPr>
        </p:nvSpPr>
        <p:spPr>
          <a:xfrm>
            <a:off x="1169277" y="2571092"/>
            <a:ext cx="6470120" cy="3600000"/>
          </a:xfrm>
        </p:spPr>
        <p:txBody>
          <a:bodyPr/>
          <a:lstStyle/>
          <a:p>
            <a:pPr marL="0" indent="0">
              <a:buNone/>
            </a:pPr>
            <a:r>
              <a:rPr lang="en-GB" sz="2000" dirty="0"/>
              <a:t>Reference Intakes are not targets for individuals to consume, but a guideline or benchmark to help people make dietary choices and balance their daily intake</a:t>
            </a:r>
            <a:r>
              <a:rPr lang="en-GB" sz="2000" dirty="0" smtClean="0"/>
              <a:t>.</a:t>
            </a:r>
            <a:endParaRPr lang="en-GB" sz="2000" dirty="0"/>
          </a:p>
          <a:p>
            <a:pPr marL="0" indent="0">
              <a:buNone/>
            </a:pPr>
            <a:r>
              <a:rPr lang="en-GB" sz="2000" dirty="0"/>
              <a:t>Usually, the values for adult women are used for food labels. This is because Reference Intakes have been developed for the nutrients often consumed in excess, they represent levels that should not be exceeded on a regular basis. </a:t>
            </a:r>
          </a:p>
          <a:p>
            <a:pPr marL="0" indent="0">
              <a:buNone/>
            </a:pPr>
            <a:r>
              <a:rPr lang="en-GB" sz="2000" dirty="0"/>
              <a:t>To discourage excess consumption, the values for women are typically used as these are slightly lower than those for men.</a:t>
            </a:r>
          </a:p>
          <a:p>
            <a:pPr marL="0" indent="0">
              <a:buNone/>
            </a:pPr>
            <a:endParaRPr lang="en-US" sz="2000" dirty="0"/>
          </a:p>
        </p:txBody>
      </p:sp>
      <p:pic>
        <p:nvPicPr>
          <p:cNvPr id="4" name="Picture 12" descr="A close up of a logo&#10;&#10;Description generated with high confidence">
            <a:extLst>
              <a:ext uri="{FF2B5EF4-FFF2-40B4-BE49-F238E27FC236}">
                <a16:creationId xmlns:a16="http://schemas.microsoft.com/office/drawing/2014/main" id="{FBE928B8-9133-4744-B261-CD515E55636E}"/>
              </a:ext>
            </a:extLst>
          </p:cNvPr>
          <p:cNvPicPr>
            <a:picLocks noChangeAspect="1"/>
          </p:cNvPicPr>
          <p:nvPr/>
        </p:nvPicPr>
        <p:blipFill rotWithShape="1">
          <a:blip r:embed="rId2"/>
          <a:srcRect t="9178" b="12391"/>
          <a:stretch/>
        </p:blipFill>
        <p:spPr>
          <a:xfrm>
            <a:off x="7861239" y="2892827"/>
            <a:ext cx="3932156" cy="3084023"/>
          </a:xfrm>
          <a:prstGeom prst="rect">
            <a:avLst/>
          </a:prstGeom>
          <a:noFill/>
          <a:ln w="19050" cap="flat">
            <a:solidFill>
              <a:srgbClr val="263B83"/>
            </a:solidFill>
          </a:ln>
        </p:spPr>
      </p:pic>
    </p:spTree>
    <p:extLst>
      <p:ext uri="{BB962C8B-B14F-4D97-AF65-F5344CB8AC3E}">
        <p14:creationId xmlns:p14="http://schemas.microsoft.com/office/powerpoint/2010/main" val="215595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Front of pack labelling – UK</a:t>
            </a:r>
            <a:br>
              <a:rPr lang="en-GB" dirty="0"/>
            </a:br>
            <a:endParaRPr lang="en-US" dirty="0"/>
          </a:p>
        </p:txBody>
      </p:sp>
      <p:sp>
        <p:nvSpPr>
          <p:cNvPr id="3" name="Subtitle 2"/>
          <p:cNvSpPr>
            <a:spLocks noGrp="1"/>
          </p:cNvSpPr>
          <p:nvPr>
            <p:ph type="subTitle" idx="1"/>
          </p:nvPr>
        </p:nvSpPr>
        <p:spPr>
          <a:xfrm>
            <a:off x="1169276" y="2571092"/>
            <a:ext cx="7093575" cy="3600000"/>
          </a:xfrm>
        </p:spPr>
        <p:txBody>
          <a:bodyPr/>
          <a:lstStyle/>
          <a:p>
            <a:pPr marL="0" indent="0">
              <a:buNone/>
            </a:pPr>
            <a:r>
              <a:rPr lang="en-GB" sz="2000" dirty="0" smtClean="0"/>
              <a:t>The </a:t>
            </a:r>
            <a:r>
              <a:rPr lang="en-GB" sz="2000" dirty="0"/>
              <a:t>key principles of front of pack labelling are:</a:t>
            </a:r>
          </a:p>
          <a:p>
            <a:r>
              <a:rPr lang="en-GB" sz="2000" dirty="0"/>
              <a:t>Provision of energy in kJ and kcal per 100g/ml and per specified portion;</a:t>
            </a:r>
          </a:p>
          <a:p>
            <a:r>
              <a:rPr lang="en-GB" sz="2000" dirty="0"/>
              <a:t>Provision of the amount (g) of fat, saturated fat, total sugars and salt per specified portion;</a:t>
            </a:r>
          </a:p>
          <a:p>
            <a:r>
              <a:rPr lang="en-GB" sz="2000" dirty="0"/>
              <a:t>Provision of meaningful, recognisable portion information;</a:t>
            </a:r>
          </a:p>
          <a:p>
            <a:r>
              <a:rPr lang="en-GB" sz="2000" dirty="0"/>
              <a:t>% RI based on the amount of each nutrient and energy value in a portion of the food;</a:t>
            </a:r>
          </a:p>
          <a:p>
            <a:r>
              <a:rPr lang="en-GB" sz="2000" dirty="0"/>
              <a:t>Colour coding of the nutrient content (may also use the descriptors “high”, “medium” or “low”).</a:t>
            </a:r>
          </a:p>
          <a:p>
            <a:pPr marL="0" indent="0">
              <a:buNone/>
            </a:pPr>
            <a:endParaRPr lang="en-US" sz="2000" dirty="0"/>
          </a:p>
        </p:txBody>
      </p:sp>
      <p:pic>
        <p:nvPicPr>
          <p:cNvPr id="4" name="Picture Placeholder 6">
            <a:extLst>
              <a:ext uri="{FF2B5EF4-FFF2-40B4-BE49-F238E27FC236}">
                <a16:creationId xmlns:a16="http://schemas.microsoft.com/office/drawing/2014/main" id="{8EDA403B-3215-4EBC-9EE4-9AAC4581F375}"/>
              </a:ext>
            </a:extLst>
          </p:cNvPr>
          <p:cNvPicPr>
            <a:picLocks noChangeAspect="1"/>
          </p:cNvPicPr>
          <p:nvPr/>
        </p:nvPicPr>
        <p:blipFill rotWithShape="1">
          <a:blip r:embed="rId2"/>
          <a:srcRect l="22325" t="3770" r="16444" b="4615"/>
          <a:stretch/>
        </p:blipFill>
        <p:spPr>
          <a:xfrm>
            <a:off x="8262851" y="2876204"/>
            <a:ext cx="3703856" cy="3117272"/>
          </a:xfrm>
          <a:prstGeom prst="rect">
            <a:avLst/>
          </a:prstGeom>
          <a:ln w="28575">
            <a:solidFill>
              <a:srgbClr val="263B83"/>
            </a:solidFill>
          </a:ln>
        </p:spPr>
      </p:pic>
    </p:spTree>
    <p:extLst>
      <p:ext uri="{BB962C8B-B14F-4D97-AF65-F5344CB8AC3E}">
        <p14:creationId xmlns:p14="http://schemas.microsoft.com/office/powerpoint/2010/main" val="119966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Traffic light labelling</a:t>
            </a:r>
            <a:endParaRPr lang="en-US" dirty="0"/>
          </a:p>
        </p:txBody>
      </p:sp>
      <p:sp>
        <p:nvSpPr>
          <p:cNvPr id="3" name="Subtitle 2"/>
          <p:cNvSpPr>
            <a:spLocks noGrp="1"/>
          </p:cNvSpPr>
          <p:nvPr>
            <p:ph type="subTitle" idx="1"/>
          </p:nvPr>
        </p:nvSpPr>
        <p:spPr/>
        <p:txBody>
          <a:bodyPr/>
          <a:lstStyle/>
          <a:p>
            <a:pPr marL="0" indent="0">
              <a:buNone/>
            </a:pPr>
            <a:r>
              <a:rPr lang="en-GB" sz="2000" dirty="0"/>
              <a:t>The criteria for red, amber and green colour-coding of </a:t>
            </a:r>
            <a:r>
              <a:rPr lang="en-GB" sz="2000" dirty="0" smtClean="0"/>
              <a:t>food </a:t>
            </a:r>
            <a:r>
              <a:rPr lang="en-GB" sz="2000" dirty="0"/>
              <a:t>are;</a:t>
            </a:r>
          </a:p>
          <a:p>
            <a:pPr marL="0" indent="0">
              <a:buNone/>
            </a:pPr>
            <a:endParaRPr lang="en-US" sz="2000" dirty="0"/>
          </a:p>
        </p:txBody>
      </p:sp>
      <p:pic>
        <p:nvPicPr>
          <p:cNvPr id="4" name="Picture 3" descr="S:\Shared\BNF Online Training\2. BNF Courses\Food labelling - NEW PLATFORM\JPEG images\Slide 32 colour coding foods 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74" y="2909298"/>
            <a:ext cx="83756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66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a:t>
            </a:r>
            <a:br>
              <a:rPr lang="en-US" dirty="0"/>
            </a:br>
            <a:endParaRPr lang="en-US" dirty="0"/>
          </a:p>
        </p:txBody>
      </p:sp>
      <p:sp>
        <p:nvSpPr>
          <p:cNvPr id="3" name="Subtitle 2"/>
          <p:cNvSpPr>
            <a:spLocks noGrp="1"/>
          </p:cNvSpPr>
          <p:nvPr>
            <p:ph type="subTitle" idx="1"/>
          </p:nvPr>
        </p:nvSpPr>
        <p:spPr>
          <a:xfrm>
            <a:off x="1169276" y="2571092"/>
            <a:ext cx="7669924" cy="3600000"/>
          </a:xfrm>
        </p:spPr>
        <p:txBody>
          <a:bodyPr/>
          <a:lstStyle/>
          <a:p>
            <a:pPr marL="0" indent="0">
              <a:buNone/>
            </a:pPr>
            <a:r>
              <a:rPr lang="en-GB" sz="2000" dirty="0"/>
              <a:t>Information is provided on food and drink packaging </a:t>
            </a:r>
            <a:r>
              <a:rPr lang="en-GB" sz="2000" dirty="0" smtClean="0"/>
              <a:t>to </a:t>
            </a:r>
            <a:r>
              <a:rPr lang="en-GB" sz="2000" dirty="0"/>
              <a:t>help consumers choose between different products, brands and flavours. </a:t>
            </a:r>
          </a:p>
          <a:p>
            <a:pPr marL="0" indent="0">
              <a:buNone/>
            </a:pPr>
            <a:endParaRPr lang="en-GB" sz="2000" dirty="0"/>
          </a:p>
          <a:p>
            <a:pPr marL="0" indent="0">
              <a:buNone/>
            </a:pPr>
            <a:r>
              <a:rPr lang="en-GB" sz="2000" dirty="0"/>
              <a:t>There is a legal requirement to provide some information on food labels.</a:t>
            </a:r>
          </a:p>
          <a:p>
            <a:pPr marL="0" indent="0">
              <a:buNone/>
            </a:pPr>
            <a:endParaRPr lang="en-GB" sz="2000" dirty="0"/>
          </a:p>
          <a:p>
            <a:pPr marL="0" indent="0">
              <a:buNone/>
            </a:pPr>
            <a:r>
              <a:rPr lang="en-GB" sz="2000" dirty="0"/>
              <a:t>The laws regarding food labelling that apply in the UK are based on the European Union’s (EU) community legislation. This will remain the case for the foreseeable future whilst negotiations with the EU take place.</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r="11452"/>
          <a:stretch>
            <a:fillRect/>
          </a:stretch>
        </p:blipFill>
        <p:spPr bwMode="auto">
          <a:xfrm>
            <a:off x="9108111" y="2954214"/>
            <a:ext cx="2682018" cy="202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95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Traffic light labelling</a:t>
            </a:r>
          </a:p>
        </p:txBody>
      </p:sp>
      <p:sp>
        <p:nvSpPr>
          <p:cNvPr id="3" name="Subtitle 2"/>
          <p:cNvSpPr>
            <a:spLocks noGrp="1"/>
          </p:cNvSpPr>
          <p:nvPr>
            <p:ph type="subTitle" idx="1"/>
          </p:nvPr>
        </p:nvSpPr>
        <p:spPr>
          <a:xfrm>
            <a:off x="1169277" y="2571092"/>
            <a:ext cx="6287240" cy="3600000"/>
          </a:xfrm>
        </p:spPr>
        <p:txBody>
          <a:bodyPr/>
          <a:lstStyle/>
          <a:p>
            <a:r>
              <a:rPr lang="en-GB" sz="2000" dirty="0"/>
              <a:t>The red, amber and green colours show at a glance whether a product is high, medium or low for fat, saturates, sugars or </a:t>
            </a:r>
            <a:r>
              <a:rPr lang="en-GB" sz="2000" dirty="0" smtClean="0"/>
              <a:t>salt. </a:t>
            </a:r>
          </a:p>
          <a:p>
            <a:r>
              <a:rPr lang="en-GB" sz="2000" dirty="0"/>
              <a:t>T</a:t>
            </a:r>
            <a:r>
              <a:rPr lang="en-GB" sz="2000" dirty="0" smtClean="0"/>
              <a:t>he </a:t>
            </a:r>
            <a:r>
              <a:rPr lang="en-GB" sz="2000" dirty="0"/>
              <a:t>colour coding </a:t>
            </a:r>
            <a:r>
              <a:rPr lang="en-GB" sz="2000" dirty="0" smtClean="0"/>
              <a:t>can be used to </a:t>
            </a:r>
            <a:r>
              <a:rPr lang="en-GB" sz="2000" dirty="0"/>
              <a:t>compare two products</a:t>
            </a:r>
            <a:r>
              <a:rPr lang="en-GB" sz="2000" dirty="0" smtClean="0"/>
              <a:t>.</a:t>
            </a:r>
          </a:p>
          <a:p>
            <a:r>
              <a:rPr lang="en-GB" sz="2000" dirty="0" smtClean="0"/>
              <a:t>The portion size is given on the pack and if a consumer is eating </a:t>
            </a:r>
            <a:r>
              <a:rPr lang="en-GB" sz="2000" dirty="0"/>
              <a:t>more or less than the portion size shown, </a:t>
            </a:r>
            <a:r>
              <a:rPr lang="en-GB" sz="2000" dirty="0" smtClean="0"/>
              <a:t>then the numbers </a:t>
            </a:r>
            <a:r>
              <a:rPr lang="en-GB" sz="2000" dirty="0"/>
              <a:t>shown on </a:t>
            </a:r>
            <a:r>
              <a:rPr lang="en-GB" sz="2000" dirty="0" smtClean="0"/>
              <a:t>the label need to be adjusted accordingly.</a:t>
            </a:r>
          </a:p>
        </p:txBody>
      </p:sp>
      <p:pic>
        <p:nvPicPr>
          <p:cNvPr id="4" name="Picture Placeholder 7" descr="A close up of a logo&#10;&#10;Description generated with very high confidence">
            <a:extLst>
              <a:ext uri="{FF2B5EF4-FFF2-40B4-BE49-F238E27FC236}">
                <a16:creationId xmlns:a16="http://schemas.microsoft.com/office/drawing/2014/main" id="{2F1C3320-64F7-47D0-90A8-DE6E0BE02B48}"/>
              </a:ext>
            </a:extLst>
          </p:cNvPr>
          <p:cNvPicPr>
            <a:picLocks noChangeAspect="1"/>
          </p:cNvPicPr>
          <p:nvPr/>
        </p:nvPicPr>
        <p:blipFill rotWithShape="1">
          <a:blip r:embed="rId2"/>
          <a:srcRect l="34534" t="9940" r="33436" b="9520"/>
          <a:stretch/>
        </p:blipFill>
        <p:spPr>
          <a:xfrm>
            <a:off x="7615698" y="1828800"/>
            <a:ext cx="1404850" cy="1986741"/>
          </a:xfrm>
          <a:prstGeom prst="rect">
            <a:avLst/>
          </a:prstGeom>
          <a:ln w="19050">
            <a:solidFill>
              <a:srgbClr val="263B83"/>
            </a:solidFill>
          </a:ln>
        </p:spPr>
      </p:pic>
      <p:pic>
        <p:nvPicPr>
          <p:cNvPr id="5" name="Picture 9" descr="A screenshot of a cell phone&#10;&#10;Description generated with very high confidence">
            <a:extLst>
              <a:ext uri="{FF2B5EF4-FFF2-40B4-BE49-F238E27FC236}">
                <a16:creationId xmlns:a16="http://schemas.microsoft.com/office/drawing/2014/main" id="{2B5BFE24-FAA7-4AE0-97A2-0C5ACDB5B10D}"/>
              </a:ext>
            </a:extLst>
          </p:cNvPr>
          <p:cNvPicPr>
            <a:picLocks noChangeAspect="1"/>
          </p:cNvPicPr>
          <p:nvPr/>
        </p:nvPicPr>
        <p:blipFill>
          <a:blip r:embed="rId3"/>
          <a:stretch>
            <a:fillRect/>
          </a:stretch>
        </p:blipFill>
        <p:spPr>
          <a:xfrm>
            <a:off x="7615698" y="4015047"/>
            <a:ext cx="4274943" cy="2404656"/>
          </a:xfrm>
          <a:prstGeom prst="rect">
            <a:avLst/>
          </a:prstGeom>
          <a:noFill/>
          <a:ln w="19050" cap="flat">
            <a:solidFill>
              <a:srgbClr val="263B83"/>
            </a:solidFill>
          </a:ln>
        </p:spPr>
      </p:pic>
      <p:pic>
        <p:nvPicPr>
          <p:cNvPr id="7" name="Picture 10" descr="A screenshot of a cell phone&#10;&#10;Description generated with high confidence">
            <a:extLst>
              <a:ext uri="{FF2B5EF4-FFF2-40B4-BE49-F238E27FC236}">
                <a16:creationId xmlns:a16="http://schemas.microsoft.com/office/drawing/2014/main" id="{2CF357CF-3D14-44CD-AFEC-ABA88EB5C942}"/>
              </a:ext>
            </a:extLst>
          </p:cNvPr>
          <p:cNvPicPr>
            <a:picLocks noChangeAspect="1"/>
          </p:cNvPicPr>
          <p:nvPr/>
        </p:nvPicPr>
        <p:blipFill rotWithShape="1">
          <a:blip r:embed="rId4"/>
          <a:srcRect t="14687" b="13250"/>
          <a:stretch/>
        </p:blipFill>
        <p:spPr>
          <a:xfrm>
            <a:off x="9179728" y="1828799"/>
            <a:ext cx="2710913" cy="1986741"/>
          </a:xfrm>
          <a:prstGeom prst="rect">
            <a:avLst/>
          </a:prstGeom>
          <a:noFill/>
          <a:ln w="19050" cap="flat">
            <a:solidFill>
              <a:srgbClr val="263B83"/>
            </a:solidFill>
          </a:ln>
        </p:spPr>
      </p:pic>
    </p:spTree>
    <p:extLst>
      <p:ext uri="{BB962C8B-B14F-4D97-AF65-F5344CB8AC3E}">
        <p14:creationId xmlns:p14="http://schemas.microsoft.com/office/powerpoint/2010/main" val="126330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a:t>
            </a:r>
          </a:p>
          <a:p>
            <a:pPr marL="0" indent="0">
              <a:spcBef>
                <a:spcPct val="0"/>
              </a:spcBef>
              <a:buNone/>
            </a:pPr>
            <a:endParaRPr lang="en-US" altLang="en-US" sz="2000" dirty="0"/>
          </a:p>
          <a:p>
            <a:pPr marL="0" indent="0">
              <a:spcBef>
                <a:spcPct val="0"/>
              </a:spcBef>
              <a:buNone/>
            </a:pPr>
            <a:r>
              <a:rPr lang="en-US" altLang="en-US" sz="2000" dirty="0"/>
              <a:t>They can then enter the code (that will come up on the main screen when you start the game) and their own nickname. </a:t>
            </a:r>
          </a:p>
          <a:p>
            <a:pPr marL="0" indent="0">
              <a:spcBef>
                <a:spcPct val="0"/>
              </a:spcBef>
              <a:buNone/>
            </a:pPr>
            <a:endParaRPr lang="en-US" altLang="en-US" sz="2000" dirty="0"/>
          </a:p>
          <a:p>
            <a:pPr marL="0" indent="0">
              <a:spcBef>
                <a:spcPct val="0"/>
              </a:spcBef>
              <a:buNone/>
            </a:pPr>
            <a:r>
              <a:rPr lang="en-US" altLang="en-US" sz="2000" dirty="0"/>
              <a:t>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b="1" dirty="0"/>
          </a:p>
          <a:p>
            <a:pPr marL="0" indent="0">
              <a:spcBef>
                <a:spcPct val="0"/>
              </a:spcBef>
              <a:buNone/>
            </a:pPr>
            <a:r>
              <a:rPr lang="en-US" altLang="en-US" sz="2000" b="1" dirty="0">
                <a:hlinkClick r:id="rId2"/>
              </a:rPr>
              <a:t>https://play.kahoot.it/#/?quizId=b8ce66f4-f419-49e0-9704-8f2ae255c704</a:t>
            </a:r>
            <a:r>
              <a:rPr lang="en-US" altLang="en-US" sz="2000" b="1" dirty="0"/>
              <a:t> </a:t>
            </a:r>
          </a:p>
        </p:txBody>
      </p:sp>
    </p:spTree>
    <p:extLst>
      <p:ext uri="{BB962C8B-B14F-4D97-AF65-F5344CB8AC3E}">
        <p14:creationId xmlns:p14="http://schemas.microsoft.com/office/powerpoint/2010/main" val="119966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labelling</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History </a:t>
            </a:r>
            <a:r>
              <a:rPr lang="en-GB" dirty="0"/>
              <a:t>of food labels in the UK</a:t>
            </a:r>
          </a:p>
        </p:txBody>
      </p:sp>
      <p:grpSp>
        <p:nvGrpSpPr>
          <p:cNvPr id="4" name="Group 95">
            <a:extLst>
              <a:ext uri="{FF2B5EF4-FFF2-40B4-BE49-F238E27FC236}">
                <a16:creationId xmlns:a16="http://schemas.microsoft.com/office/drawing/2014/main" id="{82C9A183-A4CA-4B11-A710-56184D77F189}"/>
              </a:ext>
            </a:extLst>
          </p:cNvPr>
          <p:cNvGrpSpPr/>
          <p:nvPr/>
        </p:nvGrpSpPr>
        <p:grpSpPr>
          <a:xfrm>
            <a:off x="2848409" y="2944575"/>
            <a:ext cx="1729669" cy="1675172"/>
            <a:chOff x="2730444" y="2147641"/>
            <a:chExt cx="1729669" cy="1675172"/>
          </a:xfrm>
        </p:grpSpPr>
        <p:sp>
          <p:nvSpPr>
            <p:cNvPr id="5" name="Rectangle 60">
              <a:extLst>
                <a:ext uri="{FF2B5EF4-FFF2-40B4-BE49-F238E27FC236}">
                  <a16:creationId xmlns:a16="http://schemas.microsoft.com/office/drawing/2014/main" id="{175AC745-D673-43ED-8D92-1A035D15AE02}"/>
                </a:ext>
              </a:extLst>
            </p:cNvPr>
            <p:cNvSpPr/>
            <p:nvPr/>
          </p:nvSpPr>
          <p:spPr>
            <a:xfrm>
              <a:off x="2797012" y="3430755"/>
              <a:ext cx="1622986" cy="392058"/>
            </a:xfrm>
            <a:prstGeom prst="rect">
              <a:avLst/>
            </a:prstGeom>
            <a:solidFill>
              <a:srgbClr val="7F9BC0"/>
            </a:solidFill>
            <a:ln cap="flat">
              <a:noFill/>
              <a:prstDash val="solid"/>
            </a:ln>
          </p:spPr>
          <p:txBody>
            <a:bodyPr vert="horz" wrap="square" lIns="109709" tIns="54854" rIns="109709" bIns="5485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050" b="0" i="0" u="none" strike="noStrike" kern="0" cap="none" spc="0" baseline="0">
                <a:solidFill>
                  <a:srgbClr val="2E2E2E"/>
                </a:solidFill>
                <a:uFillTx/>
                <a:latin typeface="Arial" pitchFamily="34"/>
                <a:cs typeface="Arial" pitchFamily="34"/>
              </a:endParaRPr>
            </a:p>
          </p:txBody>
        </p:sp>
        <p:sp>
          <p:nvSpPr>
            <p:cNvPr id="6" name="Freeform 734">
              <a:extLst>
                <a:ext uri="{FF2B5EF4-FFF2-40B4-BE49-F238E27FC236}">
                  <a16:creationId xmlns:a16="http://schemas.microsoft.com/office/drawing/2014/main" id="{6BCD30A8-2819-489C-8C71-C661FF36F4B9}"/>
                </a:ext>
              </a:extLst>
            </p:cNvPr>
            <p:cNvSpPr/>
            <p:nvPr/>
          </p:nvSpPr>
          <p:spPr>
            <a:xfrm rot="16200004">
              <a:off x="3482982" y="3198868"/>
              <a:ext cx="224594" cy="300718"/>
            </a:xfrm>
            <a:custGeom>
              <a:avLst/>
              <a:gdLst>
                <a:gd name="f0" fmla="val 10800000"/>
                <a:gd name="f1" fmla="val 5400000"/>
                <a:gd name="f2" fmla="val 180"/>
                <a:gd name="f3" fmla="val w"/>
                <a:gd name="f4" fmla="val h"/>
                <a:gd name="f5" fmla="val 0"/>
                <a:gd name="f6" fmla="val 263"/>
                <a:gd name="f7" fmla="val 354"/>
                <a:gd name="f8" fmla="val 43"/>
                <a:gd name="f9" fmla="val 348"/>
                <a:gd name="f10" fmla="val 250"/>
                <a:gd name="f11" fmla="val 198"/>
                <a:gd name="f12" fmla="val 259"/>
                <a:gd name="f13" fmla="val 192"/>
                <a:gd name="f14" fmla="val 262"/>
                <a:gd name="f15" fmla="val 186"/>
                <a:gd name="f16" fmla="val 178"/>
                <a:gd name="f17" fmla="val 169"/>
                <a:gd name="f18" fmla="val 161"/>
                <a:gd name="f19" fmla="val 155"/>
                <a:gd name="f20" fmla="val 5"/>
                <a:gd name="f21" fmla="val 35"/>
                <a:gd name="f22" fmla="val 23"/>
                <a:gd name="f23" fmla="val 14"/>
                <a:gd name="f24" fmla="val 8"/>
                <a:gd name="f25" fmla="val 16"/>
                <a:gd name="f26" fmla="val 28"/>
                <a:gd name="f27" fmla="val 324"/>
                <a:gd name="f28" fmla="val 336"/>
                <a:gd name="f29" fmla="val 344"/>
                <a:gd name="f30" fmla="val 350"/>
                <a:gd name="f31" fmla="val 353"/>
                <a:gd name="f32" fmla="+- 0 0 -90"/>
                <a:gd name="f33" fmla="*/ f3 1 263"/>
                <a:gd name="f34" fmla="*/ f4 1 354"/>
                <a:gd name="f35" fmla="+- f7 0 f5"/>
                <a:gd name="f36" fmla="+- f6 0 f5"/>
                <a:gd name="f37" fmla="*/ f32 f0 1"/>
                <a:gd name="f38" fmla="*/ f36 1 263"/>
                <a:gd name="f39" fmla="*/ f35 1 354"/>
                <a:gd name="f40" fmla="*/ 43 f36 1"/>
                <a:gd name="f41" fmla="*/ 348 f35 1"/>
                <a:gd name="f42" fmla="*/ 250 f36 1"/>
                <a:gd name="f43" fmla="*/ 198 f35 1"/>
                <a:gd name="f44" fmla="*/ 262 f36 1"/>
                <a:gd name="f45" fmla="*/ 178 f35 1"/>
                <a:gd name="f46" fmla="*/ 155 f35 1"/>
                <a:gd name="f47" fmla="*/ 5 f35 1"/>
                <a:gd name="f48" fmla="*/ 14 f36 1"/>
                <a:gd name="f49" fmla="*/ 0 f36 1"/>
                <a:gd name="f50" fmla="*/ 28 f35 1"/>
                <a:gd name="f51" fmla="*/ 324 f35 1"/>
                <a:gd name="f52" fmla="*/ 350 f35 1"/>
                <a:gd name="f53" fmla="*/ f37 1 f2"/>
                <a:gd name="f54" fmla="*/ f40 1 263"/>
                <a:gd name="f55" fmla="*/ f41 1 354"/>
                <a:gd name="f56" fmla="*/ f42 1 263"/>
                <a:gd name="f57" fmla="*/ f43 1 354"/>
                <a:gd name="f58" fmla="*/ f44 1 263"/>
                <a:gd name="f59" fmla="*/ f45 1 354"/>
                <a:gd name="f60" fmla="*/ f46 1 354"/>
                <a:gd name="f61" fmla="*/ f47 1 354"/>
                <a:gd name="f62" fmla="*/ f48 1 263"/>
                <a:gd name="f63" fmla="*/ f49 1 263"/>
                <a:gd name="f64" fmla="*/ f50 1 354"/>
                <a:gd name="f65" fmla="*/ f51 1 354"/>
                <a:gd name="f66" fmla="*/ f52 1 354"/>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9"/>
                <a:gd name="f79" fmla="*/ f61 1 f39"/>
                <a:gd name="f80" fmla="*/ f62 1 f38"/>
                <a:gd name="f81" fmla="*/ f63 1 f38"/>
                <a:gd name="f82" fmla="*/ f64 1 f39"/>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4 1"/>
                <a:gd name="f96" fmla="*/ f79 f34 1"/>
                <a:gd name="f97" fmla="*/ f80 f33 1"/>
                <a:gd name="f98" fmla="*/ f81 f33 1"/>
                <a:gd name="f99" fmla="*/ f82 f34 1"/>
                <a:gd name="f100" fmla="*/ f83 f34 1"/>
                <a:gd name="f101" fmla="*/ f84 f34 1"/>
              </a:gdLst>
              <a:ahLst/>
              <a:cxnLst>
                <a:cxn ang="3cd4">
                  <a:pos x="hc" y="t"/>
                </a:cxn>
                <a:cxn ang="0">
                  <a:pos x="r" y="vc"/>
                </a:cxn>
                <a:cxn ang="cd4">
                  <a:pos x="hc" y="b"/>
                </a:cxn>
                <a:cxn ang="cd2">
                  <a:pos x="l" y="vc"/>
                </a:cxn>
                <a:cxn ang="f71">
                  <a:pos x="f89" y="f90"/>
                </a:cxn>
                <a:cxn ang="f71">
                  <a:pos x="f89" y="f90"/>
                </a:cxn>
                <a:cxn ang="f71">
                  <a:pos x="f91" y="f92"/>
                </a:cxn>
                <a:cxn ang="f71">
                  <a:pos x="f93" y="f94"/>
                </a:cxn>
                <a:cxn ang="f71">
                  <a:pos x="f91" y="f95"/>
                </a:cxn>
                <a:cxn ang="f71">
                  <a:pos x="f89" y="f96"/>
                </a:cxn>
                <a:cxn ang="f71">
                  <a:pos x="f97" y="f96"/>
                </a:cxn>
                <a:cxn ang="f71">
                  <a:pos x="f98" y="f99"/>
                </a:cxn>
                <a:cxn ang="f71">
                  <a:pos x="f98" y="f100"/>
                </a:cxn>
                <a:cxn ang="f71">
                  <a:pos x="f97" y="f101"/>
                </a:cxn>
                <a:cxn ang="f71">
                  <a:pos x="f89" y="f90"/>
                </a:cxn>
              </a:cxnLst>
              <a:rect l="f85" t="f88" r="f86" b="f87"/>
              <a:pathLst>
                <a:path w="263" h="354">
                  <a:moveTo>
                    <a:pt x="f8" y="f9"/>
                  </a:moveTo>
                  <a:lnTo>
                    <a:pt x="f8" y="f9"/>
                  </a:lnTo>
                  <a:cubicBezTo>
                    <a:pt x="f10" y="f11"/>
                    <a:pt x="f10" y="f11"/>
                    <a:pt x="f10" y="f11"/>
                  </a:cubicBezTo>
                  <a:cubicBezTo>
                    <a:pt x="f12" y="f13"/>
                    <a:pt x="f14" y="f15"/>
                    <a:pt x="f14" y="f16"/>
                  </a:cubicBezTo>
                  <a:cubicBezTo>
                    <a:pt x="f14" y="f17"/>
                    <a:pt x="f12" y="f18"/>
                    <a:pt x="f10" y="f19"/>
                  </a:cubicBezTo>
                  <a:cubicBezTo>
                    <a:pt x="f8" y="f20"/>
                    <a:pt x="f8" y="f20"/>
                    <a:pt x="f8" y="f20"/>
                  </a:cubicBezTo>
                  <a:cubicBezTo>
                    <a:pt x="f21" y="f5"/>
                    <a:pt x="f22" y="f5"/>
                    <a:pt x="f23" y="f20"/>
                  </a:cubicBezTo>
                  <a:cubicBezTo>
                    <a:pt x="f20" y="f24"/>
                    <a:pt x="f5" y="f25"/>
                    <a:pt x="f5" y="f26"/>
                  </a:cubicBezTo>
                  <a:cubicBezTo>
                    <a:pt x="f5" y="f27"/>
                    <a:pt x="f5" y="f27"/>
                    <a:pt x="f5" y="f27"/>
                  </a:cubicBezTo>
                  <a:cubicBezTo>
                    <a:pt x="f5" y="f28"/>
                    <a:pt x="f20" y="f29"/>
                    <a:pt x="f23" y="f30"/>
                  </a:cubicBezTo>
                  <a:cubicBezTo>
                    <a:pt x="f22" y="f31"/>
                    <a:pt x="f21" y="f31"/>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7" name="TextBox 74">
              <a:extLst>
                <a:ext uri="{FF2B5EF4-FFF2-40B4-BE49-F238E27FC236}">
                  <a16:creationId xmlns:a16="http://schemas.microsoft.com/office/drawing/2014/main" id="{C4AE0ABD-559A-4B6A-BB21-31116B38BE18}"/>
                </a:ext>
              </a:extLst>
            </p:cNvPr>
            <p:cNvSpPr txBox="1"/>
            <p:nvPr/>
          </p:nvSpPr>
          <p:spPr>
            <a:xfrm>
              <a:off x="2730444" y="2147641"/>
              <a:ext cx="1729669" cy="1084912"/>
            </a:xfrm>
            <a:prstGeom prst="rect">
              <a:avLst/>
            </a:prstGeom>
            <a:noFill/>
            <a:ln cap="flat">
              <a:noFill/>
            </a:ln>
          </p:spPr>
          <p:txBody>
            <a:bodyPr vert="horz" wrap="square" lIns="0" tIns="0" rIns="0" bIns="0" anchor="t" anchorCtr="1" compatLnSpc="1">
              <a:spAutoFit/>
            </a:bodyPr>
            <a:lstStyle/>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r>
                <a:rPr lang="en-US" sz="2000" b="1" i="0" u="none" strike="noStrike" kern="0" cap="none" spc="0" baseline="0" dirty="0">
                  <a:solidFill>
                    <a:srgbClr val="404040"/>
                  </a:solidFill>
                  <a:uFillTx/>
                  <a:latin typeface="Arial" pitchFamily="34"/>
                  <a:ea typeface="Open Sans" pitchFamily="34"/>
                  <a:cs typeface="Arial" pitchFamily="34"/>
                </a:rPr>
                <a:t>1998</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0" cap="none" spc="0" baseline="0" dirty="0">
                  <a:solidFill>
                    <a:srgbClr val="404040"/>
                  </a:solidFill>
                  <a:uFillTx/>
                  <a:latin typeface="Arial" pitchFamily="34"/>
                  <a:ea typeface="Open Sans" pitchFamily="34"/>
                  <a:cs typeface="Arial" pitchFamily="34"/>
                </a:rPr>
                <a:t>Guideline Daily Amounts were developed</a:t>
              </a:r>
              <a:endParaRPr lang="en-US" sz="1600" b="0" i="0" u="none" strike="noStrike" kern="0" cap="none" spc="0" baseline="0" dirty="0">
                <a:solidFill>
                  <a:srgbClr val="404040"/>
                </a:solidFill>
                <a:uFillTx/>
                <a:latin typeface="Arial" pitchFamily="34"/>
                <a:ea typeface="Open Sans" pitchFamily="34"/>
                <a:cs typeface="Arial" pitchFamily="34"/>
              </a:endParaRPr>
            </a:p>
          </p:txBody>
        </p:sp>
      </p:grpSp>
      <p:grpSp>
        <p:nvGrpSpPr>
          <p:cNvPr id="8" name="Group 97">
            <a:extLst>
              <a:ext uri="{FF2B5EF4-FFF2-40B4-BE49-F238E27FC236}">
                <a16:creationId xmlns:a16="http://schemas.microsoft.com/office/drawing/2014/main" id="{5B859F21-5478-474F-972B-58C66EF2444D}"/>
              </a:ext>
            </a:extLst>
          </p:cNvPr>
          <p:cNvGrpSpPr/>
          <p:nvPr/>
        </p:nvGrpSpPr>
        <p:grpSpPr>
          <a:xfrm>
            <a:off x="4566767" y="4227689"/>
            <a:ext cx="2140363" cy="1875239"/>
            <a:chOff x="4448802" y="3430755"/>
            <a:chExt cx="2140363" cy="1875239"/>
          </a:xfrm>
        </p:grpSpPr>
        <p:sp>
          <p:nvSpPr>
            <p:cNvPr id="9" name="Rectangle 52">
              <a:extLst>
                <a:ext uri="{FF2B5EF4-FFF2-40B4-BE49-F238E27FC236}">
                  <a16:creationId xmlns:a16="http://schemas.microsoft.com/office/drawing/2014/main" id="{C9F9C756-F82E-4041-B3EB-EB5FAD3828E1}"/>
                </a:ext>
              </a:extLst>
            </p:cNvPr>
            <p:cNvSpPr/>
            <p:nvPr/>
          </p:nvSpPr>
          <p:spPr>
            <a:xfrm>
              <a:off x="4448802" y="3430755"/>
              <a:ext cx="1622986" cy="392058"/>
            </a:xfrm>
            <a:prstGeom prst="rect">
              <a:avLst/>
            </a:prstGeom>
            <a:solidFill>
              <a:srgbClr val="799A2B"/>
            </a:solidFill>
            <a:ln cap="flat">
              <a:noFill/>
              <a:prstDash val="solid"/>
            </a:ln>
          </p:spPr>
          <p:txBody>
            <a:bodyPr vert="horz" wrap="square" lIns="109709" tIns="54854" rIns="109709" bIns="5485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050" b="0" i="0" u="none" strike="noStrike" kern="0" cap="none" spc="0" baseline="0">
                <a:solidFill>
                  <a:srgbClr val="2E2E2E"/>
                </a:solidFill>
                <a:uFillTx/>
                <a:latin typeface="Arial" pitchFamily="34"/>
                <a:cs typeface="Arial" pitchFamily="34"/>
              </a:endParaRPr>
            </a:p>
          </p:txBody>
        </p:sp>
        <p:sp>
          <p:nvSpPr>
            <p:cNvPr id="10" name="Freeform 734">
              <a:extLst>
                <a:ext uri="{FF2B5EF4-FFF2-40B4-BE49-F238E27FC236}">
                  <a16:creationId xmlns:a16="http://schemas.microsoft.com/office/drawing/2014/main" id="{BAD430A5-6168-4F2B-8F10-234A2900CF34}"/>
                </a:ext>
              </a:extLst>
            </p:cNvPr>
            <p:cNvSpPr/>
            <p:nvPr/>
          </p:nvSpPr>
          <p:spPr>
            <a:xfrm rot="5400013">
              <a:off x="5172303" y="3739037"/>
              <a:ext cx="224604" cy="300718"/>
            </a:xfrm>
            <a:custGeom>
              <a:avLst/>
              <a:gdLst>
                <a:gd name="f0" fmla="val 10800000"/>
                <a:gd name="f1" fmla="val 5400000"/>
                <a:gd name="f2" fmla="val 180"/>
                <a:gd name="f3" fmla="val w"/>
                <a:gd name="f4" fmla="val h"/>
                <a:gd name="f5" fmla="val 0"/>
                <a:gd name="f6" fmla="val 263"/>
                <a:gd name="f7" fmla="val 354"/>
                <a:gd name="f8" fmla="val 43"/>
                <a:gd name="f9" fmla="val 348"/>
                <a:gd name="f10" fmla="val 250"/>
                <a:gd name="f11" fmla="val 198"/>
                <a:gd name="f12" fmla="val 259"/>
                <a:gd name="f13" fmla="val 192"/>
                <a:gd name="f14" fmla="val 262"/>
                <a:gd name="f15" fmla="val 186"/>
                <a:gd name="f16" fmla="val 178"/>
                <a:gd name="f17" fmla="val 169"/>
                <a:gd name="f18" fmla="val 161"/>
                <a:gd name="f19" fmla="val 155"/>
                <a:gd name="f20" fmla="val 5"/>
                <a:gd name="f21" fmla="val 35"/>
                <a:gd name="f22" fmla="val 23"/>
                <a:gd name="f23" fmla="val 14"/>
                <a:gd name="f24" fmla="val 8"/>
                <a:gd name="f25" fmla="val 16"/>
                <a:gd name="f26" fmla="val 28"/>
                <a:gd name="f27" fmla="val 324"/>
                <a:gd name="f28" fmla="val 336"/>
                <a:gd name="f29" fmla="val 344"/>
                <a:gd name="f30" fmla="val 350"/>
                <a:gd name="f31" fmla="val 353"/>
                <a:gd name="f32" fmla="+- 0 0 -90"/>
                <a:gd name="f33" fmla="*/ f3 1 263"/>
                <a:gd name="f34" fmla="*/ f4 1 354"/>
                <a:gd name="f35" fmla="+- f7 0 f5"/>
                <a:gd name="f36" fmla="+- f6 0 f5"/>
                <a:gd name="f37" fmla="*/ f32 f0 1"/>
                <a:gd name="f38" fmla="*/ f36 1 263"/>
                <a:gd name="f39" fmla="*/ f35 1 354"/>
                <a:gd name="f40" fmla="*/ 43 f36 1"/>
                <a:gd name="f41" fmla="*/ 348 f35 1"/>
                <a:gd name="f42" fmla="*/ 250 f36 1"/>
                <a:gd name="f43" fmla="*/ 198 f35 1"/>
                <a:gd name="f44" fmla="*/ 262 f36 1"/>
                <a:gd name="f45" fmla="*/ 178 f35 1"/>
                <a:gd name="f46" fmla="*/ 155 f35 1"/>
                <a:gd name="f47" fmla="*/ 5 f35 1"/>
                <a:gd name="f48" fmla="*/ 14 f36 1"/>
                <a:gd name="f49" fmla="*/ 0 f36 1"/>
                <a:gd name="f50" fmla="*/ 28 f35 1"/>
                <a:gd name="f51" fmla="*/ 324 f35 1"/>
                <a:gd name="f52" fmla="*/ 350 f35 1"/>
                <a:gd name="f53" fmla="*/ f37 1 f2"/>
                <a:gd name="f54" fmla="*/ f40 1 263"/>
                <a:gd name="f55" fmla="*/ f41 1 354"/>
                <a:gd name="f56" fmla="*/ f42 1 263"/>
                <a:gd name="f57" fmla="*/ f43 1 354"/>
                <a:gd name="f58" fmla="*/ f44 1 263"/>
                <a:gd name="f59" fmla="*/ f45 1 354"/>
                <a:gd name="f60" fmla="*/ f46 1 354"/>
                <a:gd name="f61" fmla="*/ f47 1 354"/>
                <a:gd name="f62" fmla="*/ f48 1 263"/>
                <a:gd name="f63" fmla="*/ f49 1 263"/>
                <a:gd name="f64" fmla="*/ f50 1 354"/>
                <a:gd name="f65" fmla="*/ f51 1 354"/>
                <a:gd name="f66" fmla="*/ f52 1 354"/>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9"/>
                <a:gd name="f79" fmla="*/ f61 1 f39"/>
                <a:gd name="f80" fmla="*/ f62 1 f38"/>
                <a:gd name="f81" fmla="*/ f63 1 f38"/>
                <a:gd name="f82" fmla="*/ f64 1 f39"/>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4 1"/>
                <a:gd name="f96" fmla="*/ f79 f34 1"/>
                <a:gd name="f97" fmla="*/ f80 f33 1"/>
                <a:gd name="f98" fmla="*/ f81 f33 1"/>
                <a:gd name="f99" fmla="*/ f82 f34 1"/>
                <a:gd name="f100" fmla="*/ f83 f34 1"/>
                <a:gd name="f101" fmla="*/ f84 f34 1"/>
              </a:gdLst>
              <a:ahLst/>
              <a:cxnLst>
                <a:cxn ang="3cd4">
                  <a:pos x="hc" y="t"/>
                </a:cxn>
                <a:cxn ang="0">
                  <a:pos x="r" y="vc"/>
                </a:cxn>
                <a:cxn ang="cd4">
                  <a:pos x="hc" y="b"/>
                </a:cxn>
                <a:cxn ang="cd2">
                  <a:pos x="l" y="vc"/>
                </a:cxn>
                <a:cxn ang="f71">
                  <a:pos x="f89" y="f90"/>
                </a:cxn>
                <a:cxn ang="f71">
                  <a:pos x="f89" y="f90"/>
                </a:cxn>
                <a:cxn ang="f71">
                  <a:pos x="f91" y="f92"/>
                </a:cxn>
                <a:cxn ang="f71">
                  <a:pos x="f93" y="f94"/>
                </a:cxn>
                <a:cxn ang="f71">
                  <a:pos x="f91" y="f95"/>
                </a:cxn>
                <a:cxn ang="f71">
                  <a:pos x="f89" y="f96"/>
                </a:cxn>
                <a:cxn ang="f71">
                  <a:pos x="f97" y="f96"/>
                </a:cxn>
                <a:cxn ang="f71">
                  <a:pos x="f98" y="f99"/>
                </a:cxn>
                <a:cxn ang="f71">
                  <a:pos x="f98" y="f100"/>
                </a:cxn>
                <a:cxn ang="f71">
                  <a:pos x="f97" y="f101"/>
                </a:cxn>
                <a:cxn ang="f71">
                  <a:pos x="f89" y="f90"/>
                </a:cxn>
              </a:cxnLst>
              <a:rect l="f85" t="f88" r="f86" b="f87"/>
              <a:pathLst>
                <a:path w="263" h="354">
                  <a:moveTo>
                    <a:pt x="f8" y="f9"/>
                  </a:moveTo>
                  <a:lnTo>
                    <a:pt x="f8" y="f9"/>
                  </a:lnTo>
                  <a:cubicBezTo>
                    <a:pt x="f10" y="f11"/>
                    <a:pt x="f10" y="f11"/>
                    <a:pt x="f10" y="f11"/>
                  </a:cubicBezTo>
                  <a:cubicBezTo>
                    <a:pt x="f12" y="f13"/>
                    <a:pt x="f14" y="f15"/>
                    <a:pt x="f14" y="f16"/>
                  </a:cubicBezTo>
                  <a:cubicBezTo>
                    <a:pt x="f14" y="f17"/>
                    <a:pt x="f12" y="f18"/>
                    <a:pt x="f10" y="f19"/>
                  </a:cubicBezTo>
                  <a:cubicBezTo>
                    <a:pt x="f8" y="f20"/>
                    <a:pt x="f8" y="f20"/>
                    <a:pt x="f8" y="f20"/>
                  </a:cubicBezTo>
                  <a:cubicBezTo>
                    <a:pt x="f21" y="f5"/>
                    <a:pt x="f22" y="f5"/>
                    <a:pt x="f23" y="f20"/>
                  </a:cubicBezTo>
                  <a:cubicBezTo>
                    <a:pt x="f20" y="f24"/>
                    <a:pt x="f5" y="f25"/>
                    <a:pt x="f5" y="f26"/>
                  </a:cubicBezTo>
                  <a:cubicBezTo>
                    <a:pt x="f5" y="f27"/>
                    <a:pt x="f5" y="f27"/>
                    <a:pt x="f5" y="f27"/>
                  </a:cubicBezTo>
                  <a:cubicBezTo>
                    <a:pt x="f5" y="f28"/>
                    <a:pt x="f20" y="f29"/>
                    <a:pt x="f23" y="f30"/>
                  </a:cubicBezTo>
                  <a:cubicBezTo>
                    <a:pt x="f22" y="f31"/>
                    <a:pt x="f21" y="f31"/>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11" name="TextBox 79">
              <a:extLst>
                <a:ext uri="{FF2B5EF4-FFF2-40B4-BE49-F238E27FC236}">
                  <a16:creationId xmlns:a16="http://schemas.microsoft.com/office/drawing/2014/main" id="{5A858CD3-1017-4A15-ADCA-2A746BFDE669}"/>
                </a:ext>
              </a:extLst>
            </p:cNvPr>
            <p:cNvSpPr txBox="1"/>
            <p:nvPr/>
          </p:nvSpPr>
          <p:spPr>
            <a:xfrm>
              <a:off x="4859496" y="3974860"/>
              <a:ext cx="1729669" cy="1331134"/>
            </a:xfrm>
            <a:prstGeom prst="rect">
              <a:avLst/>
            </a:prstGeom>
            <a:noFill/>
            <a:ln cap="flat">
              <a:noFill/>
            </a:ln>
          </p:spPr>
          <p:txBody>
            <a:bodyPr vert="horz" wrap="square" lIns="0" tIns="0" rIns="0" bIns="0" anchor="t" anchorCtr="1" compatLnSpc="1">
              <a:spAutoFit/>
            </a:bodyPr>
            <a:lstStyle/>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r>
                <a:rPr lang="en-US" sz="2000" b="1" i="0" u="none" strike="noStrike" kern="0" cap="none" spc="0" baseline="0" dirty="0">
                  <a:solidFill>
                    <a:srgbClr val="404040"/>
                  </a:solidFill>
                  <a:uFillTx/>
                  <a:latin typeface="Arial" pitchFamily="34"/>
                  <a:ea typeface="Open Sans" pitchFamily="34"/>
                  <a:cs typeface="Arial" pitchFamily="34"/>
                </a:rPr>
                <a:t>2004</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dirty="0">
                  <a:solidFill>
                    <a:srgbClr val="404040"/>
                  </a:solidFill>
                  <a:uFillTx/>
                  <a:latin typeface="Arial" pitchFamily="34"/>
                  <a:ea typeface="Open Sans" pitchFamily="34"/>
                  <a:cs typeface="Arial" pitchFamily="34"/>
                </a:rPr>
                <a:t>The government called for clearer food labelling to reduce obesity</a:t>
              </a:r>
            </a:p>
          </p:txBody>
        </p:sp>
      </p:grpSp>
      <p:grpSp>
        <p:nvGrpSpPr>
          <p:cNvPr id="12" name="Group 98">
            <a:extLst>
              <a:ext uri="{FF2B5EF4-FFF2-40B4-BE49-F238E27FC236}">
                <a16:creationId xmlns:a16="http://schemas.microsoft.com/office/drawing/2014/main" id="{CA9DD522-D6F3-40A6-BA9C-624E6FDCDE65}"/>
              </a:ext>
            </a:extLst>
          </p:cNvPr>
          <p:cNvGrpSpPr/>
          <p:nvPr/>
        </p:nvGrpSpPr>
        <p:grpSpPr>
          <a:xfrm>
            <a:off x="5870254" y="2753718"/>
            <a:ext cx="3335328" cy="1866029"/>
            <a:chOff x="5752289" y="1956784"/>
            <a:chExt cx="3335328" cy="1866029"/>
          </a:xfrm>
        </p:grpSpPr>
        <p:sp>
          <p:nvSpPr>
            <p:cNvPr id="13" name="Rectangle 58">
              <a:extLst>
                <a:ext uri="{FF2B5EF4-FFF2-40B4-BE49-F238E27FC236}">
                  <a16:creationId xmlns:a16="http://schemas.microsoft.com/office/drawing/2014/main" id="{6579A1BB-B341-4729-9880-3411577F4091}"/>
                </a:ext>
              </a:extLst>
            </p:cNvPr>
            <p:cNvSpPr/>
            <p:nvPr/>
          </p:nvSpPr>
          <p:spPr>
            <a:xfrm>
              <a:off x="6100593" y="3430755"/>
              <a:ext cx="1622986" cy="392058"/>
            </a:xfrm>
            <a:prstGeom prst="rect">
              <a:avLst/>
            </a:prstGeom>
            <a:solidFill>
              <a:srgbClr val="F78600"/>
            </a:solidFill>
            <a:ln cap="flat">
              <a:noFill/>
              <a:prstDash val="solid"/>
            </a:ln>
          </p:spPr>
          <p:txBody>
            <a:bodyPr vert="horz" wrap="square" lIns="109709" tIns="54854" rIns="109709" bIns="5485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050" b="0" i="0" u="none" strike="noStrike" kern="0" cap="none" spc="0" baseline="0">
                <a:solidFill>
                  <a:srgbClr val="2E2E2E"/>
                </a:solidFill>
                <a:uFillTx/>
                <a:latin typeface="Arial" pitchFamily="34"/>
                <a:cs typeface="Arial" pitchFamily="34"/>
              </a:endParaRPr>
            </a:p>
          </p:txBody>
        </p:sp>
        <p:sp>
          <p:nvSpPr>
            <p:cNvPr id="14" name="Freeform 734">
              <a:extLst>
                <a:ext uri="{FF2B5EF4-FFF2-40B4-BE49-F238E27FC236}">
                  <a16:creationId xmlns:a16="http://schemas.microsoft.com/office/drawing/2014/main" id="{BCDD8527-B1F8-4710-B0DB-46E98B315FAE}"/>
                </a:ext>
              </a:extLst>
            </p:cNvPr>
            <p:cNvSpPr/>
            <p:nvPr/>
          </p:nvSpPr>
          <p:spPr>
            <a:xfrm rot="16200004">
              <a:off x="6818315" y="3199750"/>
              <a:ext cx="224604" cy="300718"/>
            </a:xfrm>
            <a:custGeom>
              <a:avLst/>
              <a:gdLst>
                <a:gd name="f0" fmla="val 10800000"/>
                <a:gd name="f1" fmla="val 5400000"/>
                <a:gd name="f2" fmla="val 180"/>
                <a:gd name="f3" fmla="val w"/>
                <a:gd name="f4" fmla="val h"/>
                <a:gd name="f5" fmla="val 0"/>
                <a:gd name="f6" fmla="val 263"/>
                <a:gd name="f7" fmla="val 354"/>
                <a:gd name="f8" fmla="val 43"/>
                <a:gd name="f9" fmla="val 348"/>
                <a:gd name="f10" fmla="val 250"/>
                <a:gd name="f11" fmla="val 198"/>
                <a:gd name="f12" fmla="val 259"/>
                <a:gd name="f13" fmla="val 192"/>
                <a:gd name="f14" fmla="val 262"/>
                <a:gd name="f15" fmla="val 186"/>
                <a:gd name="f16" fmla="val 178"/>
                <a:gd name="f17" fmla="val 169"/>
                <a:gd name="f18" fmla="val 161"/>
                <a:gd name="f19" fmla="val 155"/>
                <a:gd name="f20" fmla="val 5"/>
                <a:gd name="f21" fmla="val 35"/>
                <a:gd name="f22" fmla="val 23"/>
                <a:gd name="f23" fmla="val 14"/>
                <a:gd name="f24" fmla="val 8"/>
                <a:gd name="f25" fmla="val 16"/>
                <a:gd name="f26" fmla="val 28"/>
                <a:gd name="f27" fmla="val 324"/>
                <a:gd name="f28" fmla="val 336"/>
                <a:gd name="f29" fmla="val 344"/>
                <a:gd name="f30" fmla="val 350"/>
                <a:gd name="f31" fmla="val 353"/>
                <a:gd name="f32" fmla="+- 0 0 -90"/>
                <a:gd name="f33" fmla="*/ f3 1 263"/>
                <a:gd name="f34" fmla="*/ f4 1 354"/>
                <a:gd name="f35" fmla="+- f7 0 f5"/>
                <a:gd name="f36" fmla="+- f6 0 f5"/>
                <a:gd name="f37" fmla="*/ f32 f0 1"/>
                <a:gd name="f38" fmla="*/ f36 1 263"/>
                <a:gd name="f39" fmla="*/ f35 1 354"/>
                <a:gd name="f40" fmla="*/ 43 f36 1"/>
                <a:gd name="f41" fmla="*/ 348 f35 1"/>
                <a:gd name="f42" fmla="*/ 250 f36 1"/>
                <a:gd name="f43" fmla="*/ 198 f35 1"/>
                <a:gd name="f44" fmla="*/ 262 f36 1"/>
                <a:gd name="f45" fmla="*/ 178 f35 1"/>
                <a:gd name="f46" fmla="*/ 155 f35 1"/>
                <a:gd name="f47" fmla="*/ 5 f35 1"/>
                <a:gd name="f48" fmla="*/ 14 f36 1"/>
                <a:gd name="f49" fmla="*/ 0 f36 1"/>
                <a:gd name="f50" fmla="*/ 28 f35 1"/>
                <a:gd name="f51" fmla="*/ 324 f35 1"/>
                <a:gd name="f52" fmla="*/ 350 f35 1"/>
                <a:gd name="f53" fmla="*/ f37 1 f2"/>
                <a:gd name="f54" fmla="*/ f40 1 263"/>
                <a:gd name="f55" fmla="*/ f41 1 354"/>
                <a:gd name="f56" fmla="*/ f42 1 263"/>
                <a:gd name="f57" fmla="*/ f43 1 354"/>
                <a:gd name="f58" fmla="*/ f44 1 263"/>
                <a:gd name="f59" fmla="*/ f45 1 354"/>
                <a:gd name="f60" fmla="*/ f46 1 354"/>
                <a:gd name="f61" fmla="*/ f47 1 354"/>
                <a:gd name="f62" fmla="*/ f48 1 263"/>
                <a:gd name="f63" fmla="*/ f49 1 263"/>
                <a:gd name="f64" fmla="*/ f50 1 354"/>
                <a:gd name="f65" fmla="*/ f51 1 354"/>
                <a:gd name="f66" fmla="*/ f52 1 354"/>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9"/>
                <a:gd name="f79" fmla="*/ f61 1 f39"/>
                <a:gd name="f80" fmla="*/ f62 1 f38"/>
                <a:gd name="f81" fmla="*/ f63 1 f38"/>
                <a:gd name="f82" fmla="*/ f64 1 f39"/>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4 1"/>
                <a:gd name="f96" fmla="*/ f79 f34 1"/>
                <a:gd name="f97" fmla="*/ f80 f33 1"/>
                <a:gd name="f98" fmla="*/ f81 f33 1"/>
                <a:gd name="f99" fmla="*/ f82 f34 1"/>
                <a:gd name="f100" fmla="*/ f83 f34 1"/>
                <a:gd name="f101" fmla="*/ f84 f34 1"/>
              </a:gdLst>
              <a:ahLst/>
              <a:cxnLst>
                <a:cxn ang="3cd4">
                  <a:pos x="hc" y="t"/>
                </a:cxn>
                <a:cxn ang="0">
                  <a:pos x="r" y="vc"/>
                </a:cxn>
                <a:cxn ang="cd4">
                  <a:pos x="hc" y="b"/>
                </a:cxn>
                <a:cxn ang="cd2">
                  <a:pos x="l" y="vc"/>
                </a:cxn>
                <a:cxn ang="f71">
                  <a:pos x="f89" y="f90"/>
                </a:cxn>
                <a:cxn ang="f71">
                  <a:pos x="f89" y="f90"/>
                </a:cxn>
                <a:cxn ang="f71">
                  <a:pos x="f91" y="f92"/>
                </a:cxn>
                <a:cxn ang="f71">
                  <a:pos x="f93" y="f94"/>
                </a:cxn>
                <a:cxn ang="f71">
                  <a:pos x="f91" y="f95"/>
                </a:cxn>
                <a:cxn ang="f71">
                  <a:pos x="f89" y="f96"/>
                </a:cxn>
                <a:cxn ang="f71">
                  <a:pos x="f97" y="f96"/>
                </a:cxn>
                <a:cxn ang="f71">
                  <a:pos x="f98" y="f99"/>
                </a:cxn>
                <a:cxn ang="f71">
                  <a:pos x="f98" y="f100"/>
                </a:cxn>
                <a:cxn ang="f71">
                  <a:pos x="f97" y="f101"/>
                </a:cxn>
                <a:cxn ang="f71">
                  <a:pos x="f89" y="f90"/>
                </a:cxn>
              </a:cxnLst>
              <a:rect l="f85" t="f88" r="f86" b="f87"/>
              <a:pathLst>
                <a:path w="263" h="354">
                  <a:moveTo>
                    <a:pt x="f8" y="f9"/>
                  </a:moveTo>
                  <a:lnTo>
                    <a:pt x="f8" y="f9"/>
                  </a:lnTo>
                  <a:cubicBezTo>
                    <a:pt x="f10" y="f11"/>
                    <a:pt x="f10" y="f11"/>
                    <a:pt x="f10" y="f11"/>
                  </a:cubicBezTo>
                  <a:cubicBezTo>
                    <a:pt x="f12" y="f13"/>
                    <a:pt x="f14" y="f15"/>
                    <a:pt x="f14" y="f16"/>
                  </a:cubicBezTo>
                  <a:cubicBezTo>
                    <a:pt x="f14" y="f17"/>
                    <a:pt x="f12" y="f18"/>
                    <a:pt x="f10" y="f19"/>
                  </a:cubicBezTo>
                  <a:cubicBezTo>
                    <a:pt x="f8" y="f20"/>
                    <a:pt x="f8" y="f20"/>
                    <a:pt x="f8" y="f20"/>
                  </a:cubicBezTo>
                  <a:cubicBezTo>
                    <a:pt x="f21" y="f5"/>
                    <a:pt x="f22" y="f5"/>
                    <a:pt x="f23" y="f20"/>
                  </a:cubicBezTo>
                  <a:cubicBezTo>
                    <a:pt x="f20" y="f24"/>
                    <a:pt x="f5" y="f25"/>
                    <a:pt x="f5" y="f26"/>
                  </a:cubicBezTo>
                  <a:cubicBezTo>
                    <a:pt x="f5" y="f27"/>
                    <a:pt x="f5" y="f27"/>
                    <a:pt x="f5" y="f27"/>
                  </a:cubicBezTo>
                  <a:cubicBezTo>
                    <a:pt x="f5" y="f28"/>
                    <a:pt x="f20" y="f29"/>
                    <a:pt x="f23" y="f30"/>
                  </a:cubicBezTo>
                  <a:cubicBezTo>
                    <a:pt x="f22" y="f31"/>
                    <a:pt x="f21" y="f31"/>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15" name="TextBox 78">
              <a:extLst>
                <a:ext uri="{FF2B5EF4-FFF2-40B4-BE49-F238E27FC236}">
                  <a16:creationId xmlns:a16="http://schemas.microsoft.com/office/drawing/2014/main" id="{54999B06-B5C5-4382-B07E-3D957CB5D353}"/>
                </a:ext>
              </a:extLst>
            </p:cNvPr>
            <p:cNvSpPr txBox="1"/>
            <p:nvPr/>
          </p:nvSpPr>
          <p:spPr>
            <a:xfrm>
              <a:off x="5752289" y="1956784"/>
              <a:ext cx="3335328" cy="1577355"/>
            </a:xfrm>
            <a:prstGeom prst="rect">
              <a:avLst/>
            </a:prstGeom>
            <a:noFill/>
            <a:ln cap="flat">
              <a:noFill/>
            </a:ln>
          </p:spPr>
          <p:txBody>
            <a:bodyPr vert="horz" wrap="square" lIns="0" tIns="0" rIns="0" bIns="0" anchor="t" anchorCtr="1" compatLnSpc="1">
              <a:spAutoFit/>
            </a:bodyPr>
            <a:lstStyle/>
            <a:p>
              <a:pPr lvl="0" algn="ctr" defTabSz="457200">
                <a:spcAft>
                  <a:spcPts val="265"/>
                </a:spcAft>
                <a:defRPr sz="1800" b="0" i="0" u="none" strike="noStrike" kern="0" cap="none" spc="0" baseline="0">
                  <a:solidFill>
                    <a:srgbClr val="000000"/>
                  </a:solidFill>
                  <a:uFillTx/>
                </a:defRPr>
              </a:pPr>
              <a:r>
                <a:rPr lang="en-US" sz="2000" b="1" kern="0" dirty="0">
                  <a:solidFill>
                    <a:srgbClr val="404040"/>
                  </a:solidFill>
                  <a:latin typeface="Arial" pitchFamily="34"/>
                  <a:ea typeface="Open Sans" pitchFamily="34"/>
                  <a:cs typeface="Arial" pitchFamily="34"/>
                </a:rPr>
                <a:t>2007</a:t>
              </a:r>
            </a:p>
            <a:p>
              <a:pPr lvl="0" algn="ctr" defTabSz="457200">
                <a:defRPr sz="1800" b="0" i="0" u="none" strike="noStrike" kern="0" cap="none" spc="0" baseline="0">
                  <a:solidFill>
                    <a:srgbClr val="000000"/>
                  </a:solidFill>
                  <a:uFillTx/>
                </a:defRPr>
              </a:pPr>
              <a:r>
                <a:rPr lang="en-US" sz="1600" kern="0" dirty="0">
                  <a:solidFill>
                    <a:srgbClr val="404040"/>
                  </a:solidFill>
                  <a:latin typeface="Arial" pitchFamily="34"/>
                  <a:ea typeface="Open Sans" pitchFamily="34"/>
                  <a:cs typeface="Arial" pitchFamily="34"/>
                </a:rPr>
                <a:t>EU consumer policy strategy stated consumers need access to clear, consistent, evidence based nutrition information </a:t>
              </a:r>
            </a:p>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endParaRPr lang="en-US" sz="1600" b="0" i="0" u="none" strike="noStrike" kern="0" cap="none" spc="0" baseline="0" dirty="0">
                <a:solidFill>
                  <a:srgbClr val="404040"/>
                </a:solidFill>
                <a:uFillTx/>
                <a:latin typeface="Arial" pitchFamily="34"/>
                <a:ea typeface="Open Sans" pitchFamily="34"/>
                <a:cs typeface="Arial" pitchFamily="34"/>
              </a:endParaRPr>
            </a:p>
          </p:txBody>
        </p:sp>
      </p:grpSp>
      <p:grpSp>
        <p:nvGrpSpPr>
          <p:cNvPr id="16" name="Group 99">
            <a:extLst>
              <a:ext uri="{FF2B5EF4-FFF2-40B4-BE49-F238E27FC236}">
                <a16:creationId xmlns:a16="http://schemas.microsoft.com/office/drawing/2014/main" id="{AF7E0F8C-4FBE-4419-BC86-2D897294AA8F}"/>
              </a:ext>
            </a:extLst>
          </p:cNvPr>
          <p:cNvGrpSpPr/>
          <p:nvPr/>
        </p:nvGrpSpPr>
        <p:grpSpPr>
          <a:xfrm>
            <a:off x="7422664" y="2827779"/>
            <a:ext cx="2619988" cy="2223530"/>
            <a:chOff x="7304699" y="2030845"/>
            <a:chExt cx="2619988" cy="2223530"/>
          </a:xfrm>
        </p:grpSpPr>
        <p:sp>
          <p:nvSpPr>
            <p:cNvPr id="17" name="Rectangle 54">
              <a:extLst>
                <a:ext uri="{FF2B5EF4-FFF2-40B4-BE49-F238E27FC236}">
                  <a16:creationId xmlns:a16="http://schemas.microsoft.com/office/drawing/2014/main" id="{B7C2C85B-1262-48EF-996E-346A55F8D6FC}"/>
                </a:ext>
              </a:extLst>
            </p:cNvPr>
            <p:cNvSpPr/>
            <p:nvPr/>
          </p:nvSpPr>
          <p:spPr>
            <a:xfrm>
              <a:off x="7752392" y="3430755"/>
              <a:ext cx="1622986" cy="392058"/>
            </a:xfrm>
            <a:prstGeom prst="rect">
              <a:avLst/>
            </a:prstGeom>
            <a:solidFill>
              <a:srgbClr val="5D5BA5"/>
            </a:solidFill>
            <a:ln cap="flat">
              <a:noFill/>
              <a:prstDash val="solid"/>
            </a:ln>
          </p:spPr>
          <p:txBody>
            <a:bodyPr vert="horz" wrap="square" lIns="109709" tIns="54854" rIns="109709" bIns="5485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050" b="0" i="0" u="none" strike="noStrike" kern="0" cap="none" spc="0" baseline="0">
                <a:solidFill>
                  <a:srgbClr val="2E2E2E"/>
                </a:solidFill>
                <a:uFillTx/>
                <a:latin typeface="Arial" pitchFamily="34"/>
                <a:cs typeface="Arial" pitchFamily="34"/>
              </a:endParaRPr>
            </a:p>
          </p:txBody>
        </p:sp>
        <p:sp>
          <p:nvSpPr>
            <p:cNvPr id="18" name="Freeform 734">
              <a:extLst>
                <a:ext uri="{FF2B5EF4-FFF2-40B4-BE49-F238E27FC236}">
                  <a16:creationId xmlns:a16="http://schemas.microsoft.com/office/drawing/2014/main" id="{1016F5B6-54D3-4084-B07C-E7749FCBB0D2}"/>
                </a:ext>
              </a:extLst>
            </p:cNvPr>
            <p:cNvSpPr/>
            <p:nvPr/>
          </p:nvSpPr>
          <p:spPr>
            <a:xfrm rot="5400013">
              <a:off x="8507637" y="3745497"/>
              <a:ext cx="224594" cy="300718"/>
            </a:xfrm>
            <a:custGeom>
              <a:avLst/>
              <a:gdLst>
                <a:gd name="f0" fmla="val 10800000"/>
                <a:gd name="f1" fmla="val 5400000"/>
                <a:gd name="f2" fmla="val 180"/>
                <a:gd name="f3" fmla="val w"/>
                <a:gd name="f4" fmla="val h"/>
                <a:gd name="f5" fmla="val 0"/>
                <a:gd name="f6" fmla="val 263"/>
                <a:gd name="f7" fmla="val 354"/>
                <a:gd name="f8" fmla="val 43"/>
                <a:gd name="f9" fmla="val 348"/>
                <a:gd name="f10" fmla="val 250"/>
                <a:gd name="f11" fmla="val 198"/>
                <a:gd name="f12" fmla="val 259"/>
                <a:gd name="f13" fmla="val 192"/>
                <a:gd name="f14" fmla="val 262"/>
                <a:gd name="f15" fmla="val 186"/>
                <a:gd name="f16" fmla="val 178"/>
                <a:gd name="f17" fmla="val 169"/>
                <a:gd name="f18" fmla="val 161"/>
                <a:gd name="f19" fmla="val 155"/>
                <a:gd name="f20" fmla="val 5"/>
                <a:gd name="f21" fmla="val 35"/>
                <a:gd name="f22" fmla="val 23"/>
                <a:gd name="f23" fmla="val 14"/>
                <a:gd name="f24" fmla="val 8"/>
                <a:gd name="f25" fmla="val 16"/>
                <a:gd name="f26" fmla="val 28"/>
                <a:gd name="f27" fmla="val 324"/>
                <a:gd name="f28" fmla="val 336"/>
                <a:gd name="f29" fmla="val 344"/>
                <a:gd name="f30" fmla="val 350"/>
                <a:gd name="f31" fmla="val 353"/>
                <a:gd name="f32" fmla="+- 0 0 -90"/>
                <a:gd name="f33" fmla="*/ f3 1 263"/>
                <a:gd name="f34" fmla="*/ f4 1 354"/>
                <a:gd name="f35" fmla="+- f7 0 f5"/>
                <a:gd name="f36" fmla="+- f6 0 f5"/>
                <a:gd name="f37" fmla="*/ f32 f0 1"/>
                <a:gd name="f38" fmla="*/ f36 1 263"/>
                <a:gd name="f39" fmla="*/ f35 1 354"/>
                <a:gd name="f40" fmla="*/ 43 f36 1"/>
                <a:gd name="f41" fmla="*/ 348 f35 1"/>
                <a:gd name="f42" fmla="*/ 250 f36 1"/>
                <a:gd name="f43" fmla="*/ 198 f35 1"/>
                <a:gd name="f44" fmla="*/ 262 f36 1"/>
                <a:gd name="f45" fmla="*/ 178 f35 1"/>
                <a:gd name="f46" fmla="*/ 155 f35 1"/>
                <a:gd name="f47" fmla="*/ 5 f35 1"/>
                <a:gd name="f48" fmla="*/ 14 f36 1"/>
                <a:gd name="f49" fmla="*/ 0 f36 1"/>
                <a:gd name="f50" fmla="*/ 28 f35 1"/>
                <a:gd name="f51" fmla="*/ 324 f35 1"/>
                <a:gd name="f52" fmla="*/ 350 f35 1"/>
                <a:gd name="f53" fmla="*/ f37 1 f2"/>
                <a:gd name="f54" fmla="*/ f40 1 263"/>
                <a:gd name="f55" fmla="*/ f41 1 354"/>
                <a:gd name="f56" fmla="*/ f42 1 263"/>
                <a:gd name="f57" fmla="*/ f43 1 354"/>
                <a:gd name="f58" fmla="*/ f44 1 263"/>
                <a:gd name="f59" fmla="*/ f45 1 354"/>
                <a:gd name="f60" fmla="*/ f46 1 354"/>
                <a:gd name="f61" fmla="*/ f47 1 354"/>
                <a:gd name="f62" fmla="*/ f48 1 263"/>
                <a:gd name="f63" fmla="*/ f49 1 263"/>
                <a:gd name="f64" fmla="*/ f50 1 354"/>
                <a:gd name="f65" fmla="*/ f51 1 354"/>
                <a:gd name="f66" fmla="*/ f52 1 354"/>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9"/>
                <a:gd name="f79" fmla="*/ f61 1 f39"/>
                <a:gd name="f80" fmla="*/ f62 1 f38"/>
                <a:gd name="f81" fmla="*/ f63 1 f38"/>
                <a:gd name="f82" fmla="*/ f64 1 f39"/>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4 1"/>
                <a:gd name="f96" fmla="*/ f79 f34 1"/>
                <a:gd name="f97" fmla="*/ f80 f33 1"/>
                <a:gd name="f98" fmla="*/ f81 f33 1"/>
                <a:gd name="f99" fmla="*/ f82 f34 1"/>
                <a:gd name="f100" fmla="*/ f83 f34 1"/>
                <a:gd name="f101" fmla="*/ f84 f34 1"/>
              </a:gdLst>
              <a:ahLst/>
              <a:cxnLst>
                <a:cxn ang="3cd4">
                  <a:pos x="hc" y="t"/>
                </a:cxn>
                <a:cxn ang="0">
                  <a:pos x="r" y="vc"/>
                </a:cxn>
                <a:cxn ang="cd4">
                  <a:pos x="hc" y="b"/>
                </a:cxn>
                <a:cxn ang="cd2">
                  <a:pos x="l" y="vc"/>
                </a:cxn>
                <a:cxn ang="f71">
                  <a:pos x="f89" y="f90"/>
                </a:cxn>
                <a:cxn ang="f71">
                  <a:pos x="f89" y="f90"/>
                </a:cxn>
                <a:cxn ang="f71">
                  <a:pos x="f91" y="f92"/>
                </a:cxn>
                <a:cxn ang="f71">
                  <a:pos x="f93" y="f94"/>
                </a:cxn>
                <a:cxn ang="f71">
                  <a:pos x="f91" y="f95"/>
                </a:cxn>
                <a:cxn ang="f71">
                  <a:pos x="f89" y="f96"/>
                </a:cxn>
                <a:cxn ang="f71">
                  <a:pos x="f97" y="f96"/>
                </a:cxn>
                <a:cxn ang="f71">
                  <a:pos x="f98" y="f99"/>
                </a:cxn>
                <a:cxn ang="f71">
                  <a:pos x="f98" y="f100"/>
                </a:cxn>
                <a:cxn ang="f71">
                  <a:pos x="f97" y="f101"/>
                </a:cxn>
                <a:cxn ang="f71">
                  <a:pos x="f89" y="f90"/>
                </a:cxn>
              </a:cxnLst>
              <a:rect l="f85" t="f88" r="f86" b="f87"/>
              <a:pathLst>
                <a:path w="263" h="354">
                  <a:moveTo>
                    <a:pt x="f8" y="f9"/>
                  </a:moveTo>
                  <a:lnTo>
                    <a:pt x="f8" y="f9"/>
                  </a:lnTo>
                  <a:cubicBezTo>
                    <a:pt x="f10" y="f11"/>
                    <a:pt x="f10" y="f11"/>
                    <a:pt x="f10" y="f11"/>
                  </a:cubicBezTo>
                  <a:cubicBezTo>
                    <a:pt x="f12" y="f13"/>
                    <a:pt x="f14" y="f15"/>
                    <a:pt x="f14" y="f16"/>
                  </a:cubicBezTo>
                  <a:cubicBezTo>
                    <a:pt x="f14" y="f17"/>
                    <a:pt x="f12" y="f18"/>
                    <a:pt x="f10" y="f19"/>
                  </a:cubicBezTo>
                  <a:cubicBezTo>
                    <a:pt x="f8" y="f20"/>
                    <a:pt x="f8" y="f20"/>
                    <a:pt x="f8" y="f20"/>
                  </a:cubicBezTo>
                  <a:cubicBezTo>
                    <a:pt x="f21" y="f5"/>
                    <a:pt x="f22" y="f5"/>
                    <a:pt x="f23" y="f20"/>
                  </a:cubicBezTo>
                  <a:cubicBezTo>
                    <a:pt x="f20" y="f24"/>
                    <a:pt x="f5" y="f25"/>
                    <a:pt x="f5" y="f26"/>
                  </a:cubicBezTo>
                  <a:cubicBezTo>
                    <a:pt x="f5" y="f27"/>
                    <a:pt x="f5" y="f27"/>
                    <a:pt x="f5" y="f27"/>
                  </a:cubicBezTo>
                  <a:cubicBezTo>
                    <a:pt x="f5" y="f28"/>
                    <a:pt x="f20" y="f29"/>
                    <a:pt x="f23" y="f30"/>
                  </a:cubicBezTo>
                  <a:cubicBezTo>
                    <a:pt x="f22" y="f31"/>
                    <a:pt x="f21" y="f31"/>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19" name="TextBox 77">
              <a:extLst>
                <a:ext uri="{FF2B5EF4-FFF2-40B4-BE49-F238E27FC236}">
                  <a16:creationId xmlns:a16="http://schemas.microsoft.com/office/drawing/2014/main" id="{7C69C5EF-4E48-4E53-AC22-BD413B737B40}"/>
                </a:ext>
              </a:extLst>
            </p:cNvPr>
            <p:cNvSpPr txBox="1"/>
            <p:nvPr/>
          </p:nvSpPr>
          <p:spPr>
            <a:xfrm>
              <a:off x="7304699" y="4008154"/>
              <a:ext cx="2619988" cy="246221"/>
            </a:xfrm>
            <a:prstGeom prst="rect">
              <a:avLst/>
            </a:prstGeom>
            <a:noFill/>
            <a:ln cap="flat">
              <a:noFill/>
            </a:ln>
          </p:spPr>
          <p:txBody>
            <a:bodyPr vert="horz" wrap="square" lIns="0" tIns="0" rIns="0" bIns="0" anchor="t" anchorCtr="1" compatLnSpc="1">
              <a:spAutoFit/>
            </a:bodyPr>
            <a:lstStyle/>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endParaRPr lang="en-US" sz="1600" b="0" i="0" u="none" strike="noStrike" kern="0" cap="none" spc="0" baseline="0" dirty="0">
                <a:solidFill>
                  <a:srgbClr val="404040"/>
                </a:solidFill>
                <a:uFillTx/>
                <a:latin typeface="Arial" pitchFamily="34"/>
                <a:ea typeface="Open Sans" pitchFamily="34"/>
                <a:cs typeface="Arial" pitchFamily="34"/>
              </a:endParaRPr>
            </a:p>
          </p:txBody>
        </p:sp>
        <p:sp>
          <p:nvSpPr>
            <p:cNvPr id="20" name="Freeform 169">
              <a:extLst>
                <a:ext uri="{FF2B5EF4-FFF2-40B4-BE49-F238E27FC236}">
                  <a16:creationId xmlns:a16="http://schemas.microsoft.com/office/drawing/2014/main" id="{0D306DB3-C52F-488B-9953-5F754F07A307}"/>
                </a:ext>
              </a:extLst>
            </p:cNvPr>
            <p:cNvSpPr/>
            <p:nvPr/>
          </p:nvSpPr>
          <p:spPr>
            <a:xfrm>
              <a:off x="8435925" y="2030845"/>
              <a:ext cx="358691" cy="285987"/>
            </a:xfrm>
            <a:custGeom>
              <a:avLst/>
              <a:gdLst>
                <a:gd name="f0" fmla="val 10800000"/>
                <a:gd name="f1" fmla="val 5400000"/>
                <a:gd name="f2" fmla="val 180"/>
                <a:gd name="f3" fmla="val w"/>
                <a:gd name="f4" fmla="val h"/>
                <a:gd name="f5" fmla="val 0"/>
                <a:gd name="f6" fmla="val 487"/>
                <a:gd name="f7" fmla="val 390"/>
                <a:gd name="f8" fmla="val 478"/>
                <a:gd name="f9" fmla="val 9"/>
                <a:gd name="f10" fmla="val 372"/>
                <a:gd name="f11" fmla="val 195"/>
                <a:gd name="f12" fmla="val 363"/>
                <a:gd name="f13" fmla="val 204"/>
                <a:gd name="f14" fmla="val 354"/>
                <a:gd name="f15" fmla="val 345"/>
                <a:gd name="f16" fmla="val 292"/>
                <a:gd name="f17" fmla="val 150"/>
                <a:gd name="f18" fmla="val 283"/>
                <a:gd name="f19" fmla="val 141"/>
                <a:gd name="f20" fmla="val 274"/>
                <a:gd name="f21" fmla="val 194"/>
                <a:gd name="f22" fmla="val 266"/>
                <a:gd name="f23" fmla="val 275"/>
                <a:gd name="f24" fmla="val 186"/>
                <a:gd name="f25" fmla="val 177"/>
                <a:gd name="f26" fmla="val 239"/>
                <a:gd name="f27" fmla="val 132"/>
                <a:gd name="f28" fmla="val 230"/>
                <a:gd name="f29" fmla="val 123"/>
                <a:gd name="f30" fmla="val 8"/>
                <a:gd name="f31" fmla="val 381"/>
                <a:gd name="f32" fmla="val 389"/>
                <a:gd name="f33" fmla="val 486"/>
                <a:gd name="f34" fmla="+- 0 0 -90"/>
                <a:gd name="f35" fmla="*/ f3 1 487"/>
                <a:gd name="f36" fmla="*/ f4 1 390"/>
                <a:gd name="f37" fmla="+- f7 0 f5"/>
                <a:gd name="f38" fmla="+- f6 0 f5"/>
                <a:gd name="f39" fmla="*/ f34 f0 1"/>
                <a:gd name="f40" fmla="*/ f38 1 487"/>
                <a:gd name="f41" fmla="*/ f37 1 390"/>
                <a:gd name="f42" fmla="*/ 478 f38 1"/>
                <a:gd name="f43" fmla="*/ 9 f37 1"/>
                <a:gd name="f44" fmla="*/ 372 f38 1"/>
                <a:gd name="f45" fmla="*/ 195 f37 1"/>
                <a:gd name="f46" fmla="*/ 345 f38 1"/>
                <a:gd name="f47" fmla="*/ 292 f38 1"/>
                <a:gd name="f48" fmla="*/ 150 f37 1"/>
                <a:gd name="f49" fmla="*/ 274 f38 1"/>
                <a:gd name="f50" fmla="*/ 194 f38 1"/>
                <a:gd name="f51" fmla="*/ 266 f37 1"/>
                <a:gd name="f52" fmla="*/ 177 f38 1"/>
                <a:gd name="f53" fmla="*/ 141 f38 1"/>
                <a:gd name="f54" fmla="*/ 239 f37 1"/>
                <a:gd name="f55" fmla="*/ 123 f38 1"/>
                <a:gd name="f56" fmla="*/ 8 f38 1"/>
                <a:gd name="f57" fmla="*/ 381 f37 1"/>
                <a:gd name="f58" fmla="*/ 389 f37 1"/>
                <a:gd name="f59" fmla="*/ 486 f38 1"/>
                <a:gd name="f60" fmla="*/ f39 1 f2"/>
                <a:gd name="f61" fmla="*/ f42 1 487"/>
                <a:gd name="f62" fmla="*/ f43 1 390"/>
                <a:gd name="f63" fmla="*/ f44 1 487"/>
                <a:gd name="f64" fmla="*/ f45 1 390"/>
                <a:gd name="f65" fmla="*/ f46 1 487"/>
                <a:gd name="f66" fmla="*/ f47 1 487"/>
                <a:gd name="f67" fmla="*/ f48 1 390"/>
                <a:gd name="f68" fmla="*/ f49 1 487"/>
                <a:gd name="f69" fmla="*/ f50 1 487"/>
                <a:gd name="f70" fmla="*/ f51 1 390"/>
                <a:gd name="f71" fmla="*/ f52 1 487"/>
                <a:gd name="f72" fmla="*/ f53 1 487"/>
                <a:gd name="f73" fmla="*/ f54 1 390"/>
                <a:gd name="f74" fmla="*/ f55 1 487"/>
                <a:gd name="f75" fmla="*/ f56 1 487"/>
                <a:gd name="f76" fmla="*/ f57 1 390"/>
                <a:gd name="f77" fmla="*/ f58 1 390"/>
                <a:gd name="f78" fmla="*/ f59 1 487"/>
                <a:gd name="f79" fmla="*/ 0 1 f40"/>
                <a:gd name="f80" fmla="*/ f6 1 f40"/>
                <a:gd name="f81" fmla="*/ 0 1 f41"/>
                <a:gd name="f82" fmla="*/ f7 1 f41"/>
                <a:gd name="f83" fmla="+- f60 0 f1"/>
                <a:gd name="f84" fmla="*/ f61 1 f40"/>
                <a:gd name="f85" fmla="*/ f62 1 f41"/>
                <a:gd name="f86" fmla="*/ f63 1 f40"/>
                <a:gd name="f87" fmla="*/ f64 1 f41"/>
                <a:gd name="f88" fmla="*/ f65 1 f40"/>
                <a:gd name="f89" fmla="*/ f66 1 f40"/>
                <a:gd name="f90" fmla="*/ f67 1 f41"/>
                <a:gd name="f91" fmla="*/ f68 1 f40"/>
                <a:gd name="f92" fmla="*/ f69 1 f40"/>
                <a:gd name="f93" fmla="*/ f70 1 f41"/>
                <a:gd name="f94" fmla="*/ f71 1 f40"/>
                <a:gd name="f95" fmla="*/ f72 1 f40"/>
                <a:gd name="f96" fmla="*/ f73 1 f41"/>
                <a:gd name="f97" fmla="*/ f74 1 f40"/>
                <a:gd name="f98" fmla="*/ f75 1 f40"/>
                <a:gd name="f99" fmla="*/ f76 1 f41"/>
                <a:gd name="f100" fmla="*/ f77 1 f41"/>
                <a:gd name="f101" fmla="*/ f78 1 f40"/>
                <a:gd name="f102" fmla="*/ f79 f35 1"/>
                <a:gd name="f103" fmla="*/ f80 f35 1"/>
                <a:gd name="f104" fmla="*/ f82 f36 1"/>
                <a:gd name="f105" fmla="*/ f81 f36 1"/>
                <a:gd name="f106" fmla="*/ f84 f35 1"/>
                <a:gd name="f107" fmla="*/ f85 f36 1"/>
                <a:gd name="f108" fmla="*/ f86 f35 1"/>
                <a:gd name="f109" fmla="*/ f87 f36 1"/>
                <a:gd name="f110" fmla="*/ f88 f35 1"/>
                <a:gd name="f111" fmla="*/ f89 f35 1"/>
                <a:gd name="f112" fmla="*/ f90 f36 1"/>
                <a:gd name="f113" fmla="*/ f91 f35 1"/>
                <a:gd name="f114" fmla="*/ f92 f35 1"/>
                <a:gd name="f115" fmla="*/ f93 f36 1"/>
                <a:gd name="f116" fmla="*/ f94 f35 1"/>
                <a:gd name="f117" fmla="*/ f95 f35 1"/>
                <a:gd name="f118" fmla="*/ f96 f36 1"/>
                <a:gd name="f119" fmla="*/ f97 f35 1"/>
                <a:gd name="f120" fmla="*/ f98 f35 1"/>
                <a:gd name="f121" fmla="*/ f99 f36 1"/>
                <a:gd name="f122" fmla="*/ f100 f36 1"/>
                <a:gd name="f123" fmla="*/ f101 f35 1"/>
              </a:gdLst>
              <a:ahLst/>
              <a:cxnLst>
                <a:cxn ang="3cd4">
                  <a:pos x="hc" y="t"/>
                </a:cxn>
                <a:cxn ang="0">
                  <a:pos x="r" y="vc"/>
                </a:cxn>
                <a:cxn ang="cd4">
                  <a:pos x="hc" y="b"/>
                </a:cxn>
                <a:cxn ang="cd2">
                  <a:pos x="l" y="vc"/>
                </a:cxn>
                <a:cxn ang="f83">
                  <a:pos x="f106" y="f107"/>
                </a:cxn>
                <a:cxn ang="f83">
                  <a:pos x="f106" y="f107"/>
                </a:cxn>
                <a:cxn ang="f83">
                  <a:pos x="f108" y="f109"/>
                </a:cxn>
                <a:cxn ang="f83">
                  <a:pos x="f110" y="f109"/>
                </a:cxn>
                <a:cxn ang="f83">
                  <a:pos x="f111" y="f112"/>
                </a:cxn>
                <a:cxn ang="f83">
                  <a:pos x="f113" y="f112"/>
                </a:cxn>
                <a:cxn ang="f83">
                  <a:pos x="f114" y="f115"/>
                </a:cxn>
                <a:cxn ang="f83">
                  <a:pos x="f116" y="f115"/>
                </a:cxn>
                <a:cxn ang="f83">
                  <a:pos x="f117" y="f118"/>
                </a:cxn>
                <a:cxn ang="f83">
                  <a:pos x="f119" y="f118"/>
                </a:cxn>
                <a:cxn ang="f83">
                  <a:pos x="f120" y="f121"/>
                </a:cxn>
                <a:cxn ang="f83">
                  <a:pos x="f120" y="f122"/>
                </a:cxn>
                <a:cxn ang="f83">
                  <a:pos x="f123" y="f122"/>
                </a:cxn>
                <a:cxn ang="f83">
                  <a:pos x="f123" y="f107"/>
                </a:cxn>
                <a:cxn ang="f83">
                  <a:pos x="f106" y="f107"/>
                </a:cxn>
              </a:cxnLst>
              <a:rect l="f102" t="f105" r="f103" b="f104"/>
              <a:pathLst>
                <a:path w="487" h="390">
                  <a:moveTo>
                    <a:pt x="f8" y="f9"/>
                  </a:moveTo>
                  <a:lnTo>
                    <a:pt x="f8" y="f9"/>
                  </a:lnTo>
                  <a:cubicBezTo>
                    <a:pt x="f10" y="f11"/>
                    <a:pt x="f10" y="f11"/>
                    <a:pt x="f10" y="f11"/>
                  </a:cubicBezTo>
                  <a:cubicBezTo>
                    <a:pt x="f12" y="f13"/>
                    <a:pt x="f14" y="f13"/>
                    <a:pt x="f15" y="f11"/>
                  </a:cubicBezTo>
                  <a:cubicBezTo>
                    <a:pt x="f16" y="f17"/>
                    <a:pt x="f16" y="f17"/>
                    <a:pt x="f16" y="f17"/>
                  </a:cubicBezTo>
                  <a:cubicBezTo>
                    <a:pt x="f18" y="f19"/>
                    <a:pt x="f18" y="f19"/>
                    <a:pt x="f20" y="f17"/>
                  </a:cubicBezTo>
                  <a:cubicBezTo>
                    <a:pt x="f21" y="f22"/>
                    <a:pt x="f21" y="f22"/>
                    <a:pt x="f21" y="f22"/>
                  </a:cubicBezTo>
                  <a:cubicBezTo>
                    <a:pt x="f21" y="f23"/>
                    <a:pt x="f24" y="f23"/>
                    <a:pt x="f25" y="f22"/>
                  </a:cubicBezTo>
                  <a:cubicBezTo>
                    <a:pt x="f19" y="f26"/>
                    <a:pt x="f19" y="f26"/>
                    <a:pt x="f19" y="f26"/>
                  </a:cubicBezTo>
                  <a:cubicBezTo>
                    <a:pt x="f27" y="f28"/>
                    <a:pt x="f29" y="f28"/>
                    <a:pt x="f29" y="f26"/>
                  </a:cubicBezTo>
                  <a:cubicBezTo>
                    <a:pt x="f30" y="f31"/>
                    <a:pt x="f30" y="f31"/>
                    <a:pt x="f30" y="f31"/>
                  </a:cubicBezTo>
                  <a:cubicBezTo>
                    <a:pt x="f5" y="f32"/>
                    <a:pt x="f5" y="f32"/>
                    <a:pt x="f30" y="f32"/>
                  </a:cubicBezTo>
                  <a:cubicBezTo>
                    <a:pt x="f33" y="f32"/>
                    <a:pt x="f33" y="f32"/>
                    <a:pt x="f33" y="f32"/>
                  </a:cubicBezTo>
                  <a:cubicBezTo>
                    <a:pt x="f33" y="f9"/>
                    <a:pt x="f33" y="f9"/>
                    <a:pt x="f33" y="f9"/>
                  </a:cubicBezTo>
                  <a:cubicBezTo>
                    <a:pt x="f33" y="f5"/>
                    <a:pt x="f33" y="f5"/>
                    <a:pt x="f8" y="f9"/>
                  </a:cubicBezTo>
                </a:path>
              </a:pathLst>
            </a:custGeom>
            <a:noFill/>
            <a:ln cap="flat">
              <a:noFill/>
              <a:prstDash val="solid"/>
            </a:ln>
          </p:spPr>
          <p:txBody>
            <a:bodyPr vert="horz" wrap="none" lIns="45710" tIns="22860" rIns="45710" bIns="2286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21" name="Rectangle 89">
              <a:extLst>
                <a:ext uri="{FF2B5EF4-FFF2-40B4-BE49-F238E27FC236}">
                  <a16:creationId xmlns:a16="http://schemas.microsoft.com/office/drawing/2014/main" id="{CE19EBB5-20C9-46DC-A8DA-DAF49D81EBB3}"/>
                </a:ext>
              </a:extLst>
            </p:cNvPr>
            <p:cNvSpPr/>
            <p:nvPr/>
          </p:nvSpPr>
          <p:spPr>
            <a:xfrm>
              <a:off x="8614628" y="3484220"/>
              <a:ext cx="65" cy="322652"/>
            </a:xfrm>
            <a:prstGeom prst="rect">
              <a:avLst/>
            </a:prstGeom>
            <a:noFill/>
            <a:ln cap="flat">
              <a:noFill/>
              <a:prstDash val="solid"/>
            </a:ln>
          </p:spPr>
          <p:txBody>
            <a:bodyPr vert="horz" wrap="none" lIns="0" tIns="0" rIns="0" bIns="0" anchor="t" anchorCtr="1" compatLnSpc="1">
              <a:spAutoFit/>
            </a:bodyPr>
            <a:lstStyle/>
            <a:p>
              <a:pPr marL="0" marR="0" lvl="0" indent="0" algn="ctr"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endParaRPr lang="en-US" b="0" i="0" u="none" strike="noStrike" kern="0" cap="none" spc="0" baseline="0" dirty="0">
                <a:solidFill>
                  <a:srgbClr val="FFFFFF"/>
                </a:solidFill>
                <a:uFillTx/>
                <a:latin typeface="Arial" pitchFamily="34"/>
                <a:ea typeface="Open Sans" pitchFamily="34"/>
                <a:cs typeface="Arial" pitchFamily="34"/>
              </a:endParaRPr>
            </a:p>
          </p:txBody>
        </p:sp>
      </p:grpSp>
      <p:grpSp>
        <p:nvGrpSpPr>
          <p:cNvPr id="22" name="Group 100">
            <a:extLst>
              <a:ext uri="{FF2B5EF4-FFF2-40B4-BE49-F238E27FC236}">
                <a16:creationId xmlns:a16="http://schemas.microsoft.com/office/drawing/2014/main" id="{7B5057AF-0E45-4DFD-8B86-C06D05F7CED8}"/>
              </a:ext>
            </a:extLst>
          </p:cNvPr>
          <p:cNvGrpSpPr/>
          <p:nvPr/>
        </p:nvGrpSpPr>
        <p:grpSpPr>
          <a:xfrm>
            <a:off x="8958845" y="4033736"/>
            <a:ext cx="2248682" cy="2004085"/>
            <a:chOff x="8840880" y="3236802"/>
            <a:chExt cx="2248682" cy="2004085"/>
          </a:xfrm>
        </p:grpSpPr>
        <p:sp>
          <p:nvSpPr>
            <p:cNvPr id="23" name="Round Same Side Corner Rectangle 77">
              <a:extLst>
                <a:ext uri="{FF2B5EF4-FFF2-40B4-BE49-F238E27FC236}">
                  <a16:creationId xmlns:a16="http://schemas.microsoft.com/office/drawing/2014/main" id="{4460658B-F2D4-4197-97D8-E110195C2D83}"/>
                </a:ext>
              </a:extLst>
            </p:cNvPr>
            <p:cNvSpPr/>
            <p:nvPr/>
          </p:nvSpPr>
          <p:spPr>
            <a:xfrm rot="5400013">
              <a:off x="10019647" y="2815282"/>
              <a:ext cx="392058" cy="1622986"/>
            </a:xfrm>
            <a:custGeom>
              <a:avLst/>
              <a:gdLst>
                <a:gd name="f0" fmla="val 10800000"/>
                <a:gd name="f1" fmla="val 5400000"/>
                <a:gd name="f2" fmla="val 16200000"/>
                <a:gd name="f3" fmla="val w"/>
                <a:gd name="f4" fmla="val h"/>
                <a:gd name="f5" fmla="val ss"/>
                <a:gd name="f6" fmla="val 0"/>
                <a:gd name="f7" fmla="val 50000"/>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1 0 f31"/>
                <a:gd name="f34" fmla="+- f22 0 f32"/>
                <a:gd name="f35" fmla="+- f31 0 f32"/>
                <a:gd name="f36" fmla="*/ f31 29289 1"/>
                <a:gd name="f37" fmla="*/ f32 29289 1"/>
                <a:gd name="f38" fmla="*/ f31 f18 1"/>
                <a:gd name="f39" fmla="*/ f32 f18 1"/>
                <a:gd name="f40" fmla="*/ f36 1 100000"/>
                <a:gd name="f41" fmla="*/ f37 1 100000"/>
                <a:gd name="f42" fmla="*/ f33 f18 1"/>
                <a:gd name="f43" fmla="*/ f34 f18 1"/>
                <a:gd name="f44" fmla="?: f35 f40 f41"/>
                <a:gd name="f45" fmla="+- f22 0 f41"/>
                <a:gd name="f46" fmla="*/ f40 f18 1"/>
                <a:gd name="f47" fmla="+- f21 0 f44"/>
                <a:gd name="f48" fmla="*/ f44 f18 1"/>
                <a:gd name="f49" fmla="*/ f45 f18 1"/>
                <a:gd name="f50" fmla="*/ f47 f18 1"/>
              </a:gdLst>
              <a:ahLst/>
              <a:cxnLst>
                <a:cxn ang="3cd4">
                  <a:pos x="hc" y="t"/>
                </a:cxn>
                <a:cxn ang="0">
                  <a:pos x="r" y="vc"/>
                </a:cxn>
                <a:cxn ang="cd4">
                  <a:pos x="hc" y="b"/>
                </a:cxn>
                <a:cxn ang="cd2">
                  <a:pos x="l" y="vc"/>
                </a:cxn>
              </a:cxnLst>
              <a:rect l="f48" t="f46" r="f50" b="f49"/>
              <a:pathLst>
                <a:path>
                  <a:moveTo>
                    <a:pt x="f38" y="f23"/>
                  </a:moveTo>
                  <a:lnTo>
                    <a:pt x="f42" y="f23"/>
                  </a:lnTo>
                  <a:arcTo wR="f38" hR="f38" stAng="f2" swAng="f1"/>
                  <a:lnTo>
                    <a:pt x="f26" y="f43"/>
                  </a:lnTo>
                  <a:arcTo wR="f39" hR="f39" stAng="f6" swAng="f1"/>
                  <a:lnTo>
                    <a:pt x="f39" y="f27"/>
                  </a:lnTo>
                  <a:arcTo wR="f39" hR="f39" stAng="f1" swAng="f1"/>
                  <a:lnTo>
                    <a:pt x="f23" y="f38"/>
                  </a:lnTo>
                  <a:arcTo wR="f38" hR="f38" stAng="f0" swAng="f1"/>
                  <a:close/>
                </a:path>
              </a:pathLst>
            </a:custGeom>
            <a:solidFill>
              <a:srgbClr val="FF7471"/>
            </a:solidFill>
            <a:ln cap="flat">
              <a:noFill/>
              <a:prstDash val="solid"/>
            </a:ln>
          </p:spPr>
          <p:txBody>
            <a:bodyPr vert="horz" wrap="square" lIns="109709" tIns="54854" rIns="109709" bIns="5485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050" b="0" i="0" u="none" strike="noStrike" kern="0" cap="none" spc="0" baseline="0">
                <a:solidFill>
                  <a:srgbClr val="2E2E2E"/>
                </a:solidFill>
                <a:uFillTx/>
                <a:latin typeface="Arial" pitchFamily="34"/>
                <a:cs typeface="Arial" pitchFamily="34"/>
              </a:endParaRPr>
            </a:p>
          </p:txBody>
        </p:sp>
        <p:sp>
          <p:nvSpPr>
            <p:cNvPr id="24" name="Freeform 734">
              <a:extLst>
                <a:ext uri="{FF2B5EF4-FFF2-40B4-BE49-F238E27FC236}">
                  <a16:creationId xmlns:a16="http://schemas.microsoft.com/office/drawing/2014/main" id="{9F3B6717-3259-4D34-AFAE-0956A5A99C5B}"/>
                </a:ext>
              </a:extLst>
            </p:cNvPr>
            <p:cNvSpPr/>
            <p:nvPr/>
          </p:nvSpPr>
          <p:spPr>
            <a:xfrm rot="16200004">
              <a:off x="10107124" y="3198740"/>
              <a:ext cx="224594" cy="300718"/>
            </a:xfrm>
            <a:custGeom>
              <a:avLst/>
              <a:gdLst>
                <a:gd name="f0" fmla="val 10800000"/>
                <a:gd name="f1" fmla="val 5400000"/>
                <a:gd name="f2" fmla="val 180"/>
                <a:gd name="f3" fmla="val w"/>
                <a:gd name="f4" fmla="val h"/>
                <a:gd name="f5" fmla="val 0"/>
                <a:gd name="f6" fmla="val 263"/>
                <a:gd name="f7" fmla="val 354"/>
                <a:gd name="f8" fmla="val 43"/>
                <a:gd name="f9" fmla="val 348"/>
                <a:gd name="f10" fmla="val 250"/>
                <a:gd name="f11" fmla="val 198"/>
                <a:gd name="f12" fmla="val 259"/>
                <a:gd name="f13" fmla="val 192"/>
                <a:gd name="f14" fmla="val 262"/>
                <a:gd name="f15" fmla="val 186"/>
                <a:gd name="f16" fmla="val 178"/>
                <a:gd name="f17" fmla="val 169"/>
                <a:gd name="f18" fmla="val 161"/>
                <a:gd name="f19" fmla="val 155"/>
                <a:gd name="f20" fmla="val 5"/>
                <a:gd name="f21" fmla="val 35"/>
                <a:gd name="f22" fmla="val 23"/>
                <a:gd name="f23" fmla="val 14"/>
                <a:gd name="f24" fmla="val 8"/>
                <a:gd name="f25" fmla="val 16"/>
                <a:gd name="f26" fmla="val 28"/>
                <a:gd name="f27" fmla="val 324"/>
                <a:gd name="f28" fmla="val 336"/>
                <a:gd name="f29" fmla="val 344"/>
                <a:gd name="f30" fmla="val 350"/>
                <a:gd name="f31" fmla="val 353"/>
                <a:gd name="f32" fmla="+- 0 0 -90"/>
                <a:gd name="f33" fmla="*/ f3 1 263"/>
                <a:gd name="f34" fmla="*/ f4 1 354"/>
                <a:gd name="f35" fmla="+- f7 0 f5"/>
                <a:gd name="f36" fmla="+- f6 0 f5"/>
                <a:gd name="f37" fmla="*/ f32 f0 1"/>
                <a:gd name="f38" fmla="*/ f36 1 263"/>
                <a:gd name="f39" fmla="*/ f35 1 354"/>
                <a:gd name="f40" fmla="*/ 43 f36 1"/>
                <a:gd name="f41" fmla="*/ 348 f35 1"/>
                <a:gd name="f42" fmla="*/ 250 f36 1"/>
                <a:gd name="f43" fmla="*/ 198 f35 1"/>
                <a:gd name="f44" fmla="*/ 262 f36 1"/>
                <a:gd name="f45" fmla="*/ 178 f35 1"/>
                <a:gd name="f46" fmla="*/ 155 f35 1"/>
                <a:gd name="f47" fmla="*/ 5 f35 1"/>
                <a:gd name="f48" fmla="*/ 14 f36 1"/>
                <a:gd name="f49" fmla="*/ 0 f36 1"/>
                <a:gd name="f50" fmla="*/ 28 f35 1"/>
                <a:gd name="f51" fmla="*/ 324 f35 1"/>
                <a:gd name="f52" fmla="*/ 350 f35 1"/>
                <a:gd name="f53" fmla="*/ f37 1 f2"/>
                <a:gd name="f54" fmla="*/ f40 1 263"/>
                <a:gd name="f55" fmla="*/ f41 1 354"/>
                <a:gd name="f56" fmla="*/ f42 1 263"/>
                <a:gd name="f57" fmla="*/ f43 1 354"/>
                <a:gd name="f58" fmla="*/ f44 1 263"/>
                <a:gd name="f59" fmla="*/ f45 1 354"/>
                <a:gd name="f60" fmla="*/ f46 1 354"/>
                <a:gd name="f61" fmla="*/ f47 1 354"/>
                <a:gd name="f62" fmla="*/ f48 1 263"/>
                <a:gd name="f63" fmla="*/ f49 1 263"/>
                <a:gd name="f64" fmla="*/ f50 1 354"/>
                <a:gd name="f65" fmla="*/ f51 1 354"/>
                <a:gd name="f66" fmla="*/ f52 1 354"/>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9"/>
                <a:gd name="f79" fmla="*/ f61 1 f39"/>
                <a:gd name="f80" fmla="*/ f62 1 f38"/>
                <a:gd name="f81" fmla="*/ f63 1 f38"/>
                <a:gd name="f82" fmla="*/ f64 1 f39"/>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4 1"/>
                <a:gd name="f96" fmla="*/ f79 f34 1"/>
                <a:gd name="f97" fmla="*/ f80 f33 1"/>
                <a:gd name="f98" fmla="*/ f81 f33 1"/>
                <a:gd name="f99" fmla="*/ f82 f34 1"/>
                <a:gd name="f100" fmla="*/ f83 f34 1"/>
                <a:gd name="f101" fmla="*/ f84 f34 1"/>
              </a:gdLst>
              <a:ahLst/>
              <a:cxnLst>
                <a:cxn ang="3cd4">
                  <a:pos x="hc" y="t"/>
                </a:cxn>
                <a:cxn ang="0">
                  <a:pos x="r" y="vc"/>
                </a:cxn>
                <a:cxn ang="cd4">
                  <a:pos x="hc" y="b"/>
                </a:cxn>
                <a:cxn ang="cd2">
                  <a:pos x="l" y="vc"/>
                </a:cxn>
                <a:cxn ang="f71">
                  <a:pos x="f89" y="f90"/>
                </a:cxn>
                <a:cxn ang="f71">
                  <a:pos x="f89" y="f90"/>
                </a:cxn>
                <a:cxn ang="f71">
                  <a:pos x="f91" y="f92"/>
                </a:cxn>
                <a:cxn ang="f71">
                  <a:pos x="f93" y="f94"/>
                </a:cxn>
                <a:cxn ang="f71">
                  <a:pos x="f91" y="f95"/>
                </a:cxn>
                <a:cxn ang="f71">
                  <a:pos x="f89" y="f96"/>
                </a:cxn>
                <a:cxn ang="f71">
                  <a:pos x="f97" y="f96"/>
                </a:cxn>
                <a:cxn ang="f71">
                  <a:pos x="f98" y="f99"/>
                </a:cxn>
                <a:cxn ang="f71">
                  <a:pos x="f98" y="f100"/>
                </a:cxn>
                <a:cxn ang="f71">
                  <a:pos x="f97" y="f101"/>
                </a:cxn>
                <a:cxn ang="f71">
                  <a:pos x="f89" y="f90"/>
                </a:cxn>
              </a:cxnLst>
              <a:rect l="f85" t="f88" r="f86" b="f87"/>
              <a:pathLst>
                <a:path w="263" h="354">
                  <a:moveTo>
                    <a:pt x="f8" y="f9"/>
                  </a:moveTo>
                  <a:lnTo>
                    <a:pt x="f8" y="f9"/>
                  </a:lnTo>
                  <a:cubicBezTo>
                    <a:pt x="f10" y="f11"/>
                    <a:pt x="f10" y="f11"/>
                    <a:pt x="f10" y="f11"/>
                  </a:cubicBezTo>
                  <a:cubicBezTo>
                    <a:pt x="f12" y="f13"/>
                    <a:pt x="f14" y="f15"/>
                    <a:pt x="f14" y="f16"/>
                  </a:cubicBezTo>
                  <a:cubicBezTo>
                    <a:pt x="f14" y="f17"/>
                    <a:pt x="f12" y="f18"/>
                    <a:pt x="f10" y="f19"/>
                  </a:cubicBezTo>
                  <a:cubicBezTo>
                    <a:pt x="f8" y="f20"/>
                    <a:pt x="f8" y="f20"/>
                    <a:pt x="f8" y="f20"/>
                  </a:cubicBezTo>
                  <a:cubicBezTo>
                    <a:pt x="f21" y="f5"/>
                    <a:pt x="f22" y="f5"/>
                    <a:pt x="f23" y="f20"/>
                  </a:cubicBezTo>
                  <a:cubicBezTo>
                    <a:pt x="f20" y="f24"/>
                    <a:pt x="f5" y="f25"/>
                    <a:pt x="f5" y="f26"/>
                  </a:cubicBezTo>
                  <a:cubicBezTo>
                    <a:pt x="f5" y="f27"/>
                    <a:pt x="f5" y="f27"/>
                    <a:pt x="f5" y="f27"/>
                  </a:cubicBezTo>
                  <a:cubicBezTo>
                    <a:pt x="f5" y="f28"/>
                    <a:pt x="f20" y="f29"/>
                    <a:pt x="f23" y="f30"/>
                  </a:cubicBezTo>
                  <a:cubicBezTo>
                    <a:pt x="f22" y="f31"/>
                    <a:pt x="f21" y="f31"/>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25" name="TextBox 75">
              <a:extLst>
                <a:ext uri="{FF2B5EF4-FFF2-40B4-BE49-F238E27FC236}">
                  <a16:creationId xmlns:a16="http://schemas.microsoft.com/office/drawing/2014/main" id="{D779AC25-3389-489F-A139-89E9F9B5EC39}"/>
                </a:ext>
              </a:extLst>
            </p:cNvPr>
            <p:cNvSpPr txBox="1"/>
            <p:nvPr/>
          </p:nvSpPr>
          <p:spPr>
            <a:xfrm>
              <a:off x="8840880" y="3909753"/>
              <a:ext cx="2248682" cy="1331134"/>
            </a:xfrm>
            <a:prstGeom prst="rect">
              <a:avLst/>
            </a:prstGeom>
            <a:noFill/>
            <a:ln cap="flat">
              <a:noFill/>
            </a:ln>
          </p:spPr>
          <p:txBody>
            <a:bodyPr vert="horz" wrap="square" lIns="0" tIns="0" rIns="0" bIns="0" anchor="t" anchorCtr="1" compatLnSpc="1">
              <a:spAutoFit/>
            </a:bodyPr>
            <a:lstStyle/>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r>
                <a:rPr lang="en-US" sz="2000" b="1" i="0" u="none" strike="noStrike" kern="0" cap="none" spc="0" baseline="0" dirty="0">
                  <a:solidFill>
                    <a:srgbClr val="404040"/>
                  </a:solidFill>
                  <a:uFillTx/>
                  <a:latin typeface="Arial" pitchFamily="34"/>
                  <a:ea typeface="Open Sans" pitchFamily="34"/>
                  <a:cs typeface="Arial" pitchFamily="34"/>
                </a:rPr>
                <a:t>2012</a:t>
              </a:r>
            </a:p>
            <a:p>
              <a:pPr lvl="0" algn="ctr" defTabSz="457200">
                <a:defRPr sz="1800" b="0" i="0" u="none" strike="noStrike" kern="0" cap="none" spc="0" baseline="0">
                  <a:solidFill>
                    <a:srgbClr val="000000"/>
                  </a:solidFill>
                  <a:uFillTx/>
                </a:defRPr>
              </a:pPr>
              <a:r>
                <a:rPr lang="en-GB" sz="1600" kern="0" dirty="0">
                  <a:solidFill>
                    <a:srgbClr val="404040"/>
                  </a:solidFill>
                  <a:latin typeface="Arial" pitchFamily="34"/>
                  <a:ea typeface="Open Sans" pitchFamily="34"/>
                  <a:cs typeface="Arial" pitchFamily="34"/>
                </a:rPr>
                <a:t>New EU regulation on Food Information to Consumers was published</a:t>
              </a:r>
              <a:endParaRPr lang="en-US" sz="1600" b="0" i="0" u="none" strike="noStrike" kern="0" cap="none" spc="0" baseline="0" dirty="0">
                <a:solidFill>
                  <a:srgbClr val="404040"/>
                </a:solidFill>
                <a:uFillTx/>
                <a:latin typeface="Arial" pitchFamily="34"/>
                <a:ea typeface="Open Sans" pitchFamily="34"/>
                <a:cs typeface="Arial" pitchFamily="34"/>
              </a:endParaRPr>
            </a:p>
          </p:txBody>
        </p:sp>
        <p:sp>
          <p:nvSpPr>
            <p:cNvPr id="26" name="Rectangle 90">
              <a:extLst>
                <a:ext uri="{FF2B5EF4-FFF2-40B4-BE49-F238E27FC236}">
                  <a16:creationId xmlns:a16="http://schemas.microsoft.com/office/drawing/2014/main" id="{26365FA2-5634-4DE8-B649-EBA50A1C042E}"/>
                </a:ext>
              </a:extLst>
            </p:cNvPr>
            <p:cNvSpPr/>
            <p:nvPr/>
          </p:nvSpPr>
          <p:spPr>
            <a:xfrm>
              <a:off x="10215643" y="3470358"/>
              <a:ext cx="65" cy="322652"/>
            </a:xfrm>
            <a:prstGeom prst="rect">
              <a:avLst/>
            </a:prstGeom>
            <a:noFill/>
            <a:ln cap="flat">
              <a:noFill/>
              <a:prstDash val="solid"/>
            </a:ln>
          </p:spPr>
          <p:txBody>
            <a:bodyPr vert="horz" wrap="none" lIns="0" tIns="0" rIns="0" bIns="0" anchor="t" anchorCtr="1" compatLnSpc="1">
              <a:spAutoFit/>
            </a:bodyPr>
            <a:lstStyle/>
            <a:p>
              <a:pPr marL="0" marR="0" lvl="0" indent="0" algn="ctr"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endParaRPr lang="en-US" b="0" i="0" u="none" strike="noStrike" kern="0" cap="none" spc="0" baseline="0" dirty="0">
                <a:solidFill>
                  <a:srgbClr val="FFFFFF"/>
                </a:solidFill>
                <a:uFillTx/>
                <a:latin typeface="Arial" pitchFamily="34"/>
                <a:ea typeface="Open Sans" pitchFamily="34"/>
                <a:cs typeface="Arial" pitchFamily="34"/>
              </a:endParaRPr>
            </a:p>
          </p:txBody>
        </p:sp>
      </p:grpSp>
      <p:grpSp>
        <p:nvGrpSpPr>
          <p:cNvPr id="27" name="Group 94">
            <a:extLst>
              <a:ext uri="{FF2B5EF4-FFF2-40B4-BE49-F238E27FC236}">
                <a16:creationId xmlns:a16="http://schemas.microsoft.com/office/drawing/2014/main" id="{8FFE8A5E-1460-433D-8DBB-4831BC8E5080}"/>
              </a:ext>
            </a:extLst>
          </p:cNvPr>
          <p:cNvGrpSpPr/>
          <p:nvPr/>
        </p:nvGrpSpPr>
        <p:grpSpPr>
          <a:xfrm>
            <a:off x="1263178" y="4227689"/>
            <a:ext cx="1999849" cy="1772376"/>
            <a:chOff x="1145213" y="3430755"/>
            <a:chExt cx="1999849" cy="1772376"/>
          </a:xfrm>
        </p:grpSpPr>
        <p:sp>
          <p:nvSpPr>
            <p:cNvPr id="28" name="TextBox 76">
              <a:extLst>
                <a:ext uri="{FF2B5EF4-FFF2-40B4-BE49-F238E27FC236}">
                  <a16:creationId xmlns:a16="http://schemas.microsoft.com/office/drawing/2014/main" id="{D559F3B7-1ED4-4541-B357-7BABA020221B}"/>
                </a:ext>
              </a:extLst>
            </p:cNvPr>
            <p:cNvSpPr txBox="1"/>
            <p:nvPr/>
          </p:nvSpPr>
          <p:spPr>
            <a:xfrm>
              <a:off x="1415393" y="4118219"/>
              <a:ext cx="1729669" cy="1084912"/>
            </a:xfrm>
            <a:prstGeom prst="rect">
              <a:avLst/>
            </a:prstGeom>
            <a:noFill/>
            <a:ln cap="flat">
              <a:noFill/>
            </a:ln>
          </p:spPr>
          <p:txBody>
            <a:bodyPr vert="horz" wrap="square" lIns="0" tIns="0" rIns="0" bIns="0" anchor="t" anchorCtr="1" compatLnSpc="1">
              <a:spAutoFit/>
            </a:bodyPr>
            <a:lstStyle/>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r>
                <a:rPr lang="en-US" sz="2000" b="1" i="0" u="none" strike="noStrike" kern="0" cap="none" spc="0" baseline="0" dirty="0">
                  <a:solidFill>
                    <a:srgbClr val="404040"/>
                  </a:solidFill>
                  <a:uFillTx/>
                  <a:latin typeface="Arial" pitchFamily="34"/>
                  <a:ea typeface="Open Sans" pitchFamily="34"/>
                  <a:cs typeface="Arial" pitchFamily="34"/>
                </a:rPr>
                <a:t>1991</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dirty="0">
                  <a:solidFill>
                    <a:srgbClr val="404040"/>
                  </a:solidFill>
                  <a:uFillTx/>
                  <a:latin typeface="Arial" pitchFamily="34"/>
                  <a:ea typeface="Open Sans" pitchFamily="34"/>
                  <a:cs typeface="Arial" pitchFamily="34"/>
                </a:rPr>
                <a:t>Experts &amp; COMA set Dietary Reference Values</a:t>
              </a:r>
            </a:p>
          </p:txBody>
        </p:sp>
        <p:grpSp>
          <p:nvGrpSpPr>
            <p:cNvPr id="29" name="Group 93">
              <a:extLst>
                <a:ext uri="{FF2B5EF4-FFF2-40B4-BE49-F238E27FC236}">
                  <a16:creationId xmlns:a16="http://schemas.microsoft.com/office/drawing/2014/main" id="{311E64B3-25AD-4C37-B237-5CD7C1F48837}"/>
                </a:ext>
              </a:extLst>
            </p:cNvPr>
            <p:cNvGrpSpPr/>
            <p:nvPr/>
          </p:nvGrpSpPr>
          <p:grpSpPr>
            <a:xfrm>
              <a:off x="1145213" y="3430755"/>
              <a:ext cx="1622986" cy="573476"/>
              <a:chOff x="1145213" y="3430755"/>
              <a:chExt cx="1622986" cy="573476"/>
            </a:xfrm>
          </p:grpSpPr>
          <p:sp>
            <p:nvSpPr>
              <p:cNvPr id="30" name="Round Same Side Corner Rectangle 83">
                <a:extLst>
                  <a:ext uri="{FF2B5EF4-FFF2-40B4-BE49-F238E27FC236}">
                    <a16:creationId xmlns:a16="http://schemas.microsoft.com/office/drawing/2014/main" id="{29696317-18A8-4B56-98A3-7BB790D7FA56}"/>
                  </a:ext>
                </a:extLst>
              </p:cNvPr>
              <p:cNvSpPr/>
              <p:nvPr/>
            </p:nvSpPr>
            <p:spPr>
              <a:xfrm rot="16199987" flipH="1">
                <a:off x="1760677" y="2815291"/>
                <a:ext cx="392058" cy="1622986"/>
              </a:xfrm>
              <a:custGeom>
                <a:avLst/>
                <a:gdLst>
                  <a:gd name="f0" fmla="val 10800000"/>
                  <a:gd name="f1" fmla="val 5400000"/>
                  <a:gd name="f2" fmla="val 16200000"/>
                  <a:gd name="f3" fmla="val w"/>
                  <a:gd name="f4" fmla="val h"/>
                  <a:gd name="f5" fmla="val ss"/>
                  <a:gd name="f6" fmla="val 0"/>
                  <a:gd name="f7" fmla="val 50000"/>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1 0 f31"/>
                  <a:gd name="f34" fmla="+- f22 0 f32"/>
                  <a:gd name="f35" fmla="+- f31 0 f32"/>
                  <a:gd name="f36" fmla="*/ f31 29289 1"/>
                  <a:gd name="f37" fmla="*/ f32 29289 1"/>
                  <a:gd name="f38" fmla="*/ f31 f18 1"/>
                  <a:gd name="f39" fmla="*/ f32 f18 1"/>
                  <a:gd name="f40" fmla="*/ f36 1 100000"/>
                  <a:gd name="f41" fmla="*/ f37 1 100000"/>
                  <a:gd name="f42" fmla="*/ f33 f18 1"/>
                  <a:gd name="f43" fmla="*/ f34 f18 1"/>
                  <a:gd name="f44" fmla="?: f35 f40 f41"/>
                  <a:gd name="f45" fmla="+- f22 0 f41"/>
                  <a:gd name="f46" fmla="*/ f40 f18 1"/>
                  <a:gd name="f47" fmla="+- f21 0 f44"/>
                  <a:gd name="f48" fmla="*/ f44 f18 1"/>
                  <a:gd name="f49" fmla="*/ f45 f18 1"/>
                  <a:gd name="f50" fmla="*/ f47 f18 1"/>
                </a:gdLst>
                <a:ahLst/>
                <a:cxnLst>
                  <a:cxn ang="3cd4">
                    <a:pos x="hc" y="t"/>
                  </a:cxn>
                  <a:cxn ang="0">
                    <a:pos x="r" y="vc"/>
                  </a:cxn>
                  <a:cxn ang="cd4">
                    <a:pos x="hc" y="b"/>
                  </a:cxn>
                  <a:cxn ang="cd2">
                    <a:pos x="l" y="vc"/>
                  </a:cxn>
                </a:cxnLst>
                <a:rect l="f48" t="f46" r="f50" b="f49"/>
                <a:pathLst>
                  <a:path>
                    <a:moveTo>
                      <a:pt x="f38" y="f23"/>
                    </a:moveTo>
                    <a:lnTo>
                      <a:pt x="f42" y="f23"/>
                    </a:lnTo>
                    <a:arcTo wR="f38" hR="f38" stAng="f2" swAng="f1"/>
                    <a:lnTo>
                      <a:pt x="f26" y="f43"/>
                    </a:lnTo>
                    <a:arcTo wR="f39" hR="f39" stAng="f6" swAng="f1"/>
                    <a:lnTo>
                      <a:pt x="f39" y="f27"/>
                    </a:lnTo>
                    <a:arcTo wR="f39" hR="f39" stAng="f1" swAng="f1"/>
                    <a:lnTo>
                      <a:pt x="f23" y="f38"/>
                    </a:lnTo>
                    <a:arcTo wR="f38" hR="f38" stAng="f0" swAng="f1"/>
                    <a:close/>
                  </a:path>
                </a:pathLst>
              </a:custGeom>
              <a:solidFill>
                <a:srgbClr val="193C69"/>
              </a:solidFill>
              <a:ln cap="flat">
                <a:noFill/>
                <a:prstDash val="solid"/>
              </a:ln>
            </p:spPr>
            <p:txBody>
              <a:bodyPr vert="horz" wrap="square" lIns="109709" tIns="54854" rIns="109709" bIns="5485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050" b="0" i="0" u="none" strike="noStrike" kern="0" cap="none" spc="0" baseline="0">
                  <a:solidFill>
                    <a:srgbClr val="2E2E2E"/>
                  </a:solidFill>
                  <a:uFillTx/>
                  <a:latin typeface="Arial" pitchFamily="34"/>
                  <a:cs typeface="Arial" pitchFamily="34"/>
                </a:endParaRPr>
              </a:p>
            </p:txBody>
          </p:sp>
          <p:sp>
            <p:nvSpPr>
              <p:cNvPr id="31" name="Freeform 734">
                <a:extLst>
                  <a:ext uri="{FF2B5EF4-FFF2-40B4-BE49-F238E27FC236}">
                    <a16:creationId xmlns:a16="http://schemas.microsoft.com/office/drawing/2014/main" id="{B19E7375-D710-4106-99E0-A1CC82445040}"/>
                  </a:ext>
                </a:extLst>
              </p:cNvPr>
              <p:cNvSpPr/>
              <p:nvPr/>
            </p:nvSpPr>
            <p:spPr>
              <a:xfrm rot="5400013">
                <a:off x="1883499" y="3741570"/>
                <a:ext cx="224604" cy="300718"/>
              </a:xfrm>
              <a:custGeom>
                <a:avLst/>
                <a:gdLst>
                  <a:gd name="f0" fmla="val 10800000"/>
                  <a:gd name="f1" fmla="val 5400000"/>
                  <a:gd name="f2" fmla="val 180"/>
                  <a:gd name="f3" fmla="val w"/>
                  <a:gd name="f4" fmla="val h"/>
                  <a:gd name="f5" fmla="val 0"/>
                  <a:gd name="f6" fmla="val 263"/>
                  <a:gd name="f7" fmla="val 354"/>
                  <a:gd name="f8" fmla="val 43"/>
                  <a:gd name="f9" fmla="val 348"/>
                  <a:gd name="f10" fmla="val 250"/>
                  <a:gd name="f11" fmla="val 198"/>
                  <a:gd name="f12" fmla="val 259"/>
                  <a:gd name="f13" fmla="val 192"/>
                  <a:gd name="f14" fmla="val 262"/>
                  <a:gd name="f15" fmla="val 186"/>
                  <a:gd name="f16" fmla="val 178"/>
                  <a:gd name="f17" fmla="val 169"/>
                  <a:gd name="f18" fmla="val 161"/>
                  <a:gd name="f19" fmla="val 155"/>
                  <a:gd name="f20" fmla="val 5"/>
                  <a:gd name="f21" fmla="val 35"/>
                  <a:gd name="f22" fmla="val 23"/>
                  <a:gd name="f23" fmla="val 14"/>
                  <a:gd name="f24" fmla="val 8"/>
                  <a:gd name="f25" fmla="val 16"/>
                  <a:gd name="f26" fmla="val 28"/>
                  <a:gd name="f27" fmla="val 324"/>
                  <a:gd name="f28" fmla="val 336"/>
                  <a:gd name="f29" fmla="val 344"/>
                  <a:gd name="f30" fmla="val 350"/>
                  <a:gd name="f31" fmla="val 353"/>
                  <a:gd name="f32" fmla="+- 0 0 -90"/>
                  <a:gd name="f33" fmla="*/ f3 1 263"/>
                  <a:gd name="f34" fmla="*/ f4 1 354"/>
                  <a:gd name="f35" fmla="+- f7 0 f5"/>
                  <a:gd name="f36" fmla="+- f6 0 f5"/>
                  <a:gd name="f37" fmla="*/ f32 f0 1"/>
                  <a:gd name="f38" fmla="*/ f36 1 263"/>
                  <a:gd name="f39" fmla="*/ f35 1 354"/>
                  <a:gd name="f40" fmla="*/ 43 f36 1"/>
                  <a:gd name="f41" fmla="*/ 348 f35 1"/>
                  <a:gd name="f42" fmla="*/ 250 f36 1"/>
                  <a:gd name="f43" fmla="*/ 198 f35 1"/>
                  <a:gd name="f44" fmla="*/ 262 f36 1"/>
                  <a:gd name="f45" fmla="*/ 178 f35 1"/>
                  <a:gd name="f46" fmla="*/ 155 f35 1"/>
                  <a:gd name="f47" fmla="*/ 5 f35 1"/>
                  <a:gd name="f48" fmla="*/ 14 f36 1"/>
                  <a:gd name="f49" fmla="*/ 0 f36 1"/>
                  <a:gd name="f50" fmla="*/ 28 f35 1"/>
                  <a:gd name="f51" fmla="*/ 324 f35 1"/>
                  <a:gd name="f52" fmla="*/ 350 f35 1"/>
                  <a:gd name="f53" fmla="*/ f37 1 f2"/>
                  <a:gd name="f54" fmla="*/ f40 1 263"/>
                  <a:gd name="f55" fmla="*/ f41 1 354"/>
                  <a:gd name="f56" fmla="*/ f42 1 263"/>
                  <a:gd name="f57" fmla="*/ f43 1 354"/>
                  <a:gd name="f58" fmla="*/ f44 1 263"/>
                  <a:gd name="f59" fmla="*/ f45 1 354"/>
                  <a:gd name="f60" fmla="*/ f46 1 354"/>
                  <a:gd name="f61" fmla="*/ f47 1 354"/>
                  <a:gd name="f62" fmla="*/ f48 1 263"/>
                  <a:gd name="f63" fmla="*/ f49 1 263"/>
                  <a:gd name="f64" fmla="*/ f50 1 354"/>
                  <a:gd name="f65" fmla="*/ f51 1 354"/>
                  <a:gd name="f66" fmla="*/ f52 1 354"/>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9"/>
                  <a:gd name="f79" fmla="*/ f61 1 f39"/>
                  <a:gd name="f80" fmla="*/ f62 1 f38"/>
                  <a:gd name="f81" fmla="*/ f63 1 f38"/>
                  <a:gd name="f82" fmla="*/ f64 1 f39"/>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4 1"/>
                  <a:gd name="f96" fmla="*/ f79 f34 1"/>
                  <a:gd name="f97" fmla="*/ f80 f33 1"/>
                  <a:gd name="f98" fmla="*/ f81 f33 1"/>
                  <a:gd name="f99" fmla="*/ f82 f34 1"/>
                  <a:gd name="f100" fmla="*/ f83 f34 1"/>
                  <a:gd name="f101" fmla="*/ f84 f34 1"/>
                </a:gdLst>
                <a:ahLst/>
                <a:cxnLst>
                  <a:cxn ang="3cd4">
                    <a:pos x="hc" y="t"/>
                  </a:cxn>
                  <a:cxn ang="0">
                    <a:pos x="r" y="vc"/>
                  </a:cxn>
                  <a:cxn ang="cd4">
                    <a:pos x="hc" y="b"/>
                  </a:cxn>
                  <a:cxn ang="cd2">
                    <a:pos x="l" y="vc"/>
                  </a:cxn>
                  <a:cxn ang="f71">
                    <a:pos x="f89" y="f90"/>
                  </a:cxn>
                  <a:cxn ang="f71">
                    <a:pos x="f89" y="f90"/>
                  </a:cxn>
                  <a:cxn ang="f71">
                    <a:pos x="f91" y="f92"/>
                  </a:cxn>
                  <a:cxn ang="f71">
                    <a:pos x="f93" y="f94"/>
                  </a:cxn>
                  <a:cxn ang="f71">
                    <a:pos x="f91" y="f95"/>
                  </a:cxn>
                  <a:cxn ang="f71">
                    <a:pos x="f89" y="f96"/>
                  </a:cxn>
                  <a:cxn ang="f71">
                    <a:pos x="f97" y="f96"/>
                  </a:cxn>
                  <a:cxn ang="f71">
                    <a:pos x="f98" y="f99"/>
                  </a:cxn>
                  <a:cxn ang="f71">
                    <a:pos x="f98" y="f100"/>
                  </a:cxn>
                  <a:cxn ang="f71">
                    <a:pos x="f97" y="f101"/>
                  </a:cxn>
                  <a:cxn ang="f71">
                    <a:pos x="f89" y="f90"/>
                  </a:cxn>
                </a:cxnLst>
                <a:rect l="f85" t="f88" r="f86" b="f87"/>
                <a:pathLst>
                  <a:path w="263" h="354">
                    <a:moveTo>
                      <a:pt x="f8" y="f9"/>
                    </a:moveTo>
                    <a:lnTo>
                      <a:pt x="f8" y="f9"/>
                    </a:lnTo>
                    <a:cubicBezTo>
                      <a:pt x="f10" y="f11"/>
                      <a:pt x="f10" y="f11"/>
                      <a:pt x="f10" y="f11"/>
                    </a:cubicBezTo>
                    <a:cubicBezTo>
                      <a:pt x="f12" y="f13"/>
                      <a:pt x="f14" y="f15"/>
                      <a:pt x="f14" y="f16"/>
                    </a:cubicBezTo>
                    <a:cubicBezTo>
                      <a:pt x="f14" y="f17"/>
                      <a:pt x="f12" y="f18"/>
                      <a:pt x="f10" y="f19"/>
                    </a:cubicBezTo>
                    <a:cubicBezTo>
                      <a:pt x="f8" y="f20"/>
                      <a:pt x="f8" y="f20"/>
                      <a:pt x="f8" y="f20"/>
                    </a:cubicBezTo>
                    <a:cubicBezTo>
                      <a:pt x="f21" y="f5"/>
                      <a:pt x="f22" y="f5"/>
                      <a:pt x="f23" y="f20"/>
                    </a:cubicBezTo>
                    <a:cubicBezTo>
                      <a:pt x="f20" y="f24"/>
                      <a:pt x="f5" y="f25"/>
                      <a:pt x="f5" y="f26"/>
                    </a:cubicBezTo>
                    <a:cubicBezTo>
                      <a:pt x="f5" y="f27"/>
                      <a:pt x="f5" y="f27"/>
                      <a:pt x="f5" y="f27"/>
                    </a:cubicBezTo>
                    <a:cubicBezTo>
                      <a:pt x="f5" y="f28"/>
                      <a:pt x="f20" y="f29"/>
                      <a:pt x="f23" y="f30"/>
                    </a:cubicBezTo>
                    <a:cubicBezTo>
                      <a:pt x="f22" y="f31"/>
                      <a:pt x="f21" y="f31"/>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2E2E2E"/>
                  </a:solidFill>
                  <a:uFillTx/>
                  <a:latin typeface="Arial" pitchFamily="34"/>
                  <a:cs typeface="Arial" pitchFamily="34"/>
                </a:endParaRPr>
              </a:p>
            </p:txBody>
          </p:sp>
          <p:sp>
            <p:nvSpPr>
              <p:cNvPr id="32" name="Rectangle 91">
                <a:extLst>
                  <a:ext uri="{FF2B5EF4-FFF2-40B4-BE49-F238E27FC236}">
                    <a16:creationId xmlns:a16="http://schemas.microsoft.com/office/drawing/2014/main" id="{53FC3E1B-5109-4399-BA4A-66D7F2DBAA7F}"/>
                  </a:ext>
                </a:extLst>
              </p:cNvPr>
              <p:cNvSpPr/>
              <p:nvPr/>
            </p:nvSpPr>
            <p:spPr>
              <a:xfrm>
                <a:off x="1983510" y="3484220"/>
                <a:ext cx="65" cy="322652"/>
              </a:xfrm>
              <a:prstGeom prst="rect">
                <a:avLst/>
              </a:prstGeom>
              <a:noFill/>
              <a:ln cap="flat">
                <a:noFill/>
                <a:prstDash val="solid"/>
              </a:ln>
            </p:spPr>
            <p:txBody>
              <a:bodyPr vert="horz" wrap="none" lIns="0" tIns="0" rIns="0" bIns="0" anchor="t" anchorCtr="1" compatLnSpc="1">
                <a:spAutoFit/>
              </a:bodyPr>
              <a:lstStyle/>
              <a:p>
                <a:pPr marL="0" marR="0" lvl="0" indent="0" algn="ctr"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endParaRPr lang="en-US" b="0" i="0" u="none" strike="noStrike" kern="0" cap="none" spc="0" baseline="0" dirty="0">
                  <a:solidFill>
                    <a:srgbClr val="FFFFFF"/>
                  </a:solidFill>
                  <a:uFillTx/>
                  <a:latin typeface="Arial" pitchFamily="34"/>
                  <a:ea typeface="Open Sans" pitchFamily="34"/>
                  <a:cs typeface="Arial" pitchFamily="34"/>
                </a:endParaRPr>
              </a:p>
            </p:txBody>
          </p:sp>
        </p:grpSp>
      </p:grpSp>
      <p:sp>
        <p:nvSpPr>
          <p:cNvPr id="33" name="TextBox 76">
            <a:extLst>
              <a:ext uri="{FF2B5EF4-FFF2-40B4-BE49-F238E27FC236}">
                <a16:creationId xmlns:a16="http://schemas.microsoft.com/office/drawing/2014/main" id="{17006348-630B-4D40-A015-18C20523A1C2}"/>
              </a:ext>
            </a:extLst>
          </p:cNvPr>
          <p:cNvSpPr txBox="1"/>
          <p:nvPr/>
        </p:nvSpPr>
        <p:spPr>
          <a:xfrm>
            <a:off x="346510" y="2912655"/>
            <a:ext cx="1729669" cy="838691"/>
          </a:xfrm>
          <a:prstGeom prst="rect">
            <a:avLst/>
          </a:prstGeom>
          <a:noFill/>
          <a:ln cap="flat">
            <a:noFill/>
          </a:ln>
        </p:spPr>
        <p:txBody>
          <a:bodyPr vert="horz" wrap="square" lIns="0" tIns="0" rIns="0" bIns="0" anchor="t" anchorCtr="1" compatLnSpc="1">
            <a:spAutoFit/>
          </a:bodyPr>
          <a:lstStyle/>
          <a:p>
            <a:pPr marL="0" marR="0" lvl="0" indent="0" algn="ctr" defTabSz="457200" rtl="0" fontAlgn="auto" hangingPunct="1">
              <a:lnSpc>
                <a:spcPct val="100000"/>
              </a:lnSpc>
              <a:spcBef>
                <a:spcPts val="0"/>
              </a:spcBef>
              <a:spcAft>
                <a:spcPts val="265"/>
              </a:spcAft>
              <a:buNone/>
              <a:tabLst/>
              <a:defRPr sz="1800" b="0" i="0" u="none" strike="noStrike" kern="0" cap="none" spc="0" baseline="0">
                <a:solidFill>
                  <a:srgbClr val="000000"/>
                </a:solidFill>
                <a:uFillTx/>
              </a:defRPr>
            </a:pPr>
            <a:r>
              <a:rPr lang="en-US" sz="2000" b="1" i="0" u="none" strike="noStrike" kern="0" cap="none" spc="0" baseline="0" dirty="0">
                <a:solidFill>
                  <a:srgbClr val="404040"/>
                </a:solidFill>
                <a:uFillTx/>
                <a:latin typeface="Arial" pitchFamily="34"/>
                <a:ea typeface="Open Sans" pitchFamily="34"/>
                <a:cs typeface="Arial" pitchFamily="34"/>
              </a:rPr>
              <a:t>1979</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dirty="0">
                <a:solidFill>
                  <a:srgbClr val="404040"/>
                </a:solidFill>
                <a:uFillTx/>
                <a:latin typeface="Arial" pitchFamily="34"/>
                <a:ea typeface="Open Sans" pitchFamily="34"/>
                <a:cs typeface="Arial" pitchFamily="34"/>
              </a:rPr>
              <a:t>EU General Labelling Directive </a:t>
            </a:r>
          </a:p>
        </p:txBody>
      </p:sp>
    </p:spTree>
    <p:extLst>
      <p:ext uri="{BB962C8B-B14F-4D97-AF65-F5344CB8AC3E}">
        <p14:creationId xmlns:p14="http://schemas.microsoft.com/office/powerpoint/2010/main" val="360294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Information required by the Food Information </a:t>
            </a:r>
            <a:r>
              <a:rPr lang="en-GB" dirty="0" smtClean="0"/>
              <a:t>Regulation (</a:t>
            </a:r>
            <a:r>
              <a:rPr lang="en-GB" dirty="0"/>
              <a:t>on the labels of pre-packed food and drink products</a:t>
            </a:r>
            <a:r>
              <a:rPr lang="en-GB" dirty="0" smtClean="0"/>
              <a:t>):</a:t>
            </a:r>
            <a:endParaRPr lang="en-US" dirty="0"/>
          </a:p>
        </p:txBody>
      </p:sp>
      <p:sp>
        <p:nvSpPr>
          <p:cNvPr id="3" name="Subtitle 2"/>
          <p:cNvSpPr>
            <a:spLocks noGrp="1"/>
          </p:cNvSpPr>
          <p:nvPr>
            <p:ph type="subTitle" idx="1"/>
          </p:nvPr>
        </p:nvSpPr>
        <p:spPr/>
        <p:txBody>
          <a:bodyPr/>
          <a:lstStyle/>
          <a:p>
            <a:pPr marL="0" indent="0">
              <a:buNone/>
            </a:pPr>
            <a:endParaRPr lang="en-US" sz="2000" dirty="0" smtClean="0"/>
          </a:p>
          <a:p>
            <a:pPr marL="0" indent="0">
              <a:buNone/>
            </a:pPr>
            <a:endParaRPr lang="en-US" sz="2000" dirty="0"/>
          </a:p>
          <a:p>
            <a:pPr>
              <a:buFont typeface="Arial" panose="020B0604020202020204" pitchFamily="34" charset="0"/>
              <a:buChar char="•"/>
              <a:defRPr/>
            </a:pPr>
            <a:r>
              <a:rPr lang="en-GB" sz="2000" dirty="0"/>
              <a:t>Name of food or </a:t>
            </a:r>
            <a:r>
              <a:rPr lang="en-GB" sz="2000" dirty="0" smtClean="0"/>
              <a:t>drink</a:t>
            </a:r>
            <a:endParaRPr lang="en-GB" sz="900" dirty="0"/>
          </a:p>
          <a:p>
            <a:pPr>
              <a:buFont typeface="Arial" panose="020B0604020202020204" pitchFamily="34" charset="0"/>
              <a:buChar char="•"/>
              <a:defRPr/>
            </a:pPr>
            <a:r>
              <a:rPr lang="en-GB" sz="2000" dirty="0"/>
              <a:t>List of ingredients (including additives and allergens</a:t>
            </a:r>
            <a:r>
              <a:rPr lang="en-GB" sz="2000" dirty="0" smtClean="0"/>
              <a:t>)</a:t>
            </a:r>
            <a:endParaRPr lang="en-GB" sz="900" dirty="0"/>
          </a:p>
          <a:p>
            <a:pPr>
              <a:buFont typeface="Arial" panose="020B0604020202020204" pitchFamily="34" charset="0"/>
              <a:buChar char="•"/>
              <a:defRPr/>
            </a:pPr>
            <a:r>
              <a:rPr lang="en-GB" sz="2000" dirty="0"/>
              <a:t>Weight or </a:t>
            </a:r>
            <a:r>
              <a:rPr lang="en-GB" sz="2000" dirty="0" smtClean="0"/>
              <a:t>volume</a:t>
            </a:r>
            <a:endParaRPr lang="en-GB" sz="900" dirty="0"/>
          </a:p>
          <a:p>
            <a:pPr>
              <a:buFont typeface="Arial" panose="020B0604020202020204" pitchFamily="34" charset="0"/>
              <a:buChar char="•"/>
              <a:defRPr/>
            </a:pPr>
            <a:r>
              <a:rPr lang="en-GB" sz="2000" dirty="0"/>
              <a:t>Date </a:t>
            </a:r>
            <a:r>
              <a:rPr lang="en-GB" sz="2000" dirty="0" smtClean="0"/>
              <a:t>mark</a:t>
            </a:r>
            <a:endParaRPr lang="en-GB" sz="900" dirty="0"/>
          </a:p>
          <a:p>
            <a:pPr>
              <a:buFont typeface="Arial" panose="020B0604020202020204" pitchFamily="34" charset="0"/>
              <a:buChar char="•"/>
              <a:defRPr/>
            </a:pPr>
            <a:r>
              <a:rPr lang="en-GB" sz="2000" dirty="0"/>
              <a:t>Storage and preparation </a:t>
            </a:r>
            <a:r>
              <a:rPr lang="en-GB" sz="2000" dirty="0" smtClean="0"/>
              <a:t>conditions</a:t>
            </a:r>
            <a:endParaRPr lang="en-GB" sz="900" dirty="0"/>
          </a:p>
          <a:p>
            <a:pPr>
              <a:buFont typeface="Arial" panose="020B0604020202020204" pitchFamily="34" charset="0"/>
              <a:buChar char="•"/>
              <a:defRPr/>
            </a:pPr>
            <a:r>
              <a:rPr lang="en-GB" sz="2000" dirty="0" smtClean="0"/>
              <a:t>Name </a:t>
            </a:r>
            <a:r>
              <a:rPr lang="en-GB" sz="2000" dirty="0"/>
              <a:t>and address of the manufacturer, packer or </a:t>
            </a:r>
            <a:r>
              <a:rPr lang="en-GB" sz="2000" dirty="0" smtClean="0"/>
              <a:t>seller</a:t>
            </a:r>
            <a:endParaRPr lang="en-GB" sz="900" dirty="0"/>
          </a:p>
          <a:p>
            <a:pPr>
              <a:buFont typeface="Arial" panose="020B0604020202020204" pitchFamily="34" charset="0"/>
              <a:buChar char="•"/>
              <a:defRPr/>
            </a:pPr>
            <a:r>
              <a:rPr lang="en-GB" sz="2000" dirty="0"/>
              <a:t>Country of origin and place of </a:t>
            </a:r>
            <a:r>
              <a:rPr lang="en-GB" sz="2000" dirty="0" smtClean="0"/>
              <a:t>provenance</a:t>
            </a:r>
            <a:endParaRPr lang="en-GB" sz="900" dirty="0"/>
          </a:p>
          <a:p>
            <a:pPr>
              <a:buFont typeface="Arial" panose="020B0604020202020204" pitchFamily="34" charset="0"/>
              <a:buChar char="•"/>
              <a:defRPr/>
            </a:pPr>
            <a:r>
              <a:rPr lang="en-GB" sz="2000" dirty="0"/>
              <a:t>Nutrition information</a:t>
            </a:r>
          </a:p>
          <a:p>
            <a:pPr marL="0" indent="0">
              <a:buNone/>
            </a:pPr>
            <a:endParaRPr lang="en-US"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58087" y="2769023"/>
            <a:ext cx="3252912" cy="21884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8158086" y="5155430"/>
            <a:ext cx="3774635" cy="1323439"/>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GB" altLang="en-US" sz="2000" dirty="0">
                <a:cs typeface="Arial" charset="0"/>
              </a:rPr>
              <a:t>Additional information may also be provided, such as cooking instructions or serving suggestions.</a:t>
            </a:r>
          </a:p>
        </p:txBody>
      </p:sp>
    </p:spTree>
    <p:extLst>
      <p:ext uri="{BB962C8B-B14F-4D97-AF65-F5344CB8AC3E}">
        <p14:creationId xmlns:p14="http://schemas.microsoft.com/office/powerpoint/2010/main" val="215595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Name of </a:t>
            </a:r>
            <a:r>
              <a:rPr lang="en-US" dirty="0" smtClean="0"/>
              <a:t>food</a:t>
            </a:r>
            <a:endParaRPr lang="en-US" dirty="0"/>
          </a:p>
        </p:txBody>
      </p:sp>
      <p:sp>
        <p:nvSpPr>
          <p:cNvPr id="3" name="Subtitle 2"/>
          <p:cNvSpPr>
            <a:spLocks noGrp="1"/>
          </p:cNvSpPr>
          <p:nvPr>
            <p:ph type="subTitle" idx="1"/>
          </p:nvPr>
        </p:nvSpPr>
        <p:spPr>
          <a:xfrm>
            <a:off x="1169276" y="2571092"/>
            <a:ext cx="7318232" cy="3600000"/>
          </a:xfrm>
        </p:spPr>
        <p:txBody>
          <a:bodyPr/>
          <a:lstStyle/>
          <a:p>
            <a:pPr marL="0" indent="0">
              <a:spcBef>
                <a:spcPct val="0"/>
              </a:spcBef>
              <a:buNone/>
            </a:pPr>
            <a:r>
              <a:rPr lang="en-GB" altLang="en-US" sz="2000" dirty="0"/>
              <a:t>Some </a:t>
            </a:r>
            <a:r>
              <a:rPr lang="en-GB" altLang="en-US" sz="2000" dirty="0" smtClean="0"/>
              <a:t>food has </a:t>
            </a:r>
            <a:r>
              <a:rPr lang="en-GB" altLang="en-US" sz="2000" dirty="0"/>
              <a:t>made-up names, e.g. </a:t>
            </a:r>
            <a:r>
              <a:rPr lang="en-GB" altLang="en-US" sz="2000" i="1" dirty="0"/>
              <a:t>Bites </a:t>
            </a:r>
            <a:r>
              <a:rPr lang="en-GB" altLang="en-US" sz="2000" dirty="0"/>
              <a:t>for savoury snacks, which give no information about what is in them or how they have been processed. In such cases, a description of the food must be given so that it is neither ambiguous nor misleading.</a:t>
            </a:r>
          </a:p>
          <a:p>
            <a:pPr marL="0" indent="0">
              <a:spcBef>
                <a:spcPct val="0"/>
              </a:spcBef>
              <a:buNone/>
            </a:pPr>
            <a:endParaRPr lang="en-GB" altLang="en-US" sz="2000" dirty="0"/>
          </a:p>
          <a:p>
            <a:pPr marL="0" indent="0">
              <a:spcBef>
                <a:spcPct val="0"/>
              </a:spcBef>
              <a:buNone/>
            </a:pPr>
            <a:r>
              <a:rPr lang="en-GB" altLang="en-US" sz="2000" dirty="0"/>
              <a:t>If the food has been processed in some way, the process must be included in the title, e.g. </a:t>
            </a:r>
            <a:r>
              <a:rPr lang="en-GB" altLang="en-US" sz="2000" b="1" dirty="0"/>
              <a:t>dried</a:t>
            </a:r>
            <a:r>
              <a:rPr lang="en-GB" altLang="en-US" sz="2000" dirty="0"/>
              <a:t> apricots, </a:t>
            </a:r>
            <a:r>
              <a:rPr lang="en-GB" altLang="en-US" sz="2000" b="1" dirty="0"/>
              <a:t>salted</a:t>
            </a:r>
            <a:r>
              <a:rPr lang="en-GB" altLang="en-US" sz="2000" dirty="0"/>
              <a:t> peanuts, </a:t>
            </a:r>
            <a:r>
              <a:rPr lang="en-GB" altLang="en-US" sz="2000" b="1" dirty="0"/>
              <a:t>smoked</a:t>
            </a:r>
            <a:r>
              <a:rPr lang="en-GB" altLang="en-US" sz="2000" dirty="0"/>
              <a:t> mackerel.</a:t>
            </a:r>
          </a:p>
          <a:p>
            <a:pPr marL="0" indent="0">
              <a:spcBef>
                <a:spcPct val="0"/>
              </a:spcBef>
              <a:buNone/>
            </a:pPr>
            <a:endParaRPr lang="en-GB" altLang="en-US" sz="2000" dirty="0"/>
          </a:p>
          <a:p>
            <a:pPr marL="0" indent="0">
              <a:spcBef>
                <a:spcPct val="0"/>
              </a:spcBef>
              <a:buNone/>
            </a:pPr>
            <a:r>
              <a:rPr lang="en-GB" altLang="en-US" sz="2000" dirty="0"/>
              <a:t>The name must also describe the differences between apparently similar products. For example, a ‘fruit yogurt’ must be flavoured using real fruit, whereas a ‘fruit flavoured yogurt’ can be flavoured using artificial flavourings.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307" y="3020803"/>
            <a:ext cx="3048000" cy="2176272"/>
          </a:xfrm>
          <a:prstGeom prst="rect">
            <a:avLst/>
          </a:prstGeom>
        </p:spPr>
      </p:pic>
    </p:spTree>
    <p:extLst>
      <p:ext uri="{BB962C8B-B14F-4D97-AF65-F5344CB8AC3E}">
        <p14:creationId xmlns:p14="http://schemas.microsoft.com/office/powerpoint/2010/main" val="215595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 of </a:t>
            </a:r>
            <a:r>
              <a:rPr lang="en-US" dirty="0" smtClean="0"/>
              <a:t>ingredients</a:t>
            </a:r>
            <a:endParaRPr lang="en-US" dirty="0"/>
          </a:p>
        </p:txBody>
      </p:sp>
      <p:sp>
        <p:nvSpPr>
          <p:cNvPr id="3" name="Subtitle 2"/>
          <p:cNvSpPr>
            <a:spLocks noGrp="1"/>
          </p:cNvSpPr>
          <p:nvPr>
            <p:ph type="subTitle" idx="1"/>
          </p:nvPr>
        </p:nvSpPr>
        <p:spPr>
          <a:xfrm>
            <a:off x="1169276" y="2571092"/>
            <a:ext cx="6611437" cy="3600000"/>
          </a:xfrm>
        </p:spPr>
        <p:txBody>
          <a:bodyPr/>
          <a:lstStyle/>
          <a:p>
            <a:pPr marL="0" indent="0">
              <a:spcBef>
                <a:spcPct val="0"/>
              </a:spcBef>
              <a:buNone/>
            </a:pPr>
            <a:r>
              <a:rPr lang="en-GB" altLang="en-US" sz="2000" dirty="0" smtClean="0"/>
              <a:t>The list of ingredients should </a:t>
            </a:r>
            <a:r>
              <a:rPr lang="en-GB" altLang="en-US" sz="2000" dirty="0"/>
              <a:t>include all the ingredients </a:t>
            </a:r>
            <a:r>
              <a:rPr lang="en-GB" altLang="en-US" sz="2000" dirty="0" smtClean="0"/>
              <a:t>(</a:t>
            </a:r>
            <a:r>
              <a:rPr lang="en-GB" altLang="en-US" sz="2000" dirty="0"/>
              <a:t>including water and food additives), in descending order of weight, according to the amounts that were used to make the food.</a:t>
            </a:r>
          </a:p>
          <a:p>
            <a:pPr marL="0" indent="0">
              <a:spcBef>
                <a:spcPct val="0"/>
              </a:spcBef>
              <a:buNone/>
            </a:pPr>
            <a:endParaRPr lang="en-GB" altLang="en-US" sz="2000" dirty="0"/>
          </a:p>
          <a:p>
            <a:pPr marL="0" indent="0">
              <a:spcBef>
                <a:spcPct val="0"/>
              </a:spcBef>
              <a:buNone/>
            </a:pPr>
            <a:r>
              <a:rPr lang="en-GB" altLang="en-US" sz="2000" b="1" dirty="0"/>
              <a:t>Allergens need to be highlighted</a:t>
            </a:r>
            <a:r>
              <a:rPr lang="en-GB" altLang="en-US" sz="2000" dirty="0" smtClean="0"/>
              <a:t>. Allergens can be highlighted as bold, underlined, in italics or highlighted.</a:t>
            </a:r>
            <a:endParaRPr lang="en-GB" altLang="en-US" sz="2000" dirty="0"/>
          </a:p>
          <a:p>
            <a:pPr marL="0" indent="0">
              <a:spcBef>
                <a:spcPct val="0"/>
              </a:spcBef>
              <a:buNone/>
            </a:pPr>
            <a:endParaRPr lang="en-GB" altLang="en-US" sz="2000" dirty="0"/>
          </a:p>
          <a:p>
            <a:pPr marL="0" indent="0">
              <a:spcBef>
                <a:spcPct val="0"/>
              </a:spcBef>
              <a:buNone/>
            </a:pPr>
            <a:r>
              <a:rPr lang="en-GB" altLang="en-US" sz="2000" dirty="0"/>
              <a:t>The </a:t>
            </a:r>
            <a:r>
              <a:rPr lang="en-GB" altLang="en-US" sz="2000" dirty="0" smtClean="0"/>
              <a:t>ingredients must </a:t>
            </a:r>
            <a:r>
              <a:rPr lang="en-GB" altLang="en-US" sz="2000" dirty="0"/>
              <a:t>be listed in the language relevant to the country where the food is being sold</a:t>
            </a:r>
            <a:r>
              <a:rPr lang="en-GB" altLang="en-US" sz="2000" dirty="0" smtClean="0"/>
              <a:t>.</a:t>
            </a:r>
            <a:endParaRPr lang="en-GB" altLang="en-US" sz="2000" dirty="0"/>
          </a:p>
          <a:p>
            <a:pPr marL="0" indent="0">
              <a:buNone/>
            </a:pPr>
            <a:endParaRPr lang="en-US"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616" y="3435261"/>
            <a:ext cx="3867150"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95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most common allergens are present in:</a:t>
            </a:r>
            <a:br>
              <a:rPr lang="en-GB" dirty="0"/>
            </a:br>
            <a:endParaRPr lang="en-US" dirty="0"/>
          </a:p>
        </p:txBody>
      </p:sp>
      <p:pic>
        <p:nvPicPr>
          <p:cNvPr id="4" name="Picture 3" descr="https://nutrition.training/media/1485/slide-14-table-of-most-common-allerg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126" y="2073903"/>
            <a:ext cx="75565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95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Allergen information </a:t>
            </a:r>
          </a:p>
        </p:txBody>
      </p:sp>
      <p:sp>
        <p:nvSpPr>
          <p:cNvPr id="3" name="Subtitle 2"/>
          <p:cNvSpPr>
            <a:spLocks noGrp="1"/>
          </p:cNvSpPr>
          <p:nvPr>
            <p:ph type="subTitle" idx="1"/>
          </p:nvPr>
        </p:nvSpPr>
        <p:spPr/>
        <p:txBody>
          <a:bodyPr/>
          <a:lstStyle/>
          <a:p>
            <a:pPr marL="0" indent="0">
              <a:buNone/>
              <a:defRPr/>
            </a:pPr>
            <a:r>
              <a:rPr lang="en-GB" sz="2000" dirty="0"/>
              <a:t>By law, </a:t>
            </a:r>
            <a:r>
              <a:rPr lang="en-GB" sz="2000" dirty="0" smtClean="0"/>
              <a:t>food, drink </a:t>
            </a:r>
            <a:r>
              <a:rPr lang="en-GB" sz="2000" dirty="0"/>
              <a:t>and ingredients that are known to contain allergens are </a:t>
            </a:r>
            <a:r>
              <a:rPr lang="en-GB" sz="2000" dirty="0" smtClean="0"/>
              <a:t>required </a:t>
            </a:r>
            <a:r>
              <a:rPr lang="en-GB" sz="2000" dirty="0"/>
              <a:t>to be highlighted on the ingredients list.</a:t>
            </a:r>
          </a:p>
          <a:p>
            <a:pPr marL="0" indent="0">
              <a:buNone/>
              <a:defRPr/>
            </a:pPr>
            <a:endParaRPr lang="en-GB" sz="2000" dirty="0"/>
          </a:p>
          <a:p>
            <a:pPr marL="0" indent="0">
              <a:buNone/>
              <a:defRPr/>
            </a:pPr>
            <a:r>
              <a:rPr lang="en-GB" sz="2000" dirty="0"/>
              <a:t>If there is a chance that a food may also contain minute amounts of allergen because it is produced on the same line or in the same factory as other products that contain ingredients known to cause allergy, an additional voluntary statement with the word ‘also’ may follow, for example</a:t>
            </a:r>
            <a:r>
              <a:rPr lang="en-GB" sz="2000" dirty="0" smtClean="0"/>
              <a:t>:</a:t>
            </a:r>
            <a:endParaRPr lang="en-GB" sz="2000" i="1" dirty="0">
              <a:solidFill>
                <a:srgbClr val="0070C0"/>
              </a:solidFill>
            </a:endParaRPr>
          </a:p>
          <a:p>
            <a:pPr>
              <a:buFont typeface="Arial" panose="020B0604020202020204" pitchFamily="34" charset="0"/>
              <a:buChar char="•"/>
              <a:defRPr/>
            </a:pPr>
            <a:r>
              <a:rPr lang="en-GB" sz="2000" b="1" i="1" dirty="0"/>
              <a:t>Also, not suitable for customers with peanut allergy</a:t>
            </a:r>
          </a:p>
          <a:p>
            <a:pPr>
              <a:buFont typeface="Arial" panose="020B0604020202020204" pitchFamily="34" charset="0"/>
              <a:buChar char="•"/>
              <a:defRPr/>
            </a:pPr>
            <a:r>
              <a:rPr lang="en-GB" sz="2000" b="1" i="1" dirty="0"/>
              <a:t>Also, may contain soya and egg</a:t>
            </a:r>
          </a:p>
          <a:p>
            <a:pPr>
              <a:buFont typeface="Arial" panose="020B0604020202020204" pitchFamily="34" charset="0"/>
              <a:buChar char="•"/>
              <a:defRPr/>
            </a:pPr>
            <a:r>
              <a:rPr lang="en-GB" sz="2000" b="1" i="1" dirty="0"/>
              <a:t>May also contain nuts</a:t>
            </a:r>
          </a:p>
          <a:p>
            <a:pPr marL="0" indent="0">
              <a:buNone/>
            </a:pPr>
            <a:endParaRPr lang="en-US" sz="2000" dirty="0"/>
          </a:p>
        </p:txBody>
      </p:sp>
    </p:spTree>
    <p:extLst>
      <p:ext uri="{BB962C8B-B14F-4D97-AF65-F5344CB8AC3E}">
        <p14:creationId xmlns:p14="http://schemas.microsoft.com/office/powerpoint/2010/main" val="215595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New allergen labelling Law</a:t>
            </a:r>
            <a:endParaRPr lang="en-GB" dirty="0"/>
          </a:p>
        </p:txBody>
      </p:sp>
      <p:sp>
        <p:nvSpPr>
          <p:cNvPr id="3" name="Subtitle 2"/>
          <p:cNvSpPr>
            <a:spLocks noGrp="1"/>
          </p:cNvSpPr>
          <p:nvPr>
            <p:ph type="subTitle" idx="1"/>
          </p:nvPr>
        </p:nvSpPr>
        <p:spPr>
          <a:xfrm>
            <a:off x="1169276" y="2571092"/>
            <a:ext cx="6761066" cy="3600000"/>
          </a:xfrm>
        </p:spPr>
        <p:txBody>
          <a:bodyPr/>
          <a:lstStyle/>
          <a:p>
            <a:pPr marL="0" indent="0">
              <a:buNone/>
            </a:pPr>
            <a:r>
              <a:rPr lang="en-GB" sz="2000" dirty="0" smtClean="0"/>
              <a:t>The government will introduce legislation mandating full ingredient labelling for food prepared for direct sale which will come into force by summer 2021.</a:t>
            </a:r>
            <a:r>
              <a:rPr lang="en-GB" sz="2000" dirty="0" smtClean="0"/>
              <a:t/>
            </a:r>
            <a:br>
              <a:rPr lang="en-GB" sz="2000" dirty="0" smtClean="0"/>
            </a:br>
            <a:endParaRPr lang="en-GB" sz="2000" dirty="0" smtClean="0"/>
          </a:p>
          <a:p>
            <a:pPr marL="0" indent="0">
              <a:buNone/>
            </a:pPr>
            <a:r>
              <a:rPr lang="en-GB" sz="2000" dirty="0" smtClean="0"/>
              <a:t>The </a:t>
            </a:r>
            <a:r>
              <a:rPr lang="en-GB" sz="2000" dirty="0" smtClean="0"/>
              <a:t>Law </a:t>
            </a:r>
            <a:r>
              <a:rPr lang="en-GB" sz="2000" dirty="0" smtClean="0"/>
              <a:t>is </a:t>
            </a:r>
            <a:r>
              <a:rPr lang="en-GB" sz="2000" dirty="0" smtClean="0"/>
              <a:t>known as Natasha’s Law, </a:t>
            </a:r>
            <a:r>
              <a:rPr lang="en-GB" sz="2000" dirty="0" smtClean="0"/>
              <a:t>after </a:t>
            </a:r>
            <a:r>
              <a:rPr lang="en-GB" sz="2000" dirty="0"/>
              <a:t>Natasha </a:t>
            </a:r>
            <a:r>
              <a:rPr lang="en-GB" sz="2000" dirty="0" err="1" smtClean="0"/>
              <a:t>Ednan-Laperouse</a:t>
            </a:r>
            <a:r>
              <a:rPr lang="en-GB" sz="2000" dirty="0" smtClean="0"/>
              <a:t> who </a:t>
            </a:r>
            <a:r>
              <a:rPr lang="en-GB" sz="2000" dirty="0"/>
              <a:t>died after suffering an allergic reaction to a </a:t>
            </a:r>
            <a:r>
              <a:rPr lang="en-GB" sz="2000" dirty="0" smtClean="0"/>
              <a:t>baguette</a:t>
            </a:r>
            <a:r>
              <a:rPr lang="en-GB" sz="2000" dirty="0" smtClean="0"/>
              <a:t>.</a:t>
            </a:r>
          </a:p>
          <a:p>
            <a:pPr marL="0" indent="0">
              <a:buNone/>
            </a:pPr>
            <a:endParaRPr lang="en-GB" sz="2000" dirty="0"/>
          </a:p>
          <a:p>
            <a:pPr marL="0" indent="0">
              <a:buNone/>
            </a:pPr>
            <a:r>
              <a:rPr lang="en-GB" sz="2000" dirty="0" smtClean="0"/>
              <a:t>The new legislation will tighten the rules by requiring food that </a:t>
            </a:r>
            <a:r>
              <a:rPr lang="en-GB" sz="2000" dirty="0"/>
              <a:t>is prepared for direct sale </a:t>
            </a:r>
            <a:r>
              <a:rPr lang="en-GB" sz="2000" dirty="0" smtClean="0"/>
              <a:t>to carry a full list of ingredients.</a:t>
            </a:r>
            <a:endParaRPr lang="en-GB" sz="2000" dirty="0" smtClean="0"/>
          </a:p>
        </p:txBody>
      </p:sp>
      <p:sp>
        <p:nvSpPr>
          <p:cNvPr id="5" name="Rectangle 4"/>
          <p:cNvSpPr/>
          <p:nvPr/>
        </p:nvSpPr>
        <p:spPr>
          <a:xfrm>
            <a:off x="9612577" y="6163560"/>
            <a:ext cx="2331216"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2"/>
              </a:rPr>
              <a:t>Natasha’s </a:t>
            </a:r>
            <a:r>
              <a:rPr lang="en-GB" sz="1600" dirty="0" smtClean="0">
                <a:latin typeface="Arial" panose="020B0604020202020204" pitchFamily="34" charset="0"/>
                <a:cs typeface="Arial" panose="020B0604020202020204" pitchFamily="34" charset="0"/>
                <a:hlinkClick r:id="rId2"/>
              </a:rPr>
              <a:t>Law, Gov.UK</a:t>
            </a:r>
            <a:endParaRPr lang="en-GB"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343" y="2791367"/>
            <a:ext cx="4047084" cy="2861288"/>
          </a:xfrm>
          <a:prstGeom prst="rect">
            <a:avLst/>
          </a:prstGeom>
        </p:spPr>
      </p:pic>
    </p:spTree>
    <p:extLst>
      <p:ext uri="{BB962C8B-B14F-4D97-AF65-F5344CB8AC3E}">
        <p14:creationId xmlns:p14="http://schemas.microsoft.com/office/powerpoint/2010/main" val="231567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1515</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Calibri</vt:lpstr>
      <vt:lpstr>Open Sans</vt:lpstr>
      <vt:lpstr>Office Theme</vt:lpstr>
      <vt:lpstr>Custom Design</vt:lpstr>
      <vt:lpstr>1_Custom Design</vt:lpstr>
      <vt:lpstr>3_Custom Design</vt:lpstr>
      <vt:lpstr>Food labelling</vt:lpstr>
      <vt:lpstr>Introduction  </vt:lpstr>
      <vt:lpstr>History of food labels in the UK</vt:lpstr>
      <vt:lpstr>Information required by the Food Information Regulation (on the labels of pre-packed food and drink products):</vt:lpstr>
      <vt:lpstr>Name of food</vt:lpstr>
      <vt:lpstr>List of ingredients</vt:lpstr>
      <vt:lpstr>The most common allergens are present in: </vt:lpstr>
      <vt:lpstr>Allergen information </vt:lpstr>
      <vt:lpstr>New allergen labelling Law</vt:lpstr>
      <vt:lpstr>Additives</vt:lpstr>
      <vt:lpstr>Weight or volume</vt:lpstr>
      <vt:lpstr>Date marks</vt:lpstr>
      <vt:lpstr>Storage and preparation conditions </vt:lpstr>
      <vt:lpstr>Country of origin and place of provenance </vt:lpstr>
      <vt:lpstr>Back of pack (BoP) nutrition labelling </vt:lpstr>
      <vt:lpstr>Front-of-pack nutrition labelling  </vt:lpstr>
      <vt:lpstr>Reference Intakes </vt:lpstr>
      <vt:lpstr>Front of pack labelling – UK </vt:lpstr>
      <vt:lpstr>Traffic light labelling</vt:lpstr>
      <vt:lpstr>Traffic light labelling</vt:lpstr>
      <vt:lpstr>Quiz- Kahoot </vt:lpstr>
      <vt:lpstr>Food labelling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44</cp:revision>
  <cp:lastPrinted>2019-05-17T09:59:23Z</cp:lastPrinted>
  <dcterms:created xsi:type="dcterms:W3CDTF">2018-10-10T09:22:08Z</dcterms:created>
  <dcterms:modified xsi:type="dcterms:W3CDTF">2019-08-06T07:20:02Z</dcterms:modified>
</cp:coreProperties>
</file>