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50" r:id="rId2"/>
    <p:sldMasterId id="2147483652" r:id="rId3"/>
    <p:sldMasterId id="2147483656" r:id="rId4"/>
  </p:sldMasterIdLst>
  <p:sldIdLst>
    <p:sldId id="262" r:id="rId5"/>
    <p:sldId id="264" r:id="rId6"/>
    <p:sldId id="265" r:id="rId7"/>
    <p:sldId id="266" r:id="rId8"/>
    <p:sldId id="267" r:id="rId9"/>
    <p:sldId id="268" r:id="rId10"/>
    <p:sldId id="269" r:id="rId11"/>
    <p:sldId id="270" r:id="rId12"/>
    <p:sldId id="271" r:id="rId13"/>
    <p:sldId id="272" r:id="rId14"/>
    <p:sldId id="273" r:id="rId15"/>
    <p:sldId id="274" r:id="rId16"/>
    <p:sldId id="275" r:id="rId17"/>
    <p:sldId id="276" r:id="rId18"/>
    <p:sldId id="277" r:id="rId19"/>
    <p:sldId id="278" r:id="rId20"/>
    <p:sldId id="279" r:id="rId21"/>
    <p:sldId id="280" r:id="rId22"/>
    <p:sldId id="281"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3C4D9"/>
    <a:srgbClr val="B8B8D1"/>
    <a:srgbClr val="263B83"/>
    <a:srgbClr val="F9D4B6"/>
    <a:srgbClr val="EDAD80"/>
    <a:srgbClr val="E46B2F"/>
    <a:srgbClr val="ED6B1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875"/>
    <p:restoredTop sz="94655"/>
  </p:normalViewPr>
  <p:slideViewPr>
    <p:cSldViewPr snapToGrid="0" snapToObjects="1">
      <p:cViewPr varScale="1">
        <p:scale>
          <a:sx n="84" d="100"/>
          <a:sy n="84" d="100"/>
        </p:scale>
        <p:origin x="634" y="8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slideMaster" Target="slideMasters/slideMaster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42452" y="3531477"/>
            <a:ext cx="9144000" cy="733096"/>
          </a:xfrm>
          <a:prstGeom prst="rect">
            <a:avLst/>
          </a:prstGeom>
        </p:spPr>
        <p:txBody>
          <a:bodyPr lIns="0" tIns="0" rIns="0" bIns="0" anchor="t"/>
          <a:lstStyle>
            <a:lvl1pPr algn="l">
              <a:defRPr sz="4400" b="1" i="0" baseline="0">
                <a:solidFill>
                  <a:schemeClr val="bg1"/>
                </a:solidFill>
                <a:latin typeface="Arial" charset="0"/>
                <a:ea typeface="Arial" charset="0"/>
                <a:cs typeface="Arial" charset="0"/>
              </a:defRPr>
            </a:lvl1pPr>
          </a:lstStyle>
          <a:p>
            <a:r>
              <a:rPr lang="en-US" dirty="0" smtClean="0"/>
              <a:t>Title</a:t>
            </a:r>
            <a:endParaRPr lang="en-US" dirty="0"/>
          </a:p>
        </p:txBody>
      </p:sp>
    </p:spTree>
    <p:extLst>
      <p:ext uri="{BB962C8B-B14F-4D97-AF65-F5344CB8AC3E}">
        <p14:creationId xmlns:p14="http://schemas.microsoft.com/office/powerpoint/2010/main" val="7410729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53512" y="587760"/>
            <a:ext cx="9144000" cy="635491"/>
          </a:xfrm>
          <a:prstGeom prst="rect">
            <a:avLst/>
          </a:prstGeom>
        </p:spPr>
        <p:txBody>
          <a:bodyPr lIns="0" tIns="0" rIns="0" bIns="0" anchor="t"/>
          <a:lstStyle>
            <a:lvl1pPr algn="l">
              <a:defRPr sz="4000" b="1" i="0">
                <a:solidFill>
                  <a:srgbClr val="263B83"/>
                </a:solidFill>
                <a:latin typeface="Arial" charset="0"/>
                <a:ea typeface="Arial" charset="0"/>
                <a:cs typeface="Arial" charset="0"/>
              </a:defRPr>
            </a:lvl1pPr>
          </a:lstStyle>
          <a:p>
            <a:r>
              <a:rPr lang="en-US" dirty="0" smtClean="0"/>
              <a:t>Section Title</a:t>
            </a:r>
            <a:endParaRPr lang="en-US" dirty="0"/>
          </a:p>
        </p:txBody>
      </p:sp>
      <p:sp>
        <p:nvSpPr>
          <p:cNvPr id="3" name="Subtitle 2"/>
          <p:cNvSpPr>
            <a:spLocks noGrp="1"/>
          </p:cNvSpPr>
          <p:nvPr>
            <p:ph type="subTitle" idx="1" hasCustomPrompt="1"/>
          </p:nvPr>
        </p:nvSpPr>
        <p:spPr>
          <a:xfrm>
            <a:off x="1153512" y="3065488"/>
            <a:ext cx="9144000" cy="3087973"/>
          </a:xfrm>
          <a:prstGeom prst="rect">
            <a:avLst/>
          </a:prstGeom>
        </p:spPr>
        <p:txBody>
          <a:bodyPr lIns="0" tIns="0" rIns="0" bIns="0"/>
          <a:lstStyle>
            <a:lvl1pPr marL="285750" indent="-285750" algn="l">
              <a:buFont typeface="Arial" charset="0"/>
              <a:buChar char="•"/>
              <a:defRPr sz="1800">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Text</a:t>
            </a:r>
            <a:endParaRPr lang="en-US" dirty="0"/>
          </a:p>
        </p:txBody>
      </p:sp>
    </p:spTree>
    <p:extLst>
      <p:ext uri="{BB962C8B-B14F-4D97-AF65-F5344CB8AC3E}">
        <p14:creationId xmlns:p14="http://schemas.microsoft.com/office/powerpoint/2010/main" val="8237676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69274" y="1563798"/>
            <a:ext cx="9720000" cy="720000"/>
          </a:xfrm>
          <a:prstGeom prst="rect">
            <a:avLst/>
          </a:prstGeom>
        </p:spPr>
        <p:txBody>
          <a:bodyPr lIns="0" tIns="0" rIns="0" bIns="0" anchor="t"/>
          <a:lstStyle>
            <a:lvl1pPr algn="l">
              <a:defRPr sz="3400" b="1" i="0">
                <a:solidFill>
                  <a:srgbClr val="263B83"/>
                </a:solidFill>
                <a:latin typeface="Arial" charset="0"/>
                <a:ea typeface="Arial" charset="0"/>
                <a:cs typeface="Arial" charset="0"/>
              </a:defRPr>
            </a:lvl1pPr>
          </a:lstStyle>
          <a:p>
            <a:r>
              <a:rPr lang="en-US" dirty="0" smtClean="0"/>
              <a:t>Heading</a:t>
            </a:r>
            <a:endParaRPr lang="en-US" dirty="0"/>
          </a:p>
        </p:txBody>
      </p:sp>
      <p:sp>
        <p:nvSpPr>
          <p:cNvPr id="3" name="Subtitle 2"/>
          <p:cNvSpPr>
            <a:spLocks noGrp="1"/>
          </p:cNvSpPr>
          <p:nvPr>
            <p:ph type="subTitle" idx="1" hasCustomPrompt="1"/>
          </p:nvPr>
        </p:nvSpPr>
        <p:spPr>
          <a:xfrm>
            <a:off x="1169276" y="2571092"/>
            <a:ext cx="9720000" cy="3600000"/>
          </a:xfrm>
          <a:prstGeom prst="rect">
            <a:avLst/>
          </a:prstGeom>
        </p:spPr>
        <p:txBody>
          <a:bodyPr lIns="0" tIns="0" rIns="0" bIns="0" numCol="1" anchor="t"/>
          <a:lstStyle>
            <a:lvl1pPr marL="285750" indent="-285750" algn="l">
              <a:buSzPct val="90000"/>
              <a:buFont typeface="Arial" charset="0"/>
              <a:buChar char="•"/>
              <a:defRPr sz="1800" b="0" i="0">
                <a:solidFill>
                  <a:schemeClr val="tx1"/>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Text here</a:t>
            </a:r>
            <a:endParaRPr lang="en-US" dirty="0"/>
          </a:p>
        </p:txBody>
      </p:sp>
    </p:spTree>
    <p:extLst>
      <p:ext uri="{BB962C8B-B14F-4D97-AF65-F5344CB8AC3E}">
        <p14:creationId xmlns:p14="http://schemas.microsoft.com/office/powerpoint/2010/main" val="1551343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12" name="Rectangle 11"/>
          <p:cNvSpPr/>
          <p:nvPr userDrawn="1"/>
        </p:nvSpPr>
        <p:spPr>
          <a:xfrm>
            <a:off x="6209274" y="2571092"/>
            <a:ext cx="4680000" cy="3600000"/>
          </a:xfrm>
          <a:prstGeom prst="rect">
            <a:avLst/>
          </a:prstGeom>
          <a:solidFill>
            <a:srgbClr val="C3C4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3" name="Text Placeholder 2"/>
          <p:cNvSpPr>
            <a:spLocks noGrp="1"/>
          </p:cNvSpPr>
          <p:nvPr>
            <p:ph type="body" idx="1" hasCustomPrompt="1"/>
          </p:nvPr>
        </p:nvSpPr>
        <p:spPr>
          <a:xfrm>
            <a:off x="1169276" y="2571092"/>
            <a:ext cx="4680000" cy="3600000"/>
          </a:xfrm>
          <a:prstGeom prst="rect">
            <a:avLst/>
          </a:prstGeom>
        </p:spPr>
        <p:txBody>
          <a:bodyPr lIns="0" tIns="0" rIns="0" bIns="0" anchor="t">
            <a:normAutofit/>
          </a:bodyPr>
          <a:lstStyle>
            <a:lvl1pPr marL="285750" indent="-285750">
              <a:buSzPct val="90000"/>
              <a:buFont typeface="Arial" charset="0"/>
              <a:buChar char="•"/>
              <a:defRPr sz="1800" b="0" i="0">
                <a:latin typeface="Arial" charset="0"/>
                <a:ea typeface="Arial" charset="0"/>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Body text</a:t>
            </a:r>
          </a:p>
        </p:txBody>
      </p:sp>
      <p:sp>
        <p:nvSpPr>
          <p:cNvPr id="5" name="Text Placeholder 4"/>
          <p:cNvSpPr>
            <a:spLocks noGrp="1"/>
          </p:cNvSpPr>
          <p:nvPr>
            <p:ph type="body" sz="quarter" idx="3" hasCustomPrompt="1"/>
          </p:nvPr>
        </p:nvSpPr>
        <p:spPr>
          <a:xfrm>
            <a:off x="6398461" y="2760281"/>
            <a:ext cx="4320000" cy="3240000"/>
          </a:xfrm>
          <a:prstGeom prst="rect">
            <a:avLst/>
          </a:prstGeom>
        </p:spPr>
        <p:txBody>
          <a:bodyPr lIns="0" tIns="0" rIns="0" bIns="0" anchor="t">
            <a:normAutofit/>
          </a:bodyPr>
          <a:lstStyle>
            <a:lvl1pPr marL="0" indent="0">
              <a:buNone/>
              <a:defRPr sz="1800" b="0" i="0">
                <a:latin typeface="Arial" charset="0"/>
                <a:ea typeface="Arial" charset="0"/>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Body text</a:t>
            </a:r>
          </a:p>
        </p:txBody>
      </p:sp>
      <p:sp>
        <p:nvSpPr>
          <p:cNvPr id="13" name="Title 1"/>
          <p:cNvSpPr>
            <a:spLocks noGrp="1"/>
          </p:cNvSpPr>
          <p:nvPr>
            <p:ph type="title" hasCustomPrompt="1"/>
          </p:nvPr>
        </p:nvSpPr>
        <p:spPr>
          <a:xfrm>
            <a:off x="1169276" y="1563798"/>
            <a:ext cx="9720000" cy="720000"/>
          </a:xfrm>
          <a:prstGeom prst="rect">
            <a:avLst/>
          </a:prstGeom>
        </p:spPr>
        <p:txBody>
          <a:bodyPr lIns="0" tIns="0" rIns="0" bIns="0"/>
          <a:lstStyle>
            <a:lvl1pPr>
              <a:defRPr sz="3400" b="1" i="0">
                <a:solidFill>
                  <a:srgbClr val="263B83"/>
                </a:solidFill>
                <a:latin typeface="Arial" charset="0"/>
                <a:ea typeface="Arial" charset="0"/>
                <a:cs typeface="Arial" charset="0"/>
              </a:defRPr>
            </a:lvl1pPr>
          </a:lstStyle>
          <a:p>
            <a:r>
              <a:rPr lang="en-US" dirty="0" smtClean="0"/>
              <a:t>Heading</a:t>
            </a:r>
            <a:endParaRPr lang="en-US" dirty="0"/>
          </a:p>
        </p:txBody>
      </p:sp>
    </p:spTree>
    <p:extLst>
      <p:ext uri="{BB962C8B-B14F-4D97-AF65-F5344CB8AC3E}">
        <p14:creationId xmlns:p14="http://schemas.microsoft.com/office/powerpoint/2010/main" val="28000793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hyperlink" Target="http://www.foodafactoflife.org.uk/" TargetMode="External"/><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2.xml"/><Relationship Id="rId1" Type="http://schemas.openxmlformats.org/officeDocument/2006/relationships/slideLayout" Target="../slideLayouts/slideLayout2.xml"/><Relationship Id="rId4" Type="http://schemas.openxmlformats.org/officeDocument/2006/relationships/hyperlink" Target="http://www.foodafactoflife.org.uk/" TargetMode="Externa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3.xml"/><Relationship Id="rId1" Type="http://schemas.openxmlformats.org/officeDocument/2006/relationships/slideLayout" Target="../slideLayouts/slideLayout3.xml"/><Relationship Id="rId4" Type="http://schemas.openxmlformats.org/officeDocument/2006/relationships/hyperlink" Target="http://www.foodafactoflife.org.uk/" TargetMode="Externa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4.xml"/><Relationship Id="rId1" Type="http://schemas.openxmlformats.org/officeDocument/2006/relationships/slideLayout" Target="../slideLayouts/slideLayout4.xml"/><Relationship Id="rId4" Type="http://schemas.openxmlformats.org/officeDocument/2006/relationships/hyperlink" Target="http://www.foodafactoflife.org.uk/"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pic>
        <p:nvPicPr>
          <p:cNvPr id="8" name="Picture 7"/>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9439453" y="358589"/>
            <a:ext cx="2044335" cy="1435165"/>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smtClean="0">
                <a:solidFill>
                  <a:schemeClr val="tx1"/>
                </a:solidFill>
                <a:latin typeface="Arial" charset="0"/>
                <a:ea typeface="Arial" charset="0"/>
                <a:cs typeface="Arial" charset="0"/>
                <a:hlinkClick r:id="rId5"/>
              </a:rPr>
              <a:t>www.foodafactoflife.org.uk</a:t>
            </a:r>
            <a:r>
              <a:rPr lang="en-US" sz="900" b="0" i="0" baseline="0" dirty="0" smtClean="0">
                <a:solidFill>
                  <a:schemeClr val="tx1"/>
                </a:solidFill>
                <a:latin typeface="Arial" charset="0"/>
                <a:ea typeface="Arial" charset="0"/>
                <a:cs typeface="Arial" charset="0"/>
              </a:rPr>
              <a:t>    </a:t>
            </a:r>
            <a:r>
              <a:rPr lang="en-US" sz="900" b="0" i="0" dirty="0" smtClean="0">
                <a:solidFill>
                  <a:schemeClr val="tx1"/>
                </a:solidFill>
                <a:latin typeface="Arial" charset="0"/>
                <a:ea typeface="Arial" charset="0"/>
                <a:cs typeface="Arial" charset="0"/>
              </a:rPr>
              <a:t>©</a:t>
            </a:r>
            <a:r>
              <a:rPr lang="en-US" sz="900" b="0" i="0" baseline="0" dirty="0" smtClean="0">
                <a:solidFill>
                  <a:schemeClr val="tx1"/>
                </a:solidFill>
                <a:latin typeface="Arial" charset="0"/>
                <a:ea typeface="Arial" charset="0"/>
                <a:cs typeface="Arial" charset="0"/>
              </a:rPr>
              <a:t> Food – </a:t>
            </a:r>
            <a:r>
              <a:rPr lang="en-US" sz="900" b="0" i="0" dirty="0" smtClean="0">
                <a:solidFill>
                  <a:schemeClr val="tx1"/>
                </a:solidFill>
                <a:latin typeface="Arial" charset="0"/>
                <a:ea typeface="Arial" charset="0"/>
                <a:cs typeface="Arial" charset="0"/>
              </a:rPr>
              <a:t>a fact of life 2019</a:t>
            </a:r>
            <a:endParaRPr lang="en-US" sz="900" b="0" i="0" dirty="0">
              <a:solidFill>
                <a:schemeClr val="tx1"/>
              </a:solidFill>
              <a:latin typeface="Arial" charset="0"/>
              <a:ea typeface="Arial" charset="0"/>
              <a:cs typeface="Arial" charset="0"/>
            </a:endParaRPr>
          </a:p>
        </p:txBody>
      </p:sp>
    </p:spTree>
    <p:extLst>
      <p:ext uri="{BB962C8B-B14F-4D97-AF65-F5344CB8AC3E}">
        <p14:creationId xmlns:p14="http://schemas.microsoft.com/office/powerpoint/2010/main" val="1328885048"/>
      </p:ext>
    </p:extLst>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smtClean="0">
                <a:solidFill>
                  <a:schemeClr val="tx1"/>
                </a:solidFill>
                <a:latin typeface="Arial" charset="0"/>
                <a:ea typeface="Arial" charset="0"/>
                <a:cs typeface="Arial" charset="0"/>
                <a:hlinkClick r:id="rId4"/>
              </a:rPr>
              <a:t>www.foodafactoflife.org.uk</a:t>
            </a:r>
            <a:r>
              <a:rPr lang="en-US" sz="900" b="0" i="0" baseline="0" dirty="0" smtClean="0">
                <a:solidFill>
                  <a:schemeClr val="tx1"/>
                </a:solidFill>
                <a:latin typeface="Arial" charset="0"/>
                <a:ea typeface="Arial" charset="0"/>
                <a:cs typeface="Arial" charset="0"/>
              </a:rPr>
              <a:t>    </a:t>
            </a:r>
            <a:r>
              <a:rPr lang="en-US" sz="900" b="0" i="0" dirty="0" smtClean="0">
                <a:solidFill>
                  <a:schemeClr val="tx1"/>
                </a:solidFill>
                <a:latin typeface="Arial" charset="0"/>
                <a:ea typeface="Arial" charset="0"/>
                <a:cs typeface="Arial" charset="0"/>
              </a:rPr>
              <a:t>© Food – a fact of life 2019</a:t>
            </a:r>
            <a:endParaRPr lang="en-US" sz="900" b="0" i="0" dirty="0">
              <a:solidFill>
                <a:schemeClr val="tx1"/>
              </a:solidFill>
              <a:latin typeface="Arial" charset="0"/>
              <a:ea typeface="Arial" charset="0"/>
              <a:cs typeface="Arial" charset="0"/>
            </a:endParaRPr>
          </a:p>
        </p:txBody>
      </p:sp>
    </p:spTree>
    <p:extLst>
      <p:ext uri="{BB962C8B-B14F-4D97-AF65-F5344CB8AC3E}">
        <p14:creationId xmlns:p14="http://schemas.microsoft.com/office/powerpoint/2010/main" val="1498317190"/>
      </p:ext>
    </p:extLst>
  </p:cSld>
  <p:clrMap bg1="lt1" tx1="dk1" bg2="lt2" tx2="dk2" accent1="accent1" accent2="accent2" accent3="accent3" accent4="accent4" accent5="accent5" accent6="accent6" hlink="hlink" folHlink="folHlink"/>
  <p:sldLayoutIdLst>
    <p:sldLayoutId id="214748365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smtClean="0">
                <a:solidFill>
                  <a:schemeClr val="tx1"/>
                </a:solidFill>
                <a:latin typeface="Arial" charset="0"/>
                <a:ea typeface="Arial" charset="0"/>
                <a:cs typeface="Arial" charset="0"/>
                <a:hlinkClick r:id="rId4"/>
              </a:rPr>
              <a:t>www.foodafactoflife.org.uk</a:t>
            </a:r>
            <a:r>
              <a:rPr lang="en-US" sz="900" b="0" i="0" baseline="0" dirty="0" smtClean="0">
                <a:solidFill>
                  <a:schemeClr val="tx1"/>
                </a:solidFill>
                <a:latin typeface="Arial" charset="0"/>
                <a:ea typeface="Arial" charset="0"/>
                <a:cs typeface="Arial" charset="0"/>
              </a:rPr>
              <a:t>    </a:t>
            </a:r>
            <a:r>
              <a:rPr lang="en-US" sz="900" b="0" i="0" dirty="0" smtClean="0">
                <a:solidFill>
                  <a:schemeClr val="tx1"/>
                </a:solidFill>
                <a:latin typeface="Arial" charset="0"/>
                <a:ea typeface="Arial" charset="0"/>
                <a:cs typeface="Arial" charset="0"/>
              </a:rPr>
              <a:t>© Food – a fact of life 2019</a:t>
            </a:r>
            <a:endParaRPr lang="en-US" sz="900" b="0" i="0" dirty="0">
              <a:solidFill>
                <a:schemeClr val="tx1"/>
              </a:solidFill>
              <a:latin typeface="Arial" charset="0"/>
              <a:ea typeface="Arial" charset="0"/>
              <a:cs typeface="Arial" charset="0"/>
            </a:endParaRPr>
          </a:p>
        </p:txBody>
      </p:sp>
    </p:spTree>
    <p:extLst>
      <p:ext uri="{BB962C8B-B14F-4D97-AF65-F5344CB8AC3E}">
        <p14:creationId xmlns:p14="http://schemas.microsoft.com/office/powerpoint/2010/main" val="1822393236"/>
      </p:ext>
    </p:extLst>
  </p:cSld>
  <p:clrMap bg1="lt1" tx1="dk1" bg2="lt2" tx2="dk2" accent1="accent1" accent2="accent2" accent3="accent3" accent4="accent4" accent5="accent5" accent6="accent6" hlink="hlink" folHlink="folHlink"/>
  <p:sldLayoutIdLst>
    <p:sldLayoutId id="214748365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8" name="TextBox 7"/>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smtClean="0">
                <a:solidFill>
                  <a:schemeClr val="tx1"/>
                </a:solidFill>
                <a:latin typeface="Arial" charset="0"/>
                <a:ea typeface="Arial" charset="0"/>
                <a:cs typeface="Arial" charset="0"/>
                <a:hlinkClick r:id="rId4"/>
              </a:rPr>
              <a:t>www.foodafactoflife.org.uk</a:t>
            </a:r>
            <a:r>
              <a:rPr lang="en-US" sz="900" b="0" i="0" baseline="0" dirty="0" smtClean="0">
                <a:solidFill>
                  <a:schemeClr val="tx1"/>
                </a:solidFill>
                <a:latin typeface="Arial" charset="0"/>
                <a:ea typeface="Arial" charset="0"/>
                <a:cs typeface="Arial" charset="0"/>
              </a:rPr>
              <a:t>    </a:t>
            </a:r>
            <a:r>
              <a:rPr lang="en-US" sz="900" b="0" i="0" dirty="0" smtClean="0">
                <a:solidFill>
                  <a:schemeClr val="tx1"/>
                </a:solidFill>
                <a:latin typeface="Arial" charset="0"/>
                <a:ea typeface="Arial" charset="0"/>
                <a:cs typeface="Arial" charset="0"/>
              </a:rPr>
              <a:t>© Food – a fact of life 2019</a:t>
            </a:r>
            <a:endParaRPr lang="en-US" sz="900" b="0" i="0" dirty="0">
              <a:solidFill>
                <a:schemeClr val="tx1"/>
              </a:solidFill>
              <a:latin typeface="Arial" charset="0"/>
              <a:ea typeface="Arial" charset="0"/>
              <a:cs typeface="Arial" charset="0"/>
            </a:endParaRPr>
          </a:p>
        </p:txBody>
      </p:sp>
    </p:spTree>
    <p:extLst>
      <p:ext uri="{BB962C8B-B14F-4D97-AF65-F5344CB8AC3E}">
        <p14:creationId xmlns:p14="http://schemas.microsoft.com/office/powerpoint/2010/main" val="1788143608"/>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6.jpe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image" Target="../media/image18.jpe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image" Target="../media/image20.jpe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image" Target="../media/image22.jpe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24.jpe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hyperlink" Target="https://www.gov.uk/government/publications/food-statistics-pocketbook/food-statistics-in-your-pocket-summary" TargetMode="External"/><Relationship Id="rId2" Type="http://schemas.openxmlformats.org/officeDocument/2006/relationships/image" Target="../media/image25.jpeg"/><Relationship Id="rId1" Type="http://schemas.openxmlformats.org/officeDocument/2006/relationships/slideLayout" Target="../slideLayouts/slideLayout3.xml"/><Relationship Id="rId4" Type="http://schemas.openxmlformats.org/officeDocument/2006/relationships/hyperlink" Target="https://www.gov.uk/government/publications/family-food-201617/expenditure"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27.jpeg"/><Relationship Id="rId7" Type="http://schemas.openxmlformats.org/officeDocument/2006/relationships/image" Target="../media/image31.jpeg"/><Relationship Id="rId2" Type="http://schemas.openxmlformats.org/officeDocument/2006/relationships/image" Target="../media/image26.jpeg"/><Relationship Id="rId1" Type="http://schemas.openxmlformats.org/officeDocument/2006/relationships/slideLayout" Target="../slideLayouts/slideLayout3.xml"/><Relationship Id="rId6" Type="http://schemas.openxmlformats.org/officeDocument/2006/relationships/image" Target="../media/image30.jpeg"/><Relationship Id="rId5" Type="http://schemas.openxmlformats.org/officeDocument/2006/relationships/image" Target="../media/image29.jpeg"/><Relationship Id="rId4" Type="http://schemas.openxmlformats.org/officeDocument/2006/relationships/image" Target="../media/image28.jpe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hyperlink" Target="https://www.gov.uk/government/publications/family-food-201617/summary" TargetMode="External"/><Relationship Id="rId2" Type="http://schemas.openxmlformats.org/officeDocument/2006/relationships/image" Target="../media/image6.jpe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hyperlink" Target="https://www.food.gov.uk/research/food-and-you/food-and-you-wave-four" TargetMode="External"/><Relationship Id="rId2" Type="http://schemas.openxmlformats.org/officeDocument/2006/relationships/image" Target="../media/image7.jpe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3.xml"/><Relationship Id="rId4" Type="http://schemas.openxmlformats.org/officeDocument/2006/relationships/image" Target="../media/image12.jpeg"/></Relationships>
</file>

<file path=ppt/slides/_rels/slide8.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The economy of food</a:t>
            </a:r>
            <a:endParaRPr lang="en-US" dirty="0"/>
          </a:p>
        </p:txBody>
      </p:sp>
    </p:spTree>
    <p:extLst>
      <p:ext uri="{BB962C8B-B14F-4D97-AF65-F5344CB8AC3E}">
        <p14:creationId xmlns:p14="http://schemas.microsoft.com/office/powerpoint/2010/main" val="36064969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latin typeface="Arial" panose="020B0604020202020204" pitchFamily="34" charset="0"/>
                <a:cs typeface="Arial" panose="020B0604020202020204" pitchFamily="34" charset="0"/>
              </a:rPr>
              <a:t>Shop smart</a:t>
            </a:r>
            <a:endParaRPr lang="en-GB" dirty="0"/>
          </a:p>
        </p:txBody>
      </p:sp>
      <p:sp>
        <p:nvSpPr>
          <p:cNvPr id="3" name="Subtitle 2"/>
          <p:cNvSpPr>
            <a:spLocks noGrp="1"/>
          </p:cNvSpPr>
          <p:nvPr>
            <p:ph type="subTitle" idx="1"/>
          </p:nvPr>
        </p:nvSpPr>
        <p:spPr>
          <a:xfrm>
            <a:off x="1169276" y="2571092"/>
            <a:ext cx="7256267" cy="3600000"/>
          </a:xfrm>
        </p:spPr>
        <p:txBody>
          <a:bodyPr/>
          <a:lstStyle/>
          <a:p>
            <a:pPr marL="0" indent="0">
              <a:buNone/>
            </a:pPr>
            <a:r>
              <a:rPr lang="en-GB" sz="2000" dirty="0" smtClean="0">
                <a:latin typeface="Arial" panose="020B0604020202020204" pitchFamily="34" charset="0"/>
                <a:cs typeface="Arial" panose="020B0604020202020204" pitchFamily="34" charset="0"/>
              </a:rPr>
              <a:t>Take </a:t>
            </a:r>
            <a:r>
              <a:rPr lang="en-GB" sz="2000" dirty="0">
                <a:latin typeface="Arial" panose="020B0604020202020204" pitchFamily="34" charset="0"/>
                <a:cs typeface="Arial" panose="020B0604020202020204" pitchFamily="34" charset="0"/>
              </a:rPr>
              <a:t>time to plan your meals and then compile a shopping list of everything you need. </a:t>
            </a:r>
          </a:p>
          <a:p>
            <a:endParaRPr lang="en-GB" sz="2000" dirty="0">
              <a:latin typeface="Arial" panose="020B0604020202020204" pitchFamily="34" charset="0"/>
              <a:cs typeface="Arial" panose="020B0604020202020204" pitchFamily="34" charset="0"/>
            </a:endParaRPr>
          </a:p>
          <a:p>
            <a:pPr marL="0" indent="0">
              <a:buNone/>
            </a:pPr>
            <a:r>
              <a:rPr lang="en-GB" sz="2000" dirty="0">
                <a:latin typeface="Arial" panose="020B0604020202020204" pitchFamily="34" charset="0"/>
                <a:cs typeface="Arial" panose="020B0604020202020204" pitchFamily="34" charset="0"/>
              </a:rPr>
              <a:t>Products such as canned tomatoes, beans, pulses, rice, pasta, oatmeal and barley are lower cost items. </a:t>
            </a:r>
            <a:r>
              <a:rPr lang="en-GB" sz="2000" dirty="0" smtClean="0">
                <a:latin typeface="Arial" panose="020B0604020202020204" pitchFamily="34" charset="0"/>
                <a:cs typeface="Arial" panose="020B0604020202020204" pitchFamily="34" charset="0"/>
              </a:rPr>
              <a:t>They </a:t>
            </a:r>
            <a:r>
              <a:rPr lang="en-GB" sz="2000" dirty="0">
                <a:latin typeface="Arial" panose="020B0604020202020204" pitchFamily="34" charset="0"/>
                <a:cs typeface="Arial" panose="020B0604020202020204" pitchFamily="34" charset="0"/>
              </a:rPr>
              <a:t>can be used to bulk up meals and make them go further. </a:t>
            </a:r>
          </a:p>
          <a:p>
            <a:pPr marL="0" indent="0">
              <a:buNone/>
            </a:pPr>
            <a:endParaRPr lang="en-GB"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686799" y="3967075"/>
            <a:ext cx="3309257" cy="2204017"/>
          </a:xfrm>
          <a:prstGeom prst="rect">
            <a:avLst/>
          </a:prstGeom>
        </p:spPr>
      </p:pic>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9601200" y="1705678"/>
            <a:ext cx="2153488" cy="2153488"/>
          </a:xfrm>
          <a:prstGeom prst="rect">
            <a:avLst/>
          </a:prstGeom>
        </p:spPr>
      </p:pic>
    </p:spTree>
    <p:extLst>
      <p:ext uri="{BB962C8B-B14F-4D97-AF65-F5344CB8AC3E}">
        <p14:creationId xmlns:p14="http://schemas.microsoft.com/office/powerpoint/2010/main" val="40058771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latin typeface="Arial" panose="020B0604020202020204" pitchFamily="34" charset="0"/>
                <a:cs typeface="Arial" panose="020B0604020202020204" pitchFamily="34" charset="0"/>
              </a:rPr>
              <a:t>One pot cooking</a:t>
            </a:r>
            <a:endParaRPr lang="en-GB" dirty="0"/>
          </a:p>
        </p:txBody>
      </p:sp>
      <p:sp>
        <p:nvSpPr>
          <p:cNvPr id="3" name="Subtitle 2"/>
          <p:cNvSpPr>
            <a:spLocks noGrp="1"/>
          </p:cNvSpPr>
          <p:nvPr>
            <p:ph type="subTitle" idx="1"/>
          </p:nvPr>
        </p:nvSpPr>
        <p:spPr>
          <a:xfrm>
            <a:off x="1169276" y="2571092"/>
            <a:ext cx="7408667" cy="3600000"/>
          </a:xfrm>
        </p:spPr>
        <p:txBody>
          <a:bodyPr/>
          <a:lstStyle/>
          <a:p>
            <a:pPr marL="0" indent="0">
              <a:buNone/>
            </a:pPr>
            <a:r>
              <a:rPr lang="en-GB" sz="2000" dirty="0">
                <a:latin typeface="Arial" panose="020B0604020202020204" pitchFamily="34" charset="0"/>
                <a:cs typeface="Arial" panose="020B0604020202020204" pitchFamily="34" charset="0"/>
              </a:rPr>
              <a:t>Save time, heat energy and washing up by cooking ‘one-pot’ meals.</a:t>
            </a:r>
          </a:p>
          <a:p>
            <a:endParaRPr lang="en-GB" sz="2000" dirty="0">
              <a:latin typeface="Arial" panose="020B0604020202020204" pitchFamily="34" charset="0"/>
              <a:cs typeface="Arial" panose="020B0604020202020204" pitchFamily="34" charset="0"/>
            </a:endParaRPr>
          </a:p>
          <a:p>
            <a:pPr marL="0" indent="0">
              <a:buNone/>
            </a:pPr>
            <a:r>
              <a:rPr lang="en-GB" sz="2000" dirty="0">
                <a:latin typeface="Arial" panose="020B0604020202020204" pitchFamily="34" charset="0"/>
                <a:cs typeface="Arial" panose="020B0604020202020204" pitchFamily="34" charset="0"/>
              </a:rPr>
              <a:t>Cheaper cuts of meat can be cooked slowly for a tasty economical meal. </a:t>
            </a:r>
          </a:p>
          <a:p>
            <a:endParaRPr lang="en-GB" sz="2000" dirty="0">
              <a:latin typeface="Arial" panose="020B0604020202020204" pitchFamily="34" charset="0"/>
              <a:cs typeface="Arial" panose="020B0604020202020204" pitchFamily="34" charset="0"/>
            </a:endParaRPr>
          </a:p>
          <a:p>
            <a:pPr marL="0" indent="0">
              <a:buNone/>
            </a:pPr>
            <a:r>
              <a:rPr lang="en-GB" sz="2000" dirty="0">
                <a:latin typeface="Arial" panose="020B0604020202020204" pitchFamily="34" charset="0"/>
                <a:cs typeface="Arial" panose="020B0604020202020204" pitchFamily="34" charset="0"/>
              </a:rPr>
              <a:t>Add root vegetables to make casseroles go further. </a:t>
            </a:r>
          </a:p>
          <a:p>
            <a:endParaRPr lang="en-GB"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577943" y="1733438"/>
            <a:ext cx="3502701" cy="2332854"/>
          </a:xfrm>
          <a:prstGeom prst="rect">
            <a:avLst/>
          </a:prstGeom>
        </p:spPr>
      </p:pic>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789590" y="4120159"/>
            <a:ext cx="3079407" cy="2050933"/>
          </a:xfrm>
          <a:prstGeom prst="rect">
            <a:avLst/>
          </a:prstGeom>
        </p:spPr>
      </p:pic>
    </p:spTree>
    <p:extLst>
      <p:ext uri="{BB962C8B-B14F-4D97-AF65-F5344CB8AC3E}">
        <p14:creationId xmlns:p14="http://schemas.microsoft.com/office/powerpoint/2010/main" val="13495697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latin typeface="Arial" panose="020B0604020202020204" pitchFamily="34" charset="0"/>
                <a:cs typeface="Arial" panose="020B0604020202020204" pitchFamily="34" charset="0"/>
              </a:rPr>
              <a:t>Fake-</a:t>
            </a:r>
            <a:r>
              <a:rPr lang="en-US" dirty="0" err="1">
                <a:latin typeface="Arial" panose="020B0604020202020204" pitchFamily="34" charset="0"/>
                <a:cs typeface="Arial" panose="020B0604020202020204" pitchFamily="34" charset="0"/>
              </a:rPr>
              <a:t>aways</a:t>
            </a:r>
            <a:r>
              <a:rPr lang="en-US" dirty="0">
                <a:latin typeface="Arial" panose="020B0604020202020204" pitchFamily="34" charset="0"/>
                <a:cs typeface="Arial" panose="020B0604020202020204" pitchFamily="34" charset="0"/>
              </a:rPr>
              <a:t>!</a:t>
            </a:r>
            <a:endParaRPr lang="en-GB" dirty="0"/>
          </a:p>
        </p:txBody>
      </p:sp>
      <p:sp>
        <p:nvSpPr>
          <p:cNvPr id="3" name="Subtitle 2"/>
          <p:cNvSpPr>
            <a:spLocks noGrp="1"/>
          </p:cNvSpPr>
          <p:nvPr>
            <p:ph type="subTitle" idx="1"/>
          </p:nvPr>
        </p:nvSpPr>
        <p:spPr>
          <a:xfrm>
            <a:off x="1169276" y="2571092"/>
            <a:ext cx="7060324" cy="3600000"/>
          </a:xfrm>
        </p:spPr>
        <p:txBody>
          <a:bodyPr/>
          <a:lstStyle/>
          <a:p>
            <a:pPr marL="0" indent="0">
              <a:buNone/>
            </a:pPr>
            <a:r>
              <a:rPr lang="en-US" sz="2000" dirty="0">
                <a:latin typeface="Arial" panose="020B0604020202020204" pitchFamily="34" charset="0"/>
                <a:cs typeface="Arial" panose="020B0604020202020204" pitchFamily="34" charset="0"/>
              </a:rPr>
              <a:t>Instead of getting a take-away or having fast food delivered, why not make your own ‘fake-away’?</a:t>
            </a:r>
          </a:p>
          <a:p>
            <a:endParaRPr lang="en-US" sz="2000" dirty="0">
              <a:latin typeface="Arial" panose="020B0604020202020204" pitchFamily="34" charset="0"/>
              <a:cs typeface="Arial" panose="020B0604020202020204" pitchFamily="34" charset="0"/>
            </a:endParaRPr>
          </a:p>
          <a:p>
            <a:pPr marL="0" indent="0">
              <a:buNone/>
            </a:pPr>
            <a:r>
              <a:rPr lang="en-US" sz="2000" dirty="0">
                <a:latin typeface="Arial" panose="020B0604020202020204" pitchFamily="34" charset="0"/>
                <a:cs typeface="Arial" panose="020B0604020202020204" pitchFamily="34" charset="0"/>
              </a:rPr>
              <a:t>Burgers, kebabs, chicken nuggets and chips, and curries are all dishes you can make at home for far less money.</a:t>
            </a:r>
          </a:p>
          <a:p>
            <a:endParaRPr lang="en-US" sz="2000" dirty="0">
              <a:latin typeface="Arial" panose="020B0604020202020204" pitchFamily="34" charset="0"/>
              <a:cs typeface="Arial" panose="020B0604020202020204" pitchFamily="34" charset="0"/>
            </a:endParaRPr>
          </a:p>
          <a:p>
            <a:pPr marL="0" indent="0">
              <a:buNone/>
            </a:pPr>
            <a:r>
              <a:rPr lang="en-US" sz="2000" dirty="0" err="1" smtClean="0">
                <a:latin typeface="Arial" panose="020B0604020202020204" pitchFamily="34" charset="0"/>
                <a:cs typeface="Arial" panose="020B0604020202020204" pitchFamily="34" charset="0"/>
              </a:rPr>
              <a:t>Aso</a:t>
            </a:r>
            <a:r>
              <a:rPr lang="en-US" sz="2000" dirty="0">
                <a:latin typeface="Arial" panose="020B0604020202020204" pitchFamily="34" charset="0"/>
                <a:cs typeface="Arial" panose="020B0604020202020204" pitchFamily="34" charset="0"/>
              </a:rPr>
              <a:t>, home-made versions of take-away dishes often contain far less salt, fat and sugar and taste just as delicious!</a:t>
            </a:r>
            <a:endParaRPr lang="en-GB" sz="2000" dirty="0">
              <a:latin typeface="Arial" panose="020B0604020202020204" pitchFamily="34" charset="0"/>
              <a:cs typeface="Arial" panose="020B0604020202020204" pitchFamily="34" charset="0"/>
            </a:endParaRPr>
          </a:p>
          <a:p>
            <a:pPr marL="0" indent="0">
              <a:buNone/>
            </a:pPr>
            <a:endParaRPr lang="en-GB" dirty="0"/>
          </a:p>
        </p:txBody>
      </p:sp>
      <p:pic>
        <p:nvPicPr>
          <p:cNvPr id="4" name="Picture 3" descr="http://www.simplybeefandlamb.co.uk/sites/default/files/styles/recipe-lead/public/recipes/Classic-Burger-Step-4_-2295.jpg?itok=yr68PJr9"/>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9139643" y="2283798"/>
            <a:ext cx="2769328" cy="14168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9190807" y="3886200"/>
            <a:ext cx="2667000" cy="2000250"/>
          </a:xfrm>
          <a:prstGeom prst="rect">
            <a:avLst/>
          </a:prstGeom>
        </p:spPr>
      </p:pic>
    </p:spTree>
    <p:extLst>
      <p:ext uri="{BB962C8B-B14F-4D97-AF65-F5344CB8AC3E}">
        <p14:creationId xmlns:p14="http://schemas.microsoft.com/office/powerpoint/2010/main" val="1379781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latin typeface="Arial" panose="020B0604020202020204" pitchFamily="34" charset="0"/>
                <a:cs typeface="Arial" panose="020B0604020202020204" pitchFamily="34" charset="0"/>
              </a:rPr>
              <a:t>What’s left?</a:t>
            </a:r>
            <a:endParaRPr lang="en-GB" dirty="0"/>
          </a:p>
        </p:txBody>
      </p:sp>
      <p:sp>
        <p:nvSpPr>
          <p:cNvPr id="3" name="Subtitle 2"/>
          <p:cNvSpPr>
            <a:spLocks noGrp="1"/>
          </p:cNvSpPr>
          <p:nvPr>
            <p:ph type="subTitle" idx="1"/>
          </p:nvPr>
        </p:nvSpPr>
        <p:spPr>
          <a:xfrm>
            <a:off x="1169276" y="2571092"/>
            <a:ext cx="7278038" cy="3600000"/>
          </a:xfrm>
        </p:spPr>
        <p:txBody>
          <a:bodyPr/>
          <a:lstStyle/>
          <a:p>
            <a:pPr marL="0" indent="0">
              <a:buNone/>
            </a:pPr>
            <a:r>
              <a:rPr lang="en-GB" sz="2000" dirty="0">
                <a:latin typeface="Arial" panose="020B0604020202020204" pitchFamily="34" charset="0"/>
                <a:cs typeface="Arial" panose="020B0604020202020204" pitchFamily="34" charset="0"/>
              </a:rPr>
              <a:t>Using leftovers is a great way to save money and reduce food waste. </a:t>
            </a:r>
          </a:p>
          <a:p>
            <a:endParaRPr lang="en-GB" sz="2000" dirty="0">
              <a:latin typeface="Arial" panose="020B0604020202020204" pitchFamily="34" charset="0"/>
              <a:cs typeface="Arial" panose="020B0604020202020204" pitchFamily="34" charset="0"/>
            </a:endParaRPr>
          </a:p>
          <a:p>
            <a:pPr marL="0" indent="0">
              <a:buNone/>
            </a:pPr>
            <a:r>
              <a:rPr lang="en-GB" sz="2000" dirty="0">
                <a:latin typeface="Arial" panose="020B0604020202020204" pitchFamily="34" charset="0"/>
                <a:cs typeface="Arial" panose="020B0604020202020204" pitchFamily="34" charset="0"/>
              </a:rPr>
              <a:t>Use leftover cooked meat in a curry or risotto.</a:t>
            </a:r>
          </a:p>
          <a:p>
            <a:endParaRPr lang="en-GB" sz="2000" dirty="0">
              <a:latin typeface="Arial" panose="020B0604020202020204" pitchFamily="34" charset="0"/>
              <a:cs typeface="Arial" panose="020B0604020202020204" pitchFamily="34" charset="0"/>
            </a:endParaRPr>
          </a:p>
          <a:p>
            <a:pPr marL="0" indent="0">
              <a:buNone/>
            </a:pPr>
            <a:r>
              <a:rPr lang="en-GB" sz="2000" dirty="0">
                <a:latin typeface="Arial" panose="020B0604020202020204" pitchFamily="34" charset="0"/>
                <a:cs typeface="Arial" panose="020B0604020202020204" pitchFamily="34" charset="0"/>
              </a:rPr>
              <a:t>Leftover potatoes could be used to make fishcakes.</a:t>
            </a:r>
          </a:p>
          <a:p>
            <a:pPr marL="0" indent="0">
              <a:buNone/>
            </a:pPr>
            <a:endParaRPr lang="en-GB" sz="2000" dirty="0">
              <a:latin typeface="Arial" panose="020B0604020202020204" pitchFamily="34" charset="0"/>
              <a:cs typeface="Arial" panose="020B0604020202020204" pitchFamily="34" charset="0"/>
            </a:endParaRPr>
          </a:p>
          <a:p>
            <a:pPr marL="0" indent="0">
              <a:buNone/>
            </a:pPr>
            <a:r>
              <a:rPr lang="en-US" sz="2000" b="1" dirty="0">
                <a:latin typeface="Arial" panose="020B0604020202020204" pitchFamily="34" charset="0"/>
                <a:cs typeface="Arial" panose="020B0604020202020204" pitchFamily="34" charset="0"/>
              </a:rPr>
              <a:t>Suggest one other idea for using up </a:t>
            </a:r>
            <a:r>
              <a:rPr lang="en-US" sz="2000" b="1" dirty="0" smtClean="0">
                <a:latin typeface="Arial" panose="020B0604020202020204" pitchFamily="34" charset="0"/>
                <a:cs typeface="Arial" panose="020B0604020202020204" pitchFamily="34" charset="0"/>
              </a:rPr>
              <a:t>leftovers.</a:t>
            </a:r>
            <a:endParaRPr lang="en-GB" sz="2000" b="1" dirty="0">
              <a:latin typeface="Arial" panose="020B0604020202020204" pitchFamily="34" charset="0"/>
              <a:cs typeface="Arial" panose="020B0604020202020204" pitchFamily="34" charset="0"/>
            </a:endParaRPr>
          </a:p>
          <a:p>
            <a:endParaRPr lang="en-GB" dirty="0"/>
          </a:p>
        </p:txBody>
      </p:sp>
      <p:pic>
        <p:nvPicPr>
          <p:cNvPr id="4" name="Picture 2" descr="C:\Users\Jenny\AppData\Local\Microsoft\Windows\INetCache\IE\0RYEYTLC\fish_cakes_MM_042[1].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9481457" y="3642739"/>
            <a:ext cx="2209800" cy="220980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DSC00727"/>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9221900" y="1621203"/>
            <a:ext cx="2728913" cy="18997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010227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Why do food prices change?</a:t>
            </a:r>
            <a:endParaRPr lang="en-GB" dirty="0"/>
          </a:p>
        </p:txBody>
      </p:sp>
      <p:sp>
        <p:nvSpPr>
          <p:cNvPr id="3" name="Subtitle 2"/>
          <p:cNvSpPr>
            <a:spLocks noGrp="1"/>
          </p:cNvSpPr>
          <p:nvPr>
            <p:ph type="subTitle" idx="1"/>
          </p:nvPr>
        </p:nvSpPr>
        <p:spPr>
          <a:xfrm>
            <a:off x="1169276" y="2571092"/>
            <a:ext cx="6428953" cy="3600000"/>
          </a:xfrm>
        </p:spPr>
        <p:txBody>
          <a:bodyPr/>
          <a:lstStyle/>
          <a:p>
            <a:pPr marL="0" indent="0">
              <a:buNone/>
            </a:pPr>
            <a:r>
              <a:rPr lang="en-GB" sz="2000" dirty="0">
                <a:latin typeface="Arial" panose="020B0604020202020204" pitchFamily="34" charset="0"/>
                <a:cs typeface="Arial" panose="020B0604020202020204" pitchFamily="34" charset="0"/>
              </a:rPr>
              <a:t>Food prices can and do change throughout the year. This may be due to a variety of reasons:</a:t>
            </a:r>
          </a:p>
          <a:p>
            <a:pPr marL="457200" indent="-457200">
              <a:buFont typeface="Arial" panose="020B0604020202020204" pitchFamily="34" charset="0"/>
              <a:buChar char="•"/>
            </a:pPr>
            <a:r>
              <a:rPr lang="en-GB" sz="2000" dirty="0">
                <a:latin typeface="Arial" panose="020B0604020202020204" pitchFamily="34" charset="0"/>
                <a:cs typeface="Arial" panose="020B0604020202020204" pitchFamily="34" charset="0"/>
              </a:rPr>
              <a:t>climate and weather patterns; </a:t>
            </a:r>
          </a:p>
          <a:p>
            <a:pPr marL="457200" indent="-457200">
              <a:buFont typeface="Arial" panose="020B0604020202020204" pitchFamily="34" charset="0"/>
              <a:buChar char="•"/>
            </a:pPr>
            <a:r>
              <a:rPr lang="en-GB" sz="2000" dirty="0">
                <a:latin typeface="Arial" panose="020B0604020202020204" pitchFamily="34" charset="0"/>
                <a:cs typeface="Arial" panose="020B0604020202020204" pitchFamily="34" charset="0"/>
              </a:rPr>
              <a:t>agricultural costs increase;</a:t>
            </a:r>
          </a:p>
          <a:p>
            <a:pPr marL="457200" indent="-457200">
              <a:buFont typeface="Arial" panose="020B0604020202020204" pitchFamily="34" charset="0"/>
              <a:buChar char="•"/>
            </a:pPr>
            <a:r>
              <a:rPr lang="en-GB" sz="2000" dirty="0">
                <a:latin typeface="Arial" panose="020B0604020202020204" pitchFamily="34" charset="0"/>
                <a:cs typeface="Arial" panose="020B0604020202020204" pitchFamily="34" charset="0"/>
              </a:rPr>
              <a:t>fuel prices go up;</a:t>
            </a:r>
          </a:p>
          <a:p>
            <a:pPr marL="457200" indent="-457200">
              <a:buFont typeface="Arial" panose="020B0604020202020204" pitchFamily="34" charset="0"/>
              <a:buChar char="•"/>
            </a:pPr>
            <a:r>
              <a:rPr lang="en-GB" sz="2000" dirty="0">
                <a:latin typeface="Arial" panose="020B0604020202020204" pitchFamily="34" charset="0"/>
                <a:cs typeface="Arial" panose="020B0604020202020204" pitchFamily="34" charset="0"/>
              </a:rPr>
              <a:t>consumer demand;</a:t>
            </a:r>
          </a:p>
          <a:p>
            <a:pPr marL="457200" indent="-457200">
              <a:buFont typeface="Arial" panose="020B0604020202020204" pitchFamily="34" charset="0"/>
              <a:buChar char="•"/>
            </a:pPr>
            <a:r>
              <a:rPr lang="en-GB" sz="2000" dirty="0">
                <a:latin typeface="Arial" panose="020B0604020202020204" pitchFamily="34" charset="0"/>
                <a:cs typeface="Arial" panose="020B0604020202020204" pitchFamily="34" charset="0"/>
              </a:rPr>
              <a:t>seasonality.</a:t>
            </a:r>
          </a:p>
          <a:p>
            <a:endParaRPr lang="en-GB" sz="2000" dirty="0">
              <a:latin typeface="Arial" panose="020B0604020202020204" pitchFamily="34" charset="0"/>
              <a:cs typeface="Arial" panose="020B0604020202020204" pitchFamily="34" charset="0"/>
            </a:endParaRPr>
          </a:p>
          <a:p>
            <a:pPr marL="0" indent="0">
              <a:buNone/>
            </a:pPr>
            <a:r>
              <a:rPr lang="en-GB" sz="2000" b="1" dirty="0">
                <a:latin typeface="Arial" panose="020B0604020202020204" pitchFamily="34" charset="0"/>
                <a:cs typeface="Arial" panose="020B0604020202020204" pitchFamily="34" charset="0"/>
              </a:rPr>
              <a:t>Suggest other things that might cause the prices of food to rise or fall.</a:t>
            </a:r>
          </a:p>
          <a:p>
            <a:pPr marL="0" indent="0">
              <a:buNone/>
            </a:pPr>
            <a:endParaRPr lang="en-GB"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881257" y="2804675"/>
            <a:ext cx="4049486" cy="2697021"/>
          </a:xfrm>
          <a:prstGeom prst="rect">
            <a:avLst/>
          </a:prstGeom>
        </p:spPr>
      </p:pic>
    </p:spTree>
    <p:extLst>
      <p:ext uri="{BB962C8B-B14F-4D97-AF65-F5344CB8AC3E}">
        <p14:creationId xmlns:p14="http://schemas.microsoft.com/office/powerpoint/2010/main" val="34060019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Food prices</a:t>
            </a:r>
            <a:endParaRPr lang="en-GB" dirty="0"/>
          </a:p>
        </p:txBody>
      </p:sp>
      <p:sp>
        <p:nvSpPr>
          <p:cNvPr id="5" name="Cloud Callout 4"/>
          <p:cNvSpPr/>
          <p:nvPr/>
        </p:nvSpPr>
        <p:spPr>
          <a:xfrm>
            <a:off x="826373" y="2340947"/>
            <a:ext cx="5269627" cy="3105151"/>
          </a:xfrm>
          <a:prstGeom prst="cloudCallout">
            <a:avLst>
              <a:gd name="adj1" fmla="val 49730"/>
              <a:gd name="adj2" fmla="val 6648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latin typeface="Arial" panose="020B0604020202020204" pitchFamily="34" charset="0"/>
                <a:cs typeface="Arial" panose="020B0604020202020204" pitchFamily="34" charset="0"/>
              </a:rPr>
              <a:t>What can cause food prices to change?</a:t>
            </a:r>
          </a:p>
          <a:p>
            <a:pPr algn="ctr"/>
            <a:endParaRPr lang="en-US" sz="2000" dirty="0" smtClean="0">
              <a:latin typeface="Arial" panose="020B0604020202020204" pitchFamily="34" charset="0"/>
              <a:cs typeface="Arial" panose="020B0604020202020204" pitchFamily="34" charset="0"/>
            </a:endParaRPr>
          </a:p>
          <a:p>
            <a:pPr algn="ctr"/>
            <a:r>
              <a:rPr lang="en-US" sz="2000" dirty="0" smtClean="0">
                <a:latin typeface="Arial" panose="020B0604020202020204" pitchFamily="34" charset="0"/>
                <a:cs typeface="Arial" panose="020B0604020202020204" pitchFamily="34" charset="0"/>
              </a:rPr>
              <a:t>Discuss your thoughts with the person next to you.</a:t>
            </a:r>
          </a:p>
        </p:txBody>
      </p:sp>
      <p:sp>
        <p:nvSpPr>
          <p:cNvPr id="6" name="TextBox 5"/>
          <p:cNvSpPr txBox="1"/>
          <p:nvPr/>
        </p:nvSpPr>
        <p:spPr>
          <a:xfrm>
            <a:off x="7219950" y="1933575"/>
            <a:ext cx="4581525" cy="4062651"/>
          </a:xfrm>
          <a:prstGeom prst="rect">
            <a:avLst/>
          </a:prstGeom>
          <a:noFill/>
        </p:spPr>
        <p:txBody>
          <a:bodyPr wrap="square" rtlCol="0">
            <a:spAutoFit/>
          </a:bodyPr>
          <a:lstStyle/>
          <a:p>
            <a:r>
              <a:rPr lang="en-GB" sz="2000" dirty="0">
                <a:latin typeface="Arial" panose="020B0604020202020204" pitchFamily="34" charset="0"/>
                <a:cs typeface="Arial" panose="020B0604020202020204" pitchFamily="34" charset="0"/>
              </a:rPr>
              <a:t>Food prices can and do change throughout the </a:t>
            </a:r>
            <a:r>
              <a:rPr lang="en-GB" sz="2000" dirty="0" smtClean="0">
                <a:latin typeface="Arial" panose="020B0604020202020204" pitchFamily="34" charset="0"/>
                <a:cs typeface="Arial" panose="020B0604020202020204" pitchFamily="34" charset="0"/>
              </a:rPr>
              <a:t>year and over time. </a:t>
            </a:r>
            <a:r>
              <a:rPr lang="en-GB" sz="2000" dirty="0">
                <a:latin typeface="Arial" panose="020B0604020202020204" pitchFamily="34" charset="0"/>
                <a:cs typeface="Arial" panose="020B0604020202020204" pitchFamily="34" charset="0"/>
              </a:rPr>
              <a:t>This may be due to a variety of reasons:</a:t>
            </a:r>
          </a:p>
          <a:p>
            <a:pPr marL="457200" indent="-457200">
              <a:buFont typeface="Arial" panose="020B0604020202020204" pitchFamily="34" charset="0"/>
              <a:buChar char="•"/>
            </a:pPr>
            <a:r>
              <a:rPr lang="en-GB" sz="2000" dirty="0">
                <a:latin typeface="Arial" panose="020B0604020202020204" pitchFamily="34" charset="0"/>
                <a:cs typeface="Arial" panose="020B0604020202020204" pitchFamily="34" charset="0"/>
              </a:rPr>
              <a:t>climate and weather patterns; </a:t>
            </a:r>
            <a:endParaRPr lang="en-GB" sz="2000" dirty="0" smtClean="0">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US" sz="2000" dirty="0" smtClean="0">
                <a:latin typeface="Arial" panose="020B0604020202020204" pitchFamily="34" charset="0"/>
                <a:cs typeface="Arial" panose="020B0604020202020204" pitchFamily="34" charset="0"/>
              </a:rPr>
              <a:t>crop failure;</a:t>
            </a:r>
          </a:p>
          <a:p>
            <a:pPr marL="457200" indent="-457200">
              <a:buFont typeface="Arial" panose="020B0604020202020204" pitchFamily="34" charset="0"/>
              <a:buChar char="•"/>
            </a:pPr>
            <a:r>
              <a:rPr lang="en-US" sz="2000" dirty="0">
                <a:latin typeface="Arial" panose="020B0604020202020204" pitchFamily="34" charset="0"/>
                <a:cs typeface="Arial" panose="020B0604020202020204" pitchFamily="34" charset="0"/>
              </a:rPr>
              <a:t>c</a:t>
            </a:r>
            <a:r>
              <a:rPr lang="en-US" sz="2000" dirty="0" smtClean="0">
                <a:latin typeface="Arial" panose="020B0604020202020204" pitchFamily="34" charset="0"/>
                <a:cs typeface="Arial" panose="020B0604020202020204" pitchFamily="34" charset="0"/>
              </a:rPr>
              <a:t>rop disease;</a:t>
            </a:r>
          </a:p>
          <a:p>
            <a:pPr marL="457200" indent="-457200">
              <a:buFont typeface="Arial" panose="020B0604020202020204" pitchFamily="34" charset="0"/>
              <a:buChar char="•"/>
            </a:pPr>
            <a:r>
              <a:rPr lang="en-GB" sz="2000" dirty="0">
                <a:latin typeface="Arial" panose="020B0604020202020204" pitchFamily="34" charset="0"/>
                <a:cs typeface="Arial" panose="020B0604020202020204" pitchFamily="34" charset="0"/>
              </a:rPr>
              <a:t>seasonality</a:t>
            </a:r>
            <a:r>
              <a:rPr lang="en-GB" sz="2000" dirty="0" smtClean="0">
                <a:latin typeface="Arial" panose="020B0604020202020204" pitchFamily="34" charset="0"/>
                <a:cs typeface="Arial" panose="020B0604020202020204" pitchFamily="34" charset="0"/>
              </a:rPr>
              <a:t>;</a:t>
            </a:r>
            <a:endParaRPr lang="en-GB" sz="2000" dirty="0">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GB" sz="2000" dirty="0" smtClean="0">
                <a:latin typeface="Arial" panose="020B0604020202020204" pitchFamily="34" charset="0"/>
                <a:cs typeface="Arial" panose="020B0604020202020204" pitchFamily="34" charset="0"/>
              </a:rPr>
              <a:t>consumer demand;</a:t>
            </a:r>
            <a:endParaRPr lang="en-GB" sz="2000" dirty="0">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GB" sz="2000" dirty="0" smtClean="0">
                <a:latin typeface="Arial" panose="020B0604020202020204" pitchFamily="34" charset="0"/>
                <a:cs typeface="Arial" panose="020B0604020202020204" pitchFamily="34" charset="0"/>
              </a:rPr>
              <a:t>agricultural costs increase;</a:t>
            </a:r>
            <a:endParaRPr lang="en-GB" sz="2000" dirty="0">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GB" sz="2000" dirty="0">
                <a:latin typeface="Arial" panose="020B0604020202020204" pitchFamily="34" charset="0"/>
                <a:cs typeface="Arial" panose="020B0604020202020204" pitchFamily="34" charset="0"/>
              </a:rPr>
              <a:t>fuel prices go up</a:t>
            </a:r>
            <a:r>
              <a:rPr lang="en-GB" sz="2000" dirty="0" smtClean="0">
                <a:latin typeface="Arial" panose="020B0604020202020204" pitchFamily="34" charset="0"/>
                <a:cs typeface="Arial" panose="020B0604020202020204" pitchFamily="34" charset="0"/>
              </a:rPr>
              <a:t>;</a:t>
            </a:r>
          </a:p>
          <a:p>
            <a:pPr marL="457200" indent="-457200">
              <a:buFont typeface="Arial" panose="020B0604020202020204" pitchFamily="34" charset="0"/>
              <a:buChar char="•"/>
            </a:pPr>
            <a:r>
              <a:rPr lang="en-US" sz="2000" dirty="0" smtClean="0">
                <a:latin typeface="Arial" panose="020B0604020202020204" pitchFamily="34" charset="0"/>
                <a:cs typeface="Arial" panose="020B0604020202020204" pitchFamily="34" charset="0"/>
              </a:rPr>
              <a:t>increased use of bio fuels.</a:t>
            </a:r>
            <a:endParaRPr lang="en-GB" sz="2000" dirty="0">
              <a:latin typeface="Arial" panose="020B0604020202020204" pitchFamily="34" charset="0"/>
              <a:cs typeface="Arial" panose="020B0604020202020204" pitchFamily="34" charset="0"/>
            </a:endParaRPr>
          </a:p>
          <a:p>
            <a:pPr marL="457200" indent="-457200">
              <a:buFont typeface="Arial" panose="020B0604020202020204" pitchFamily="34" charset="0"/>
              <a:buChar char="•"/>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954063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Reducing the amount spent on food</a:t>
            </a:r>
            <a:endParaRPr lang="en-US" dirty="0"/>
          </a:p>
        </p:txBody>
      </p:sp>
      <p:sp>
        <p:nvSpPr>
          <p:cNvPr id="3" name="Subtitle 2"/>
          <p:cNvSpPr>
            <a:spLocks noGrp="1"/>
          </p:cNvSpPr>
          <p:nvPr>
            <p:ph type="subTitle" idx="1"/>
          </p:nvPr>
        </p:nvSpPr>
        <p:spPr>
          <a:xfrm>
            <a:off x="1169276" y="2571092"/>
            <a:ext cx="7527049" cy="3600000"/>
          </a:xfrm>
        </p:spPr>
        <p:txBody>
          <a:bodyPr/>
          <a:lstStyle/>
          <a:p>
            <a:pPr marL="0" indent="0">
              <a:buNone/>
            </a:pPr>
            <a:r>
              <a:rPr lang="en-US" sz="2000" dirty="0" smtClean="0"/>
              <a:t>Whilst the cost of food and non-alcoholic beverages has fallen in real terms in recent years, food remains the largest item of household expenditure for some households.</a:t>
            </a:r>
            <a:endParaRPr lang="en-GB" sz="2000" dirty="0" smtClean="0"/>
          </a:p>
          <a:p>
            <a:pPr marL="0" indent="0">
              <a:buNone/>
            </a:pPr>
            <a:endParaRPr lang="en-GB" sz="2000" dirty="0"/>
          </a:p>
          <a:p>
            <a:pPr marL="0" indent="0">
              <a:buNone/>
            </a:pPr>
            <a:r>
              <a:rPr lang="en-GB" sz="2000" dirty="0" smtClean="0"/>
              <a:t>Name three different </a:t>
            </a:r>
            <a:r>
              <a:rPr lang="en-GB" sz="2000" dirty="0"/>
              <a:t>strategies </a:t>
            </a:r>
            <a:r>
              <a:rPr lang="en-GB" sz="2000" dirty="0" smtClean="0"/>
              <a:t>that could be used to reduce </a:t>
            </a:r>
            <a:r>
              <a:rPr lang="en-GB" sz="2000" dirty="0"/>
              <a:t>the amount of money </a:t>
            </a:r>
            <a:r>
              <a:rPr lang="en-GB" sz="2000" dirty="0" smtClean="0"/>
              <a:t>spent </a:t>
            </a:r>
            <a:r>
              <a:rPr lang="en-GB" sz="2000" dirty="0"/>
              <a:t>on </a:t>
            </a:r>
            <a:r>
              <a:rPr lang="en-GB" sz="2000" dirty="0" smtClean="0"/>
              <a:t>food</a:t>
            </a:r>
            <a:r>
              <a:rPr lang="en-GB" sz="2000" dirty="0"/>
              <a:t>.</a:t>
            </a:r>
            <a:endParaRPr lang="en-GB" sz="2000" dirty="0" smtClean="0"/>
          </a:p>
          <a:p>
            <a:pPr marL="0" indent="0">
              <a:buNone/>
            </a:pPr>
            <a:endParaRPr lang="en-GB" sz="2000" dirty="0"/>
          </a:p>
          <a:p>
            <a:pPr marL="0" indent="0">
              <a:buNone/>
            </a:pPr>
            <a:r>
              <a:rPr lang="en-GB" sz="2000" dirty="0" smtClean="0"/>
              <a:t>Discuss </a:t>
            </a:r>
            <a:r>
              <a:rPr lang="en-GB" sz="2000" dirty="0"/>
              <a:t>with the rest of the class. </a:t>
            </a:r>
            <a:endParaRPr lang="en-US" sz="2000" dirty="0"/>
          </a:p>
        </p:txBody>
      </p:sp>
      <p:pic>
        <p:nvPicPr>
          <p:cNvPr id="4" name="Picture 7"/>
          <p:cNvPicPr>
            <a:picLocks noChangeAspect="1"/>
          </p:cNvPicPr>
          <p:nvPr/>
        </p:nvPicPr>
        <p:blipFill>
          <a:blip r:embed="rId2">
            <a:extLst>
              <a:ext uri="{28A0092B-C50C-407E-A947-70E740481C1C}">
                <a14:useLocalDpi xmlns:a14="http://schemas.microsoft.com/office/drawing/2010/main"/>
              </a:ext>
            </a:extLst>
          </a:blip>
          <a:srcRect/>
          <a:stretch>
            <a:fillRect/>
          </a:stretch>
        </p:blipFill>
        <p:spPr bwMode="auto">
          <a:xfrm>
            <a:off x="9446532" y="1923798"/>
            <a:ext cx="2220913" cy="332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p:nvPr/>
        </p:nvSpPr>
        <p:spPr>
          <a:xfrm>
            <a:off x="9614915" y="6100632"/>
            <a:ext cx="2345514" cy="307777"/>
          </a:xfrm>
          <a:prstGeom prst="rect">
            <a:avLst/>
          </a:prstGeom>
        </p:spPr>
        <p:txBody>
          <a:bodyPr wrap="none">
            <a:spAutoFit/>
          </a:bodyPr>
          <a:lstStyle/>
          <a:p>
            <a:pPr fontAlgn="base"/>
            <a:r>
              <a:rPr lang="en-GB" sz="1400" dirty="0">
                <a:solidFill>
                  <a:srgbClr val="0B0C0C"/>
                </a:solidFill>
                <a:latin typeface="Arial" panose="020B0604020202020204" pitchFamily="34" charset="0"/>
                <a:cs typeface="Arial" panose="020B0604020202020204" pitchFamily="34" charset="0"/>
                <a:hlinkClick r:id="rId3"/>
              </a:rPr>
              <a:t>Food Statistics Pocketbook</a:t>
            </a:r>
            <a:endParaRPr lang="en-GB" sz="1400" i="0" dirty="0">
              <a:solidFill>
                <a:srgbClr val="0B0C0C"/>
              </a:solidFill>
              <a:effectLst/>
              <a:latin typeface="Arial" panose="020B0604020202020204" pitchFamily="34" charset="0"/>
              <a:cs typeface="Arial" panose="020B0604020202020204" pitchFamily="34" charset="0"/>
            </a:endParaRPr>
          </a:p>
        </p:txBody>
      </p:sp>
      <p:sp>
        <p:nvSpPr>
          <p:cNvPr id="7" name="Rectangle 6"/>
          <p:cNvSpPr/>
          <p:nvPr/>
        </p:nvSpPr>
        <p:spPr>
          <a:xfrm>
            <a:off x="1091260" y="6104604"/>
            <a:ext cx="4067175" cy="307777"/>
          </a:xfrm>
          <a:prstGeom prst="rect">
            <a:avLst/>
          </a:prstGeom>
        </p:spPr>
        <p:txBody>
          <a:bodyPr wrap="square">
            <a:spAutoFit/>
          </a:bodyPr>
          <a:lstStyle/>
          <a:p>
            <a:r>
              <a:rPr lang="en-GB" sz="1400" dirty="0" smtClean="0">
                <a:latin typeface="Arial" panose="020B0604020202020204" pitchFamily="34" charset="0"/>
                <a:cs typeface="Arial" panose="020B0604020202020204" pitchFamily="34" charset="0"/>
                <a:hlinkClick r:id="rId4"/>
              </a:rPr>
              <a:t>Family Food 2016/17 expenditure</a:t>
            </a:r>
            <a:endParaRPr lang="en-GB"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9376571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31149" y="1563798"/>
            <a:ext cx="9720000" cy="720000"/>
          </a:xfrm>
        </p:spPr>
        <p:txBody>
          <a:bodyPr/>
          <a:lstStyle/>
          <a:p>
            <a:r>
              <a:rPr lang="en-US" dirty="0"/>
              <a:t>Strategies</a:t>
            </a:r>
          </a:p>
        </p:txBody>
      </p:sp>
      <p:sp>
        <p:nvSpPr>
          <p:cNvPr id="3" name="Subtitle 2"/>
          <p:cNvSpPr>
            <a:spLocks noGrp="1"/>
          </p:cNvSpPr>
          <p:nvPr>
            <p:ph type="subTitle" idx="1"/>
          </p:nvPr>
        </p:nvSpPr>
        <p:spPr>
          <a:xfrm>
            <a:off x="1007231" y="2169482"/>
            <a:ext cx="10484008" cy="3600000"/>
          </a:xfrm>
        </p:spPr>
        <p:txBody>
          <a:bodyPr/>
          <a:lstStyle/>
          <a:p>
            <a:pPr marL="0" indent="0">
              <a:buNone/>
            </a:pPr>
            <a:r>
              <a:rPr lang="en-US" sz="2000" dirty="0" smtClean="0"/>
              <a:t>The following strategies could be used to reduce the amount spent on food:</a:t>
            </a:r>
            <a:endParaRPr lang="en-GB" sz="2000" dirty="0" smtClean="0"/>
          </a:p>
          <a:p>
            <a:pPr>
              <a:buFont typeface="Arial" panose="020B0604020202020204" pitchFamily="34" charset="0"/>
              <a:buChar char="•"/>
            </a:pPr>
            <a:r>
              <a:rPr lang="en-GB" sz="2000" dirty="0"/>
              <a:t>r</a:t>
            </a:r>
            <a:r>
              <a:rPr lang="en-GB" sz="2000" dirty="0" smtClean="0"/>
              <a:t>eplace </a:t>
            </a:r>
            <a:r>
              <a:rPr lang="en-GB" sz="2000" dirty="0"/>
              <a:t>branded items with cheaper, non branded (e.g. supermarket own, economy) items;</a:t>
            </a:r>
          </a:p>
          <a:p>
            <a:pPr>
              <a:buFont typeface="Arial" panose="020B0604020202020204" pitchFamily="34" charset="0"/>
              <a:buChar char="•"/>
            </a:pPr>
            <a:r>
              <a:rPr lang="en-GB" sz="2000" dirty="0"/>
              <a:t>s</a:t>
            </a:r>
            <a:r>
              <a:rPr lang="en-GB" sz="2000" dirty="0" smtClean="0"/>
              <a:t>hop </a:t>
            </a:r>
            <a:r>
              <a:rPr lang="en-GB" sz="2000" dirty="0"/>
              <a:t>at different places (e.g. discount supermarkets, markets</a:t>
            </a:r>
            <a:r>
              <a:rPr lang="en-GB" sz="2000" dirty="0" smtClean="0"/>
              <a:t>);</a:t>
            </a:r>
            <a:endParaRPr lang="en-GB" sz="2000" dirty="0"/>
          </a:p>
          <a:p>
            <a:pPr>
              <a:buFont typeface="Arial" panose="020B0604020202020204" pitchFamily="34" charset="0"/>
              <a:buChar char="•"/>
            </a:pPr>
            <a:r>
              <a:rPr lang="en-GB" sz="2000" dirty="0"/>
              <a:t>c</a:t>
            </a:r>
            <a:r>
              <a:rPr lang="en-GB" sz="2000" dirty="0" smtClean="0"/>
              <a:t>ompare </a:t>
            </a:r>
            <a:r>
              <a:rPr lang="en-GB" sz="2000" dirty="0"/>
              <a:t>prices and shop around to find the cheapest items;</a:t>
            </a:r>
          </a:p>
          <a:p>
            <a:pPr>
              <a:buFont typeface="Arial" panose="020B0604020202020204" pitchFamily="34" charset="0"/>
              <a:buChar char="•"/>
            </a:pPr>
            <a:r>
              <a:rPr lang="en-US" sz="2000" dirty="0"/>
              <a:t>t</a:t>
            </a:r>
            <a:r>
              <a:rPr lang="en-US" sz="2000" dirty="0" smtClean="0"/>
              <a:t>ry different cooking methods that work well with cheaper cuts of meat, e.g. stewing or casseroling;</a:t>
            </a:r>
            <a:endParaRPr lang="en-GB" sz="2000" dirty="0"/>
          </a:p>
          <a:p>
            <a:pPr>
              <a:buFont typeface="Arial" panose="020B0604020202020204" pitchFamily="34" charset="0"/>
              <a:buChar char="•"/>
            </a:pPr>
            <a:r>
              <a:rPr lang="en-GB" sz="2000" dirty="0"/>
              <a:t>g</a:t>
            </a:r>
            <a:r>
              <a:rPr lang="en-GB" sz="2000" dirty="0" smtClean="0"/>
              <a:t>row </a:t>
            </a:r>
            <a:r>
              <a:rPr lang="en-GB" sz="2000" dirty="0"/>
              <a:t>own food (e.g. growing vegetables in the garden);</a:t>
            </a:r>
          </a:p>
          <a:p>
            <a:pPr>
              <a:buFont typeface="Arial" panose="020B0604020202020204" pitchFamily="34" charset="0"/>
              <a:buChar char="•"/>
            </a:pPr>
            <a:r>
              <a:rPr lang="en-GB" sz="2000" dirty="0"/>
              <a:t>b</a:t>
            </a:r>
            <a:r>
              <a:rPr lang="en-GB" sz="2000" dirty="0" smtClean="0"/>
              <a:t>uy </a:t>
            </a:r>
            <a:r>
              <a:rPr lang="en-GB" sz="2000" dirty="0"/>
              <a:t>items from reduced food aisles (e.g. wait until end of day when food is marked down, buy foods which are at/almost at their use by date);</a:t>
            </a:r>
          </a:p>
          <a:p>
            <a:pPr>
              <a:buFont typeface="Arial" panose="020B0604020202020204" pitchFamily="34" charset="0"/>
              <a:buChar char="•"/>
            </a:pPr>
            <a:r>
              <a:rPr lang="en-GB" sz="2000" dirty="0"/>
              <a:t>p</a:t>
            </a:r>
            <a:r>
              <a:rPr lang="en-GB" sz="2000" dirty="0" smtClean="0"/>
              <a:t>urchase different </a:t>
            </a:r>
            <a:r>
              <a:rPr lang="en-GB" sz="2000" dirty="0"/>
              <a:t>types of food (e.g. canned </a:t>
            </a:r>
            <a:r>
              <a:rPr lang="en-GB" sz="2000" dirty="0" smtClean="0"/>
              <a:t>vegetables or pulses);</a:t>
            </a:r>
            <a:endParaRPr lang="en-GB" sz="2000" dirty="0"/>
          </a:p>
          <a:p>
            <a:pPr>
              <a:buFont typeface="Arial" panose="020B0604020202020204" pitchFamily="34" charset="0"/>
              <a:buChar char="•"/>
            </a:pPr>
            <a:r>
              <a:rPr lang="en-GB" sz="2000" dirty="0" smtClean="0"/>
              <a:t>reduce </a:t>
            </a:r>
            <a:r>
              <a:rPr lang="en-GB" sz="2000" dirty="0"/>
              <a:t>the total amount of food purchased.</a:t>
            </a:r>
          </a:p>
          <a:p>
            <a:pPr marL="0" indent="0">
              <a:buNone/>
            </a:pPr>
            <a:endParaRPr lang="en-US" sz="2000" dirty="0"/>
          </a:p>
        </p:txBody>
      </p:sp>
    </p:spTree>
    <p:extLst>
      <p:ext uri="{BB962C8B-B14F-4D97-AF65-F5344CB8AC3E}">
        <p14:creationId xmlns:p14="http://schemas.microsoft.com/office/powerpoint/2010/main" val="414275417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Food price and food choice</a:t>
            </a:r>
          </a:p>
        </p:txBody>
      </p:sp>
      <p:sp>
        <p:nvSpPr>
          <p:cNvPr id="3" name="Subtitle 2"/>
          <p:cNvSpPr>
            <a:spLocks noGrp="1"/>
          </p:cNvSpPr>
          <p:nvPr>
            <p:ph type="subTitle" idx="1"/>
          </p:nvPr>
        </p:nvSpPr>
        <p:spPr/>
        <p:txBody>
          <a:bodyPr/>
          <a:lstStyle/>
          <a:p>
            <a:pPr marL="0" indent="0">
              <a:buNone/>
            </a:pPr>
            <a:r>
              <a:rPr lang="en-GB" sz="2000" dirty="0"/>
              <a:t>When food prices increase and our budget remains the same, we may have a more limited food choice. What different food choices would you make?</a:t>
            </a:r>
          </a:p>
          <a:p>
            <a:pPr marL="0" indent="0">
              <a:buNone/>
            </a:pPr>
            <a:endParaRPr lang="en-US" sz="2000" dirty="0"/>
          </a:p>
        </p:txBody>
      </p:sp>
      <p:pic>
        <p:nvPicPr>
          <p:cNvPr id="4" name="Picture 7"/>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1511762" y="3713956"/>
            <a:ext cx="1050925" cy="696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8"/>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2603962" y="4622006"/>
            <a:ext cx="844550" cy="844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9"/>
          <p:cNvPicPr>
            <a:picLocks noChangeAspect="1"/>
          </p:cNvPicPr>
          <p:nvPr/>
        </p:nvPicPr>
        <p:blipFill>
          <a:blip r:embed="rId4" cstate="email">
            <a:extLst>
              <a:ext uri="{28A0092B-C50C-407E-A947-70E740481C1C}">
                <a14:useLocalDpi xmlns:a14="http://schemas.microsoft.com/office/drawing/2010/main"/>
              </a:ext>
            </a:extLst>
          </a:blip>
          <a:srcRect/>
          <a:stretch>
            <a:fillRect/>
          </a:stretch>
        </p:blipFill>
        <p:spPr bwMode="auto">
          <a:xfrm>
            <a:off x="2576974" y="3645693"/>
            <a:ext cx="731838" cy="976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10"/>
          <p:cNvPicPr>
            <a:picLocks noChangeAspect="1"/>
          </p:cNvPicPr>
          <p:nvPr/>
        </p:nvPicPr>
        <p:blipFill>
          <a:blip r:embed="rId5" cstate="email">
            <a:extLst>
              <a:ext uri="{28A0092B-C50C-407E-A947-70E740481C1C}">
                <a14:useLocalDpi xmlns:a14="http://schemas.microsoft.com/office/drawing/2010/main"/>
              </a:ext>
            </a:extLst>
          </a:blip>
          <a:srcRect/>
          <a:stretch>
            <a:fillRect/>
          </a:stretch>
        </p:blipFill>
        <p:spPr bwMode="auto">
          <a:xfrm>
            <a:off x="5016962" y="4152106"/>
            <a:ext cx="1666875"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11"/>
          <p:cNvPicPr>
            <a:picLocks noChangeAspect="1"/>
          </p:cNvPicPr>
          <p:nvPr/>
        </p:nvPicPr>
        <p:blipFill>
          <a:blip r:embed="rId6" cstate="email">
            <a:extLst>
              <a:ext uri="{28A0092B-C50C-407E-A947-70E740481C1C}">
                <a14:useLocalDpi xmlns:a14="http://schemas.microsoft.com/office/drawing/2010/main"/>
              </a:ext>
            </a:extLst>
          </a:blip>
          <a:srcRect/>
          <a:stretch>
            <a:fillRect/>
          </a:stretch>
        </p:blipFill>
        <p:spPr bwMode="auto">
          <a:xfrm>
            <a:off x="1272049" y="4434681"/>
            <a:ext cx="1109663" cy="1058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12"/>
          <p:cNvPicPr>
            <a:picLocks noChangeAspect="1"/>
          </p:cNvPicPr>
          <p:nvPr/>
        </p:nvPicPr>
        <p:blipFill>
          <a:blip r:embed="rId7" cstate="email">
            <a:extLst>
              <a:ext uri="{28A0092B-C50C-407E-A947-70E740481C1C}">
                <a14:useLocalDpi xmlns:a14="http://schemas.microsoft.com/office/drawing/2010/main"/>
              </a:ext>
            </a:extLst>
          </a:blip>
          <a:srcRect/>
          <a:stretch>
            <a:fillRect/>
          </a:stretch>
        </p:blipFill>
        <p:spPr bwMode="auto">
          <a:xfrm>
            <a:off x="6790199" y="3987006"/>
            <a:ext cx="865188" cy="1290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ight Arrow 9"/>
          <p:cNvSpPr/>
          <p:nvPr/>
        </p:nvSpPr>
        <p:spPr>
          <a:xfrm>
            <a:off x="3700131" y="4577556"/>
            <a:ext cx="1238860" cy="630237"/>
          </a:xfrm>
          <a:prstGeom prst="rightArrow">
            <a:avLst/>
          </a:prstGeom>
          <a:solidFill>
            <a:srgbClr val="263B83"/>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sz="2000">
              <a:latin typeface="Arial" panose="020B0604020202020204" pitchFamily="34" charset="0"/>
              <a:cs typeface="Arial" panose="020B0604020202020204" pitchFamily="34" charset="0"/>
            </a:endParaRPr>
          </a:p>
        </p:txBody>
      </p:sp>
      <p:sp>
        <p:nvSpPr>
          <p:cNvPr id="11" name="TextBox 15"/>
          <p:cNvSpPr txBox="1">
            <a:spLocks noChangeArrowheads="1"/>
          </p:cNvSpPr>
          <p:nvPr/>
        </p:nvSpPr>
        <p:spPr bwMode="auto">
          <a:xfrm>
            <a:off x="1245062" y="5523706"/>
            <a:ext cx="2854325"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GB" altLang="en-US" sz="2000">
                <a:latin typeface="Arial" panose="020B0604020202020204" pitchFamily="34" charset="0"/>
                <a:cs typeface="Arial" panose="020B0604020202020204" pitchFamily="34" charset="0"/>
              </a:rPr>
              <a:t>Swapping from fresh fruit and vegetables</a:t>
            </a:r>
          </a:p>
        </p:txBody>
      </p:sp>
      <p:sp>
        <p:nvSpPr>
          <p:cNvPr id="12" name="TextBox 16"/>
          <p:cNvSpPr txBox="1">
            <a:spLocks noChangeArrowheads="1"/>
          </p:cNvSpPr>
          <p:nvPr/>
        </p:nvSpPr>
        <p:spPr bwMode="auto">
          <a:xfrm>
            <a:off x="5232862" y="5487193"/>
            <a:ext cx="2659062"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GB" altLang="en-US" sz="2000">
                <a:latin typeface="Arial" panose="020B0604020202020204" pitchFamily="34" charset="0"/>
                <a:cs typeface="Arial" panose="020B0604020202020204" pitchFamily="34" charset="0"/>
              </a:rPr>
              <a:t>To canned and frozen fruit and vegetables</a:t>
            </a:r>
          </a:p>
        </p:txBody>
      </p:sp>
      <p:sp>
        <p:nvSpPr>
          <p:cNvPr id="13" name="TextBox 17"/>
          <p:cNvSpPr txBox="1">
            <a:spLocks noChangeArrowheads="1"/>
          </p:cNvSpPr>
          <p:nvPr/>
        </p:nvSpPr>
        <p:spPr bwMode="auto">
          <a:xfrm>
            <a:off x="1200612" y="3271043"/>
            <a:ext cx="2854325"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GB" altLang="en-US" sz="2000" dirty="0">
                <a:latin typeface="Arial" panose="020B0604020202020204" pitchFamily="34" charset="0"/>
                <a:cs typeface="Arial" panose="020B0604020202020204" pitchFamily="34" charset="0"/>
              </a:rPr>
              <a:t>For example:</a:t>
            </a:r>
          </a:p>
        </p:txBody>
      </p:sp>
    </p:spTree>
    <p:extLst>
      <p:ext uri="{BB962C8B-B14F-4D97-AF65-F5344CB8AC3E}">
        <p14:creationId xmlns:p14="http://schemas.microsoft.com/office/powerpoint/2010/main" val="48722289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The economy of food</a:t>
            </a:r>
          </a:p>
        </p:txBody>
      </p:sp>
      <p:sp>
        <p:nvSpPr>
          <p:cNvPr id="3" name="Subtitle 2"/>
          <p:cNvSpPr>
            <a:spLocks noGrp="1"/>
          </p:cNvSpPr>
          <p:nvPr>
            <p:ph type="subTitle" idx="1"/>
          </p:nvPr>
        </p:nvSpPr>
        <p:spPr/>
        <p:txBody>
          <a:bodyPr/>
          <a:lstStyle/>
          <a:p>
            <a:pPr marL="0" indent="0" algn="ctr">
              <a:buNone/>
            </a:pPr>
            <a:r>
              <a:rPr lang="en-GB" sz="3600" dirty="0" smtClean="0"/>
              <a:t>For further information, go to:</a:t>
            </a:r>
          </a:p>
          <a:p>
            <a:pPr marL="0" indent="0" algn="ctr">
              <a:buNone/>
            </a:pPr>
            <a:r>
              <a:rPr lang="en-GB" sz="3600" dirty="0" smtClean="0"/>
              <a:t>www.foodafactoflife.org.uk</a:t>
            </a:r>
            <a:endParaRPr lang="en-GB" sz="3600" dirty="0"/>
          </a:p>
        </p:txBody>
      </p:sp>
    </p:spTree>
    <p:extLst>
      <p:ext uri="{BB962C8B-B14F-4D97-AF65-F5344CB8AC3E}">
        <p14:creationId xmlns:p14="http://schemas.microsoft.com/office/powerpoint/2010/main" val="36989816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latin typeface="Arial" panose="020B0604020202020204" pitchFamily="34" charset="0"/>
                <a:cs typeface="Arial" panose="020B0604020202020204" pitchFamily="34" charset="0"/>
              </a:rPr>
              <a:t>Factors affecting food choice</a:t>
            </a:r>
            <a:endParaRPr lang="en-GB" dirty="0"/>
          </a:p>
        </p:txBody>
      </p:sp>
      <p:sp>
        <p:nvSpPr>
          <p:cNvPr id="3" name="Subtitle 2"/>
          <p:cNvSpPr>
            <a:spLocks noGrp="1"/>
          </p:cNvSpPr>
          <p:nvPr>
            <p:ph type="subTitle" idx="1"/>
          </p:nvPr>
        </p:nvSpPr>
        <p:spPr>
          <a:xfrm>
            <a:off x="1169276" y="2571092"/>
            <a:ext cx="6254781" cy="3600000"/>
          </a:xfrm>
        </p:spPr>
        <p:txBody>
          <a:bodyPr/>
          <a:lstStyle/>
          <a:p>
            <a:pPr marL="0" indent="0">
              <a:buNone/>
            </a:pPr>
            <a:r>
              <a:rPr lang="en-GB" altLang="en-US" sz="2000" dirty="0">
                <a:latin typeface="Arial" panose="020B0604020202020204" pitchFamily="34" charset="0"/>
                <a:ea typeface="ヒラギノ角ゴ Pro W3" charset="-128"/>
                <a:cs typeface="Arial" panose="020B0604020202020204" pitchFamily="34" charset="0"/>
              </a:rPr>
              <a:t>All around the world, people choose to eat different food for many different reasons.</a:t>
            </a:r>
          </a:p>
          <a:p>
            <a:endParaRPr lang="en-GB" sz="2000" dirty="0">
              <a:latin typeface="Arial" panose="020B0604020202020204" pitchFamily="34" charset="0"/>
              <a:ea typeface="ヒラギノ角ゴ Pro W3" charset="-128"/>
              <a:cs typeface="Arial" panose="020B0604020202020204" pitchFamily="34" charset="0"/>
            </a:endParaRPr>
          </a:p>
          <a:p>
            <a:pPr marL="0" indent="0">
              <a:buNone/>
            </a:pPr>
            <a:r>
              <a:rPr lang="en-GB" sz="2000" dirty="0">
                <a:latin typeface="Arial" panose="020B0604020202020204" pitchFamily="34" charset="0"/>
                <a:ea typeface="ヒラギノ角ゴ Pro W3" charset="-128"/>
                <a:cs typeface="Arial" panose="020B0604020202020204" pitchFamily="34" charset="0"/>
              </a:rPr>
              <a:t>One very important factor for most people is the cost of the food.</a:t>
            </a:r>
          </a:p>
          <a:p>
            <a:endParaRPr lang="en-GB" sz="2000" dirty="0">
              <a:latin typeface="Arial" panose="020B0604020202020204" pitchFamily="34" charset="0"/>
              <a:ea typeface="ヒラギノ角ゴ Pro W3" charset="-128"/>
              <a:cs typeface="Arial" panose="020B0604020202020204" pitchFamily="34" charset="0"/>
            </a:endParaRPr>
          </a:p>
          <a:p>
            <a:pPr marL="0" indent="0">
              <a:buNone/>
            </a:pPr>
            <a:r>
              <a:rPr lang="en-GB" sz="2000" dirty="0">
                <a:latin typeface="Arial" panose="020B0604020202020204" pitchFamily="34" charset="0"/>
                <a:ea typeface="ヒラギノ角ゴ Pro W3" charset="-128"/>
                <a:cs typeface="Arial" panose="020B0604020202020204" pitchFamily="34" charset="0"/>
              </a:rPr>
              <a:t>Knowing about food and where it comes from can help keep cost down. </a:t>
            </a:r>
            <a:endParaRPr lang="en-GB" sz="2000" dirty="0">
              <a:latin typeface="Arial" panose="020B0604020202020204" pitchFamily="34" charset="0"/>
              <a:cs typeface="Arial" panose="020B0604020202020204" pitchFamily="34" charset="0"/>
            </a:endParaRPr>
          </a:p>
          <a:p>
            <a:pPr marL="0" indent="0">
              <a:buNone/>
            </a:pPr>
            <a:endParaRPr lang="en-GB" dirty="0"/>
          </a:p>
        </p:txBody>
      </p:sp>
      <p:pic>
        <p:nvPicPr>
          <p:cNvPr id="5" name="Picture 4"/>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698498" y="2786743"/>
            <a:ext cx="4319330" cy="1984850"/>
          </a:xfrm>
          <a:prstGeom prst="rect">
            <a:avLst/>
          </a:prstGeom>
        </p:spPr>
      </p:pic>
    </p:spTree>
    <p:extLst>
      <p:ext uri="{BB962C8B-B14F-4D97-AF65-F5344CB8AC3E}">
        <p14:creationId xmlns:p14="http://schemas.microsoft.com/office/powerpoint/2010/main" val="337650853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latin typeface="Arial" panose="020B0604020202020204" pitchFamily="34" charset="0"/>
                <a:cs typeface="Arial" panose="020B0604020202020204" pitchFamily="34" charset="0"/>
              </a:rPr>
              <a:t>Cooking on a budget</a:t>
            </a:r>
            <a:endParaRPr lang="en-GB" dirty="0"/>
          </a:p>
        </p:txBody>
      </p:sp>
      <p:sp>
        <p:nvSpPr>
          <p:cNvPr id="3" name="Subtitle 2"/>
          <p:cNvSpPr>
            <a:spLocks noGrp="1"/>
          </p:cNvSpPr>
          <p:nvPr>
            <p:ph type="subTitle" idx="1"/>
          </p:nvPr>
        </p:nvSpPr>
        <p:spPr>
          <a:xfrm>
            <a:off x="1169276" y="2571092"/>
            <a:ext cx="6907924" cy="3600000"/>
          </a:xfrm>
        </p:spPr>
        <p:txBody>
          <a:bodyPr/>
          <a:lstStyle/>
          <a:p>
            <a:pPr marL="0" indent="0">
              <a:buNone/>
            </a:pPr>
            <a:r>
              <a:rPr lang="en-GB" dirty="0" smtClean="0">
                <a:latin typeface="Arial" panose="020B0604020202020204" pitchFamily="34" charset="0"/>
                <a:cs typeface="Arial" panose="020B0604020202020204" pitchFamily="34" charset="0"/>
              </a:rPr>
              <a:t>There </a:t>
            </a:r>
            <a:r>
              <a:rPr lang="en-GB" dirty="0">
                <a:latin typeface="Arial" panose="020B0604020202020204" pitchFamily="34" charset="0"/>
                <a:cs typeface="Arial" panose="020B0604020202020204" pitchFamily="34" charset="0"/>
              </a:rPr>
              <a:t>are many things that we can do to spend money wisely on food. </a:t>
            </a:r>
          </a:p>
          <a:p>
            <a:endParaRPr lang="en-GB" dirty="0">
              <a:latin typeface="Arial" panose="020B0604020202020204" pitchFamily="34" charset="0"/>
              <a:cs typeface="Arial" panose="020B0604020202020204" pitchFamily="34" charset="0"/>
            </a:endParaRPr>
          </a:p>
          <a:p>
            <a:pPr marL="0" indent="0">
              <a:buNone/>
            </a:pPr>
            <a:r>
              <a:rPr lang="en-US" dirty="0">
                <a:latin typeface="Arial" panose="020B0604020202020204" pitchFamily="34" charset="0"/>
                <a:cs typeface="Arial" panose="020B0604020202020204" pitchFamily="34" charset="0"/>
              </a:rPr>
              <a:t>In 2016/17 the amount the average UK household </a:t>
            </a:r>
            <a:r>
              <a:rPr lang="en-GB" dirty="0">
                <a:latin typeface="Arial" panose="020B0604020202020204" pitchFamily="34" charset="0"/>
                <a:cs typeface="Arial" panose="020B0604020202020204" pitchFamily="34" charset="0"/>
              </a:rPr>
              <a:t>spent on food </a:t>
            </a:r>
            <a:r>
              <a:rPr lang="en-GB" dirty="0" smtClean="0">
                <a:latin typeface="Arial" panose="020B0604020202020204" pitchFamily="34" charset="0"/>
                <a:cs typeface="Arial" panose="020B0604020202020204" pitchFamily="34" charset="0"/>
              </a:rPr>
              <a:t>and </a:t>
            </a:r>
            <a:r>
              <a:rPr lang="en-GB" dirty="0">
                <a:latin typeface="Arial" panose="020B0604020202020204" pitchFamily="34" charset="0"/>
                <a:cs typeface="Arial" panose="020B0604020202020204" pitchFamily="34" charset="0"/>
              </a:rPr>
              <a:t>drink </a:t>
            </a:r>
            <a:r>
              <a:rPr lang="en-GB" dirty="0" smtClean="0">
                <a:latin typeface="Arial" panose="020B0604020202020204" pitchFamily="34" charset="0"/>
                <a:cs typeface="Arial" panose="020B0604020202020204" pitchFamily="34" charset="0"/>
              </a:rPr>
              <a:t>purchases was </a:t>
            </a:r>
            <a:r>
              <a:rPr lang="en-GB" dirty="0">
                <a:latin typeface="Arial" panose="020B0604020202020204" pitchFamily="34" charset="0"/>
                <a:cs typeface="Arial" panose="020B0604020202020204" pitchFamily="34" charset="0"/>
              </a:rPr>
              <a:t>£26.34 per person per </a:t>
            </a:r>
            <a:r>
              <a:rPr lang="en-GB" dirty="0" smtClean="0">
                <a:latin typeface="Arial" panose="020B0604020202020204" pitchFamily="34" charset="0"/>
                <a:cs typeface="Arial" panose="020B0604020202020204" pitchFamily="34" charset="0"/>
              </a:rPr>
              <a:t>week. This figure excludes eating and drinking out, and alcoholic drinks.</a:t>
            </a:r>
            <a:endParaRPr lang="en-GB" dirty="0">
              <a:latin typeface="Arial" panose="020B0604020202020204" pitchFamily="34" charset="0"/>
              <a:cs typeface="Arial" panose="020B0604020202020204" pitchFamily="34" charset="0"/>
            </a:endParaRPr>
          </a:p>
          <a:p>
            <a:endParaRPr lang="en-GB" dirty="0"/>
          </a:p>
        </p:txBody>
      </p:sp>
      <p:pic>
        <p:nvPicPr>
          <p:cNvPr id="4" name="Picture 2" descr="C:\Users\Jenny\AppData\Local\Microsoft\Windows\INetCache\IE\W52D0TNO\04_28_41_web[1].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8686800" y="2283798"/>
            <a:ext cx="3352800" cy="2235200"/>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8991600" y="5524761"/>
            <a:ext cx="3048000" cy="523220"/>
          </a:xfrm>
          <a:prstGeom prst="rect">
            <a:avLst/>
          </a:prstGeom>
          <a:noFill/>
        </p:spPr>
        <p:txBody>
          <a:bodyPr wrap="square" rtlCol="0">
            <a:spAutoFit/>
          </a:bodyPr>
          <a:lstStyle/>
          <a:p>
            <a:r>
              <a:rPr lang="en-GB" sz="1400" u="sng" dirty="0" smtClean="0">
                <a:latin typeface="Arial" panose="020B0604020202020204" pitchFamily="34" charset="0"/>
                <a:cs typeface="Arial" panose="020B0604020202020204" pitchFamily="34" charset="0"/>
                <a:hlinkClick r:id="rId3"/>
              </a:rPr>
              <a:t>Source: Family Food Survey 2016/17</a:t>
            </a:r>
            <a:endParaRPr lang="en-GB"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596841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latin typeface="Arial" panose="020B0604020202020204" pitchFamily="34" charset="0"/>
                <a:cs typeface="Arial" panose="020B0604020202020204" pitchFamily="34" charset="0"/>
              </a:rPr>
              <a:t>Cooking on a budget</a:t>
            </a:r>
            <a:endParaRPr lang="en-GB" dirty="0"/>
          </a:p>
        </p:txBody>
      </p:sp>
      <p:sp>
        <p:nvSpPr>
          <p:cNvPr id="3" name="Subtitle 2"/>
          <p:cNvSpPr>
            <a:spLocks noGrp="1"/>
          </p:cNvSpPr>
          <p:nvPr>
            <p:ph type="subTitle" idx="1"/>
          </p:nvPr>
        </p:nvSpPr>
        <p:spPr>
          <a:xfrm>
            <a:off x="1169276" y="2571092"/>
            <a:ext cx="6907924" cy="3600000"/>
          </a:xfrm>
        </p:spPr>
        <p:txBody>
          <a:bodyPr/>
          <a:lstStyle/>
          <a:p>
            <a:pPr marL="0" indent="0">
              <a:buNone/>
            </a:pPr>
            <a:r>
              <a:rPr lang="en-GB" sz="2000" dirty="0">
                <a:solidFill>
                  <a:srgbClr val="000000"/>
                </a:solidFill>
                <a:latin typeface="Arial" panose="020B0604020202020204" pitchFamily="34" charset="0"/>
                <a:cs typeface="Arial" panose="020B0604020202020204" pitchFamily="34" charset="0"/>
              </a:rPr>
              <a:t>43% of respondents to the Food Standards Agency’s Food and You research (April 2018) reported making at least one change in their buying or eating arrangements in the last 12 months for financial reasons, including:</a:t>
            </a:r>
          </a:p>
          <a:p>
            <a:r>
              <a:rPr lang="en-GB" sz="2000" dirty="0">
                <a:solidFill>
                  <a:srgbClr val="000000"/>
                </a:solidFill>
                <a:latin typeface="Arial" panose="020B0604020202020204" pitchFamily="34" charset="0"/>
                <a:cs typeface="Arial" panose="020B0604020202020204" pitchFamily="34" charset="0"/>
              </a:rPr>
              <a:t>20% who bought items on special offer more; </a:t>
            </a:r>
          </a:p>
          <a:p>
            <a:r>
              <a:rPr lang="en-GB" sz="2000" dirty="0">
                <a:solidFill>
                  <a:srgbClr val="000000"/>
                </a:solidFill>
                <a:latin typeface="Arial" panose="020B0604020202020204" pitchFamily="34" charset="0"/>
                <a:cs typeface="Arial" panose="020B0604020202020204" pitchFamily="34" charset="0"/>
              </a:rPr>
              <a:t>18% who had changed where they shopped for cheaper alternatives;</a:t>
            </a:r>
          </a:p>
          <a:p>
            <a:r>
              <a:rPr lang="en-GB" sz="2000" dirty="0">
                <a:solidFill>
                  <a:srgbClr val="000000"/>
                </a:solidFill>
                <a:latin typeface="Arial" panose="020B0604020202020204" pitchFamily="34" charset="0"/>
                <a:cs typeface="Arial" panose="020B0604020202020204" pitchFamily="34" charset="0"/>
              </a:rPr>
              <a:t>17% who said they ate out less.</a:t>
            </a:r>
            <a:endParaRPr lang="en-GB" sz="2000" dirty="0">
              <a:latin typeface="Arial" panose="020B0604020202020204" pitchFamily="34" charset="0"/>
              <a:cs typeface="Arial" panose="020B0604020202020204" pitchFamily="34" charset="0"/>
            </a:endParaRPr>
          </a:p>
          <a:p>
            <a:pPr marL="0" indent="0">
              <a:buNone/>
            </a:pPr>
            <a:endParaRPr lang="en-GB" sz="2000" dirty="0" smtClean="0">
              <a:latin typeface="Arial" panose="020B0604020202020204" pitchFamily="34" charset="0"/>
              <a:cs typeface="Arial" panose="020B0604020202020204" pitchFamily="34" charset="0"/>
            </a:endParaRPr>
          </a:p>
          <a:p>
            <a:pPr marL="0" indent="0">
              <a:buNone/>
            </a:pPr>
            <a:r>
              <a:rPr lang="en-GB" sz="2000" dirty="0" smtClean="0">
                <a:latin typeface="Arial" panose="020B0604020202020204" pitchFamily="34" charset="0"/>
                <a:cs typeface="Arial" panose="020B0604020202020204" pitchFamily="34" charset="0"/>
              </a:rPr>
              <a:t>We </a:t>
            </a:r>
            <a:r>
              <a:rPr lang="en-GB" sz="2000" dirty="0">
                <a:latin typeface="Arial" panose="020B0604020202020204" pitchFamily="34" charset="0"/>
                <a:cs typeface="Arial" panose="020B0604020202020204" pitchFamily="34" charset="0"/>
              </a:rPr>
              <a:t>need to make informed choices to achieve a balanced and varied diet. </a:t>
            </a:r>
          </a:p>
          <a:p>
            <a:endParaRPr lang="en-GB" dirty="0"/>
          </a:p>
        </p:txBody>
      </p:sp>
      <p:pic>
        <p:nvPicPr>
          <p:cNvPr id="4" name="Picture 2" descr="Image result for 2 for 1 offers"/>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9481458" y="2057400"/>
            <a:ext cx="2133600" cy="2143125"/>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9441474" y="5987534"/>
            <a:ext cx="2895600" cy="369332"/>
          </a:xfrm>
          <a:prstGeom prst="rect">
            <a:avLst/>
          </a:prstGeom>
        </p:spPr>
        <p:txBody>
          <a:bodyPr wrap="square">
            <a:spAutoFit/>
          </a:bodyPr>
          <a:lstStyle/>
          <a:p>
            <a:r>
              <a:rPr lang="en-GB" dirty="0" smtClean="0">
                <a:hlinkClick r:id="rId3"/>
              </a:rPr>
              <a:t>Food and You wave four </a:t>
            </a:r>
            <a:endParaRPr lang="en-GB" dirty="0"/>
          </a:p>
        </p:txBody>
      </p:sp>
    </p:spTree>
    <p:extLst>
      <p:ext uri="{BB962C8B-B14F-4D97-AF65-F5344CB8AC3E}">
        <p14:creationId xmlns:p14="http://schemas.microsoft.com/office/powerpoint/2010/main" val="33596131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latin typeface="Arial" panose="020B0604020202020204" pitchFamily="34" charset="0"/>
                <a:cs typeface="Arial" panose="020B0604020202020204" pitchFamily="34" charset="0"/>
              </a:rPr>
              <a:t>Eat the seasons</a:t>
            </a:r>
            <a:endParaRPr lang="en-GB" dirty="0"/>
          </a:p>
        </p:txBody>
      </p:sp>
      <p:sp>
        <p:nvSpPr>
          <p:cNvPr id="3" name="Subtitle 2"/>
          <p:cNvSpPr>
            <a:spLocks noGrp="1"/>
          </p:cNvSpPr>
          <p:nvPr>
            <p:ph type="subTitle" idx="1"/>
          </p:nvPr>
        </p:nvSpPr>
        <p:spPr>
          <a:xfrm>
            <a:off x="1169276" y="2571092"/>
            <a:ext cx="7408667" cy="3600000"/>
          </a:xfrm>
        </p:spPr>
        <p:txBody>
          <a:bodyPr/>
          <a:lstStyle/>
          <a:p>
            <a:pPr marL="0" indent="0">
              <a:buNone/>
            </a:pPr>
            <a:r>
              <a:rPr lang="en-GB" sz="2000" dirty="0">
                <a:latin typeface="Arial" panose="020B0604020202020204" pitchFamily="34" charset="0"/>
                <a:cs typeface="Arial" panose="020B0604020202020204" pitchFamily="34" charset="0"/>
              </a:rPr>
              <a:t>Buying and eating food that is in season means that it</a:t>
            </a:r>
            <a:r>
              <a:rPr lang="en-GB" sz="2000" dirty="0" smtClean="0">
                <a:latin typeface="Arial" panose="020B0604020202020204" pitchFamily="34" charset="0"/>
                <a:cs typeface="Arial" panose="020B0604020202020204" pitchFamily="34" charset="0"/>
              </a:rPr>
              <a:t>:</a:t>
            </a:r>
            <a:endParaRPr lang="en-GB" sz="2000" dirty="0">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GB" sz="2000" dirty="0">
                <a:latin typeface="Arial" panose="020B0604020202020204" pitchFamily="34" charset="0"/>
                <a:cs typeface="Arial" panose="020B0604020202020204" pitchFamily="34" charset="0"/>
              </a:rPr>
              <a:t>is fresh;</a:t>
            </a:r>
          </a:p>
          <a:p>
            <a:pPr marL="457200" indent="-457200">
              <a:buFont typeface="Arial" panose="020B0604020202020204" pitchFamily="34" charset="0"/>
              <a:buChar char="•"/>
            </a:pPr>
            <a:r>
              <a:rPr lang="en-GB" sz="2000" dirty="0">
                <a:latin typeface="Arial" panose="020B0604020202020204" pitchFamily="34" charset="0"/>
                <a:cs typeface="Arial" panose="020B0604020202020204" pitchFamily="34" charset="0"/>
              </a:rPr>
              <a:t>has the best flavour, texture and colour;</a:t>
            </a:r>
          </a:p>
          <a:p>
            <a:pPr marL="457200" indent="-457200">
              <a:buFont typeface="Arial" panose="020B0604020202020204" pitchFamily="34" charset="0"/>
              <a:buChar char="•"/>
            </a:pPr>
            <a:r>
              <a:rPr lang="en-GB" sz="2000" dirty="0">
                <a:latin typeface="Arial" panose="020B0604020202020204" pitchFamily="34" charset="0"/>
                <a:cs typeface="Arial" panose="020B0604020202020204" pitchFamily="34" charset="0"/>
              </a:rPr>
              <a:t>has optimum nutritional value.</a:t>
            </a:r>
          </a:p>
          <a:p>
            <a:endParaRPr lang="en-GB" sz="2000" dirty="0">
              <a:latin typeface="Arial" panose="020B0604020202020204" pitchFamily="34" charset="0"/>
              <a:cs typeface="Arial" panose="020B0604020202020204" pitchFamily="34" charset="0"/>
            </a:endParaRPr>
          </a:p>
          <a:p>
            <a:pPr marL="0" indent="0">
              <a:buNone/>
            </a:pPr>
            <a:r>
              <a:rPr lang="en-GB" sz="2000" dirty="0">
                <a:latin typeface="Arial" panose="020B0604020202020204" pitchFamily="34" charset="0"/>
                <a:cs typeface="Arial" panose="020B0604020202020204" pitchFamily="34" charset="0"/>
              </a:rPr>
              <a:t>Seasonal food is readily available which usually means it is cheaper to buy.</a:t>
            </a:r>
          </a:p>
          <a:p>
            <a:endParaRPr lang="en-GB" sz="2000" dirty="0">
              <a:latin typeface="Arial" panose="020B0604020202020204" pitchFamily="34" charset="0"/>
              <a:cs typeface="Arial" panose="020B0604020202020204" pitchFamily="34" charset="0"/>
            </a:endParaRPr>
          </a:p>
          <a:p>
            <a:pPr marL="0" indent="0">
              <a:buNone/>
            </a:pPr>
            <a:r>
              <a:rPr lang="en-GB" sz="2000" dirty="0">
                <a:latin typeface="Arial" panose="020B0604020202020204" pitchFamily="34" charset="0"/>
                <a:cs typeface="Arial" panose="020B0604020202020204" pitchFamily="34" charset="0"/>
              </a:rPr>
              <a:t>If the food has been grown or reared locally, travelling and storage costs are reduced. </a:t>
            </a:r>
          </a:p>
          <a:p>
            <a:pPr marL="0" indent="0">
              <a:buNone/>
            </a:pPr>
            <a:endParaRPr lang="en-GB" dirty="0"/>
          </a:p>
        </p:txBody>
      </p:sp>
      <p:pic>
        <p:nvPicPr>
          <p:cNvPr id="5" name="Picture 4"/>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251370" y="2283798"/>
            <a:ext cx="3788229" cy="2841172"/>
          </a:xfrm>
          <a:prstGeom prst="rect">
            <a:avLst/>
          </a:prstGeom>
        </p:spPr>
      </p:pic>
    </p:spTree>
    <p:extLst>
      <p:ext uri="{BB962C8B-B14F-4D97-AF65-F5344CB8AC3E}">
        <p14:creationId xmlns:p14="http://schemas.microsoft.com/office/powerpoint/2010/main" val="32046470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Eat the seasons</a:t>
            </a:r>
          </a:p>
        </p:txBody>
      </p:sp>
      <p:sp>
        <p:nvSpPr>
          <p:cNvPr id="3" name="Subtitle 2"/>
          <p:cNvSpPr>
            <a:spLocks noGrp="1"/>
          </p:cNvSpPr>
          <p:nvPr>
            <p:ph type="subTitle" idx="1"/>
          </p:nvPr>
        </p:nvSpPr>
        <p:spPr>
          <a:xfrm>
            <a:off x="1169275" y="2571092"/>
            <a:ext cx="8177303" cy="3600000"/>
          </a:xfrm>
        </p:spPr>
        <p:txBody>
          <a:bodyPr/>
          <a:lstStyle/>
          <a:p>
            <a:pPr marL="0" indent="0">
              <a:buNone/>
            </a:pPr>
            <a:r>
              <a:rPr lang="en-GB" sz="2000" dirty="0">
                <a:latin typeface="Arial" panose="020B0604020202020204" pitchFamily="34" charset="0"/>
                <a:cs typeface="Arial" panose="020B0604020202020204" pitchFamily="34" charset="0"/>
              </a:rPr>
              <a:t>Using food in season is easy to </a:t>
            </a:r>
            <a:r>
              <a:rPr lang="en-GB" sz="2000" dirty="0" smtClean="0">
                <a:latin typeface="Arial" panose="020B0604020202020204" pitchFamily="34" charset="0"/>
                <a:cs typeface="Arial" panose="020B0604020202020204" pitchFamily="34" charset="0"/>
              </a:rPr>
              <a:t>do</a:t>
            </a:r>
            <a:r>
              <a:rPr lang="en-GB" sz="2000" dirty="0">
                <a:latin typeface="Arial" panose="020B0604020202020204" pitchFamily="34" charset="0"/>
                <a:cs typeface="Arial" panose="020B0604020202020204" pitchFamily="34" charset="0"/>
              </a:rPr>
              <a:t>:</a:t>
            </a:r>
          </a:p>
          <a:p>
            <a:endParaRPr lang="en-GB" sz="2000" dirty="0">
              <a:latin typeface="Arial" panose="020B0604020202020204" pitchFamily="34" charset="0"/>
              <a:cs typeface="Arial" panose="020B0604020202020204" pitchFamily="34" charset="0"/>
            </a:endParaRPr>
          </a:p>
          <a:p>
            <a:r>
              <a:rPr lang="en-GB" sz="2000" dirty="0" smtClean="0">
                <a:latin typeface="Arial" panose="020B0604020202020204" pitchFamily="34" charset="0"/>
                <a:cs typeface="Arial" panose="020B0604020202020204" pitchFamily="34" charset="0"/>
              </a:rPr>
              <a:t>use </a:t>
            </a:r>
            <a:r>
              <a:rPr lang="en-GB" sz="2000" dirty="0">
                <a:latin typeface="Arial" panose="020B0604020202020204" pitchFamily="34" charset="0"/>
                <a:cs typeface="Arial" panose="020B0604020202020204" pitchFamily="34" charset="0"/>
              </a:rPr>
              <a:t>seasonal ingredients to change the flavour and texture of </a:t>
            </a:r>
            <a:r>
              <a:rPr lang="en-GB" sz="2000" dirty="0" smtClean="0">
                <a:latin typeface="Arial" panose="020B0604020202020204" pitchFamily="34" charset="0"/>
                <a:cs typeface="Arial" panose="020B0604020202020204" pitchFamily="34" charset="0"/>
              </a:rPr>
              <a:t>recipes</a:t>
            </a:r>
            <a:r>
              <a:rPr lang="en-GB" sz="2000" dirty="0">
                <a:latin typeface="Arial" panose="020B0604020202020204" pitchFamily="34" charset="0"/>
                <a:cs typeface="Arial" panose="020B0604020202020204" pitchFamily="34" charset="0"/>
              </a:rPr>
              <a:t>;</a:t>
            </a:r>
          </a:p>
          <a:p>
            <a:r>
              <a:rPr lang="en-GB" sz="2000" dirty="0" smtClean="0">
                <a:latin typeface="Arial" panose="020B0604020202020204" pitchFamily="34" charset="0"/>
                <a:cs typeface="Arial" panose="020B0604020202020204" pitchFamily="34" charset="0"/>
              </a:rPr>
              <a:t>combine </a:t>
            </a:r>
            <a:r>
              <a:rPr lang="en-GB" sz="2000" dirty="0">
                <a:latin typeface="Arial" panose="020B0604020202020204" pitchFamily="34" charset="0"/>
                <a:cs typeface="Arial" panose="020B0604020202020204" pitchFamily="34" charset="0"/>
              </a:rPr>
              <a:t>seasonal fresh fruit and vegetables in main meals as they are often cheaper. </a:t>
            </a:r>
            <a:endParaRPr lang="en-GB" sz="2000" dirty="0" smtClean="0">
              <a:latin typeface="Arial" panose="020B0604020202020204" pitchFamily="34" charset="0"/>
              <a:cs typeface="Arial" panose="020B0604020202020204" pitchFamily="34" charset="0"/>
            </a:endParaRPr>
          </a:p>
          <a:p>
            <a:pPr marL="0" indent="0">
              <a:buNone/>
            </a:pPr>
            <a:endParaRPr lang="en-US" sz="2000" dirty="0">
              <a:latin typeface="Arial" panose="020B0604020202020204" pitchFamily="34" charset="0"/>
              <a:cs typeface="Arial" panose="020B0604020202020204" pitchFamily="34" charset="0"/>
            </a:endParaRPr>
          </a:p>
          <a:p>
            <a:pPr marL="0" indent="0">
              <a:buNone/>
            </a:pPr>
            <a:r>
              <a:rPr lang="en-GB" sz="2000" b="1" dirty="0">
                <a:latin typeface="Arial" panose="020B0604020202020204" pitchFamily="34" charset="0"/>
                <a:cs typeface="Arial" panose="020B0604020202020204" pitchFamily="34" charset="0"/>
              </a:rPr>
              <a:t>Name two examples of food currently in season. </a:t>
            </a:r>
            <a:endParaRPr lang="en-GB" sz="2000" b="1" dirty="0" smtClean="0">
              <a:latin typeface="Arial" panose="020B0604020202020204" pitchFamily="34" charset="0"/>
              <a:cs typeface="Arial" panose="020B0604020202020204" pitchFamily="34" charset="0"/>
            </a:endParaRPr>
          </a:p>
          <a:p>
            <a:pPr marL="0" indent="0">
              <a:buNone/>
            </a:pPr>
            <a:endParaRPr lang="en-GB" sz="2000" dirty="0">
              <a:latin typeface="Arial" panose="020B0604020202020204" pitchFamily="34" charset="0"/>
              <a:cs typeface="Arial" panose="020B0604020202020204" pitchFamily="34" charset="0"/>
            </a:endParaRPr>
          </a:p>
          <a:p>
            <a:pPr marL="0" indent="0">
              <a:buNone/>
            </a:pPr>
            <a:r>
              <a:rPr lang="en-GB" sz="2000" dirty="0">
                <a:latin typeface="Arial" panose="020B0604020202020204" pitchFamily="34" charset="0"/>
                <a:cs typeface="Arial" panose="020B0604020202020204" pitchFamily="34" charset="0"/>
              </a:rPr>
              <a:t>Remember that it is not just fruit and vegetables that are seasonal – meat and fish can be too!</a:t>
            </a:r>
          </a:p>
          <a:p>
            <a:endParaRPr lang="en-GB" dirty="0"/>
          </a:p>
        </p:txBody>
      </p:sp>
      <p:pic>
        <p:nvPicPr>
          <p:cNvPr id="6" name="Picture 5"/>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9411892" y="3309257"/>
            <a:ext cx="2627708" cy="1675677"/>
          </a:xfrm>
          <a:prstGeom prst="rect">
            <a:avLst/>
          </a:prstGeom>
        </p:spPr>
      </p:pic>
    </p:spTree>
    <p:extLst>
      <p:ext uri="{BB962C8B-B14F-4D97-AF65-F5344CB8AC3E}">
        <p14:creationId xmlns:p14="http://schemas.microsoft.com/office/powerpoint/2010/main" val="39804934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Eat the seasons</a:t>
            </a:r>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957943" y="2283798"/>
            <a:ext cx="3810000" cy="2362646"/>
          </a:xfrm>
          <a:prstGeom prst="rect">
            <a:avLst/>
          </a:prstGeom>
        </p:spPr>
      </p:pic>
      <p:sp>
        <p:nvSpPr>
          <p:cNvPr id="5" name="TextBox 4"/>
          <p:cNvSpPr txBox="1"/>
          <p:nvPr/>
        </p:nvSpPr>
        <p:spPr>
          <a:xfrm>
            <a:off x="1545771" y="4985657"/>
            <a:ext cx="2852057" cy="369332"/>
          </a:xfrm>
          <a:prstGeom prst="rect">
            <a:avLst/>
          </a:prstGeom>
          <a:noFill/>
          <a:ln>
            <a:solidFill>
              <a:srgbClr val="EF9F3F"/>
            </a:solidFill>
          </a:ln>
        </p:spPr>
        <p:txBody>
          <a:bodyPr wrap="square" rtlCol="0">
            <a:spAutoFit/>
          </a:bodyPr>
          <a:lstStyle/>
          <a:p>
            <a:r>
              <a:rPr lang="en-US" dirty="0" smtClean="0"/>
              <a:t>Leeks: October - May</a:t>
            </a:r>
            <a:endParaRPr lang="en-GB" dirty="0"/>
          </a:p>
        </p:txBody>
      </p:sp>
      <p:pic>
        <p:nvPicPr>
          <p:cNvPr id="6" name="Picture 5"/>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319075" y="2464013"/>
            <a:ext cx="3106468" cy="2002216"/>
          </a:xfrm>
          <a:prstGeom prst="rect">
            <a:avLst/>
          </a:prstGeom>
        </p:spPr>
      </p:pic>
      <p:sp>
        <p:nvSpPr>
          <p:cNvPr id="7" name="TextBox 6"/>
          <p:cNvSpPr txBox="1"/>
          <p:nvPr/>
        </p:nvSpPr>
        <p:spPr>
          <a:xfrm>
            <a:off x="5144904" y="4985657"/>
            <a:ext cx="3041153" cy="369332"/>
          </a:xfrm>
          <a:prstGeom prst="rect">
            <a:avLst/>
          </a:prstGeom>
          <a:noFill/>
          <a:ln>
            <a:solidFill>
              <a:srgbClr val="EF9F3F"/>
            </a:solidFill>
          </a:ln>
        </p:spPr>
        <p:txBody>
          <a:bodyPr wrap="square" rtlCol="0">
            <a:spAutoFit/>
          </a:bodyPr>
          <a:lstStyle/>
          <a:p>
            <a:r>
              <a:rPr lang="en-US" dirty="0" smtClean="0"/>
              <a:t>Cockles: September - April</a:t>
            </a:r>
            <a:endParaRPr lang="en-GB" dirty="0"/>
          </a:p>
        </p:txBody>
      </p:sp>
      <p:pic>
        <p:nvPicPr>
          <p:cNvPr id="8" name="Picture 7"/>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8425543" y="2283798"/>
            <a:ext cx="3627211" cy="2362646"/>
          </a:xfrm>
          <a:prstGeom prst="rect">
            <a:avLst/>
          </a:prstGeom>
        </p:spPr>
      </p:pic>
      <p:sp>
        <p:nvSpPr>
          <p:cNvPr id="9" name="TextBox 8"/>
          <p:cNvSpPr txBox="1"/>
          <p:nvPr/>
        </p:nvSpPr>
        <p:spPr>
          <a:xfrm>
            <a:off x="8718571" y="4985657"/>
            <a:ext cx="3041153" cy="369332"/>
          </a:xfrm>
          <a:prstGeom prst="rect">
            <a:avLst/>
          </a:prstGeom>
          <a:noFill/>
          <a:ln>
            <a:solidFill>
              <a:srgbClr val="EF9F3F"/>
            </a:solidFill>
          </a:ln>
        </p:spPr>
        <p:txBody>
          <a:bodyPr wrap="square" rtlCol="0">
            <a:spAutoFit/>
          </a:bodyPr>
          <a:lstStyle/>
          <a:p>
            <a:r>
              <a:rPr lang="en-US" dirty="0" smtClean="0"/>
              <a:t>Pears: mid August - October </a:t>
            </a:r>
            <a:endParaRPr lang="en-GB" dirty="0"/>
          </a:p>
        </p:txBody>
      </p:sp>
    </p:spTree>
    <p:extLst>
      <p:ext uri="{BB962C8B-B14F-4D97-AF65-F5344CB8AC3E}">
        <p14:creationId xmlns:p14="http://schemas.microsoft.com/office/powerpoint/2010/main" val="8778866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Stock up</a:t>
            </a:r>
          </a:p>
        </p:txBody>
      </p:sp>
      <p:sp>
        <p:nvSpPr>
          <p:cNvPr id="3" name="Subtitle 2"/>
          <p:cNvSpPr>
            <a:spLocks noGrp="1"/>
          </p:cNvSpPr>
          <p:nvPr>
            <p:ph type="subTitle" idx="1"/>
          </p:nvPr>
        </p:nvSpPr>
        <p:spPr>
          <a:xfrm>
            <a:off x="1169276" y="2571092"/>
            <a:ext cx="7212724" cy="3600000"/>
          </a:xfrm>
        </p:spPr>
        <p:txBody>
          <a:bodyPr/>
          <a:lstStyle/>
          <a:p>
            <a:pPr marL="0" indent="0">
              <a:buNone/>
            </a:pPr>
            <a:r>
              <a:rPr lang="en-GB" sz="2000" dirty="0">
                <a:latin typeface="Arial" panose="020B0604020202020204" pitchFamily="34" charset="0"/>
                <a:cs typeface="Arial" panose="020B0604020202020204" pitchFamily="34" charset="0"/>
              </a:rPr>
              <a:t>When you go shopping see what’s on special offer and stock up on food with a long shelf-life.</a:t>
            </a:r>
          </a:p>
          <a:p>
            <a:endParaRPr lang="en-GB" sz="2000" dirty="0">
              <a:latin typeface="Arial" panose="020B0604020202020204" pitchFamily="34" charset="0"/>
              <a:cs typeface="Arial" panose="020B0604020202020204" pitchFamily="34" charset="0"/>
            </a:endParaRPr>
          </a:p>
          <a:p>
            <a:pPr marL="0" indent="0">
              <a:buNone/>
            </a:pPr>
            <a:r>
              <a:rPr lang="en-GB" sz="2000" dirty="0">
                <a:latin typeface="Arial" panose="020B0604020202020204" pitchFamily="34" charset="0"/>
                <a:cs typeface="Arial" panose="020B0604020202020204" pitchFamily="34" charset="0"/>
              </a:rPr>
              <a:t>Check the price difference between value brands and premium products. </a:t>
            </a:r>
          </a:p>
          <a:p>
            <a:endParaRPr lang="en-GB" sz="2000" dirty="0">
              <a:latin typeface="Arial" panose="020B0604020202020204" pitchFamily="34" charset="0"/>
              <a:cs typeface="Arial" panose="020B0604020202020204" pitchFamily="34" charset="0"/>
            </a:endParaRPr>
          </a:p>
          <a:p>
            <a:pPr marL="0" indent="0">
              <a:buNone/>
            </a:pPr>
            <a:r>
              <a:rPr lang="en-GB" sz="2000" dirty="0">
                <a:latin typeface="Arial" panose="020B0604020202020204" pitchFamily="34" charset="0"/>
                <a:cs typeface="Arial" panose="020B0604020202020204" pitchFamily="34" charset="0"/>
              </a:rPr>
              <a:t>Check out the price per 100g or per 100ml when choosing food.</a:t>
            </a:r>
          </a:p>
          <a:p>
            <a:endParaRPr lang="en-GB"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728803" y="2718080"/>
            <a:ext cx="3339312" cy="2224034"/>
          </a:xfrm>
          <a:prstGeom prst="rect">
            <a:avLst/>
          </a:prstGeom>
        </p:spPr>
      </p:pic>
    </p:spTree>
    <p:extLst>
      <p:ext uri="{BB962C8B-B14F-4D97-AF65-F5344CB8AC3E}">
        <p14:creationId xmlns:p14="http://schemas.microsoft.com/office/powerpoint/2010/main" val="26012195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latin typeface="Arial" panose="020B0604020202020204" pitchFamily="34" charset="0"/>
                <a:cs typeface="Arial" panose="020B0604020202020204" pitchFamily="34" charset="0"/>
              </a:rPr>
              <a:t>Stock up</a:t>
            </a:r>
            <a:endParaRPr lang="en-GB" dirty="0"/>
          </a:p>
        </p:txBody>
      </p:sp>
      <p:sp>
        <p:nvSpPr>
          <p:cNvPr id="3" name="Subtitle 2"/>
          <p:cNvSpPr>
            <a:spLocks noGrp="1"/>
          </p:cNvSpPr>
          <p:nvPr>
            <p:ph type="subTitle" idx="1"/>
          </p:nvPr>
        </p:nvSpPr>
        <p:spPr>
          <a:xfrm>
            <a:off x="1169276" y="2571092"/>
            <a:ext cx="6559581" cy="3600000"/>
          </a:xfrm>
        </p:spPr>
        <p:txBody>
          <a:bodyPr/>
          <a:lstStyle/>
          <a:p>
            <a:pPr marL="0" indent="0">
              <a:buNone/>
            </a:pPr>
            <a:r>
              <a:rPr lang="en-GB" dirty="0">
                <a:latin typeface="Arial" panose="020B0604020202020204" pitchFamily="34" charset="0"/>
                <a:cs typeface="Arial" panose="020B0604020202020204" pitchFamily="34" charset="0"/>
              </a:rPr>
              <a:t>Check the frozen and canned vegetable section and buy items that are cheaper so you always have a variety in the freezer and the cupboard.</a:t>
            </a:r>
          </a:p>
          <a:p>
            <a:endParaRPr lang="en-GB" dirty="0">
              <a:latin typeface="Arial" panose="020B0604020202020204" pitchFamily="34" charset="0"/>
              <a:cs typeface="Arial" panose="020B0604020202020204" pitchFamily="34" charset="0"/>
            </a:endParaRPr>
          </a:p>
          <a:p>
            <a:pPr marL="0" indent="0">
              <a:buNone/>
            </a:pPr>
            <a:r>
              <a:rPr lang="en-GB" dirty="0" smtClean="0">
                <a:latin typeface="Arial" panose="020B0604020202020204" pitchFamily="34" charset="0"/>
                <a:cs typeface="Arial" panose="020B0604020202020204" pitchFamily="34" charset="0"/>
              </a:rPr>
              <a:t>Bulk </a:t>
            </a:r>
            <a:r>
              <a:rPr lang="en-GB" dirty="0">
                <a:latin typeface="Arial" panose="020B0604020202020204" pitchFamily="34" charset="0"/>
                <a:cs typeface="Arial" panose="020B0604020202020204" pitchFamily="34" charset="0"/>
              </a:rPr>
              <a:t>buy meat and fish and freeze in smaller portions until you are ready to use them. </a:t>
            </a:r>
          </a:p>
          <a:p>
            <a:endParaRPr lang="en-GB"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209006" y="1563798"/>
            <a:ext cx="3982994" cy="2878336"/>
          </a:xfrm>
          <a:prstGeom prst="rect">
            <a:avLst/>
          </a:prstGeom>
        </p:spPr>
      </p:pic>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917011" y="4371092"/>
            <a:ext cx="2948418" cy="1963693"/>
          </a:xfrm>
          <a:prstGeom prst="rect">
            <a:avLst/>
          </a:prstGeom>
        </p:spPr>
      </p:pic>
    </p:spTree>
    <p:extLst>
      <p:ext uri="{BB962C8B-B14F-4D97-AF65-F5344CB8AC3E}">
        <p14:creationId xmlns:p14="http://schemas.microsoft.com/office/powerpoint/2010/main" val="13854595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3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77</TotalTime>
  <Words>1004</Words>
  <Application>Microsoft Office PowerPoint</Application>
  <PresentationFormat>Widescreen</PresentationFormat>
  <Paragraphs>124</Paragraphs>
  <Slides>19</Slides>
  <Notes>0</Notes>
  <HiddenSlides>0</HiddenSlides>
  <MMClips>0</MMClips>
  <ScaleCrop>false</ScaleCrop>
  <HeadingPairs>
    <vt:vector size="6" baseType="variant">
      <vt:variant>
        <vt:lpstr>Fonts Used</vt:lpstr>
      </vt:variant>
      <vt:variant>
        <vt:i4>3</vt:i4>
      </vt:variant>
      <vt:variant>
        <vt:lpstr>Theme</vt:lpstr>
      </vt:variant>
      <vt:variant>
        <vt:i4>4</vt:i4>
      </vt:variant>
      <vt:variant>
        <vt:lpstr>Slide Titles</vt:lpstr>
      </vt:variant>
      <vt:variant>
        <vt:i4>19</vt:i4>
      </vt:variant>
    </vt:vector>
  </HeadingPairs>
  <TitlesOfParts>
    <vt:vector size="26" baseType="lpstr">
      <vt:lpstr>Arial</vt:lpstr>
      <vt:lpstr>Calibri</vt:lpstr>
      <vt:lpstr>ヒラギノ角ゴ Pro W3</vt:lpstr>
      <vt:lpstr>Office Theme</vt:lpstr>
      <vt:lpstr>Custom Design</vt:lpstr>
      <vt:lpstr>1_Custom Design</vt:lpstr>
      <vt:lpstr>3_Custom Design</vt:lpstr>
      <vt:lpstr>The economy of food</vt:lpstr>
      <vt:lpstr>Factors affecting food choice</vt:lpstr>
      <vt:lpstr>Cooking on a budget</vt:lpstr>
      <vt:lpstr>Cooking on a budget</vt:lpstr>
      <vt:lpstr>Eat the seasons</vt:lpstr>
      <vt:lpstr>Eat the seasons</vt:lpstr>
      <vt:lpstr>Eat the seasons</vt:lpstr>
      <vt:lpstr>Stock up</vt:lpstr>
      <vt:lpstr>Stock up</vt:lpstr>
      <vt:lpstr>Shop smart</vt:lpstr>
      <vt:lpstr>One pot cooking</vt:lpstr>
      <vt:lpstr>Fake-aways!</vt:lpstr>
      <vt:lpstr>What’s left?</vt:lpstr>
      <vt:lpstr>Why do food prices change?</vt:lpstr>
      <vt:lpstr>Food prices</vt:lpstr>
      <vt:lpstr>Reducing the amount spent on food</vt:lpstr>
      <vt:lpstr>Strategies</vt:lpstr>
      <vt:lpstr>Food price and food choice</vt:lpstr>
      <vt:lpstr>The economy of food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Glenn Carter</dc:creator>
  <cp:lastModifiedBy>Frances Meek</cp:lastModifiedBy>
  <cp:revision>25</cp:revision>
  <dcterms:created xsi:type="dcterms:W3CDTF">2018-10-10T09:22:08Z</dcterms:created>
  <dcterms:modified xsi:type="dcterms:W3CDTF">2019-08-07T10:14:22Z</dcterms:modified>
</cp:coreProperties>
</file>