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 id="2147483656" r:id="rId7"/>
  </p:sldMasterIdLst>
  <p:sldIdLst>
    <p:sldId id="256" r:id="rId8"/>
    <p:sldId id="262" r:id="rId9"/>
    <p:sldId id="263" r:id="rId10"/>
    <p:sldId id="265" r:id="rId11"/>
    <p:sldId id="266" r:id="rId12"/>
    <p:sldId id="268" r:id="rId13"/>
    <p:sldId id="269" r:id="rId14"/>
    <p:sldId id="272" r:id="rId15"/>
    <p:sldId id="279" r:id="rId16"/>
    <p:sldId id="274" r:id="rId17"/>
    <p:sldId id="275" r:id="rId18"/>
    <p:sldId id="26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9F3F"/>
    <a:srgbClr val="FCE3C2"/>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75"/>
    <p:restoredTop sz="94655"/>
  </p:normalViewPr>
  <p:slideViewPr>
    <p:cSldViewPr snapToGrid="0" snapToObjects="1">
      <p:cViewPr varScale="1">
        <p:scale>
          <a:sx n="89" d="100"/>
          <a:sy n="89" d="100"/>
        </p:scale>
        <p:origin x="75" y="14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EF9F3F"/>
                </a:solidFill>
                <a:latin typeface="Arial" charset="0"/>
                <a:ea typeface="Arial" charset="0"/>
                <a:cs typeface="Arial" charset="0"/>
              </a:defRPr>
            </a:lvl1pPr>
          </a:lstStyle>
          <a:p>
            <a:r>
              <a:rPr lang="en-US" dirty="0"/>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EF9F3F"/>
                </a:solidFill>
                <a:latin typeface="Arial" charset="0"/>
                <a:ea typeface="Arial" charset="0"/>
                <a:cs typeface="Arial" charset="0"/>
              </a:defRPr>
            </a:lvl1pPr>
          </a:lstStyle>
          <a:p>
            <a:r>
              <a:rPr lang="en-US" dirty="0"/>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FCE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EF9F3F"/>
                </a:solidFill>
                <a:latin typeface="Arial" charset="0"/>
                <a:ea typeface="Arial" charset="0"/>
                <a:cs typeface="Arial" charset="0"/>
              </a:defRPr>
            </a:lvl1pPr>
          </a:lstStyle>
          <a:p>
            <a:r>
              <a:rPr lang="en-US" dirty="0"/>
              <a:t>Heading</a:t>
            </a:r>
          </a:p>
        </p:txBody>
      </p:sp>
    </p:spTree>
    <p:extLst>
      <p:ext uri="{BB962C8B-B14F-4D97-AF65-F5344CB8AC3E}">
        <p14:creationId xmlns:p14="http://schemas.microsoft.com/office/powerpoint/2010/main" val="280007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EF9F3F"/>
                </a:solidFill>
                <a:latin typeface="Arial" charset="0"/>
                <a:ea typeface="Arial" charset="0"/>
                <a:cs typeface="Arial" charset="0"/>
              </a:defRPr>
            </a:lvl1pPr>
          </a:lstStyle>
          <a:p>
            <a:r>
              <a:rPr lang="en-US" dirty="0"/>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 here</a:t>
            </a:r>
          </a:p>
        </p:txBody>
      </p:sp>
    </p:spTree>
    <p:extLst>
      <p:ext uri="{BB962C8B-B14F-4D97-AF65-F5344CB8AC3E}">
        <p14:creationId xmlns:p14="http://schemas.microsoft.com/office/powerpoint/2010/main" val="6703220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hyperlink" Target="http://www.foodafactoflife.org.uk/" TargetMode="Externa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a:t>
            </a:r>
            <a:r>
              <a:rPr lang="en-US" sz="900" b="0" i="0" baseline="0" dirty="0">
                <a:solidFill>
                  <a:schemeClr val="tx1"/>
                </a:solidFill>
                <a:latin typeface="Arial" charset="0"/>
                <a:ea typeface="Arial" charset="0"/>
                <a:cs typeface="Arial" charset="0"/>
              </a:rPr>
              <a:t> Food – </a:t>
            </a:r>
            <a:r>
              <a:rPr lang="en-US" sz="900" b="0" i="0" dirty="0">
                <a:solidFill>
                  <a:schemeClr val="tx1"/>
                </a:solidFill>
                <a:latin typeface="Arial" charset="0"/>
                <a:ea typeface="Arial" charset="0"/>
                <a:cs typeface="Arial" charset="0"/>
              </a:rPr>
              <a:t>a fact of life 2023</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2023</a:t>
            </a: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2023</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2023</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hyperlink" Target="https://www.foodafactoflife.org.uk/whole-school/whole-school-approach/guidelines-for-school-education-resources-about-foo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Food labels </a:t>
            </a:r>
            <a:br>
              <a:rPr lang="en-US" dirty="0"/>
            </a:br>
            <a:br>
              <a:rPr lang="en-US" dirty="0"/>
            </a:br>
            <a:endParaRPr lang="en-US" dirty="0"/>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 most common allergens are present in:</a:t>
            </a:r>
          </a:p>
        </p:txBody>
      </p:sp>
      <p:pic>
        <p:nvPicPr>
          <p:cNvPr id="3" name="Picture 2">
            <a:extLst>
              <a:ext uri="{FF2B5EF4-FFF2-40B4-BE49-F238E27FC236}">
                <a16:creationId xmlns:a16="http://schemas.microsoft.com/office/drawing/2014/main" id="{44435C83-25B2-EDAB-4D26-71F378ED16FF}"/>
              </a:ext>
            </a:extLst>
          </p:cNvPr>
          <p:cNvPicPr>
            <a:picLocks noChangeAspect="1"/>
          </p:cNvPicPr>
          <p:nvPr/>
        </p:nvPicPr>
        <p:blipFill>
          <a:blip r:embed="rId2"/>
          <a:stretch>
            <a:fillRect/>
          </a:stretch>
        </p:blipFill>
        <p:spPr>
          <a:xfrm>
            <a:off x="1169274" y="2171952"/>
            <a:ext cx="6703979" cy="4051941"/>
          </a:xfrm>
          <a:prstGeom prst="rect">
            <a:avLst/>
          </a:prstGeom>
        </p:spPr>
      </p:pic>
      <p:sp>
        <p:nvSpPr>
          <p:cNvPr id="4" name="Subtitle 2">
            <a:extLst>
              <a:ext uri="{FF2B5EF4-FFF2-40B4-BE49-F238E27FC236}">
                <a16:creationId xmlns:a16="http://schemas.microsoft.com/office/drawing/2014/main" id="{583255BB-B8B1-FDA3-26C0-2929FBF26B6D}"/>
              </a:ext>
            </a:extLst>
          </p:cNvPr>
          <p:cNvSpPr>
            <a:spLocks noGrp="1"/>
          </p:cNvSpPr>
          <p:nvPr>
            <p:ph type="subTitle" idx="1"/>
          </p:nvPr>
        </p:nvSpPr>
        <p:spPr>
          <a:xfrm>
            <a:off x="8281470" y="4592380"/>
            <a:ext cx="3133802" cy="1510382"/>
          </a:xfrm>
        </p:spPr>
        <p:txBody>
          <a:bodyPr/>
          <a:lstStyle/>
          <a:p>
            <a:pPr marL="0" indent="0">
              <a:buNone/>
            </a:pPr>
            <a:r>
              <a:rPr lang="en-GB" sz="2000" dirty="0"/>
              <a:t>The presence of any of these in pre-packaged products has to be declared.</a:t>
            </a:r>
          </a:p>
        </p:txBody>
      </p:sp>
    </p:spTree>
    <p:extLst>
      <p:ext uri="{BB962C8B-B14F-4D97-AF65-F5344CB8AC3E}">
        <p14:creationId xmlns:p14="http://schemas.microsoft.com/office/powerpoint/2010/main" val="3282227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Foods that do not have labels </a:t>
            </a:r>
          </a:p>
        </p:txBody>
      </p:sp>
      <p:sp>
        <p:nvSpPr>
          <p:cNvPr id="3" name="Subtitle 2"/>
          <p:cNvSpPr>
            <a:spLocks noGrp="1"/>
          </p:cNvSpPr>
          <p:nvPr>
            <p:ph type="subTitle" idx="1"/>
          </p:nvPr>
        </p:nvSpPr>
        <p:spPr/>
        <p:txBody>
          <a:bodyPr/>
          <a:lstStyle/>
          <a:p>
            <a:pPr marL="0" indent="0">
              <a:spcBef>
                <a:spcPct val="0"/>
              </a:spcBef>
              <a:buNone/>
            </a:pPr>
            <a:r>
              <a:rPr lang="en-GB" altLang="en-US" sz="2000" dirty="0">
                <a:latin typeface="Arial" panose="020B0604020202020204" pitchFamily="34" charset="0"/>
                <a:cs typeface="Arial" panose="020B0604020202020204" pitchFamily="34" charset="0"/>
              </a:rPr>
              <a:t>Lots of the food we buy (or grow) does not have labels.</a:t>
            </a:r>
          </a:p>
          <a:p>
            <a:pPr marL="0" indent="0">
              <a:spcBef>
                <a:spcPct val="0"/>
              </a:spcBef>
              <a:buNone/>
            </a:pPr>
            <a:r>
              <a:rPr lang="en-GB" altLang="en-US" sz="2000" dirty="0">
                <a:latin typeface="Arial" panose="020B0604020202020204" pitchFamily="34" charset="0"/>
                <a:cs typeface="Arial" panose="020B0604020202020204" pitchFamily="34" charset="0"/>
              </a:rPr>
              <a:t>Examples include:</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06136" y="2880203"/>
            <a:ext cx="2679700" cy="329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69274" y="3550128"/>
            <a:ext cx="2959100"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62011" y="3029428"/>
            <a:ext cx="3581400"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
          <p:cNvSpPr txBox="1">
            <a:spLocks noChangeArrowheads="1"/>
          </p:cNvSpPr>
          <p:nvPr/>
        </p:nvSpPr>
        <p:spPr bwMode="auto">
          <a:xfrm>
            <a:off x="1169276" y="5848035"/>
            <a:ext cx="64817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r>
              <a:rPr lang="en-US" altLang="en-US" sz="2000" dirty="0"/>
              <a:t>Name three more examples of food that we buy that does not have labels.</a:t>
            </a:r>
            <a:endParaRPr lang="en-GB" altLang="en-US" sz="2000" dirty="0"/>
          </a:p>
        </p:txBody>
      </p:sp>
    </p:spTree>
    <p:extLst>
      <p:ext uri="{BB962C8B-B14F-4D97-AF65-F5344CB8AC3E}">
        <p14:creationId xmlns:p14="http://schemas.microsoft.com/office/powerpoint/2010/main" val="3634908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Food labels</a:t>
            </a:r>
            <a:endParaRPr lang="en-GB" dirty="0"/>
          </a:p>
        </p:txBody>
      </p:sp>
      <p:sp>
        <p:nvSpPr>
          <p:cNvPr id="3" name="Subtitle 2"/>
          <p:cNvSpPr>
            <a:spLocks noGrp="1"/>
          </p:cNvSpPr>
          <p:nvPr>
            <p:ph type="subTitle" idx="1"/>
          </p:nvPr>
        </p:nvSpPr>
        <p:spPr/>
        <p:txBody>
          <a:bodyPr/>
          <a:lstStyle/>
          <a:p>
            <a:pPr marL="0" indent="0" algn="ctr">
              <a:buNone/>
            </a:pPr>
            <a:r>
              <a:rPr lang="en-GB" sz="3600" dirty="0"/>
              <a:t>For further information, go to:</a:t>
            </a:r>
          </a:p>
          <a:p>
            <a:pPr marL="0" indent="0" algn="ctr">
              <a:buNone/>
            </a:pPr>
            <a:r>
              <a:rPr lang="en-GB" sz="3600" dirty="0"/>
              <a:t>www.foodafactoflife.org.uk</a:t>
            </a:r>
          </a:p>
        </p:txBody>
      </p:sp>
      <p:sp>
        <p:nvSpPr>
          <p:cNvPr id="4" name="TextBox 3">
            <a:extLst>
              <a:ext uri="{FF2B5EF4-FFF2-40B4-BE49-F238E27FC236}">
                <a16:creationId xmlns:a16="http://schemas.microsoft.com/office/drawing/2014/main" id="{A4FFD349-C97B-AD2C-25BB-C4BAC0062DCC}"/>
              </a:ext>
            </a:extLst>
          </p:cNvPr>
          <p:cNvSpPr txBox="1"/>
          <p:nvPr/>
        </p:nvSpPr>
        <p:spPr>
          <a:xfrm>
            <a:off x="393116" y="6175629"/>
            <a:ext cx="9904396"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This resource meets the</a:t>
            </a:r>
            <a:r>
              <a:rPr lang="en-GB" sz="1400" b="1" dirty="0">
                <a:latin typeface="Arial" panose="020B0604020202020204" pitchFamily="34" charset="0"/>
                <a:cs typeface="Arial" panose="020B0604020202020204" pitchFamily="34" charset="0"/>
              </a:rPr>
              <a:t> </a:t>
            </a:r>
            <a:r>
              <a:rPr lang="en-GB" sz="1400" b="1" i="1" u="sng" dirty="0">
                <a:latin typeface="Arial" panose="020B0604020202020204" pitchFamily="34" charset="0"/>
                <a:cs typeface="Arial" panose="020B0604020202020204" pitchFamily="34" charset="0"/>
                <a:hlinkClick r:id="rId2"/>
              </a:rPr>
              <a:t>Guidelines for producers and users of school education resources about food</a:t>
            </a:r>
            <a:r>
              <a:rPr lang="en-GB" sz="1400" b="1" i="1" dirty="0">
                <a:latin typeface="Arial" panose="020B0604020202020204" pitchFamily="34" charset="0"/>
                <a:cs typeface="Arial" panose="020B0604020202020204" pitchFamily="34" charset="0"/>
              </a:rPr>
              <a:t>.</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2005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latin typeface="Arial" panose="020B0604020202020204" pitchFamily="34" charset="0"/>
                <a:cs typeface="Arial" panose="020B0604020202020204" pitchFamily="34" charset="0"/>
              </a:rPr>
              <a:t>Food labels</a:t>
            </a:r>
          </a:p>
        </p:txBody>
      </p:sp>
      <p:sp>
        <p:nvSpPr>
          <p:cNvPr id="3" name="Subtitle 2"/>
          <p:cNvSpPr>
            <a:spLocks noGrp="1"/>
          </p:cNvSpPr>
          <p:nvPr>
            <p:ph type="subTitle" idx="1"/>
          </p:nvPr>
        </p:nvSpPr>
        <p:spPr>
          <a:xfrm>
            <a:off x="1169276" y="2571092"/>
            <a:ext cx="5781253" cy="3600000"/>
          </a:xfrm>
        </p:spPr>
        <p:txBody>
          <a:bodyPr/>
          <a:lstStyle/>
          <a:p>
            <a:pPr marL="0" indent="0">
              <a:buNone/>
            </a:pPr>
            <a:r>
              <a:rPr lang="en-GB" sz="2000" dirty="0"/>
              <a:t>Food labels provide information which helps people to know when to eat food, and how to store it safely.</a:t>
            </a: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r="11452"/>
          <a:stretch>
            <a:fillRect/>
          </a:stretch>
        </p:blipFill>
        <p:spPr bwMode="auto">
          <a:xfrm>
            <a:off x="7427191" y="2571092"/>
            <a:ext cx="3987800" cy="30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2890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Food labels</a:t>
            </a:r>
          </a:p>
        </p:txBody>
      </p:sp>
      <p:sp>
        <p:nvSpPr>
          <p:cNvPr id="3" name="Subtitle 2"/>
          <p:cNvSpPr>
            <a:spLocks noGrp="1"/>
          </p:cNvSpPr>
          <p:nvPr>
            <p:ph type="subTitle" idx="1"/>
          </p:nvPr>
        </p:nvSpPr>
        <p:spPr/>
        <p:txBody>
          <a:bodyPr/>
          <a:lstStyle/>
          <a:p>
            <a:pPr marL="0" indent="0">
              <a:buNone/>
            </a:pPr>
            <a:r>
              <a:rPr lang="en-GB" sz="2000" dirty="0"/>
              <a:t> The following eight pieces of information must appear by law on food labels:</a:t>
            </a:r>
          </a:p>
          <a:p>
            <a:r>
              <a:rPr lang="en-GB" sz="2000" dirty="0"/>
              <a:t>name of food or drink;</a:t>
            </a:r>
          </a:p>
          <a:p>
            <a:r>
              <a:rPr lang="en-GB" sz="2000" dirty="0"/>
              <a:t>list of ingredients (including additives and allergens);</a:t>
            </a:r>
          </a:p>
          <a:p>
            <a:r>
              <a:rPr lang="en-GB" sz="2000" dirty="0"/>
              <a:t>weight or volume;</a:t>
            </a:r>
          </a:p>
          <a:p>
            <a:r>
              <a:rPr lang="en-GB" sz="2000" dirty="0"/>
              <a:t>date mark;</a:t>
            </a:r>
          </a:p>
          <a:p>
            <a:r>
              <a:rPr lang="en-GB" sz="2000" dirty="0"/>
              <a:t>storage and preparation conditions;</a:t>
            </a:r>
          </a:p>
          <a:p>
            <a:r>
              <a:rPr lang="en-GB" sz="2000" dirty="0"/>
              <a:t>name and address of the manufacturer, packer or seller;</a:t>
            </a:r>
          </a:p>
          <a:p>
            <a:r>
              <a:rPr lang="en-GB" sz="2000" dirty="0"/>
              <a:t>country of origin and place of provenance;</a:t>
            </a:r>
          </a:p>
          <a:p>
            <a:r>
              <a:rPr lang="en-GB" sz="2000" dirty="0"/>
              <a:t>nutrition information.</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3776" y="2932556"/>
            <a:ext cx="3867150" cy="1871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a:spLocks noChangeArrowheads="1"/>
          </p:cNvSpPr>
          <p:nvPr/>
        </p:nvSpPr>
        <p:spPr bwMode="auto">
          <a:xfrm>
            <a:off x="7360722" y="5389604"/>
            <a:ext cx="4572000" cy="1015663"/>
          </a:xfrm>
          <a:prstGeom prst="rect">
            <a:avLst/>
          </a:prstGeom>
          <a:solidFill>
            <a:srgbClr val="EF9F3F"/>
          </a:solidFill>
          <a:ln w="9525">
            <a:solidFill>
              <a:schemeClr val="tx1"/>
            </a:solidFill>
            <a:miter lim="800000"/>
            <a:headEnd/>
            <a:tailEnd/>
          </a:ln>
        </p:spPr>
        <p:txBody>
          <a:bodyPr>
            <a:spAutoFit/>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r>
              <a:rPr lang="en-GB" altLang="en-US" sz="2000" dirty="0">
                <a:cs typeface="Arial" charset="0"/>
              </a:rPr>
              <a:t>Additional information may also be provided, such as cooking instructions or serving suggestions.</a:t>
            </a:r>
          </a:p>
        </p:txBody>
      </p:sp>
    </p:spTree>
    <p:extLst>
      <p:ext uri="{BB962C8B-B14F-4D97-AF65-F5344CB8AC3E}">
        <p14:creationId xmlns:p14="http://schemas.microsoft.com/office/powerpoint/2010/main" val="2245876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latin typeface="Arial" panose="020B0604020202020204" pitchFamily="34" charset="0"/>
                <a:cs typeface="Arial" panose="020B0604020202020204" pitchFamily="34" charset="0"/>
              </a:rPr>
              <a:t>Date marks </a:t>
            </a:r>
          </a:p>
        </p:txBody>
      </p:sp>
      <p:sp>
        <p:nvSpPr>
          <p:cNvPr id="3" name="Subtitle 2"/>
          <p:cNvSpPr>
            <a:spLocks noGrp="1"/>
          </p:cNvSpPr>
          <p:nvPr>
            <p:ph type="subTitle" idx="1"/>
          </p:nvPr>
        </p:nvSpPr>
        <p:spPr/>
        <p:txBody>
          <a:bodyPr/>
          <a:lstStyle/>
          <a:p>
            <a:pPr marL="0" indent="0">
              <a:spcBef>
                <a:spcPct val="0"/>
              </a:spcBef>
              <a:buNone/>
            </a:pPr>
            <a:r>
              <a:rPr lang="en-GB" altLang="en-US" sz="2000" dirty="0">
                <a:latin typeface="Arial" panose="020B0604020202020204" pitchFamily="34" charset="0"/>
                <a:cs typeface="Arial" panose="020B0604020202020204" pitchFamily="34" charset="0"/>
              </a:rPr>
              <a:t>Date marks show by when food should be eaten. There are two types: </a:t>
            </a:r>
          </a:p>
          <a:p>
            <a:pPr marL="0" indent="0">
              <a:spcBef>
                <a:spcPct val="0"/>
              </a:spcBef>
              <a:buNone/>
            </a:pPr>
            <a:endParaRPr lang="en-GB" altLang="en-US" sz="2000" dirty="0">
              <a:latin typeface="Arial" panose="020B0604020202020204" pitchFamily="34" charset="0"/>
              <a:cs typeface="Arial" panose="020B0604020202020204" pitchFamily="34" charset="0"/>
            </a:endParaRPr>
          </a:p>
          <a:p>
            <a:pPr>
              <a:spcBef>
                <a:spcPct val="0"/>
              </a:spcBef>
            </a:pPr>
            <a:r>
              <a:rPr lang="en-GB" altLang="en-US" sz="2000" dirty="0">
                <a:latin typeface="Arial" panose="020B0604020202020204" pitchFamily="34" charset="0"/>
                <a:cs typeface="Arial" panose="020B0604020202020204" pitchFamily="34" charset="0"/>
              </a:rPr>
              <a:t>‘use by’</a:t>
            </a:r>
          </a:p>
          <a:p>
            <a:pPr>
              <a:spcBef>
                <a:spcPct val="0"/>
              </a:spcBef>
            </a:pPr>
            <a:r>
              <a:rPr lang="en-GB" altLang="en-US" sz="2000" dirty="0">
                <a:latin typeface="Arial" panose="020B0604020202020204" pitchFamily="34" charset="0"/>
                <a:cs typeface="Arial" panose="020B0604020202020204" pitchFamily="34" charset="0"/>
              </a:rPr>
              <a:t>‘best before’.</a:t>
            </a:r>
          </a:p>
          <a:p>
            <a:pPr marL="0" indent="0">
              <a:buNone/>
            </a:pPr>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3628" y="3816786"/>
            <a:ext cx="4368800" cy="26416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2153" y="3859692"/>
            <a:ext cx="3048000" cy="2311400"/>
          </a:xfrm>
          <a:prstGeom prst="rect">
            <a:avLst/>
          </a:prstGeom>
        </p:spPr>
      </p:pic>
    </p:spTree>
    <p:extLst>
      <p:ext uri="{BB962C8B-B14F-4D97-AF65-F5344CB8AC3E}">
        <p14:creationId xmlns:p14="http://schemas.microsoft.com/office/powerpoint/2010/main" val="3250094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‘Use by’</a:t>
            </a:r>
          </a:p>
        </p:txBody>
      </p:sp>
      <p:sp>
        <p:nvSpPr>
          <p:cNvPr id="3" name="Subtitle 2"/>
          <p:cNvSpPr>
            <a:spLocks noGrp="1"/>
          </p:cNvSpPr>
          <p:nvPr>
            <p:ph type="subTitle" idx="1"/>
          </p:nvPr>
        </p:nvSpPr>
        <p:spPr>
          <a:xfrm>
            <a:off x="1169276" y="2535467"/>
            <a:ext cx="5993524" cy="1288389"/>
          </a:xfrm>
        </p:spPr>
        <p:txBody>
          <a:bodyPr/>
          <a:lstStyle/>
          <a:p>
            <a:pPr marL="0" indent="0">
              <a:buNone/>
            </a:pPr>
            <a:r>
              <a:rPr lang="en-GB" sz="2000" dirty="0"/>
              <a:t>This is used on foods such as milk, cheese, meat and ready-made pizzas. </a:t>
            </a:r>
          </a:p>
          <a:p>
            <a:pPr marL="0" indent="0">
              <a:buNone/>
            </a:pPr>
            <a:r>
              <a:rPr lang="en-GB" sz="2000" dirty="0"/>
              <a:t>It shows the day/month, e.g. 8 Feb.</a:t>
            </a:r>
          </a:p>
          <a:p>
            <a:pPr marL="0" indent="0">
              <a:buNone/>
            </a:pPr>
            <a:r>
              <a:rPr lang="en-GB" sz="2000" dirty="0"/>
              <a:t>After this date, the food is not safe to eat.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4786" y="2572529"/>
            <a:ext cx="4080469" cy="2721673"/>
          </a:xfrm>
          <a:prstGeom prst="rect">
            <a:avLst/>
          </a:prstGeom>
        </p:spPr>
      </p:pic>
    </p:spTree>
    <p:extLst>
      <p:ext uri="{BB962C8B-B14F-4D97-AF65-F5344CB8AC3E}">
        <p14:creationId xmlns:p14="http://schemas.microsoft.com/office/powerpoint/2010/main" val="3070769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latin typeface="Arial" panose="020B0604020202020204" pitchFamily="34" charset="0"/>
                <a:cs typeface="Arial" panose="020B0604020202020204" pitchFamily="34" charset="0"/>
              </a:rPr>
              <a:t>‘Best before’ </a:t>
            </a:r>
          </a:p>
        </p:txBody>
      </p:sp>
      <p:sp>
        <p:nvSpPr>
          <p:cNvPr id="3" name="Subtitle 2"/>
          <p:cNvSpPr>
            <a:spLocks noGrp="1"/>
          </p:cNvSpPr>
          <p:nvPr>
            <p:ph type="subTitle" idx="1"/>
          </p:nvPr>
        </p:nvSpPr>
        <p:spPr>
          <a:xfrm>
            <a:off x="1169276" y="2571092"/>
            <a:ext cx="7922548" cy="3600000"/>
          </a:xfrm>
        </p:spPr>
        <p:txBody>
          <a:bodyPr/>
          <a:lstStyle/>
          <a:p>
            <a:pPr marL="0" indent="0">
              <a:spcBef>
                <a:spcPct val="50000"/>
              </a:spcBef>
              <a:buNone/>
            </a:pPr>
            <a:r>
              <a:rPr lang="en-GB" altLang="en-US" sz="2000" dirty="0"/>
              <a:t>This is used on foods such as canned beans, dried fruit, breakfast cereals and frozen peas. </a:t>
            </a:r>
          </a:p>
          <a:p>
            <a:pPr marL="0" indent="0">
              <a:spcBef>
                <a:spcPct val="50000"/>
              </a:spcBef>
              <a:buNone/>
            </a:pPr>
            <a:r>
              <a:rPr lang="en-GB" altLang="en-US" sz="2000" dirty="0"/>
              <a:t>It shows the month/year, e.g. Feb ’20.</a:t>
            </a:r>
          </a:p>
          <a:p>
            <a:pPr marL="0" indent="0">
              <a:spcBef>
                <a:spcPct val="50000"/>
              </a:spcBef>
              <a:buNone/>
            </a:pPr>
            <a:r>
              <a:rPr lang="en-GB" altLang="en-US" sz="2000" dirty="0"/>
              <a:t>After this date, the food will probably be safe to eat, but may not look or taste as good.</a:t>
            </a: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3281" y="1672730"/>
            <a:ext cx="2962859" cy="206300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1035" y="4180748"/>
            <a:ext cx="3048000" cy="1990344"/>
          </a:xfrm>
          <a:prstGeom prst="rect">
            <a:avLst/>
          </a:prstGeom>
        </p:spPr>
      </p:pic>
    </p:spTree>
    <p:extLst>
      <p:ext uri="{BB962C8B-B14F-4D97-AF65-F5344CB8AC3E}">
        <p14:creationId xmlns:p14="http://schemas.microsoft.com/office/powerpoint/2010/main" val="1267815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Storage instructions</a:t>
            </a:r>
          </a:p>
        </p:txBody>
      </p:sp>
      <p:sp>
        <p:nvSpPr>
          <p:cNvPr id="3" name="Subtitle 2"/>
          <p:cNvSpPr>
            <a:spLocks noGrp="1"/>
          </p:cNvSpPr>
          <p:nvPr>
            <p:ph type="subTitle" idx="1"/>
          </p:nvPr>
        </p:nvSpPr>
        <p:spPr/>
        <p:txBody>
          <a:bodyPr/>
          <a:lstStyle/>
          <a:p>
            <a:pPr marL="0" indent="0">
              <a:buNone/>
            </a:pPr>
            <a:r>
              <a:rPr lang="en-GB" sz="2000" dirty="0"/>
              <a:t>Labels show how best to store the food to keep it safe. For example:</a:t>
            </a:r>
          </a:p>
          <a:p>
            <a:r>
              <a:rPr lang="en-GB" sz="2000" dirty="0"/>
              <a:t>cool, dry place (cupboard);</a:t>
            </a:r>
          </a:p>
          <a:p>
            <a:r>
              <a:rPr lang="en-GB" sz="2000" dirty="0"/>
              <a:t>refrigerated (in the fridge);</a:t>
            </a:r>
          </a:p>
          <a:p>
            <a:r>
              <a:rPr lang="en-GB" sz="2000" dirty="0"/>
              <a:t>frozen (in the freezer).</a:t>
            </a:r>
          </a:p>
          <a:p>
            <a:pPr marL="0" indent="0">
              <a:buNone/>
            </a:pPr>
            <a:endParaRPr lang="en-GB" dirty="0"/>
          </a:p>
        </p:txBody>
      </p:sp>
      <p:pic>
        <p:nvPicPr>
          <p:cNvPr id="4" name="Picture 3" descr="aroma, aromatic, assort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6724" y="3137148"/>
            <a:ext cx="5336092" cy="3166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8335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spcBef>
                <a:spcPct val="50000"/>
              </a:spcBef>
            </a:pPr>
            <a:r>
              <a:rPr lang="en-GB" altLang="en-US" dirty="0"/>
              <a:t>Where should these foods be stored? </a:t>
            </a:r>
          </a:p>
        </p:txBody>
      </p:sp>
      <p:sp>
        <p:nvSpPr>
          <p:cNvPr id="4" name="Text Box 3"/>
          <p:cNvSpPr txBox="1">
            <a:spLocks noChangeArrowheads="1"/>
          </p:cNvSpPr>
          <p:nvPr/>
        </p:nvSpPr>
        <p:spPr bwMode="auto">
          <a:xfrm>
            <a:off x="1747043" y="5570537"/>
            <a:ext cx="2303463" cy="52322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50000"/>
              </a:spcBef>
              <a:buFontTx/>
              <a:buNone/>
            </a:pPr>
            <a:r>
              <a:rPr lang="en-GB" altLang="en-US" sz="2800" dirty="0">
                <a:latin typeface="Arial" panose="020B0604020202020204" pitchFamily="34" charset="0"/>
                <a:cs typeface="Arial" panose="020B0604020202020204" pitchFamily="34" charset="0"/>
              </a:rPr>
              <a:t>cupboard</a:t>
            </a:r>
          </a:p>
        </p:txBody>
      </p:sp>
      <p:sp>
        <p:nvSpPr>
          <p:cNvPr id="5" name="Text Box 4"/>
          <p:cNvSpPr txBox="1">
            <a:spLocks noChangeArrowheads="1"/>
          </p:cNvSpPr>
          <p:nvPr/>
        </p:nvSpPr>
        <p:spPr bwMode="auto">
          <a:xfrm>
            <a:off x="4555331" y="5570537"/>
            <a:ext cx="2303462" cy="523220"/>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50000"/>
              </a:spcBef>
              <a:buFontTx/>
              <a:buNone/>
            </a:pPr>
            <a:r>
              <a:rPr lang="en-GB" altLang="en-US" sz="2800" dirty="0">
                <a:latin typeface="Arial" panose="020B0604020202020204" pitchFamily="34" charset="0"/>
                <a:cs typeface="Arial" panose="020B0604020202020204" pitchFamily="34" charset="0"/>
              </a:rPr>
              <a:t>freezer</a:t>
            </a:r>
          </a:p>
        </p:txBody>
      </p:sp>
      <p:sp>
        <p:nvSpPr>
          <p:cNvPr id="6" name="Text Box 5"/>
          <p:cNvSpPr txBox="1">
            <a:spLocks noChangeArrowheads="1"/>
          </p:cNvSpPr>
          <p:nvPr/>
        </p:nvSpPr>
        <p:spPr bwMode="auto">
          <a:xfrm>
            <a:off x="7435056" y="5570537"/>
            <a:ext cx="2303462" cy="523220"/>
          </a:xfrm>
          <a:prstGeom prst="rect">
            <a:avLst/>
          </a:prstGeom>
          <a:solidFill>
            <a:srgbClr val="99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50000"/>
              </a:spcBef>
              <a:buFontTx/>
              <a:buNone/>
            </a:pPr>
            <a:r>
              <a:rPr lang="en-GB" altLang="en-US" sz="2800" dirty="0">
                <a:latin typeface="Arial" panose="020B0604020202020204" pitchFamily="34" charset="0"/>
                <a:cs typeface="Arial" panose="020B0604020202020204" pitchFamily="34" charset="0"/>
              </a:rPr>
              <a:t>fridge</a:t>
            </a:r>
          </a:p>
        </p:txBody>
      </p:sp>
      <p:sp>
        <p:nvSpPr>
          <p:cNvPr id="7" name="Line 11"/>
          <p:cNvSpPr>
            <a:spLocks noChangeShapeType="1"/>
          </p:cNvSpPr>
          <p:nvPr/>
        </p:nvSpPr>
        <p:spPr bwMode="auto">
          <a:xfrm>
            <a:off x="2683668" y="3481387"/>
            <a:ext cx="5256213" cy="1944688"/>
          </a:xfrm>
          <a:prstGeom prst="line">
            <a:avLst/>
          </a:prstGeom>
          <a:noFill/>
          <a:ln w="57150">
            <a:solidFill>
              <a:srgbClr val="99FFCC"/>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GB"/>
          </a:p>
        </p:txBody>
      </p:sp>
      <p:sp>
        <p:nvSpPr>
          <p:cNvPr id="8" name="Line 12"/>
          <p:cNvSpPr>
            <a:spLocks noChangeShapeType="1"/>
          </p:cNvSpPr>
          <p:nvPr/>
        </p:nvSpPr>
        <p:spPr bwMode="auto">
          <a:xfrm>
            <a:off x="4153281" y="3381376"/>
            <a:ext cx="1481550" cy="2044699"/>
          </a:xfrm>
          <a:prstGeom prst="line">
            <a:avLst/>
          </a:prstGeom>
          <a:noFill/>
          <a:ln w="57150">
            <a:solidFill>
              <a:srgbClr val="0066FF"/>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GB"/>
          </a:p>
        </p:txBody>
      </p:sp>
      <p:sp>
        <p:nvSpPr>
          <p:cNvPr id="9" name="Line 13"/>
          <p:cNvSpPr>
            <a:spLocks noChangeShapeType="1"/>
          </p:cNvSpPr>
          <p:nvPr/>
        </p:nvSpPr>
        <p:spPr bwMode="auto">
          <a:xfrm flipH="1">
            <a:off x="2899567" y="3481388"/>
            <a:ext cx="2951163" cy="1944688"/>
          </a:xfrm>
          <a:prstGeom prst="line">
            <a:avLst/>
          </a:prstGeom>
          <a:noFill/>
          <a:ln w="57150">
            <a:solidFill>
              <a:srgbClr val="FFFF00"/>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GB"/>
          </a:p>
        </p:txBody>
      </p:sp>
      <p:sp>
        <p:nvSpPr>
          <p:cNvPr id="10" name="Line 15"/>
          <p:cNvSpPr>
            <a:spLocks noChangeShapeType="1"/>
          </p:cNvSpPr>
          <p:nvPr/>
        </p:nvSpPr>
        <p:spPr bwMode="auto">
          <a:xfrm flipH="1">
            <a:off x="3547268" y="3422052"/>
            <a:ext cx="5869926" cy="2004024"/>
          </a:xfrm>
          <a:prstGeom prst="line">
            <a:avLst/>
          </a:prstGeom>
          <a:noFill/>
          <a:ln w="57150">
            <a:solidFill>
              <a:srgbClr val="FFFF00"/>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GB"/>
          </a:p>
        </p:txBody>
      </p:sp>
      <p:pic>
        <p:nvPicPr>
          <p:cNvPr id="15" name="Picture 14" descr="Image result for frozen peas"/>
          <p:cNvPicPr>
            <a:picLocks noChangeAspect="1" noChangeArrowheads="1"/>
          </p:cNvPicPr>
          <p:nvPr/>
        </p:nvPicPr>
        <p:blipFill rotWithShape="1">
          <a:blip r:embed="rId2">
            <a:extLst>
              <a:ext uri="{28A0092B-C50C-407E-A947-70E740481C1C}">
                <a14:useLocalDpi xmlns:a14="http://schemas.microsoft.com/office/drawing/2010/main" val="0"/>
              </a:ext>
            </a:extLst>
          </a:blip>
          <a:srcRect t="26228" b="21722"/>
          <a:stretch/>
        </p:blipFill>
        <p:spPr bwMode="auto">
          <a:xfrm>
            <a:off x="3080975" y="2161310"/>
            <a:ext cx="2144613" cy="111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Line 14"/>
          <p:cNvSpPr>
            <a:spLocks noChangeShapeType="1"/>
          </p:cNvSpPr>
          <p:nvPr/>
        </p:nvSpPr>
        <p:spPr bwMode="auto">
          <a:xfrm>
            <a:off x="8205045" y="3351584"/>
            <a:ext cx="361950" cy="1873250"/>
          </a:xfrm>
          <a:prstGeom prst="line">
            <a:avLst/>
          </a:prstGeom>
          <a:noFill/>
          <a:ln w="57150">
            <a:solidFill>
              <a:srgbClr val="99FFCC"/>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GB"/>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GB"/>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7194" y="1923798"/>
            <a:ext cx="898918" cy="1353792"/>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7237" y="2171984"/>
            <a:ext cx="1595615" cy="1061084"/>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6442" y="2306404"/>
            <a:ext cx="1126666" cy="971186"/>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22191" y="2125831"/>
            <a:ext cx="1658664" cy="1225753"/>
          </a:xfrm>
          <a:prstGeom prst="rect">
            <a:avLst/>
          </a:prstGeom>
        </p:spPr>
      </p:pic>
    </p:spTree>
    <p:extLst>
      <p:ext uri="{BB962C8B-B14F-4D97-AF65-F5344CB8AC3E}">
        <p14:creationId xmlns:p14="http://schemas.microsoft.com/office/powerpoint/2010/main" val="269218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0" indent="0">
              <a:spcBef>
                <a:spcPct val="0"/>
              </a:spcBef>
              <a:buNone/>
            </a:pPr>
            <a:r>
              <a:rPr lang="en-GB" altLang="en-US" sz="2000" dirty="0"/>
              <a:t>Ingredients should be listed on a label in descending order (i.e. greatest to least).</a:t>
            </a:r>
          </a:p>
          <a:p>
            <a:pPr marL="0" indent="0">
              <a:spcBef>
                <a:spcPct val="0"/>
              </a:spcBef>
              <a:buNone/>
            </a:pPr>
            <a:endParaRPr lang="en-GB" altLang="en-US" sz="2000" dirty="0"/>
          </a:p>
          <a:p>
            <a:pPr marL="0" indent="0">
              <a:spcBef>
                <a:spcPct val="0"/>
              </a:spcBef>
              <a:buNone/>
            </a:pPr>
            <a:r>
              <a:rPr lang="en-GB" altLang="en-US" sz="2000" dirty="0"/>
              <a:t>Food additives must be shown clearly in the list of ingredients, either by the additive’s name or E number.</a:t>
            </a:r>
          </a:p>
          <a:p>
            <a:pPr marL="0" indent="0">
              <a:spcBef>
                <a:spcPct val="0"/>
              </a:spcBef>
              <a:buNone/>
            </a:pPr>
            <a:endParaRPr lang="en-GB" altLang="en-US" sz="2000" dirty="0"/>
          </a:p>
          <a:p>
            <a:pPr marL="0" indent="0">
              <a:spcBef>
                <a:spcPct val="0"/>
              </a:spcBef>
              <a:buNone/>
            </a:pPr>
            <a:r>
              <a:rPr lang="en-GB" altLang="en-US" sz="2000" dirty="0"/>
              <a:t>Allergens must also be identified in the ingredients list. They may appear in bold, italics or be underlined.</a:t>
            </a:r>
          </a:p>
          <a:p>
            <a:pPr marL="0" indent="0">
              <a:buNone/>
            </a:pPr>
            <a:endParaRPr lang="en-GB" dirty="0"/>
          </a:p>
        </p:txBody>
      </p:sp>
      <p:sp>
        <p:nvSpPr>
          <p:cNvPr id="3" name="Text Placeholder 2"/>
          <p:cNvSpPr>
            <a:spLocks noGrp="1"/>
          </p:cNvSpPr>
          <p:nvPr>
            <p:ph type="body" sz="quarter" idx="3"/>
          </p:nvPr>
        </p:nvSpPr>
        <p:spPr/>
        <p:txBody>
          <a:bodyPr>
            <a:normAutofit lnSpcReduction="10000"/>
          </a:bodyPr>
          <a:lstStyle/>
          <a:p>
            <a:pPr>
              <a:spcBef>
                <a:spcPct val="0"/>
              </a:spcBef>
            </a:pPr>
            <a:r>
              <a:rPr lang="en-GB" altLang="en-US" sz="2000" dirty="0"/>
              <a:t>If there is a chance that a food may also contain minute amounts of an allergen because it is produced on the same line or in the same factory as other products that contain ingredients known to cause allergy, an additional voluntary statement with the word ‘also’ may follow, for example:</a:t>
            </a:r>
          </a:p>
          <a:p>
            <a:pPr>
              <a:spcBef>
                <a:spcPct val="0"/>
              </a:spcBef>
            </a:pPr>
            <a:endParaRPr lang="en-GB" altLang="en-US" sz="2000" dirty="0"/>
          </a:p>
          <a:p>
            <a:pPr marL="342900" indent="-342900">
              <a:spcBef>
                <a:spcPct val="0"/>
              </a:spcBef>
              <a:buFont typeface="Arial" panose="020B0604020202020204" pitchFamily="34" charset="0"/>
              <a:buChar char="•"/>
            </a:pPr>
            <a:r>
              <a:rPr lang="en-GB" altLang="en-US" sz="2000" b="1" dirty="0"/>
              <a:t>Also</a:t>
            </a:r>
            <a:r>
              <a:rPr lang="en-GB" altLang="en-US" sz="2000" dirty="0"/>
              <a:t>, not suitable for customers with peanut allergy</a:t>
            </a:r>
          </a:p>
          <a:p>
            <a:pPr marL="342900" indent="-342900">
              <a:spcBef>
                <a:spcPct val="0"/>
              </a:spcBef>
              <a:buFont typeface="Arial" panose="020B0604020202020204" pitchFamily="34" charset="0"/>
              <a:buChar char="•"/>
            </a:pPr>
            <a:r>
              <a:rPr lang="en-GB" altLang="en-US" sz="2000" b="1" dirty="0"/>
              <a:t>Also</a:t>
            </a:r>
            <a:r>
              <a:rPr lang="en-GB" altLang="en-US" sz="2000" dirty="0"/>
              <a:t>, may contain soya and egg</a:t>
            </a:r>
          </a:p>
          <a:p>
            <a:pPr marL="342900" indent="-342900">
              <a:spcBef>
                <a:spcPct val="0"/>
              </a:spcBef>
              <a:buFont typeface="Arial" panose="020B0604020202020204" pitchFamily="34" charset="0"/>
              <a:buChar char="•"/>
            </a:pPr>
            <a:r>
              <a:rPr lang="en-GB" altLang="en-US" sz="2000" dirty="0"/>
              <a:t>May </a:t>
            </a:r>
            <a:r>
              <a:rPr lang="en-GB" altLang="en-US" sz="2000" b="1" dirty="0"/>
              <a:t>also</a:t>
            </a:r>
            <a:r>
              <a:rPr lang="en-GB" altLang="en-US" sz="2000" dirty="0"/>
              <a:t> contain nuts</a:t>
            </a:r>
          </a:p>
          <a:p>
            <a:endParaRPr lang="en-GB" dirty="0"/>
          </a:p>
        </p:txBody>
      </p:sp>
      <p:sp>
        <p:nvSpPr>
          <p:cNvPr id="4" name="Title 3"/>
          <p:cNvSpPr>
            <a:spLocks noGrp="1"/>
          </p:cNvSpPr>
          <p:nvPr>
            <p:ph type="title"/>
          </p:nvPr>
        </p:nvSpPr>
        <p:spPr/>
        <p:txBody>
          <a:bodyPr/>
          <a:lstStyle/>
          <a:p>
            <a:r>
              <a:rPr lang="en-GB" dirty="0"/>
              <a:t>Ingredients</a:t>
            </a:r>
          </a:p>
        </p:txBody>
      </p:sp>
    </p:spTree>
    <p:extLst>
      <p:ext uri="{BB962C8B-B14F-4D97-AF65-F5344CB8AC3E}">
        <p14:creationId xmlns:p14="http://schemas.microsoft.com/office/powerpoint/2010/main" val="15586333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8" ma:contentTypeDescription="Create a new document." ma:contentTypeScope="" ma:versionID="dc6deb05df7d1fcd95eb88bf1a5a26f4">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8258fb5370106c49cde09acdb6d5137d"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_Flow_SignoffStatu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407c16c-d400-4155-af4b-d0582c07d4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b8b45f8-435e-402c-b129-c8853cba6318}" ma:internalName="TaxCatchAll" ma:showField="CatchAllData" ma:web="ead97cfe-a968-427f-b02b-893e6ba035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ad97cfe-a968-427f-b02b-893e6ba0355a" xsi:nil="true"/>
    <_Flow_SignoffStatus xmlns="c53071f4-7f44-43fd-895c-8e7b6a3746b0" xsi:nil="true"/>
    <lcf76f155ced4ddcb4097134ff3c332f xmlns="c53071f4-7f44-43fd-895c-8e7b6a3746b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D85081-81EB-4B9A-8EC5-E0F05B2A05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3071f4-7f44-43fd-895c-8e7b6a3746b0"/>
    <ds:schemaRef ds:uri="ead97cfe-a968-427f-b02b-893e6ba035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80071C4-17CD-43D7-BC22-D8FE057F2841}">
  <ds:schemaRefs>
    <ds:schemaRef ds:uri="http://schemas.microsoft.com/office/2006/metadata/properties"/>
    <ds:schemaRef ds:uri="http://schemas.microsoft.com/office/infopath/2007/PartnerControls"/>
    <ds:schemaRef ds:uri="ead97cfe-a968-427f-b02b-893e6ba0355a"/>
    <ds:schemaRef ds:uri="c53071f4-7f44-43fd-895c-8e7b6a3746b0"/>
  </ds:schemaRefs>
</ds:datastoreItem>
</file>

<file path=customXml/itemProps3.xml><?xml version="1.0" encoding="utf-8"?>
<ds:datastoreItem xmlns:ds="http://schemas.openxmlformats.org/officeDocument/2006/customXml" ds:itemID="{E304C204-CA38-4899-90D9-00DFF3A39E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516</Words>
  <Application>Microsoft Office PowerPoint</Application>
  <PresentationFormat>Widescreen</PresentationFormat>
  <Paragraphs>57</Paragraphs>
  <Slides>12</Slides>
  <Notes>0</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12</vt:i4>
      </vt:variant>
    </vt:vector>
  </HeadingPairs>
  <TitlesOfParts>
    <vt:vector size="18" baseType="lpstr">
      <vt:lpstr>Arial</vt:lpstr>
      <vt:lpstr>Calibri</vt:lpstr>
      <vt:lpstr>Office Theme</vt:lpstr>
      <vt:lpstr>Custom Design</vt:lpstr>
      <vt:lpstr>1_Custom Design</vt:lpstr>
      <vt:lpstr>3_Custom Design</vt:lpstr>
      <vt:lpstr>Food labels   </vt:lpstr>
      <vt:lpstr>Food labels</vt:lpstr>
      <vt:lpstr>Food labels</vt:lpstr>
      <vt:lpstr>Date marks </vt:lpstr>
      <vt:lpstr>‘Use by’</vt:lpstr>
      <vt:lpstr>‘Best before’ </vt:lpstr>
      <vt:lpstr>Storage instructions</vt:lpstr>
      <vt:lpstr>Where should these foods be stored? </vt:lpstr>
      <vt:lpstr>Ingredients</vt:lpstr>
      <vt:lpstr>The most common allergens are present in:</vt:lpstr>
      <vt:lpstr>Foods that do not have labels </vt:lpstr>
      <vt:lpstr>Food labels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Alexander White</cp:lastModifiedBy>
  <cp:revision>38</cp:revision>
  <dcterms:created xsi:type="dcterms:W3CDTF">2018-10-10T09:22:08Z</dcterms:created>
  <dcterms:modified xsi:type="dcterms:W3CDTF">2023-10-20T14:12:04Z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ies>
</file>