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sldIdLst>
    <p:sldId id="256" r:id="rId8"/>
    <p:sldId id="259" r:id="rId9"/>
    <p:sldId id="262" r:id="rId10"/>
    <p:sldId id="263" r:id="rId11"/>
    <p:sldId id="264" r:id="rId12"/>
    <p:sldId id="265" r:id="rId13"/>
    <p:sldId id="266" r:id="rId14"/>
    <p:sldId id="267" r:id="rId15"/>
    <p:sldId id="268" r:id="rId16"/>
    <p:sldId id="271" r:id="rId17"/>
    <p:sldId id="272" r:id="rId18"/>
    <p:sldId id="274" r:id="rId19"/>
    <p:sldId id="276" r:id="rId20"/>
    <p:sldId id="277" r:id="rId21"/>
    <p:sldId id="278" r:id="rId22"/>
    <p:sldId id="280" r:id="rId23"/>
    <p:sldId id="281" r:id="rId24"/>
    <p:sldId id="282" r:id="rId25"/>
    <p:sldId id="283" r:id="rId26"/>
    <p:sldId id="26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6CB8"/>
    <a:srgbClr val="FF6699"/>
    <a:srgbClr val="FCE3C2"/>
    <a:srgbClr val="EF9F3F"/>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5"/>
    <p:restoredTop sz="94655"/>
  </p:normalViewPr>
  <p:slideViewPr>
    <p:cSldViewPr snapToGrid="0" snapToObjects="1">
      <p:cViewPr varScale="1">
        <p:scale>
          <a:sx n="89" d="100"/>
          <a:sy n="89" d="100"/>
        </p:scale>
        <p:origin x="75" y="14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White" userId="3da70261-e0e7-408d-aace-eb577feade9e" providerId="ADAL" clId="{9ACC3E0A-8EB4-404A-8A34-6C79DAB6688D}"/>
    <pc:docChg chg="modMainMaster">
      <pc:chgData name="Alexander White" userId="3da70261-e0e7-408d-aace-eb577feade9e" providerId="ADAL" clId="{9ACC3E0A-8EB4-404A-8A34-6C79DAB6688D}" dt="2023-08-14T13:04:28.777" v="3"/>
      <pc:docMkLst>
        <pc:docMk/>
      </pc:docMkLst>
      <pc:sldMasterChg chg="modSp mod">
        <pc:chgData name="Alexander White" userId="3da70261-e0e7-408d-aace-eb577feade9e" providerId="ADAL" clId="{9ACC3E0A-8EB4-404A-8A34-6C79DAB6688D}" dt="2023-08-14T13:04:16.818" v="0"/>
        <pc:sldMasterMkLst>
          <pc:docMk/>
          <pc:sldMasterMk cId="1328885048" sldId="2147483648"/>
        </pc:sldMasterMkLst>
        <pc:spChg chg="mod">
          <ac:chgData name="Alexander White" userId="3da70261-e0e7-408d-aace-eb577feade9e" providerId="ADAL" clId="{9ACC3E0A-8EB4-404A-8A34-6C79DAB6688D}" dt="2023-08-14T13:04:16.818" v="0"/>
          <ac:spMkLst>
            <pc:docMk/>
            <pc:sldMasterMk cId="1328885048" sldId="2147483648"/>
            <ac:spMk id="9" creationId="{00000000-0000-0000-0000-000000000000}"/>
          </ac:spMkLst>
        </pc:spChg>
      </pc:sldMasterChg>
      <pc:sldMasterChg chg="modSp mod">
        <pc:chgData name="Alexander White" userId="3da70261-e0e7-408d-aace-eb577feade9e" providerId="ADAL" clId="{9ACC3E0A-8EB4-404A-8A34-6C79DAB6688D}" dt="2023-08-14T13:04:20.637" v="1"/>
        <pc:sldMasterMkLst>
          <pc:docMk/>
          <pc:sldMasterMk cId="1498317190" sldId="2147483650"/>
        </pc:sldMasterMkLst>
        <pc:spChg chg="mod">
          <ac:chgData name="Alexander White" userId="3da70261-e0e7-408d-aace-eb577feade9e" providerId="ADAL" clId="{9ACC3E0A-8EB4-404A-8A34-6C79DAB6688D}" dt="2023-08-14T13:04:20.637" v="1"/>
          <ac:spMkLst>
            <pc:docMk/>
            <pc:sldMasterMk cId="1498317190" sldId="2147483650"/>
            <ac:spMk id="9" creationId="{00000000-0000-0000-0000-000000000000}"/>
          </ac:spMkLst>
        </pc:spChg>
      </pc:sldMasterChg>
      <pc:sldMasterChg chg="modSp mod">
        <pc:chgData name="Alexander White" userId="3da70261-e0e7-408d-aace-eb577feade9e" providerId="ADAL" clId="{9ACC3E0A-8EB4-404A-8A34-6C79DAB6688D}" dt="2023-08-14T13:04:24.470" v="2"/>
        <pc:sldMasterMkLst>
          <pc:docMk/>
          <pc:sldMasterMk cId="1822393236" sldId="2147483652"/>
        </pc:sldMasterMkLst>
        <pc:spChg chg="mod">
          <ac:chgData name="Alexander White" userId="3da70261-e0e7-408d-aace-eb577feade9e" providerId="ADAL" clId="{9ACC3E0A-8EB4-404A-8A34-6C79DAB6688D}" dt="2023-08-14T13:04:24.470" v="2"/>
          <ac:spMkLst>
            <pc:docMk/>
            <pc:sldMasterMk cId="1822393236" sldId="2147483652"/>
            <ac:spMk id="9" creationId="{00000000-0000-0000-0000-000000000000}"/>
          </ac:spMkLst>
        </pc:spChg>
      </pc:sldMasterChg>
      <pc:sldMasterChg chg="modSp mod">
        <pc:chgData name="Alexander White" userId="3da70261-e0e7-408d-aace-eb577feade9e" providerId="ADAL" clId="{9ACC3E0A-8EB4-404A-8A34-6C79DAB6688D}" dt="2023-08-14T13:04:28.777" v="3"/>
        <pc:sldMasterMkLst>
          <pc:docMk/>
          <pc:sldMasterMk cId="1788143608" sldId="2147483656"/>
        </pc:sldMasterMkLst>
        <pc:spChg chg="mod">
          <ac:chgData name="Alexander White" userId="3da70261-e0e7-408d-aace-eb577feade9e" providerId="ADAL" clId="{9ACC3E0A-8EB4-404A-8A34-6C79DAB6688D}" dt="2023-08-14T13:04:28.777" v="3"/>
          <ac:spMkLst>
            <pc:docMk/>
            <pc:sldMasterMk cId="1788143608" sldId="2147483656"/>
            <ac:spMk id="8" creationId="{00000000-0000-0000-0000-000000000000}"/>
          </ac:spMkLst>
        </pc:sp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690955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hyperlink" Target="http://www.foodafactoflife.org.uk/" TargetMode="Externa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5.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2023</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hyperlink" Target="http://www.msc.org/" TargetMode="External"/><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hyperlink" Target="http://www.nhs.uk/Livewell/Goodfood/Pages/fish-shellfish.aspx" TargetMode="External"/><Relationship Id="rId1" Type="http://schemas.openxmlformats.org/officeDocument/2006/relationships/slideLayout" Target="../slideLayouts/slideLayout3.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3.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9.xml.rels><?xml version="1.0" encoding="UTF-8" standalone="yes"?>
<Relationships xmlns="http://schemas.openxmlformats.org/package/2006/relationships"><Relationship Id="rId13" Type="http://schemas.openxmlformats.org/officeDocument/2006/relationships/image" Target="../media/image82.png"/><Relationship Id="rId18" Type="http://schemas.openxmlformats.org/officeDocument/2006/relationships/image" Target="../media/image87.png"/><Relationship Id="rId26" Type="http://schemas.openxmlformats.org/officeDocument/2006/relationships/image" Target="../media/image95.png"/><Relationship Id="rId39" Type="http://schemas.openxmlformats.org/officeDocument/2006/relationships/image" Target="../media/image108.png"/><Relationship Id="rId21" Type="http://schemas.openxmlformats.org/officeDocument/2006/relationships/image" Target="../media/image90.png"/><Relationship Id="rId34" Type="http://schemas.openxmlformats.org/officeDocument/2006/relationships/image" Target="../media/image103.png"/><Relationship Id="rId42" Type="http://schemas.openxmlformats.org/officeDocument/2006/relationships/image" Target="../media/image111.png"/><Relationship Id="rId47" Type="http://schemas.openxmlformats.org/officeDocument/2006/relationships/image" Target="../media/image116.png"/><Relationship Id="rId7" Type="http://schemas.openxmlformats.org/officeDocument/2006/relationships/image" Target="../media/image76.png"/><Relationship Id="rId2" Type="http://schemas.openxmlformats.org/officeDocument/2006/relationships/image" Target="../media/image71.png"/><Relationship Id="rId16" Type="http://schemas.openxmlformats.org/officeDocument/2006/relationships/image" Target="../media/image85.png"/><Relationship Id="rId29" Type="http://schemas.openxmlformats.org/officeDocument/2006/relationships/image" Target="../media/image98.png"/><Relationship Id="rId11" Type="http://schemas.openxmlformats.org/officeDocument/2006/relationships/image" Target="../media/image80.png"/><Relationship Id="rId24" Type="http://schemas.openxmlformats.org/officeDocument/2006/relationships/image" Target="../media/image93.png"/><Relationship Id="rId32" Type="http://schemas.openxmlformats.org/officeDocument/2006/relationships/image" Target="../media/image101.png"/><Relationship Id="rId37" Type="http://schemas.openxmlformats.org/officeDocument/2006/relationships/image" Target="../media/image106.png"/><Relationship Id="rId40" Type="http://schemas.openxmlformats.org/officeDocument/2006/relationships/image" Target="../media/image109.png"/><Relationship Id="rId45" Type="http://schemas.openxmlformats.org/officeDocument/2006/relationships/image" Target="../media/image114.png"/><Relationship Id="rId5" Type="http://schemas.openxmlformats.org/officeDocument/2006/relationships/image" Target="../media/image74.png"/><Relationship Id="rId15" Type="http://schemas.openxmlformats.org/officeDocument/2006/relationships/image" Target="../media/image84.png"/><Relationship Id="rId23" Type="http://schemas.openxmlformats.org/officeDocument/2006/relationships/image" Target="../media/image92.png"/><Relationship Id="rId28" Type="http://schemas.openxmlformats.org/officeDocument/2006/relationships/image" Target="../media/image97.png"/><Relationship Id="rId36" Type="http://schemas.openxmlformats.org/officeDocument/2006/relationships/image" Target="../media/image105.png"/><Relationship Id="rId49" Type="http://schemas.openxmlformats.org/officeDocument/2006/relationships/image" Target="../media/image118.png"/><Relationship Id="rId10" Type="http://schemas.openxmlformats.org/officeDocument/2006/relationships/image" Target="../media/image79.png"/><Relationship Id="rId19" Type="http://schemas.openxmlformats.org/officeDocument/2006/relationships/image" Target="../media/image88.png"/><Relationship Id="rId31" Type="http://schemas.openxmlformats.org/officeDocument/2006/relationships/image" Target="../media/image100.png"/><Relationship Id="rId44" Type="http://schemas.openxmlformats.org/officeDocument/2006/relationships/image" Target="../media/image113.png"/><Relationship Id="rId4" Type="http://schemas.openxmlformats.org/officeDocument/2006/relationships/image" Target="../media/image73.png"/><Relationship Id="rId9" Type="http://schemas.openxmlformats.org/officeDocument/2006/relationships/image" Target="../media/image78.png"/><Relationship Id="rId14" Type="http://schemas.openxmlformats.org/officeDocument/2006/relationships/image" Target="../media/image83.png"/><Relationship Id="rId22" Type="http://schemas.openxmlformats.org/officeDocument/2006/relationships/image" Target="../media/image91.png"/><Relationship Id="rId27" Type="http://schemas.openxmlformats.org/officeDocument/2006/relationships/image" Target="../media/image96.png"/><Relationship Id="rId30" Type="http://schemas.openxmlformats.org/officeDocument/2006/relationships/image" Target="../media/image99.png"/><Relationship Id="rId35" Type="http://schemas.openxmlformats.org/officeDocument/2006/relationships/image" Target="../media/image104.png"/><Relationship Id="rId43" Type="http://schemas.openxmlformats.org/officeDocument/2006/relationships/image" Target="../media/image112.png"/><Relationship Id="rId48" Type="http://schemas.openxmlformats.org/officeDocument/2006/relationships/image" Target="../media/image117.png"/><Relationship Id="rId8" Type="http://schemas.openxmlformats.org/officeDocument/2006/relationships/image" Target="../media/image77.png"/><Relationship Id="rId3" Type="http://schemas.openxmlformats.org/officeDocument/2006/relationships/image" Target="../media/image72.png"/><Relationship Id="rId12" Type="http://schemas.openxmlformats.org/officeDocument/2006/relationships/image" Target="../media/image81.png"/><Relationship Id="rId17" Type="http://schemas.openxmlformats.org/officeDocument/2006/relationships/image" Target="../media/image86.png"/><Relationship Id="rId25" Type="http://schemas.openxmlformats.org/officeDocument/2006/relationships/image" Target="../media/image94.png"/><Relationship Id="rId33" Type="http://schemas.openxmlformats.org/officeDocument/2006/relationships/image" Target="../media/image102.png"/><Relationship Id="rId38" Type="http://schemas.openxmlformats.org/officeDocument/2006/relationships/image" Target="../media/image107.png"/><Relationship Id="rId46" Type="http://schemas.openxmlformats.org/officeDocument/2006/relationships/image" Target="../media/image115.png"/><Relationship Id="rId20" Type="http://schemas.openxmlformats.org/officeDocument/2006/relationships/image" Target="../media/image89.png"/><Relationship Id="rId41" Type="http://schemas.openxmlformats.org/officeDocument/2006/relationships/image" Target="../media/image110.png"/><Relationship Id="rId1" Type="http://schemas.openxmlformats.org/officeDocument/2006/relationships/slideLayout" Target="../slideLayouts/slideLayout3.xml"/><Relationship Id="rId6" Type="http://schemas.openxmlformats.org/officeDocument/2006/relationships/image" Target="../media/image75.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Eatwell Guide</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0" indent="0">
              <a:buNone/>
              <a:defRPr/>
            </a:pPr>
            <a:r>
              <a:rPr lang="en-GB" sz="2000" dirty="0"/>
              <a:t>Fruit and vegetables  should make up just over a third of the food we eat each day.</a:t>
            </a:r>
          </a:p>
          <a:p>
            <a:pPr marL="0" indent="0">
              <a:buNone/>
              <a:defRPr/>
            </a:pPr>
            <a:r>
              <a:rPr lang="en-GB" sz="2000" dirty="0"/>
              <a:t>Aim to eat at least five portions of a variety of fruit and vegetables each day.</a:t>
            </a:r>
          </a:p>
          <a:p>
            <a:pPr marL="0" indent="0">
              <a:spcBef>
                <a:spcPct val="0"/>
              </a:spcBef>
              <a:buNone/>
              <a:defRPr/>
            </a:pPr>
            <a:endParaRPr lang="en-GB" sz="2000" dirty="0"/>
          </a:p>
          <a:p>
            <a:pPr marL="0" indent="0">
              <a:spcBef>
                <a:spcPct val="0"/>
              </a:spcBef>
              <a:buNone/>
              <a:defRPr/>
            </a:pPr>
            <a:r>
              <a:rPr lang="en-GB" sz="2000" dirty="0"/>
              <a:t>Choose from fresh, frozen, canned, dried or juiced. </a:t>
            </a:r>
          </a:p>
          <a:p>
            <a:pPr marL="0" indent="0">
              <a:spcBef>
                <a:spcPct val="0"/>
              </a:spcBef>
              <a:buNone/>
              <a:defRPr/>
            </a:pPr>
            <a:endParaRPr lang="en-US" altLang="en-US" sz="200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3"/>
          </p:nvPr>
        </p:nvSpPr>
        <p:spPr/>
        <p:txBody>
          <a:bodyPr>
            <a:normAutofit lnSpcReduction="10000"/>
          </a:bodyPr>
          <a:lstStyle/>
          <a:p>
            <a:pPr>
              <a:defRPr/>
            </a:pPr>
            <a:r>
              <a:rPr lang="en-GB" sz="2000" dirty="0"/>
              <a:t>A portion is 80g or any of these: </a:t>
            </a:r>
          </a:p>
          <a:p>
            <a:pPr marL="285750" indent="-285750">
              <a:buFont typeface="Arial" panose="020B0604020202020204" pitchFamily="34" charset="0"/>
              <a:buChar char="•"/>
              <a:defRPr/>
            </a:pPr>
            <a:r>
              <a:rPr lang="en-GB" sz="2000" dirty="0"/>
              <a:t>1 apple, banana, pear, orange or other similar-size fruit;</a:t>
            </a:r>
          </a:p>
          <a:p>
            <a:pPr marL="285750" indent="-285750">
              <a:buFont typeface="Arial" panose="020B0604020202020204" pitchFamily="34" charset="0"/>
              <a:buChar char="•"/>
              <a:defRPr/>
            </a:pPr>
            <a:r>
              <a:rPr lang="en-GB" sz="2000" dirty="0"/>
              <a:t>3 heaped tablespoons of vegetables;</a:t>
            </a:r>
          </a:p>
          <a:p>
            <a:pPr marL="285750" indent="-285750">
              <a:buFont typeface="Arial" panose="020B0604020202020204" pitchFamily="34" charset="0"/>
              <a:buChar char="•"/>
              <a:defRPr/>
            </a:pPr>
            <a:r>
              <a:rPr lang="en-GB" sz="2000" dirty="0"/>
              <a:t>a dessert bowl of salad;</a:t>
            </a:r>
          </a:p>
          <a:p>
            <a:pPr marL="285750" indent="-285750">
              <a:buFont typeface="Arial" panose="020B0604020202020204" pitchFamily="34" charset="0"/>
              <a:buChar char="•"/>
              <a:defRPr/>
            </a:pPr>
            <a:r>
              <a:rPr lang="en-GB" sz="2000" dirty="0"/>
              <a:t>30g of dried fruit </a:t>
            </a:r>
            <a:br>
              <a:rPr lang="en-GB" sz="2000" dirty="0"/>
            </a:br>
            <a:r>
              <a:rPr lang="en-GB" sz="1400" dirty="0"/>
              <a:t>(counts as a maximum of one portion a day);</a:t>
            </a:r>
          </a:p>
          <a:p>
            <a:pPr marL="285750" indent="-285750">
              <a:buFont typeface="Arial" panose="020B0604020202020204" pitchFamily="34" charset="0"/>
              <a:buChar char="•"/>
              <a:defRPr/>
            </a:pPr>
            <a:r>
              <a:rPr lang="en-GB" sz="2000" dirty="0"/>
              <a:t>150ml glass of fruit juice or smoothie </a:t>
            </a:r>
            <a:br>
              <a:rPr lang="en-GB" sz="2000" dirty="0"/>
            </a:br>
            <a:r>
              <a:rPr lang="en-GB" sz="1400" dirty="0"/>
              <a:t>(counts as a maximum of one portion a day).</a:t>
            </a:r>
          </a:p>
        </p:txBody>
      </p:sp>
      <p:sp>
        <p:nvSpPr>
          <p:cNvPr id="4" name="Title 3"/>
          <p:cNvSpPr>
            <a:spLocks noGrp="1"/>
          </p:cNvSpPr>
          <p:nvPr>
            <p:ph type="title"/>
          </p:nvPr>
        </p:nvSpPr>
        <p:spPr/>
        <p:txBody>
          <a:bodyPr/>
          <a:lstStyle/>
          <a:p>
            <a:r>
              <a:rPr lang="en-GB" dirty="0"/>
              <a:t>Fruit and vegetables</a:t>
            </a:r>
            <a:br>
              <a:rPr lang="en-GB" dirty="0"/>
            </a:br>
            <a:endParaRPr lang="en-US" dirty="0"/>
          </a:p>
        </p:txBody>
      </p:sp>
      <p:grpSp>
        <p:nvGrpSpPr>
          <p:cNvPr id="5" name="Group 24"/>
          <p:cNvGrpSpPr>
            <a:grpSpLocks/>
          </p:cNvGrpSpPr>
          <p:nvPr/>
        </p:nvGrpSpPr>
        <p:grpSpPr bwMode="auto">
          <a:xfrm>
            <a:off x="311545" y="4661068"/>
            <a:ext cx="5765730" cy="2264890"/>
            <a:chOff x="2152540" y="4404484"/>
            <a:chExt cx="6724481" cy="2453516"/>
          </a:xfrm>
        </p:grpSpPr>
        <p:pic>
          <p:nvPicPr>
            <p:cNvPr id="6" name="Picture 25" descr="Eatwell guide 2016 VEG items-21.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2730" y="5436667"/>
              <a:ext cx="1427116" cy="128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6" descr="Eatwell guide 2016 VEG items-18.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644742">
              <a:off x="3666625" y="4709418"/>
              <a:ext cx="1219200" cy="111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7" descr="Eatwell guide 2016 VEG items-12.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1293" y="5367815"/>
              <a:ext cx="1163307" cy="76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8" descr="Eatwell guide 2016 VEG items-6.ps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64872" y="4404484"/>
              <a:ext cx="1163307" cy="137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9" descr="Eatwell guide 2016 VEG items-1.ps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9948" y="4613881"/>
              <a:ext cx="1163307" cy="116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0" descr="Eatwell guide 2016 VEG items-2.psd"/>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60773" y="5445291"/>
              <a:ext cx="926653" cy="116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1" descr="Eatwell guide 2016 VEG items-3.psd"/>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643438">
              <a:off x="6417929" y="4711353"/>
              <a:ext cx="1127773" cy="186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2" descr="Eatwell guide 2016 VEG items-4.psd"/>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193762" y="5605266"/>
              <a:ext cx="1163307" cy="98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3" descr="Eatwell guide 2016 VEG items-5.psd"/>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533468">
              <a:off x="6189215" y="4768236"/>
              <a:ext cx="837158" cy="114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4" descr="Eatwell guide 2016 VEG items-7.psd"/>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773219" y="5625689"/>
              <a:ext cx="1279638" cy="79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5" descr="Eatwell guide 2016 VEG items-14.psd"/>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626131" y="5866067"/>
              <a:ext cx="1633416" cy="816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6" descr="Eatwell guide 2016 VEG items-11.psd"/>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285518" y="4686149"/>
              <a:ext cx="1369099" cy="11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7" descr="Eatwell guide 2016 VEG items-15.psd"/>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894702" y="4700511"/>
              <a:ext cx="1696489" cy="112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8" descr="Eatwell guide 2016 VEG items-13.psd"/>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772547" y="4638451"/>
              <a:ext cx="1561317" cy="1139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9" descr="Eatwell guide 2016 VEG items-9.psd"/>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678520" y="5576390"/>
              <a:ext cx="994952" cy="950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0" descr="Eatwell guide 2016 VEG items-8.psd"/>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258420" y="5402091"/>
              <a:ext cx="857903" cy="73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1" descr="Eatwell guide 2016 VEG items-10.psd"/>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552749" y="6135598"/>
              <a:ext cx="732769" cy="53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2" descr="Eatwell guide 2016 VEG items-16.psd"/>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7657821" y="5494504"/>
              <a:ext cx="1219200" cy="865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3" descr="Eatwell guide 2016 VEG items-22.psd"/>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7413039" y="5931408"/>
              <a:ext cx="1219200" cy="92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4" descr="Eatwell guide 2016 VEG items-17.psd"/>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152540" y="5304200"/>
              <a:ext cx="1791497" cy="1289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5" descr="Eatwell guide 2016 VEG items-19.psd"/>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3553205" y="5166950"/>
              <a:ext cx="1076289" cy="99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6" descr="Eatwell guide 2016 VEG items-20.psd"/>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3028640" y="5277583"/>
              <a:ext cx="999080" cy="106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69129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0" indent="0">
              <a:buNone/>
              <a:defRPr/>
            </a:pPr>
            <a:r>
              <a:rPr lang="en-GB" sz="2000" dirty="0"/>
              <a:t>Starchy food should make up just over a third of the </a:t>
            </a:r>
            <a:br>
              <a:rPr lang="en-GB" sz="2000" dirty="0"/>
            </a:br>
            <a:r>
              <a:rPr lang="en-GB" sz="2000" dirty="0"/>
              <a:t>food we eat.</a:t>
            </a:r>
          </a:p>
          <a:p>
            <a:pPr marL="0" indent="0">
              <a:buNone/>
              <a:defRPr/>
            </a:pPr>
            <a:r>
              <a:rPr lang="en-GB" sz="2000" dirty="0"/>
              <a:t>Choose higher-fibre, wholegrain varieties when you can by purchasing </a:t>
            </a:r>
            <a:r>
              <a:rPr lang="en-GB" sz="2000" dirty="0" err="1"/>
              <a:t>wholewheat</a:t>
            </a:r>
            <a:r>
              <a:rPr lang="en-GB" sz="2000" dirty="0"/>
              <a:t> pasta, brown rice, or simply leaving the skins on potatoes.</a:t>
            </a:r>
          </a:p>
          <a:p>
            <a:pPr marL="0" indent="0">
              <a:spcBef>
                <a:spcPct val="0"/>
              </a:spcBef>
              <a:buNone/>
              <a:defRPr/>
            </a:pPr>
            <a:endParaRPr lang="en-US" altLang="en-US" sz="200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3"/>
          </p:nvPr>
        </p:nvSpPr>
        <p:spPr/>
        <p:txBody>
          <a:bodyPr>
            <a:normAutofit/>
          </a:bodyPr>
          <a:lstStyle/>
          <a:p>
            <a:pPr>
              <a:defRPr/>
            </a:pPr>
            <a:r>
              <a:rPr lang="en-GB" sz="2000" dirty="0"/>
              <a:t>Base your meals around starchy carbohydrate foods:</a:t>
            </a:r>
          </a:p>
          <a:p>
            <a:pPr>
              <a:defRPr/>
            </a:pPr>
            <a:r>
              <a:rPr lang="en-GB" sz="2000" dirty="0"/>
              <a:t>• start the day with a wholegrain breakfast cereal - choose one lower in salt and sugars;</a:t>
            </a:r>
          </a:p>
          <a:p>
            <a:pPr>
              <a:defRPr/>
            </a:pPr>
            <a:r>
              <a:rPr lang="en-GB" sz="2000" dirty="0"/>
              <a:t>• have a sandwich for lunch;</a:t>
            </a:r>
          </a:p>
          <a:p>
            <a:pPr>
              <a:defRPr/>
            </a:pPr>
            <a:r>
              <a:rPr lang="en-GB" sz="2000" dirty="0"/>
              <a:t>• round off the day with potatoes, pasta or rice as a base for your evening meal.</a:t>
            </a:r>
          </a:p>
        </p:txBody>
      </p:sp>
      <p:sp>
        <p:nvSpPr>
          <p:cNvPr id="4" name="Title 3"/>
          <p:cNvSpPr>
            <a:spLocks noGrp="1"/>
          </p:cNvSpPr>
          <p:nvPr>
            <p:ph type="title"/>
          </p:nvPr>
        </p:nvSpPr>
        <p:spPr/>
        <p:txBody>
          <a:bodyPr/>
          <a:lstStyle/>
          <a:p>
            <a:r>
              <a:rPr lang="en-GB" dirty="0"/>
              <a:t>Potatoes, bread, rice, pasta and other starchy carbohydrates</a:t>
            </a:r>
          </a:p>
        </p:txBody>
      </p:sp>
      <p:grpSp>
        <p:nvGrpSpPr>
          <p:cNvPr id="5" name="Group 13"/>
          <p:cNvGrpSpPr>
            <a:grpSpLocks/>
          </p:cNvGrpSpPr>
          <p:nvPr/>
        </p:nvGrpSpPr>
        <p:grpSpPr bwMode="auto">
          <a:xfrm>
            <a:off x="6937892" y="4474770"/>
            <a:ext cx="5032037" cy="2243734"/>
            <a:chOff x="2915891" y="4211717"/>
            <a:chExt cx="5726992" cy="2497224"/>
          </a:xfrm>
        </p:grpSpPr>
        <p:pic>
          <p:nvPicPr>
            <p:cNvPr id="6" name="Picture 14" descr="Eatwell guide 2016 CARBS items-2.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62779" y="5028438"/>
              <a:ext cx="1219200" cy="158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Eatwell guide 2016 CARBS items-3.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0746" y="5020093"/>
              <a:ext cx="1006414" cy="139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Eatwell guide 2016 CARBS items-1.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77752" y="4211717"/>
              <a:ext cx="1482945" cy="161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Eatwell guide 2016 CARBS items-6.ps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7035344">
              <a:off x="6247329" y="4734795"/>
              <a:ext cx="1809882" cy="196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descr="Eatwell guide 2016 CARBS items-7.ps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35135" y="4683080"/>
              <a:ext cx="807748" cy="1190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descr="Eatwell guide 2016 CARBS items-8.psd"/>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37459" y="5108731"/>
              <a:ext cx="888523" cy="1309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descr="Eatwell guide 2016 CARBS items-5.psd"/>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57428" y="5152475"/>
              <a:ext cx="937109" cy="151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descr="Eatwell guide 2016 CARBS items-4.psd"/>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27886" y="5262765"/>
              <a:ext cx="1529542" cy="1124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2" descr="Eatwell guide 2016 CARBS items-10.psd"/>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915891" y="5774012"/>
              <a:ext cx="1044698" cy="93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3" descr="Eatwell guide 2016 CARBS items-9.psd"/>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453971" y="5640602"/>
              <a:ext cx="1682496" cy="90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1591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a:buNone/>
              <a:defRPr/>
            </a:pPr>
            <a:r>
              <a:rPr lang="en-GB" sz="2000" b="1" dirty="0"/>
              <a:t>Why choose wholegrain?</a:t>
            </a:r>
          </a:p>
          <a:p>
            <a:pPr marL="0" indent="0">
              <a:buNone/>
              <a:defRPr/>
            </a:pPr>
            <a:r>
              <a:rPr lang="en-GB" sz="2000" dirty="0"/>
              <a:t>Wholegrain food contains more fibre than white or refined starchy food, and often more of other nutrients. We also digest wholegrain food more slowly so it can help us feel full for longer. </a:t>
            </a:r>
          </a:p>
          <a:p>
            <a:pPr marL="0" indent="0">
              <a:spcBef>
                <a:spcPct val="0"/>
              </a:spcBef>
              <a:buNone/>
              <a:defRPr/>
            </a:pPr>
            <a:endParaRPr lang="en-US" altLang="en-US" sz="2000" dirty="0">
              <a:latin typeface="Arial" panose="020B0604020202020204" pitchFamily="34" charset="0"/>
              <a:cs typeface="Arial" panose="020B0604020202020204" pitchFamily="34" charset="0"/>
            </a:endParaRPr>
          </a:p>
          <a:p>
            <a:pPr marL="0" indent="0">
              <a:spcBef>
                <a:spcPct val="0"/>
              </a:spcBef>
              <a:buNone/>
              <a:defRPr/>
            </a:pPr>
            <a:r>
              <a:rPr lang="en-GB" altLang="en-US" sz="2000" dirty="0">
                <a:latin typeface="Arial" panose="020B0604020202020204" pitchFamily="34" charset="0"/>
                <a:cs typeface="Arial" panose="020B0604020202020204" pitchFamily="34" charset="0"/>
              </a:rPr>
              <a:t>Remember, you can also purchase high fibre white versions of bread and pasta which will help to increase your fibre intake.</a:t>
            </a:r>
          </a:p>
          <a:p>
            <a:pPr marL="0" indent="0">
              <a:spcBef>
                <a:spcPct val="0"/>
              </a:spcBef>
              <a:buNone/>
              <a:defRPr/>
            </a:pPr>
            <a:endParaRPr lang="en-US" altLang="en-US" sz="200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3"/>
          </p:nvPr>
        </p:nvSpPr>
        <p:spPr/>
        <p:txBody>
          <a:bodyPr>
            <a:normAutofit/>
          </a:bodyPr>
          <a:lstStyle/>
          <a:p>
            <a:pPr>
              <a:defRPr/>
            </a:pPr>
            <a:r>
              <a:rPr lang="en-GB" sz="2000" dirty="0"/>
              <a:t>Wholegrain food includes:</a:t>
            </a:r>
          </a:p>
          <a:p>
            <a:pPr marL="285750" indent="-285750">
              <a:buFont typeface="Arial" panose="020B0604020202020204" pitchFamily="34" charset="0"/>
              <a:buChar char="•"/>
              <a:defRPr/>
            </a:pPr>
            <a:r>
              <a:rPr lang="en-GB" sz="2000" dirty="0"/>
              <a:t>wholemeal and wholegrain bread, pitta and chapatti;</a:t>
            </a:r>
          </a:p>
          <a:p>
            <a:pPr marL="285750" indent="-285750">
              <a:buFont typeface="Arial" panose="020B0604020202020204" pitchFamily="34" charset="0"/>
              <a:buChar char="•"/>
              <a:defRPr/>
            </a:pPr>
            <a:r>
              <a:rPr lang="en-GB" sz="2000" dirty="0" err="1"/>
              <a:t>wholewheat</a:t>
            </a:r>
            <a:r>
              <a:rPr lang="en-GB" sz="2000" dirty="0"/>
              <a:t> pasta;</a:t>
            </a:r>
          </a:p>
          <a:p>
            <a:pPr marL="285750" indent="-285750">
              <a:buFont typeface="Arial" panose="020B0604020202020204" pitchFamily="34" charset="0"/>
              <a:buChar char="•"/>
              <a:defRPr/>
            </a:pPr>
            <a:r>
              <a:rPr lang="en-GB" sz="2000" dirty="0"/>
              <a:t>brown rice;</a:t>
            </a:r>
          </a:p>
          <a:p>
            <a:pPr marL="285750" indent="-285750">
              <a:buFont typeface="Arial" panose="020B0604020202020204" pitchFamily="34" charset="0"/>
              <a:buChar char="•"/>
              <a:defRPr/>
            </a:pPr>
            <a:r>
              <a:rPr lang="en-GB" sz="2000" dirty="0"/>
              <a:t>wholegrain breakfast cereals and whole oats.</a:t>
            </a:r>
          </a:p>
        </p:txBody>
      </p:sp>
      <p:sp>
        <p:nvSpPr>
          <p:cNvPr id="4" name="Title 3"/>
          <p:cNvSpPr>
            <a:spLocks noGrp="1"/>
          </p:cNvSpPr>
          <p:nvPr>
            <p:ph type="title"/>
          </p:nvPr>
        </p:nvSpPr>
        <p:spPr/>
        <p:txBody>
          <a:bodyPr/>
          <a:lstStyle/>
          <a:p>
            <a:r>
              <a:rPr lang="en-GB" dirty="0"/>
              <a:t>Potatoes, bread, rice, pasta and other starchy carbohydrates</a:t>
            </a:r>
          </a:p>
        </p:txBody>
      </p:sp>
      <p:grpSp>
        <p:nvGrpSpPr>
          <p:cNvPr id="5" name="Group 13"/>
          <p:cNvGrpSpPr>
            <a:grpSpLocks/>
          </p:cNvGrpSpPr>
          <p:nvPr/>
        </p:nvGrpSpPr>
        <p:grpSpPr bwMode="auto">
          <a:xfrm>
            <a:off x="6937892" y="4474770"/>
            <a:ext cx="5032037" cy="2243734"/>
            <a:chOff x="2915891" y="4211717"/>
            <a:chExt cx="5726992" cy="2497224"/>
          </a:xfrm>
        </p:grpSpPr>
        <p:pic>
          <p:nvPicPr>
            <p:cNvPr id="6" name="Picture 14" descr="Eatwell guide 2016 CARBS items-2.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62779" y="5028438"/>
              <a:ext cx="1219200" cy="158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Eatwell guide 2016 CARBS items-3.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0746" y="4921873"/>
              <a:ext cx="1006414" cy="139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Eatwell guide 2016 CARBS items-1.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77752" y="4211717"/>
              <a:ext cx="1482945" cy="161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Eatwell guide 2016 CARBS items-6.ps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84389" y="4649659"/>
              <a:ext cx="1850746" cy="1917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descr="Eatwell guide 2016 CARBS items-7.ps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35135" y="4683080"/>
              <a:ext cx="807748" cy="1190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descr="Eatwell guide 2016 CARBS items-8.psd"/>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20796" y="5002492"/>
              <a:ext cx="888523" cy="1309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descr="Eatwell guide 2016 CARBS items-5.psd"/>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40764" y="5073404"/>
              <a:ext cx="937109" cy="151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descr="Eatwell guide 2016 CARBS items-4.psd"/>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27886" y="5262765"/>
              <a:ext cx="1529542" cy="1124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2" descr="Eatwell guide 2016 CARBS items-10.psd"/>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915891" y="5774012"/>
              <a:ext cx="1044698" cy="93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3" descr="Eatwell guide 2016 CARBS items-9.psd"/>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453971" y="5640602"/>
              <a:ext cx="1682496" cy="90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65327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Beans, pulses, fish, eggs, meat and other proteins</a:t>
            </a:r>
          </a:p>
        </p:txBody>
      </p:sp>
      <p:sp>
        <p:nvSpPr>
          <p:cNvPr id="3" name="Subtitle 2"/>
          <p:cNvSpPr>
            <a:spLocks noGrp="1"/>
          </p:cNvSpPr>
          <p:nvPr>
            <p:ph type="subTitle" idx="1"/>
          </p:nvPr>
        </p:nvSpPr>
        <p:spPr>
          <a:xfrm>
            <a:off x="1169274" y="2571091"/>
            <a:ext cx="9719999" cy="3746582"/>
          </a:xfrm>
        </p:spPr>
        <p:txBody>
          <a:bodyPr/>
          <a:lstStyle/>
          <a:p>
            <a:pPr marL="0" indent="0">
              <a:buNone/>
              <a:defRPr/>
            </a:pPr>
            <a:r>
              <a:rPr lang="en-GB" sz="2000" dirty="0">
                <a:latin typeface="Arial" panose="020B0604020202020204" pitchFamily="34" charset="0"/>
                <a:cs typeface="Arial" panose="020B0604020202020204" pitchFamily="34" charset="0"/>
              </a:rPr>
              <a:t>These foods are sources of protein, vitamins and minerals, so it is important to eat some foods from this group.</a:t>
            </a:r>
          </a:p>
          <a:p>
            <a:pPr marL="0" indent="0">
              <a:buNone/>
              <a:defRPr/>
            </a:pPr>
            <a:r>
              <a:rPr lang="en-GB" sz="2000" dirty="0">
                <a:latin typeface="Arial" panose="020B0604020202020204" pitchFamily="34" charset="0"/>
                <a:cs typeface="Arial" panose="020B0604020202020204" pitchFamily="34" charset="0"/>
              </a:rPr>
              <a:t>Beans, peas and lentils (which are all types of pulses, sometimes called ‘legumes’) are good alternatives to meat because they’re naturally very low in fat, and they’re high in fibre, protein and vitamins and minerals.  Other vegetable-based sources of protein include tofu, bean curd and mycoprotein.</a:t>
            </a:r>
          </a:p>
          <a:p>
            <a:pPr marL="0" indent="0">
              <a:buNone/>
              <a:defRPr/>
            </a:pPr>
            <a:r>
              <a:rPr lang="en-GB" sz="2000" dirty="0">
                <a:latin typeface="Arial" panose="020B0604020202020204" pitchFamily="34" charset="0"/>
                <a:cs typeface="Arial" panose="020B0604020202020204" pitchFamily="34" charset="0"/>
              </a:rPr>
              <a:t>Aim for at least two portions (2 x 140g) of fish a week, including a portion of oily fish. Most people should be eating more fish, but there are recommended limits for oily fish, crab and some types of white fish.*</a:t>
            </a:r>
          </a:p>
          <a:p>
            <a:pPr marL="0" indent="0">
              <a:buNone/>
            </a:pPr>
            <a:r>
              <a:rPr lang="en-GB" b="1" dirty="0"/>
              <a:t>*Please see </a:t>
            </a:r>
            <a:r>
              <a:rPr lang="en-GB" b="1" dirty="0">
                <a:solidFill>
                  <a:schemeClr val="tx2"/>
                </a:solidFill>
                <a:hlinkClick r:id="rId2"/>
              </a:rPr>
              <a:t>www.nhs.uk/Livewell/Goodfood/Pages/fish-shellfish.aspx </a:t>
            </a:r>
            <a:br>
              <a:rPr lang="en-GB" b="1" dirty="0">
                <a:solidFill>
                  <a:schemeClr val="tx2"/>
                </a:solidFill>
              </a:rPr>
            </a:br>
            <a:r>
              <a:rPr lang="en-GB" b="1" dirty="0"/>
              <a:t>Also</a:t>
            </a:r>
            <a:r>
              <a:rPr lang="en-GB" b="1" dirty="0">
                <a:solidFill>
                  <a:schemeClr val="tx2"/>
                </a:solidFill>
              </a:rPr>
              <a:t> </a:t>
            </a:r>
            <a:r>
              <a:rPr lang="en-GB" b="1" dirty="0">
                <a:solidFill>
                  <a:schemeClr val="tx2"/>
                </a:solidFill>
                <a:hlinkClick r:id="rId3"/>
              </a:rPr>
              <a:t>www.msc.org/</a:t>
            </a:r>
            <a:r>
              <a:rPr lang="en-GB" b="1" dirty="0">
                <a:solidFill>
                  <a:schemeClr val="tx2"/>
                </a:solidFill>
              </a:rPr>
              <a:t>  </a:t>
            </a:r>
            <a:r>
              <a:rPr lang="en-GB" b="1" dirty="0"/>
              <a:t>for more guidance on sustainably sourced fish.</a:t>
            </a:r>
          </a:p>
          <a:p>
            <a:pPr marL="0" indent="0">
              <a:buNone/>
            </a:pPr>
            <a:endParaRPr lang="en-GB" dirty="0"/>
          </a:p>
        </p:txBody>
      </p:sp>
      <p:grpSp>
        <p:nvGrpSpPr>
          <p:cNvPr id="4" name="Group 24"/>
          <p:cNvGrpSpPr>
            <a:grpSpLocks/>
          </p:cNvGrpSpPr>
          <p:nvPr/>
        </p:nvGrpSpPr>
        <p:grpSpPr bwMode="auto">
          <a:xfrm>
            <a:off x="7406355" y="4087130"/>
            <a:ext cx="4504486" cy="2728759"/>
            <a:chOff x="4413206" y="4330289"/>
            <a:chExt cx="4504547" cy="2728761"/>
          </a:xfrm>
        </p:grpSpPr>
        <p:pic>
          <p:nvPicPr>
            <p:cNvPr id="5" name="Picture 25" descr="Eatwell guide 2016 meat-fish items-8.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0345" y="5847400"/>
              <a:ext cx="1465252" cy="12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6" descr="Eatwell guide 2016 meat-fish items-10.ps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43372" y="4330289"/>
              <a:ext cx="1026079" cy="1248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7" descr="Eatwell guide 2016 meat-fish items-9.ps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60164" y="5369993"/>
              <a:ext cx="857589" cy="112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8" descr="Eatwell guide 2016 meat-fish items-3.psd"/>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27533" y="5516277"/>
              <a:ext cx="1067686" cy="93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9" descr="Eatwell guide 2016 meat-fish items-2.psd"/>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711022" y="6148167"/>
              <a:ext cx="1605287" cy="65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0" descr="Eatwell guide 2016 meat-fish items-1.psd"/>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439008" y="5847400"/>
              <a:ext cx="949802" cy="80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1" descr="Eatwell guide 2016 meat-fish items-6.psd"/>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413206" y="6011210"/>
              <a:ext cx="1249765" cy="100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2" descr="Eatwell guide 2016 meat-fish items-7.psd"/>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827522" y="6043695"/>
              <a:ext cx="1136149" cy="910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4" descr="Eatwell guide 2016 meat-fish items-4.psd"/>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843372" y="5714492"/>
              <a:ext cx="902084" cy="1057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00868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0" indent="0">
              <a:buNone/>
              <a:defRPr/>
            </a:pPr>
            <a:r>
              <a:rPr lang="en-GB" sz="2000" dirty="0"/>
              <a:t>Some types of meat are high in fat, particularly saturated fat. So, when you’re buying meat, remember that the type of cut or meat product you choose, and how you cook it, can make a big difference. </a:t>
            </a:r>
          </a:p>
          <a:p>
            <a:pPr marL="0" indent="0">
              <a:spcBef>
                <a:spcPct val="0"/>
              </a:spcBef>
              <a:buNone/>
              <a:defRPr/>
            </a:pPr>
            <a:endParaRPr lang="en-US" altLang="en-US" sz="2000" dirty="0">
              <a:latin typeface="Arial" panose="020B0604020202020204" pitchFamily="34" charset="0"/>
              <a:cs typeface="Arial" panose="020B0604020202020204" pitchFamily="34" charset="0"/>
            </a:endParaRPr>
          </a:p>
          <a:p>
            <a:pPr marL="0" indent="0">
              <a:spcBef>
                <a:spcPct val="0"/>
              </a:spcBef>
              <a:buNone/>
              <a:defRPr/>
            </a:pPr>
            <a:r>
              <a:rPr lang="en-GB" altLang="en-US" sz="2000" dirty="0">
                <a:latin typeface="Arial" panose="020B0604020202020204" pitchFamily="34" charset="0"/>
                <a:cs typeface="Arial" panose="020B0604020202020204" pitchFamily="34" charset="0"/>
              </a:rPr>
              <a:t>If you eat more than 90g of red or processed meat per day, try to cut down to no more than 70g per day. The term processed meat includes sausages, bacon, cured meats and reformed meat products.</a:t>
            </a:r>
          </a:p>
          <a:p>
            <a:pPr marL="0" indent="0">
              <a:spcBef>
                <a:spcPct val="0"/>
              </a:spcBef>
              <a:buNone/>
              <a:defRPr/>
            </a:pPr>
            <a:endParaRPr lang="en-US" altLang="en-US" sz="2000"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3"/>
          </p:nvPr>
        </p:nvSpPr>
        <p:spPr/>
        <p:txBody>
          <a:bodyPr>
            <a:normAutofit/>
          </a:bodyPr>
          <a:lstStyle/>
          <a:p>
            <a:pPr>
              <a:defRPr/>
            </a:pPr>
            <a:r>
              <a:rPr lang="en-GB" sz="2000" dirty="0"/>
              <a:t>To cut down on fat:</a:t>
            </a:r>
          </a:p>
          <a:p>
            <a:pPr marL="285750" indent="-285750">
              <a:buFont typeface="Arial" panose="020B0604020202020204" pitchFamily="34" charset="0"/>
              <a:buChar char="•"/>
              <a:defRPr/>
            </a:pPr>
            <a:r>
              <a:rPr lang="en-GB" sz="2000" dirty="0"/>
              <a:t>choose lean cuts of meat and go for leaner mince;</a:t>
            </a:r>
          </a:p>
          <a:p>
            <a:pPr marL="285750" indent="-285750">
              <a:buFont typeface="Arial" panose="020B0604020202020204" pitchFamily="34" charset="0"/>
              <a:buChar char="•"/>
              <a:defRPr/>
            </a:pPr>
            <a:r>
              <a:rPr lang="en-GB" sz="2000" dirty="0"/>
              <a:t>cut the fat off of meat and the skin off of chicken;</a:t>
            </a:r>
          </a:p>
          <a:p>
            <a:pPr marL="285750" indent="-285750">
              <a:buFont typeface="Arial" panose="020B0604020202020204" pitchFamily="34" charset="0"/>
              <a:buChar char="•"/>
              <a:defRPr/>
            </a:pPr>
            <a:r>
              <a:rPr lang="en-GB" sz="2000" dirty="0"/>
              <a:t>try to grill meat and fish instead of frying;</a:t>
            </a:r>
          </a:p>
          <a:p>
            <a:pPr marL="285750" indent="-285750">
              <a:buFont typeface="Arial" panose="020B0604020202020204" pitchFamily="34" charset="0"/>
              <a:buChar char="•"/>
              <a:defRPr/>
            </a:pPr>
            <a:r>
              <a:rPr lang="en-GB" sz="2000" dirty="0"/>
              <a:t>have a boiled or poached egg instead of fried. </a:t>
            </a:r>
          </a:p>
        </p:txBody>
      </p:sp>
      <p:sp>
        <p:nvSpPr>
          <p:cNvPr id="4" name="Title 3"/>
          <p:cNvSpPr>
            <a:spLocks noGrp="1"/>
          </p:cNvSpPr>
          <p:nvPr>
            <p:ph type="title"/>
          </p:nvPr>
        </p:nvSpPr>
        <p:spPr/>
        <p:txBody>
          <a:bodyPr/>
          <a:lstStyle/>
          <a:p>
            <a:r>
              <a:rPr lang="en-GB" dirty="0"/>
              <a:t>Beans, pulses, fish, eggs, meat and other proteins</a:t>
            </a:r>
          </a:p>
        </p:txBody>
      </p:sp>
      <p:grpSp>
        <p:nvGrpSpPr>
          <p:cNvPr id="5" name="Group 24"/>
          <p:cNvGrpSpPr>
            <a:grpSpLocks/>
          </p:cNvGrpSpPr>
          <p:nvPr/>
        </p:nvGrpSpPr>
        <p:grpSpPr bwMode="auto">
          <a:xfrm>
            <a:off x="7406355" y="4087130"/>
            <a:ext cx="4504486" cy="2728759"/>
            <a:chOff x="4413206" y="4330289"/>
            <a:chExt cx="4504547" cy="2728761"/>
          </a:xfrm>
        </p:grpSpPr>
        <p:pic>
          <p:nvPicPr>
            <p:cNvPr id="6" name="Picture 25" descr="Eatwell guide 2016 meat-fish items-8.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0345" y="5847400"/>
              <a:ext cx="1465252" cy="12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6" descr="Eatwell guide 2016 meat-fish items-10.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3372" y="4330289"/>
              <a:ext cx="1026079" cy="1248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7" descr="Eatwell guide 2016 meat-fish items-9.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0164" y="5369993"/>
              <a:ext cx="857589" cy="112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8" descr="Eatwell guide 2016 meat-fish items-3.ps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27533" y="5516277"/>
              <a:ext cx="1067686" cy="93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9" descr="Eatwell guide 2016 meat-fish items-2.ps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11022" y="6148167"/>
              <a:ext cx="1605287" cy="65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0" descr="Eatwell guide 2016 meat-fish items-1.psd"/>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39008" y="5847400"/>
              <a:ext cx="949802" cy="80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1" descr="Eatwell guide 2016 meat-fish items-6.psd"/>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13206" y="6011210"/>
              <a:ext cx="1249765" cy="100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2" descr="Eatwell guide 2016 meat-fish items-7.psd"/>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27522" y="6043695"/>
              <a:ext cx="1136149" cy="910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4" descr="Eatwell guide 2016 meat-fish items-4.psd"/>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843372" y="5714492"/>
              <a:ext cx="902084" cy="1057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90582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buFont typeface="Arial" panose="020B0604020202020204" pitchFamily="34" charset="0"/>
              <a:buChar char="•"/>
              <a:defRPr/>
            </a:pPr>
            <a:r>
              <a:rPr lang="en-GB" sz="2000" dirty="0"/>
              <a:t>Try to have some milk and dairy food (or dairy alternatives) such as cheese, yoghurt and </a:t>
            </a:r>
            <a:r>
              <a:rPr lang="en-GB" sz="2000" dirty="0" err="1"/>
              <a:t>fromage</a:t>
            </a:r>
            <a:r>
              <a:rPr lang="en-GB" sz="2000" dirty="0"/>
              <a:t> </a:t>
            </a:r>
            <a:r>
              <a:rPr lang="en-GB" sz="2000" dirty="0" err="1"/>
              <a:t>frais</a:t>
            </a:r>
            <a:r>
              <a:rPr lang="en-GB" sz="2000" dirty="0"/>
              <a:t>.</a:t>
            </a:r>
          </a:p>
          <a:p>
            <a:pPr>
              <a:buFont typeface="Arial" panose="020B0604020202020204" pitchFamily="34" charset="0"/>
              <a:buChar char="•"/>
              <a:defRPr/>
            </a:pPr>
            <a:r>
              <a:rPr lang="en-GB" sz="2000" dirty="0"/>
              <a:t>These are good sources of protein and vitamins, and they’re also an important source of calcium, which helps to keep our bones strong.</a:t>
            </a:r>
          </a:p>
          <a:p>
            <a:pPr>
              <a:buFont typeface="Arial" panose="020B0604020202020204" pitchFamily="34" charset="0"/>
              <a:buChar char="•"/>
              <a:defRPr/>
            </a:pPr>
            <a:r>
              <a:rPr lang="en-GB" sz="2000" dirty="0"/>
              <a:t>Some dairy food can be high in fat and saturated fat, but there are plenty of lower-fat options to choose from.</a:t>
            </a:r>
          </a:p>
          <a:p>
            <a:endParaRPr lang="en-GB" dirty="0"/>
          </a:p>
        </p:txBody>
      </p:sp>
      <p:sp>
        <p:nvSpPr>
          <p:cNvPr id="3" name="Text Placeholder 2"/>
          <p:cNvSpPr>
            <a:spLocks noGrp="1"/>
          </p:cNvSpPr>
          <p:nvPr>
            <p:ph type="body" sz="quarter" idx="3"/>
          </p:nvPr>
        </p:nvSpPr>
        <p:spPr>
          <a:xfrm>
            <a:off x="6398461" y="2760280"/>
            <a:ext cx="4320000" cy="3410811"/>
          </a:xfrm>
        </p:spPr>
        <p:txBody>
          <a:bodyPr>
            <a:normAutofit fontScale="62500" lnSpcReduction="20000"/>
          </a:bodyPr>
          <a:lstStyle/>
          <a:p>
            <a:r>
              <a:rPr lang="en-GB" sz="3200" dirty="0"/>
              <a:t>Go for lower fat and lower sugar products where possible. For example, try:</a:t>
            </a:r>
          </a:p>
          <a:p>
            <a:pPr marL="285750" indent="-285750">
              <a:buFont typeface="Arial" panose="020B0604020202020204" pitchFamily="34" charset="0"/>
              <a:buChar char="•"/>
            </a:pPr>
            <a:r>
              <a:rPr lang="en-GB" sz="2900" dirty="0"/>
              <a:t>1% fat milk which contains about half the fat of semi-skimmed milk without a noticeable change in taste or texture;</a:t>
            </a:r>
          </a:p>
          <a:p>
            <a:pPr marL="285750" indent="-285750">
              <a:buFont typeface="Arial" panose="020B0604020202020204" pitchFamily="34" charset="0"/>
              <a:buChar char="•"/>
            </a:pPr>
            <a:r>
              <a:rPr lang="en-GB" sz="2900" dirty="0"/>
              <a:t>reduced fat cheese which is also widely available;</a:t>
            </a:r>
          </a:p>
          <a:p>
            <a:pPr marL="285750" indent="-285750">
              <a:buFont typeface="Arial" panose="020B0604020202020204" pitchFamily="34" charset="0"/>
              <a:buChar char="•"/>
            </a:pPr>
            <a:r>
              <a:rPr lang="en-GB" sz="2900" dirty="0"/>
              <a:t>have a smaller amount of the full-fat varieties less often;</a:t>
            </a:r>
          </a:p>
          <a:p>
            <a:pPr marL="285750" indent="-285750">
              <a:buFont typeface="Arial" panose="020B0604020202020204" pitchFamily="34" charset="0"/>
              <a:buChar char="•"/>
            </a:pPr>
            <a:r>
              <a:rPr lang="en-GB" sz="2900" dirty="0"/>
              <a:t>going for unsweetened, calcium-fortified versions when buying dairy alternatives.</a:t>
            </a:r>
          </a:p>
          <a:p>
            <a:endParaRPr lang="en-GB" dirty="0"/>
          </a:p>
        </p:txBody>
      </p:sp>
      <p:sp>
        <p:nvSpPr>
          <p:cNvPr id="4" name="Title 3"/>
          <p:cNvSpPr>
            <a:spLocks noGrp="1"/>
          </p:cNvSpPr>
          <p:nvPr>
            <p:ph type="title"/>
          </p:nvPr>
        </p:nvSpPr>
        <p:spPr/>
        <p:txBody>
          <a:bodyPr/>
          <a:lstStyle/>
          <a:p>
            <a:r>
              <a:rPr lang="en-GB" dirty="0"/>
              <a:t>Dairy and alternatives</a:t>
            </a:r>
            <a:br>
              <a:rPr lang="en-GB" dirty="0"/>
            </a:br>
            <a:endParaRPr lang="en-GB" dirty="0"/>
          </a:p>
        </p:txBody>
      </p:sp>
      <p:grpSp>
        <p:nvGrpSpPr>
          <p:cNvPr id="5" name="Group 25"/>
          <p:cNvGrpSpPr>
            <a:grpSpLocks/>
          </p:cNvGrpSpPr>
          <p:nvPr/>
        </p:nvGrpSpPr>
        <p:grpSpPr bwMode="auto">
          <a:xfrm>
            <a:off x="10245020" y="4243021"/>
            <a:ext cx="1603375" cy="2159000"/>
            <a:chOff x="6285372" y="3273380"/>
            <a:chExt cx="2506870" cy="3376977"/>
          </a:xfrm>
        </p:grpSpPr>
        <p:pic>
          <p:nvPicPr>
            <p:cNvPr id="6" name="Picture 29" descr="Eatwell guide 2016 dairy items-3.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46044" y="3273380"/>
              <a:ext cx="1165759" cy="231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0" descr="Eatwell guide 2016 dairy items-4.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4372" y="4329004"/>
              <a:ext cx="909828" cy="1444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1" descr="Eatwell guide 2016 dairy items-5.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5372" y="4916506"/>
              <a:ext cx="804538" cy="93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2" descr="Eatwell guide 2016 dairy items-2.ps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14467" y="5121898"/>
              <a:ext cx="1277775" cy="93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3" descr="Eatwell guide 2016 dairy items-1.ps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56504" y="5466786"/>
              <a:ext cx="1209189" cy="118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31676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Oils and spreads</a:t>
            </a:r>
          </a:p>
        </p:txBody>
      </p:sp>
      <p:sp>
        <p:nvSpPr>
          <p:cNvPr id="3" name="Subtitle 2"/>
          <p:cNvSpPr>
            <a:spLocks noGrp="1"/>
          </p:cNvSpPr>
          <p:nvPr>
            <p:ph type="subTitle" idx="1"/>
          </p:nvPr>
        </p:nvSpPr>
        <p:spPr>
          <a:xfrm>
            <a:off x="1169274" y="2571091"/>
            <a:ext cx="9719999" cy="3746582"/>
          </a:xfrm>
        </p:spPr>
        <p:txBody>
          <a:bodyPr/>
          <a:lstStyle/>
          <a:p>
            <a:pPr marL="0" indent="0">
              <a:buNone/>
              <a:defRPr/>
            </a:pPr>
            <a:r>
              <a:rPr lang="en-GB" sz="2000" dirty="0">
                <a:latin typeface="Arial" panose="020B0604020202020204" pitchFamily="34" charset="0"/>
                <a:cs typeface="Arial" panose="020B0604020202020204" pitchFamily="34" charset="0"/>
              </a:rPr>
              <a:t>Although some fat in the diet is essential, generally we are eating too much saturated fat and need to reduce our consumption.</a:t>
            </a:r>
          </a:p>
          <a:p>
            <a:pPr marL="0" indent="0">
              <a:buNone/>
              <a:defRPr/>
            </a:pPr>
            <a:r>
              <a:rPr lang="en-GB" sz="2000" dirty="0">
                <a:latin typeface="Arial" panose="020B0604020202020204" pitchFamily="34" charset="0"/>
                <a:cs typeface="Arial" panose="020B0604020202020204" pitchFamily="34" charset="0"/>
              </a:rPr>
              <a:t>Unsaturated fats are healthier fats that are usually from plant sources and in liquid form as oil, for example vegetable oil, rapeseed oil and olive oil.</a:t>
            </a:r>
          </a:p>
          <a:p>
            <a:pPr marL="0" indent="0">
              <a:buNone/>
              <a:defRPr/>
            </a:pPr>
            <a:r>
              <a:rPr lang="en-GB" sz="2000" dirty="0">
                <a:latin typeface="Arial" panose="020B0604020202020204" pitchFamily="34" charset="0"/>
                <a:cs typeface="Arial" panose="020B0604020202020204" pitchFamily="34" charset="0"/>
              </a:rPr>
              <a:t>Swapping to unsaturated fats will help to reduce cholesterol in the blood, therefore it is important to get most of our fat from unsaturated oils.</a:t>
            </a:r>
          </a:p>
          <a:p>
            <a:pPr marL="0" indent="0">
              <a:buNone/>
              <a:defRPr/>
            </a:pPr>
            <a:r>
              <a:rPr lang="en-GB" sz="2000" dirty="0">
                <a:latin typeface="Arial" panose="020B0604020202020204" pitchFamily="34" charset="0"/>
                <a:cs typeface="Arial" panose="020B0604020202020204" pitchFamily="34" charset="0"/>
              </a:rPr>
              <a:t>Choosing lower fat spreads, as opposed to butter, is a good way to reduce your saturated fat intake.</a:t>
            </a:r>
          </a:p>
          <a:p>
            <a:pPr marL="0" indent="0">
              <a:buNone/>
              <a:defRPr/>
            </a:pPr>
            <a:r>
              <a:rPr lang="en-GB" sz="2000" dirty="0">
                <a:latin typeface="Arial" panose="020B0604020202020204" pitchFamily="34" charset="0"/>
                <a:cs typeface="Arial" panose="020B0604020202020204" pitchFamily="34" charset="0"/>
              </a:rPr>
              <a:t>Remember that all types of fat are high in energy and should be limited in the diet.</a:t>
            </a:r>
          </a:p>
          <a:p>
            <a:pPr marL="0" indent="0">
              <a:buNone/>
            </a:pPr>
            <a:endParaRPr lang="en-GB" dirty="0"/>
          </a:p>
        </p:txBody>
      </p:sp>
      <p:grpSp>
        <p:nvGrpSpPr>
          <p:cNvPr id="4" name="Group 34"/>
          <p:cNvGrpSpPr>
            <a:grpSpLocks/>
          </p:cNvGrpSpPr>
          <p:nvPr/>
        </p:nvGrpSpPr>
        <p:grpSpPr bwMode="auto">
          <a:xfrm>
            <a:off x="9737375" y="4638675"/>
            <a:ext cx="1916112" cy="2219325"/>
            <a:chOff x="6859745" y="4544038"/>
            <a:chExt cx="758422" cy="878310"/>
          </a:xfrm>
        </p:grpSpPr>
        <p:pic>
          <p:nvPicPr>
            <p:cNvPr id="5" name="Picture 35" descr="Eatwell guide 2016 oil items-1.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34703" y="4544038"/>
              <a:ext cx="283464" cy="65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6" descr="Eatwell guide 2016 oil items-2.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9745" y="4773124"/>
              <a:ext cx="637032" cy="64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63979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Hydration</a:t>
            </a:r>
          </a:p>
        </p:txBody>
      </p:sp>
      <p:sp>
        <p:nvSpPr>
          <p:cNvPr id="3" name="Subtitle 2"/>
          <p:cNvSpPr>
            <a:spLocks noGrp="1"/>
          </p:cNvSpPr>
          <p:nvPr>
            <p:ph type="subTitle" idx="1"/>
          </p:nvPr>
        </p:nvSpPr>
        <p:spPr>
          <a:xfrm>
            <a:off x="1169275" y="2571091"/>
            <a:ext cx="7442221" cy="3746582"/>
          </a:xfrm>
        </p:spPr>
        <p:txBody>
          <a:bodyPr/>
          <a:lstStyle/>
          <a:p>
            <a:pPr marL="0" indent="0">
              <a:buNone/>
              <a:defRPr/>
            </a:pPr>
            <a:r>
              <a:rPr lang="en-GB" sz="2000" dirty="0">
                <a:latin typeface="Arial" panose="020B0604020202020204" pitchFamily="34" charset="0"/>
                <a:cs typeface="Arial" panose="020B0604020202020204" pitchFamily="34" charset="0"/>
              </a:rPr>
              <a:t>Aim to drink 6-8 glasses of fluid every day. </a:t>
            </a:r>
          </a:p>
          <a:p>
            <a:pPr marL="0" indent="0">
              <a:buNone/>
              <a:defRPr/>
            </a:pPr>
            <a:r>
              <a:rPr lang="en-GB" sz="2000" dirty="0">
                <a:latin typeface="Arial" panose="020B0604020202020204" pitchFamily="34" charset="0"/>
                <a:cs typeface="Arial" panose="020B0604020202020204" pitchFamily="34" charset="0"/>
              </a:rPr>
              <a:t>Water, lower fat milk and sugar-free drinks including tea and coffee all count. </a:t>
            </a:r>
          </a:p>
          <a:p>
            <a:pPr marL="0" indent="0">
              <a:buNone/>
              <a:defRPr/>
            </a:pPr>
            <a:r>
              <a:rPr lang="en-GB" sz="2000" dirty="0">
                <a:latin typeface="Arial" panose="020B0604020202020204" pitchFamily="34" charset="0"/>
                <a:cs typeface="Arial" panose="020B0604020202020204" pitchFamily="34" charset="0"/>
              </a:rPr>
              <a:t>Fruit juice and smoothies also count towards your fluid consumption, although they are a source of free sugars and so you should limit consumption to no more than a combined total of 150ml per day.</a:t>
            </a:r>
          </a:p>
          <a:p>
            <a:pPr marL="0" indent="0">
              <a:buNone/>
              <a:defRPr/>
            </a:pPr>
            <a:r>
              <a:rPr lang="en-GB" sz="2000" dirty="0">
                <a:latin typeface="Arial" panose="020B0604020202020204" pitchFamily="34" charset="0"/>
                <a:cs typeface="Arial" panose="020B0604020202020204" pitchFamily="34" charset="0"/>
              </a:rPr>
              <a:t>Sugary drinks are one of the main contributors to excess sugar consumption amongst children and adults in the UK. </a:t>
            </a:r>
          </a:p>
          <a:p>
            <a:pPr marL="0" indent="0">
              <a:buNone/>
              <a:defRPr/>
            </a:pPr>
            <a:r>
              <a:rPr lang="en-GB" sz="2000" dirty="0">
                <a:latin typeface="Arial" panose="020B0604020202020204" pitchFamily="34" charset="0"/>
                <a:cs typeface="Arial" panose="020B0604020202020204" pitchFamily="34" charset="0"/>
              </a:rPr>
              <a:t>Swap sugary soft drinks for diet, sugar-free or no added sugar varieties to reduce your sugar intake in a simple step.</a:t>
            </a:r>
          </a:p>
          <a:p>
            <a:pPr marL="0" indent="0">
              <a:buNone/>
            </a:pPr>
            <a:endParaRPr lang="en-GB" dirty="0"/>
          </a:p>
        </p:txBody>
      </p:sp>
      <p:pic>
        <p:nvPicPr>
          <p:cNvPr id="4" name="Picture 8" descr="water.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84040" y="1687511"/>
            <a:ext cx="2038685" cy="449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946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Foods high in fat, salt and sugars</a:t>
            </a:r>
          </a:p>
        </p:txBody>
      </p:sp>
      <p:sp>
        <p:nvSpPr>
          <p:cNvPr id="3" name="Subtitle 2"/>
          <p:cNvSpPr>
            <a:spLocks noGrp="1"/>
          </p:cNvSpPr>
          <p:nvPr>
            <p:ph type="subTitle" idx="1"/>
          </p:nvPr>
        </p:nvSpPr>
        <p:spPr>
          <a:xfrm>
            <a:off x="1169275" y="2571091"/>
            <a:ext cx="8765302" cy="3746582"/>
          </a:xfrm>
        </p:spPr>
        <p:txBody>
          <a:bodyPr/>
          <a:lstStyle/>
          <a:p>
            <a:pPr marL="0" indent="0">
              <a:buNone/>
              <a:defRPr/>
            </a:pPr>
            <a:r>
              <a:rPr lang="en-GB" sz="2000" dirty="0"/>
              <a:t>This includes products such as chocolate, cakes, biscuits, full-sugar soft drinks, butter and ice-cream. </a:t>
            </a:r>
          </a:p>
          <a:p>
            <a:pPr marL="0" indent="0">
              <a:buNone/>
              <a:defRPr/>
            </a:pPr>
            <a:r>
              <a:rPr lang="en-GB" sz="2000" dirty="0"/>
              <a:t>These foods are not needed in the diet. If they are included, have infrequently and in small amounts. </a:t>
            </a:r>
          </a:p>
          <a:p>
            <a:pPr marL="0" indent="0">
              <a:buNone/>
              <a:defRPr/>
            </a:pPr>
            <a:r>
              <a:rPr lang="en-GB" sz="2000" dirty="0"/>
              <a:t>If you consume these foods and drinks often, try to limit their consumption so you have them less often and in smaller amounts. Food and drinks high in fat and sugar contain lots of energy, particularly when you have large servings. </a:t>
            </a:r>
          </a:p>
          <a:p>
            <a:pPr marL="0" indent="0">
              <a:buNone/>
              <a:defRPr/>
            </a:pPr>
            <a:r>
              <a:rPr lang="en-GB" sz="2000" dirty="0"/>
              <a:t>Check the label and avoid foods which are high in fat, </a:t>
            </a:r>
            <a:br>
              <a:rPr lang="en-GB" sz="2000" dirty="0"/>
            </a:br>
            <a:r>
              <a:rPr lang="en-GB" sz="2000" dirty="0"/>
              <a:t>salt and sugar!</a:t>
            </a:r>
          </a:p>
        </p:txBody>
      </p:sp>
      <p:grpSp>
        <p:nvGrpSpPr>
          <p:cNvPr id="5" name="Group 3"/>
          <p:cNvGrpSpPr>
            <a:grpSpLocks/>
          </p:cNvGrpSpPr>
          <p:nvPr/>
        </p:nvGrpSpPr>
        <p:grpSpPr bwMode="auto">
          <a:xfrm>
            <a:off x="7562102" y="4046374"/>
            <a:ext cx="4246563" cy="2541588"/>
            <a:chOff x="5794946" y="4529436"/>
            <a:chExt cx="3068323" cy="1836162"/>
          </a:xfrm>
        </p:grpSpPr>
        <p:pic>
          <p:nvPicPr>
            <p:cNvPr id="6" name="Picture 4" descr="Eatwell guide 2016 sugary items-1.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78616" y="4529436"/>
              <a:ext cx="796626" cy="107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Eatwell guide 2016 sugary items-2.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9780" y="4710991"/>
              <a:ext cx="844906" cy="98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Eatwell guide 2016 sugary items-4.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88658" y="5479230"/>
              <a:ext cx="714895" cy="73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Eatwell guide 2016 sugary items-5.ps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82175" y="5157026"/>
              <a:ext cx="865022" cy="80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Eatwell guide 2016 sugary items-6.ps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94946" y="5633693"/>
              <a:ext cx="865022" cy="678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Eatwell guide 2016 sugary items-7.psd"/>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04758" y="5691685"/>
              <a:ext cx="865022" cy="67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Eatwell guide 2016 sugary items-3.psd"/>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11745" y="5527836"/>
              <a:ext cx="951524" cy="66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21126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Key messages summary</a:t>
            </a:r>
            <a:br>
              <a:rPr lang="en-GB" dirty="0"/>
            </a:br>
            <a:endParaRPr lang="en-GB" dirty="0"/>
          </a:p>
        </p:txBody>
      </p:sp>
      <p:sp>
        <p:nvSpPr>
          <p:cNvPr id="4" name="Subtitle 3"/>
          <p:cNvSpPr>
            <a:spLocks noGrp="1"/>
          </p:cNvSpPr>
          <p:nvPr>
            <p:ph type="subTitle" idx="1"/>
          </p:nvPr>
        </p:nvSpPr>
        <p:spPr/>
        <p:txBody>
          <a:bodyPr/>
          <a:lstStyle/>
          <a:p>
            <a:endParaRPr lang="en-GB"/>
          </a:p>
        </p:txBody>
      </p:sp>
      <p:sp>
        <p:nvSpPr>
          <p:cNvPr id="5" name="Subtitle 2"/>
          <p:cNvSpPr txBox="1">
            <a:spLocks/>
          </p:cNvSpPr>
          <p:nvPr/>
        </p:nvSpPr>
        <p:spPr>
          <a:xfrm>
            <a:off x="1169276" y="2571092"/>
            <a:ext cx="8615992"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spcBef>
                <a:spcPct val="0"/>
              </a:spcBef>
              <a:buFont typeface="Arial" charset="0"/>
              <a:buNone/>
            </a:pPr>
            <a:r>
              <a:rPr lang="en-GB" altLang="en-US" sz="2000" b="1">
                <a:solidFill>
                  <a:srgbClr val="00B050"/>
                </a:solidFill>
              </a:rPr>
              <a:t>Eat at least 5 portions of a variety of fruit and vegetables every day.</a:t>
            </a:r>
          </a:p>
          <a:p>
            <a:pPr>
              <a:spcBef>
                <a:spcPct val="0"/>
              </a:spcBef>
            </a:pPr>
            <a:endParaRPr lang="en-GB" altLang="en-US" sz="1050" b="1"/>
          </a:p>
          <a:p>
            <a:pPr marL="0" indent="0">
              <a:spcBef>
                <a:spcPct val="0"/>
              </a:spcBef>
              <a:buFont typeface="Arial" charset="0"/>
              <a:buNone/>
            </a:pPr>
            <a:r>
              <a:rPr lang="en-GB" altLang="en-US" sz="2000" b="1">
                <a:solidFill>
                  <a:srgbClr val="FF9900"/>
                </a:solidFill>
              </a:rPr>
              <a:t>Base meals on potatoes, bread, rice, pasta or other starchy carbohydrates; choosing wholegrain versions where possible.</a:t>
            </a:r>
          </a:p>
          <a:p>
            <a:pPr>
              <a:spcBef>
                <a:spcPct val="0"/>
              </a:spcBef>
            </a:pPr>
            <a:endParaRPr lang="en-GB" altLang="en-US" sz="1000" b="1"/>
          </a:p>
          <a:p>
            <a:pPr marL="0" indent="0">
              <a:spcBef>
                <a:spcPct val="0"/>
              </a:spcBef>
              <a:buFont typeface="Arial" charset="0"/>
              <a:buNone/>
            </a:pPr>
            <a:r>
              <a:rPr lang="en-GB" altLang="en-US" sz="2000" b="1">
                <a:solidFill>
                  <a:srgbClr val="FF6699"/>
                </a:solidFill>
              </a:rPr>
              <a:t>Eat some beans, pulses, fish, eggs, meat and other proteins (including 2 portions of fish every week, one of which should be oily).</a:t>
            </a:r>
          </a:p>
          <a:p>
            <a:pPr>
              <a:spcBef>
                <a:spcPct val="0"/>
              </a:spcBef>
            </a:pPr>
            <a:endParaRPr lang="en-GB" altLang="en-US" sz="1000" b="1"/>
          </a:p>
          <a:p>
            <a:pPr marL="0" indent="0">
              <a:spcBef>
                <a:spcPct val="0"/>
              </a:spcBef>
              <a:buFont typeface="Arial" charset="0"/>
              <a:buNone/>
            </a:pPr>
            <a:r>
              <a:rPr lang="en-GB" altLang="en-US" sz="2000" b="1">
                <a:solidFill>
                  <a:srgbClr val="386CB8"/>
                </a:solidFill>
              </a:rPr>
              <a:t>Have some dairy or dairy alternatives (such as soya drinks); choosing lower fat and lower sugar options.</a:t>
            </a:r>
          </a:p>
          <a:p>
            <a:pPr>
              <a:spcBef>
                <a:spcPct val="0"/>
              </a:spcBef>
            </a:pPr>
            <a:endParaRPr lang="en-GB" altLang="en-US" sz="1000" b="1"/>
          </a:p>
          <a:p>
            <a:pPr marL="0" indent="0">
              <a:spcBef>
                <a:spcPct val="0"/>
              </a:spcBef>
              <a:buFont typeface="Arial" charset="0"/>
              <a:buNone/>
            </a:pPr>
            <a:r>
              <a:rPr lang="en-GB" altLang="en-US" sz="2000" b="1">
                <a:solidFill>
                  <a:srgbClr val="7030A0"/>
                </a:solidFill>
              </a:rPr>
              <a:t>Choose unsaturated oils and spreads and eat in small amounts.</a:t>
            </a:r>
          </a:p>
          <a:p>
            <a:pPr marL="0" indent="0">
              <a:spcBef>
                <a:spcPct val="0"/>
              </a:spcBef>
              <a:buFont typeface="Arial" charset="0"/>
              <a:buNone/>
            </a:pPr>
            <a:endParaRPr lang="en-GB" altLang="en-US" sz="1000" b="1"/>
          </a:p>
          <a:p>
            <a:pPr marL="0" indent="0">
              <a:spcBef>
                <a:spcPct val="0"/>
              </a:spcBef>
              <a:buFont typeface="Arial" charset="0"/>
              <a:buNone/>
            </a:pPr>
            <a:r>
              <a:rPr lang="en-GB" altLang="en-US" sz="2000" b="1">
                <a:solidFill>
                  <a:srgbClr val="00B0F0"/>
                </a:solidFill>
              </a:rPr>
              <a:t>Drink 6-8 cups/glasses of fluid a day.</a:t>
            </a:r>
            <a:r>
              <a:rPr lang="en-GB" altLang="en-US" sz="2000">
                <a:solidFill>
                  <a:srgbClr val="00B0F0"/>
                </a:solidFill>
              </a:rPr>
              <a:t>	</a:t>
            </a:r>
          </a:p>
          <a:p>
            <a:pPr marL="0" indent="0">
              <a:spcBef>
                <a:spcPct val="0"/>
              </a:spcBef>
              <a:buFont typeface="Arial" charset="0"/>
              <a:buNone/>
            </a:pPr>
            <a:endParaRPr lang="en-GB" altLang="en-US" sz="1300" b="1"/>
          </a:p>
          <a:p>
            <a:pPr marL="0" indent="0">
              <a:spcBef>
                <a:spcPct val="0"/>
              </a:spcBef>
              <a:buFont typeface="Arial" charset="0"/>
              <a:buNone/>
            </a:pPr>
            <a:r>
              <a:rPr lang="en-GB" altLang="en-US" sz="1300" b="1"/>
              <a:t>If consuming foods and drinks high in fat, salt or sugar have these less often and in small amounts.</a:t>
            </a:r>
            <a:endParaRPr lang="en-US" altLang="en-US" sz="1300" b="1"/>
          </a:p>
          <a:p>
            <a:pPr marL="0" indent="0">
              <a:buFont typeface="Arial" charset="0"/>
              <a:buNone/>
            </a:pPr>
            <a:endParaRPr lang="en-GB" dirty="0"/>
          </a:p>
        </p:txBody>
      </p:sp>
      <p:grpSp>
        <p:nvGrpSpPr>
          <p:cNvPr id="6" name="Group 2"/>
          <p:cNvGrpSpPr>
            <a:grpSpLocks/>
          </p:cNvGrpSpPr>
          <p:nvPr/>
        </p:nvGrpSpPr>
        <p:grpSpPr bwMode="auto">
          <a:xfrm flipH="1">
            <a:off x="9896190" y="2199444"/>
            <a:ext cx="1320800" cy="725487"/>
            <a:chOff x="2328349" y="3516601"/>
            <a:chExt cx="6548672" cy="3341399"/>
          </a:xfrm>
        </p:grpSpPr>
        <p:pic>
          <p:nvPicPr>
            <p:cNvPr id="7" name="Picture 3" descr="Eatwell guide 2016 VEG items-21.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48221" y="3516601"/>
              <a:ext cx="1427116" cy="128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Eatwell guide 2016 VEG items-18.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644742">
              <a:off x="3666625" y="4709418"/>
              <a:ext cx="1219200" cy="111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Eatwell guide 2016 VEG items-12.ps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1293" y="5367815"/>
              <a:ext cx="1163307" cy="76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Eatwell guide 2016 VEG items-6.ps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91890" y="3799128"/>
              <a:ext cx="1163307" cy="137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Eatwell guide 2016 VEG items-1.ps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9948" y="4613881"/>
              <a:ext cx="1163307" cy="116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Eatwell guide 2016 VEG items-2.psd"/>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60773" y="5445291"/>
              <a:ext cx="926653" cy="116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Eatwell guide 2016 VEG items-3.psd"/>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643438">
              <a:off x="7585425" y="3887755"/>
              <a:ext cx="1127772" cy="186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Eatwell guide 2016 VEG items-4.psd"/>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421601" y="4447857"/>
              <a:ext cx="1163307" cy="98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Eatwell guide 2016 VEG items-5.psd"/>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533468">
              <a:off x="6092660" y="4295088"/>
              <a:ext cx="837158" cy="114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Eatwell guide 2016 VEG items-7.psd"/>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773219" y="5625689"/>
              <a:ext cx="1279638" cy="79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 descr="Eatwell guide 2016 VEG items-14.psd"/>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626131" y="5866067"/>
              <a:ext cx="1633416" cy="816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4" descr="Eatwell guide 2016 VEG items-11.psd"/>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285518" y="4686149"/>
              <a:ext cx="1369099" cy="11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5" descr="Eatwell guide 2016 VEG items-15.psd"/>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809865" y="4237252"/>
              <a:ext cx="1696489" cy="112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6" descr="Eatwell guide 2016 VEG items-13.psd"/>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226754" y="4416059"/>
              <a:ext cx="1561317" cy="1139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7" descr="Eatwell guide 2016 VEG items-9.psd"/>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678520" y="5576390"/>
              <a:ext cx="994952" cy="950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8" descr="Eatwell guide 2016 VEG items-8.psd"/>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258420" y="5402091"/>
              <a:ext cx="857903" cy="73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9" descr="Eatwell guide 2016 VEG items-10.psd"/>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552749" y="6135598"/>
              <a:ext cx="732769" cy="53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0" descr="Eatwell guide 2016 VEG items-16.psd"/>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7657821" y="5494504"/>
              <a:ext cx="1219200" cy="865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1" descr="Eatwell guide 2016 VEG items-22.psd"/>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7413039" y="5931408"/>
              <a:ext cx="1219200" cy="92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2" descr="Eatwell guide 2016 VEG items-17.psd"/>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328349" y="5318110"/>
              <a:ext cx="1791497" cy="1289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3" descr="Eatwell guide 2016 VEG items-19.psd"/>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3553205" y="5166950"/>
              <a:ext cx="1076289" cy="99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4" descr="Eatwell guide 2016 VEG items-20.psd"/>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3028640" y="5277583"/>
              <a:ext cx="999080" cy="106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Group 25"/>
          <p:cNvGrpSpPr>
            <a:grpSpLocks/>
          </p:cNvGrpSpPr>
          <p:nvPr/>
        </p:nvGrpSpPr>
        <p:grpSpPr bwMode="auto">
          <a:xfrm flipH="1">
            <a:off x="9897038" y="2801828"/>
            <a:ext cx="1371600" cy="855663"/>
            <a:chOff x="2915891" y="3118700"/>
            <a:chExt cx="5893597" cy="3590241"/>
          </a:xfrm>
        </p:grpSpPr>
        <p:pic>
          <p:nvPicPr>
            <p:cNvPr id="30" name="Picture 26" descr="Eatwell guide 2016 CARBS items-2.psd"/>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5237263" y="4055642"/>
              <a:ext cx="1219200" cy="158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7" descr="Eatwell guide 2016 CARBS items-3.psd"/>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5600746" y="4921873"/>
              <a:ext cx="1006414" cy="139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8" descr="Eatwell guide 2016 CARBS items-1.psd"/>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6731775" y="3237094"/>
              <a:ext cx="1482945" cy="161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9" descr="Eatwell guide 2016 CARBS items-6.psd"/>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6210346" y="4303864"/>
              <a:ext cx="1850746" cy="1917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0" descr="Eatwell guide 2016 CARBS items-7.psd"/>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835135" y="4683080"/>
              <a:ext cx="807748" cy="1190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1" descr="Eatwell guide 2016 CARBS items-8.psd"/>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4620796" y="5002492"/>
              <a:ext cx="888523" cy="1309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2" descr="Eatwell guide 2016 CARBS items-5.psd"/>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7872379" y="3118700"/>
              <a:ext cx="937109" cy="1514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Eatwell guide 2016 CARBS items-4.psd"/>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3527886" y="5262765"/>
              <a:ext cx="1529542" cy="1124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4" descr="Eatwell guide 2016 CARBS items-10.psd"/>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2915891" y="5774012"/>
              <a:ext cx="1044698" cy="93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5" descr="Eatwell guide 2016 CARBS items-9.psd"/>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5453971" y="5640602"/>
              <a:ext cx="1682496" cy="90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Group 1"/>
          <p:cNvGrpSpPr>
            <a:grpSpLocks/>
          </p:cNvGrpSpPr>
          <p:nvPr/>
        </p:nvGrpSpPr>
        <p:grpSpPr bwMode="auto">
          <a:xfrm>
            <a:off x="10006930" y="4430805"/>
            <a:ext cx="1135063" cy="727075"/>
            <a:chOff x="2195094" y="2782638"/>
            <a:chExt cx="3172191" cy="2034049"/>
          </a:xfrm>
        </p:grpSpPr>
        <p:pic>
          <p:nvPicPr>
            <p:cNvPr id="41" name="Picture 37" descr="Eatwell guide 2016 dairy items-3.psd"/>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2195094" y="2782638"/>
              <a:ext cx="1249060" cy="1826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8" descr="Eatwell guide 2016 dairy items-4.psd"/>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3023364" y="3508605"/>
              <a:ext cx="974841" cy="113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39" descr="Eatwell guide 2016 dairy items-5.psd"/>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3499758" y="3911243"/>
              <a:ext cx="862027" cy="73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0" descr="Eatwell guide 2016 dairy items-2.psd"/>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998205" y="4078164"/>
              <a:ext cx="1369080" cy="73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1" descr="Eatwell guide 2016 dairy items-1.psd"/>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4071692" y="3685582"/>
              <a:ext cx="1057705" cy="761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 name="Group 1"/>
          <p:cNvGrpSpPr>
            <a:grpSpLocks/>
          </p:cNvGrpSpPr>
          <p:nvPr/>
        </p:nvGrpSpPr>
        <p:grpSpPr bwMode="auto">
          <a:xfrm>
            <a:off x="9844356" y="3496497"/>
            <a:ext cx="1643063" cy="898525"/>
            <a:chOff x="4091359" y="1944147"/>
            <a:chExt cx="4157522" cy="2276318"/>
          </a:xfrm>
        </p:grpSpPr>
        <p:pic>
          <p:nvPicPr>
            <p:cNvPr id="47" name="Picture 14" descr="Eatwell guide 2016 meat-fish items-10.psd"/>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4091359" y="1944147"/>
              <a:ext cx="1026065" cy="124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0" descr="Eatwell guide 2016 meat-fish items-9.psd"/>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4308148" y="2983850"/>
              <a:ext cx="857577" cy="1128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1" descr="Eatwell guide 2016 meat-fish items-3.psd"/>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860032" y="3192864"/>
              <a:ext cx="1067672" cy="93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2" descr="Eatwell guide 2016 meat-fish items-2.psd"/>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5393868" y="3409598"/>
              <a:ext cx="1605265" cy="65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24" descr="Eatwell guide 2016 meat-fish items-1.psd"/>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6313089" y="3013456"/>
              <a:ext cx="949789" cy="80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26" descr="Eatwell guide 2016 meat-fish items-6.psd"/>
            <p:cNvPicPr>
              <a:picLocks noChangeAspect="1"/>
            </p:cNvPicPr>
            <p:nvPr/>
          </p:nvPicPr>
          <p:blipFill>
            <a:blip r:embed="rId44">
              <a:extLst>
                <a:ext uri="{28A0092B-C50C-407E-A947-70E740481C1C}">
                  <a14:useLocalDpi xmlns:a14="http://schemas.microsoft.com/office/drawing/2010/main" val="0"/>
                </a:ext>
              </a:extLst>
            </a:blip>
            <a:srcRect/>
            <a:stretch>
              <a:fillRect/>
            </a:stretch>
          </p:blipFill>
          <p:spPr bwMode="auto">
            <a:xfrm>
              <a:off x="6999133" y="2864951"/>
              <a:ext cx="1249748" cy="100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7" descr="Eatwell guide 2016 meat-fish items-7.psd"/>
            <p:cNvPicPr>
              <a:picLocks noChangeAspect="1"/>
            </p:cNvPicPr>
            <p:nvPr/>
          </p:nvPicPr>
          <p:blipFill>
            <a:blip r:embed="rId45">
              <a:extLst>
                <a:ext uri="{28A0092B-C50C-407E-A947-70E740481C1C}">
                  <a14:useLocalDpi xmlns:a14="http://schemas.microsoft.com/office/drawing/2010/main" val="0"/>
                </a:ext>
              </a:extLst>
            </a:blip>
            <a:srcRect/>
            <a:stretch>
              <a:fillRect/>
            </a:stretch>
          </p:blipFill>
          <p:spPr bwMode="auto">
            <a:xfrm>
              <a:off x="6431066" y="3310135"/>
              <a:ext cx="1136134" cy="91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8" descr="Eatwell guide 2016 meat-fish items-8.psd"/>
            <p:cNvPicPr>
              <a:picLocks noChangeAspect="1"/>
            </p:cNvPicPr>
            <p:nvPr/>
          </p:nvPicPr>
          <p:blipFill>
            <a:blip r:embed="rId46">
              <a:extLst>
                <a:ext uri="{28A0092B-C50C-407E-A947-70E740481C1C}">
                  <a14:useLocalDpi xmlns:a14="http://schemas.microsoft.com/office/drawing/2010/main" val="0"/>
                </a:ext>
              </a:extLst>
            </a:blip>
            <a:srcRect/>
            <a:stretch>
              <a:fillRect/>
            </a:stretch>
          </p:blipFill>
          <p:spPr bwMode="auto">
            <a:xfrm>
              <a:off x="4860032" y="2439690"/>
              <a:ext cx="1465232" cy="12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3" descr="Eatwell guide 2016 meat-fish items-4.psd"/>
            <p:cNvPicPr>
              <a:picLocks noChangeAspect="1"/>
            </p:cNvPicPr>
            <p:nvPr/>
          </p:nvPicPr>
          <p:blipFill>
            <a:blip r:embed="rId47">
              <a:extLst>
                <a:ext uri="{28A0092B-C50C-407E-A947-70E740481C1C}">
                  <a14:useLocalDpi xmlns:a14="http://schemas.microsoft.com/office/drawing/2010/main" val="0"/>
                </a:ext>
              </a:extLst>
            </a:blip>
            <a:srcRect/>
            <a:stretch>
              <a:fillRect/>
            </a:stretch>
          </p:blipFill>
          <p:spPr bwMode="auto">
            <a:xfrm>
              <a:off x="5745464" y="2454901"/>
              <a:ext cx="902072" cy="105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6" name="Group 2"/>
          <p:cNvGrpSpPr>
            <a:grpSpLocks/>
          </p:cNvGrpSpPr>
          <p:nvPr/>
        </p:nvGrpSpPr>
        <p:grpSpPr bwMode="auto">
          <a:xfrm>
            <a:off x="10155154" y="5132327"/>
            <a:ext cx="692150" cy="947737"/>
            <a:chOff x="3324311" y="2488928"/>
            <a:chExt cx="1449338" cy="1988707"/>
          </a:xfrm>
        </p:grpSpPr>
        <p:pic>
          <p:nvPicPr>
            <p:cNvPr id="57" name="Picture 35" descr="Eatwell guide 2016 oil items-1.psd"/>
            <p:cNvPicPr>
              <a:picLocks noChangeAspect="1"/>
            </p:cNvPicPr>
            <p:nvPr/>
          </p:nvPicPr>
          <p:blipFill>
            <a:blip r:embed="rId48">
              <a:extLst>
                <a:ext uri="{28A0092B-C50C-407E-A947-70E740481C1C}">
                  <a14:useLocalDpi xmlns:a14="http://schemas.microsoft.com/office/drawing/2010/main" val="0"/>
                </a:ext>
              </a:extLst>
            </a:blip>
            <a:srcRect/>
            <a:stretch>
              <a:fillRect/>
            </a:stretch>
          </p:blipFill>
          <p:spPr bwMode="auto">
            <a:xfrm>
              <a:off x="3324311" y="2488928"/>
              <a:ext cx="716156" cy="1648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36" descr="Eatwell guide 2016 oil items-2.psd"/>
            <p:cNvPicPr>
              <a:picLocks noChangeAspect="1"/>
            </p:cNvPicPr>
            <p:nvPr/>
          </p:nvPicPr>
          <p:blipFill>
            <a:blip r:embed="rId49">
              <a:extLst>
                <a:ext uri="{28A0092B-C50C-407E-A947-70E740481C1C}">
                  <a14:useLocalDpi xmlns:a14="http://schemas.microsoft.com/office/drawing/2010/main" val="0"/>
                </a:ext>
              </a:extLst>
            </a:blip>
            <a:srcRect/>
            <a:stretch>
              <a:fillRect/>
            </a:stretch>
          </p:blipFill>
          <p:spPr bwMode="auto">
            <a:xfrm>
              <a:off x="3361125" y="3037868"/>
              <a:ext cx="1412524" cy="143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03507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Eatwell models throughout the world</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0396" y="2085643"/>
            <a:ext cx="1355932" cy="1940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758" y="4518212"/>
            <a:ext cx="172402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9129" y="3723053"/>
            <a:ext cx="2099572" cy="2691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32830" y="2085643"/>
            <a:ext cx="1512888"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3754" y="2061772"/>
            <a:ext cx="1360703" cy="2781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8593" y="4433094"/>
            <a:ext cx="1978025" cy="191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1808" y="2385219"/>
            <a:ext cx="2255838" cy="273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0038701" y="5688870"/>
            <a:ext cx="115106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Canada</a:t>
            </a:r>
            <a:endParaRPr lang="en-GB" dirty="0">
              <a:latin typeface="Arial" panose="020B0604020202020204" pitchFamily="34" charset="0"/>
              <a:cs typeface="Arial" panose="020B0604020202020204" pitchFamily="34" charset="0"/>
            </a:endParaRPr>
          </a:p>
        </p:txBody>
      </p:sp>
      <p:sp>
        <p:nvSpPr>
          <p:cNvPr id="13" name="TextBox 12"/>
          <p:cNvSpPr txBox="1"/>
          <p:nvPr/>
        </p:nvSpPr>
        <p:spPr>
          <a:xfrm>
            <a:off x="6669727" y="5184158"/>
            <a:ext cx="126940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Australia</a:t>
            </a:r>
            <a:endParaRPr lang="en-GB" dirty="0">
              <a:latin typeface="Arial" panose="020B0604020202020204" pitchFamily="34" charset="0"/>
              <a:cs typeface="Arial" panose="020B0604020202020204" pitchFamily="34" charset="0"/>
            </a:endParaRPr>
          </a:p>
        </p:txBody>
      </p:sp>
      <p:sp>
        <p:nvSpPr>
          <p:cNvPr id="14" name="TextBox 13"/>
          <p:cNvSpPr txBox="1"/>
          <p:nvPr/>
        </p:nvSpPr>
        <p:spPr>
          <a:xfrm>
            <a:off x="10494650" y="4007356"/>
            <a:ext cx="115106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India</a:t>
            </a:r>
            <a:endParaRPr lang="en-GB" dirty="0">
              <a:latin typeface="Arial" panose="020B0604020202020204" pitchFamily="34" charset="0"/>
              <a:cs typeface="Arial" panose="020B0604020202020204" pitchFamily="34" charset="0"/>
            </a:endParaRPr>
          </a:p>
        </p:txBody>
      </p:sp>
      <p:sp>
        <p:nvSpPr>
          <p:cNvPr id="15" name="TextBox 14"/>
          <p:cNvSpPr txBox="1"/>
          <p:nvPr/>
        </p:nvSpPr>
        <p:spPr>
          <a:xfrm>
            <a:off x="5290783" y="6166128"/>
            <a:ext cx="115106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St Lucia</a:t>
            </a:r>
            <a:endParaRPr lang="en-GB" dirty="0">
              <a:latin typeface="Arial" panose="020B0604020202020204" pitchFamily="34" charset="0"/>
              <a:cs typeface="Arial" panose="020B0604020202020204" pitchFamily="34" charset="0"/>
            </a:endParaRPr>
          </a:p>
        </p:txBody>
      </p:sp>
      <p:sp>
        <p:nvSpPr>
          <p:cNvPr id="16" name="TextBox 15"/>
          <p:cNvSpPr txBox="1"/>
          <p:nvPr/>
        </p:nvSpPr>
        <p:spPr>
          <a:xfrm>
            <a:off x="1840155" y="6130080"/>
            <a:ext cx="136070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Argentina</a:t>
            </a:r>
            <a:endParaRPr lang="en-GB" dirty="0">
              <a:latin typeface="Arial" panose="020B0604020202020204" pitchFamily="34" charset="0"/>
              <a:cs typeface="Arial" panose="020B0604020202020204" pitchFamily="34" charset="0"/>
            </a:endParaRPr>
          </a:p>
        </p:txBody>
      </p:sp>
      <p:sp>
        <p:nvSpPr>
          <p:cNvPr id="17" name="TextBox 16"/>
          <p:cNvSpPr txBox="1"/>
          <p:nvPr/>
        </p:nvSpPr>
        <p:spPr>
          <a:xfrm>
            <a:off x="4390740" y="3783940"/>
            <a:ext cx="115106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Thailand</a:t>
            </a:r>
            <a:endParaRPr lang="en-GB" dirty="0">
              <a:latin typeface="Arial" panose="020B0604020202020204" pitchFamily="34" charset="0"/>
              <a:cs typeface="Arial" panose="020B0604020202020204" pitchFamily="34" charset="0"/>
            </a:endParaRPr>
          </a:p>
        </p:txBody>
      </p:sp>
      <p:sp>
        <p:nvSpPr>
          <p:cNvPr id="18" name="TextBox 17"/>
          <p:cNvSpPr txBox="1"/>
          <p:nvPr/>
        </p:nvSpPr>
        <p:spPr>
          <a:xfrm>
            <a:off x="836206" y="2283798"/>
            <a:ext cx="115106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Spain</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0713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a:t>
            </a:r>
            <a:r>
              <a:rPr lang="en-GB" dirty="0" err="1"/>
              <a:t>Eatwell</a:t>
            </a:r>
            <a:r>
              <a:rPr lang="en-GB" dirty="0"/>
              <a:t> Guide</a:t>
            </a:r>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4" name="TextBox 3">
            <a:extLst>
              <a:ext uri="{FF2B5EF4-FFF2-40B4-BE49-F238E27FC236}">
                <a16:creationId xmlns:a16="http://schemas.microsoft.com/office/drawing/2014/main" id="{D4F1BF00-6399-DB53-B55B-06CC8B4FD319}"/>
              </a:ext>
            </a:extLst>
          </p:cNvPr>
          <p:cNvSpPr txBox="1"/>
          <p:nvPr/>
        </p:nvSpPr>
        <p:spPr>
          <a:xfrm>
            <a:off x="393116" y="6175629"/>
            <a:ext cx="9904396"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005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Eatwell Guide</a:t>
            </a:r>
          </a:p>
        </p:txBody>
      </p:sp>
      <p:sp>
        <p:nvSpPr>
          <p:cNvPr id="3" name="Subtitle 2"/>
          <p:cNvSpPr>
            <a:spLocks noGrp="1"/>
          </p:cNvSpPr>
          <p:nvPr>
            <p:ph type="subTitle" idx="1"/>
          </p:nvPr>
        </p:nvSpPr>
        <p:spPr>
          <a:xfrm>
            <a:off x="1169276" y="2571091"/>
            <a:ext cx="3188968" cy="1383391"/>
          </a:xfrm>
        </p:spPr>
        <p:txBody>
          <a:bodyPr/>
          <a:lstStyle/>
          <a:p>
            <a:pPr marL="0" indent="0">
              <a:buNone/>
            </a:pPr>
            <a:r>
              <a:rPr lang="en-GB" sz="2000" dirty="0"/>
              <a:t>In the UK, the healthy eating model is known as the Eatwell Guide.</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25416" y="2283798"/>
            <a:ext cx="5637389" cy="398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951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Key messaging</a:t>
            </a:r>
          </a:p>
        </p:txBody>
      </p:sp>
      <p:sp>
        <p:nvSpPr>
          <p:cNvPr id="3" name="Subtitle 2"/>
          <p:cNvSpPr>
            <a:spLocks noGrp="1"/>
          </p:cNvSpPr>
          <p:nvPr>
            <p:ph type="subTitle" idx="1"/>
          </p:nvPr>
        </p:nvSpPr>
        <p:spPr>
          <a:xfrm>
            <a:off x="1169275" y="2571091"/>
            <a:ext cx="5839332" cy="1383391"/>
          </a:xfrm>
        </p:spPr>
        <p:txBody>
          <a:bodyPr/>
          <a:lstStyle/>
          <a:p>
            <a:pPr marL="0" indent="0">
              <a:buNone/>
              <a:defRPr/>
            </a:pPr>
            <a:r>
              <a:rPr lang="en-GB" sz="2000" dirty="0">
                <a:latin typeface="Arial" panose="020B0604020202020204" pitchFamily="34" charset="0"/>
                <a:cs typeface="Arial" panose="020B0604020202020204" pitchFamily="34" charset="0"/>
              </a:rPr>
              <a:t>The </a:t>
            </a:r>
            <a:r>
              <a:rPr lang="en-GB" sz="2000" b="1" dirty="0">
                <a:latin typeface="Arial" panose="020B0604020202020204" pitchFamily="34" charset="0"/>
                <a:cs typeface="Arial" panose="020B0604020202020204" pitchFamily="34" charset="0"/>
              </a:rPr>
              <a:t>Eatwell Guide </a:t>
            </a:r>
            <a:r>
              <a:rPr lang="en-GB" sz="2000" dirty="0">
                <a:latin typeface="Arial" panose="020B0604020202020204" pitchFamily="34" charset="0"/>
                <a:cs typeface="Arial" panose="020B0604020202020204" pitchFamily="34" charset="0"/>
              </a:rPr>
              <a:t>shows the proportions in which different groups of foods are needed in order to have a well-balanced and healthy diet.</a:t>
            </a:r>
          </a:p>
          <a:p>
            <a:pPr marL="0" indent="0">
              <a:buNone/>
              <a:defRPr/>
            </a:pPr>
            <a:endParaRPr lang="en-GB" sz="2000" dirty="0">
              <a:latin typeface="Arial" panose="020B0604020202020204" pitchFamily="34" charset="0"/>
              <a:cs typeface="Arial" panose="020B0604020202020204" pitchFamily="34" charset="0"/>
            </a:endParaRPr>
          </a:p>
          <a:p>
            <a:pPr marL="0" indent="0">
              <a:buNone/>
              <a:defRPr/>
            </a:pPr>
            <a:r>
              <a:rPr lang="en-GB" sz="2000" dirty="0">
                <a:latin typeface="Arial" panose="020B0604020202020204" pitchFamily="34" charset="0"/>
                <a:cs typeface="Arial" panose="020B0604020202020204" pitchFamily="34" charset="0"/>
              </a:rPr>
              <a:t>The proportions shown are representative of food eaten over a day or more, not necessarily at each mealtime.</a:t>
            </a:r>
          </a:p>
          <a:p>
            <a:pPr marL="0" indent="0">
              <a:buNone/>
              <a:defRPr/>
            </a:pPr>
            <a:endParaRPr lang="en-GB" sz="2000" dirty="0">
              <a:latin typeface="Arial" panose="020B0604020202020204" pitchFamily="34" charset="0"/>
              <a:cs typeface="Arial" panose="020B0604020202020204" pitchFamily="34" charset="0"/>
            </a:endParaRPr>
          </a:p>
          <a:p>
            <a:pPr marL="0" indent="0">
              <a:buNone/>
              <a:defRPr/>
            </a:pPr>
            <a:r>
              <a:rPr lang="en-GB" sz="2000" dirty="0">
                <a:latin typeface="Arial" panose="020B0604020202020204" pitchFamily="34" charset="0"/>
                <a:cs typeface="Arial" panose="020B0604020202020204" pitchFamily="34" charset="0"/>
              </a:rPr>
              <a:t>Choose a variety of different foods from each food group to help  get the wide range of nutrients  the body needs to stay healthy.</a:t>
            </a:r>
          </a:p>
          <a:p>
            <a:pPr marL="0" indent="0">
              <a:buNone/>
            </a:pPr>
            <a:endParaRPr lang="en-GB" dirty="0"/>
          </a:p>
        </p:txBody>
      </p:sp>
      <p:pic>
        <p:nvPicPr>
          <p:cNvPr id="4" name="Picture 3">
            <a:extLst>
              <a:ext uri="{FF2B5EF4-FFF2-40B4-BE49-F238E27FC236}">
                <a16:creationId xmlns:a16="http://schemas.microsoft.com/office/drawing/2014/main" id="{25D135B7-8D41-9448-C9AD-F24613BC85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08607" y="2447365"/>
            <a:ext cx="4960917" cy="350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9537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Key messaging</a:t>
            </a:r>
          </a:p>
        </p:txBody>
      </p:sp>
      <p:sp>
        <p:nvSpPr>
          <p:cNvPr id="3" name="Subtitle 2"/>
          <p:cNvSpPr>
            <a:spLocks noGrp="1"/>
          </p:cNvSpPr>
          <p:nvPr>
            <p:ph type="subTitle" idx="1"/>
          </p:nvPr>
        </p:nvSpPr>
        <p:spPr>
          <a:xfrm>
            <a:off x="1169275" y="2571091"/>
            <a:ext cx="5105726" cy="1383391"/>
          </a:xfrm>
        </p:spPr>
        <p:txBody>
          <a:bodyPr/>
          <a:lstStyle/>
          <a:p>
            <a:pPr marL="0" indent="0">
              <a:buNone/>
              <a:defRPr/>
            </a:pPr>
            <a:r>
              <a:rPr lang="en-GB" sz="2000" dirty="0">
                <a:latin typeface="Arial" panose="020B0604020202020204" pitchFamily="34" charset="0"/>
                <a:cs typeface="Arial" panose="020B0604020202020204" pitchFamily="34" charset="0"/>
              </a:rPr>
              <a:t>The </a:t>
            </a:r>
            <a:r>
              <a:rPr lang="en-GB" sz="2000" b="1" dirty="0">
                <a:latin typeface="Arial" panose="020B0604020202020204" pitchFamily="34" charset="0"/>
                <a:cs typeface="Arial" panose="020B0604020202020204" pitchFamily="34" charset="0"/>
              </a:rPr>
              <a:t>Eatwell Guide </a:t>
            </a:r>
            <a:r>
              <a:rPr lang="en-GB" sz="2000" dirty="0">
                <a:latin typeface="Arial" panose="020B0604020202020204" pitchFamily="34" charset="0"/>
                <a:cs typeface="Arial" panose="020B0604020202020204" pitchFamily="34" charset="0"/>
              </a:rPr>
              <a:t>applies to most people regardless of weight, dietary restrictions/preferences or ethnic origin. </a:t>
            </a:r>
          </a:p>
          <a:p>
            <a:pPr marL="0" indent="0">
              <a:buNone/>
              <a:defRPr/>
            </a:pPr>
            <a:endParaRPr lang="en-GB" sz="2000" dirty="0">
              <a:latin typeface="Arial" panose="020B0604020202020204" pitchFamily="34" charset="0"/>
              <a:cs typeface="Arial" panose="020B0604020202020204" pitchFamily="34" charset="0"/>
            </a:endParaRPr>
          </a:p>
          <a:p>
            <a:pPr marL="0" indent="0">
              <a:buNone/>
              <a:defRPr/>
            </a:pPr>
            <a:r>
              <a:rPr lang="en-GB" sz="2000" dirty="0">
                <a:latin typeface="Arial" panose="020B0604020202020204" pitchFamily="34" charset="0"/>
                <a:cs typeface="Arial" panose="020B0604020202020204" pitchFamily="34" charset="0"/>
              </a:rPr>
              <a:t>It doesn’t apply to children under two years because they have different nutritional needs. Children aged two to five years should gradually move to eating the same foods as the rest of their family, in the proportions shown on the </a:t>
            </a:r>
            <a:r>
              <a:rPr lang="en-GB" sz="2000" b="1" dirty="0">
                <a:latin typeface="Arial" panose="020B0604020202020204" pitchFamily="34" charset="0"/>
                <a:cs typeface="Arial" panose="020B0604020202020204" pitchFamily="34" charset="0"/>
              </a:rPr>
              <a:t>Eatwell Guide</a:t>
            </a:r>
            <a:r>
              <a:rPr lang="en-GB" sz="2000" dirty="0">
                <a:latin typeface="Arial" panose="020B0604020202020204" pitchFamily="34" charset="0"/>
                <a:cs typeface="Arial" panose="020B0604020202020204" pitchFamily="34" charset="0"/>
              </a:rPr>
              <a:t>. </a:t>
            </a:r>
          </a:p>
          <a:p>
            <a:pPr marL="0" indent="0">
              <a:buNone/>
            </a:pPr>
            <a:endParaRPr lang="en-GB" dirty="0"/>
          </a:p>
        </p:txBody>
      </p:sp>
      <p:pic>
        <p:nvPicPr>
          <p:cNvPr id="2050" name="Picture 2" descr="Free Vegetables Nature photo and picture">
            <a:extLst>
              <a:ext uri="{FF2B5EF4-FFF2-40B4-BE49-F238E27FC236}">
                <a16:creationId xmlns:a16="http://schemas.microsoft.com/office/drawing/2014/main" id="{017F4D6F-0217-40B6-400A-109EAAF7FC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5001" y="2606028"/>
            <a:ext cx="5689520" cy="3271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551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Key messaging</a:t>
            </a:r>
          </a:p>
        </p:txBody>
      </p:sp>
      <p:sp>
        <p:nvSpPr>
          <p:cNvPr id="3" name="Subtitle 2"/>
          <p:cNvSpPr>
            <a:spLocks noGrp="1"/>
          </p:cNvSpPr>
          <p:nvPr>
            <p:ph type="subTitle" idx="1"/>
          </p:nvPr>
        </p:nvSpPr>
        <p:spPr>
          <a:xfrm>
            <a:off x="1169275" y="2571091"/>
            <a:ext cx="5107812" cy="1383391"/>
          </a:xfrm>
        </p:spPr>
        <p:txBody>
          <a:bodyPr/>
          <a:lstStyle/>
          <a:p>
            <a:pPr marL="0" indent="0">
              <a:buNone/>
              <a:defRPr/>
            </a:pPr>
            <a:r>
              <a:rPr lang="en-GB" sz="2000" dirty="0">
                <a:latin typeface="Arial" panose="020B0604020202020204" pitchFamily="34" charset="0"/>
                <a:cs typeface="Arial" panose="020B0604020202020204" pitchFamily="34" charset="0"/>
              </a:rPr>
              <a:t>Anyone with special dietary requirements or medical needs might want to check with a registered dietitian on how to adapt the Eatwell Guide to meet their individual needs.</a:t>
            </a:r>
          </a:p>
          <a:p>
            <a:pPr marL="0" indent="0">
              <a:buNone/>
              <a:defRPr/>
            </a:pPr>
            <a:endParaRPr lang="en-GB" sz="2000" dirty="0">
              <a:latin typeface="Arial" panose="020B0604020202020204" pitchFamily="34" charset="0"/>
              <a:cs typeface="Arial" panose="020B0604020202020204" pitchFamily="34" charset="0"/>
            </a:endParaRPr>
          </a:p>
          <a:p>
            <a:pPr marL="0" indent="0">
              <a:buNone/>
              <a:defRPr/>
            </a:pPr>
            <a:r>
              <a:rPr lang="en-GB" sz="2000" dirty="0">
                <a:latin typeface="Arial" panose="020B0604020202020204" pitchFamily="34" charset="0"/>
                <a:cs typeface="Arial" panose="020B0604020202020204" pitchFamily="34" charset="0"/>
              </a:rPr>
              <a:t>The Eatwell Guide divides foods into groups, depending on their nutritional role and shows the proportions of each of the groups needed for a healthy, varied diet.</a:t>
            </a:r>
          </a:p>
          <a:p>
            <a:pPr marL="0" indent="0">
              <a:buNone/>
            </a:pPr>
            <a:endParaRPr lang="en-GB" dirty="0"/>
          </a:p>
        </p:txBody>
      </p:sp>
      <p:pic>
        <p:nvPicPr>
          <p:cNvPr id="1026" name="Picture 2" descr="Free Healthy Food Fruit photo and picture">
            <a:extLst>
              <a:ext uri="{FF2B5EF4-FFF2-40B4-BE49-F238E27FC236}">
                <a16:creationId xmlns:a16="http://schemas.microsoft.com/office/drawing/2014/main" id="{AFE7D95B-682D-A00E-961A-BF4D8AAB07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2943" y="2284357"/>
            <a:ext cx="5113983" cy="3340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043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food groups</a:t>
            </a:r>
            <a:br>
              <a:rPr lang="en-GB" dirty="0"/>
            </a:br>
            <a:endParaRPr lang="en-GB" dirty="0"/>
          </a:p>
        </p:txBody>
      </p:sp>
      <p:sp>
        <p:nvSpPr>
          <p:cNvPr id="3" name="Subtitle 2"/>
          <p:cNvSpPr>
            <a:spLocks noGrp="1"/>
          </p:cNvSpPr>
          <p:nvPr>
            <p:ph type="subTitle" idx="1"/>
          </p:nvPr>
        </p:nvSpPr>
        <p:spPr>
          <a:xfrm>
            <a:off x="1169276" y="2571092"/>
            <a:ext cx="4744636" cy="3600000"/>
          </a:xfrm>
        </p:spPr>
        <p:txBody>
          <a:bodyPr/>
          <a:lstStyle/>
          <a:p>
            <a:pPr marL="0" indent="0">
              <a:buNone/>
            </a:pPr>
            <a:r>
              <a:rPr lang="en-GB" altLang="en-US" sz="2000" dirty="0">
                <a:latin typeface="Arial" panose="020B0604020202020204" pitchFamily="34" charset="0"/>
                <a:cs typeface="Arial" panose="020B0604020202020204" pitchFamily="34" charset="0"/>
              </a:rPr>
              <a:t>Let’s take a closer look at each food group.</a:t>
            </a:r>
            <a:endParaRPr lang="en-GB" altLang="en-US" sz="2000" b="1" dirty="0">
              <a:latin typeface="Arial" panose="020B0604020202020204" pitchFamily="34" charset="0"/>
              <a:cs typeface="Arial" panose="020B0604020202020204" pitchFamily="34" charset="0"/>
            </a:endParaRP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93576" y="2092063"/>
            <a:ext cx="6170613" cy="436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1732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food groups</a:t>
            </a:r>
            <a:br>
              <a:rPr lang="en-GB" dirty="0"/>
            </a:br>
            <a:endParaRPr lang="en-GB" dirty="0"/>
          </a:p>
        </p:txBody>
      </p:sp>
      <p:sp>
        <p:nvSpPr>
          <p:cNvPr id="3" name="Subtitle 2"/>
          <p:cNvSpPr>
            <a:spLocks noGrp="1"/>
          </p:cNvSpPr>
          <p:nvPr>
            <p:ph type="subTitle" idx="1"/>
          </p:nvPr>
        </p:nvSpPr>
        <p:spPr>
          <a:xfrm>
            <a:off x="1169276" y="2313571"/>
            <a:ext cx="9720000" cy="3600000"/>
          </a:xfrm>
        </p:spPr>
        <p:txBody>
          <a:bodyPr/>
          <a:lstStyle/>
          <a:p>
            <a:pPr marL="0" indent="0" algn="ctr">
              <a:lnSpc>
                <a:spcPct val="115000"/>
              </a:lnSpc>
              <a:buNone/>
              <a:defRPr/>
            </a:pPr>
            <a:r>
              <a:rPr lang="en-GB" sz="3200" b="1" dirty="0">
                <a:solidFill>
                  <a:srgbClr val="00B05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Fruit and vegetables </a:t>
            </a:r>
            <a:endParaRPr lang="en-GB" sz="3200"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p>
            <a:pPr marL="0" indent="0" algn="ctr">
              <a:lnSpc>
                <a:spcPct val="115000"/>
              </a:lnSpc>
              <a:buNone/>
              <a:defRPr/>
            </a:pPr>
            <a:r>
              <a:rPr lang="en-GB" sz="3200" b="1" dirty="0">
                <a:solidFill>
                  <a:srgbClr val="FC9C32"/>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Potatoes, bread, rice, pasta and other starchy carbohydrates</a:t>
            </a:r>
            <a:endParaRPr lang="en-GB" sz="3200"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p>
            <a:pPr marL="0" indent="0" algn="ctr">
              <a:lnSpc>
                <a:spcPct val="115000"/>
              </a:lnSpc>
              <a:buNone/>
              <a:defRPr/>
            </a:pPr>
            <a:r>
              <a:rPr lang="en-GB" sz="3200" b="1" dirty="0">
                <a:solidFill>
                  <a:srgbClr val="FF6699"/>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Beans, pulses, fish, eggs, meat and other proteins</a:t>
            </a:r>
            <a:endParaRPr lang="en-GB" sz="3200"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p>
            <a:pPr marL="0" indent="0" algn="ctr">
              <a:lnSpc>
                <a:spcPct val="115000"/>
              </a:lnSpc>
              <a:buNone/>
              <a:defRPr/>
            </a:pPr>
            <a:r>
              <a:rPr lang="en-GB" sz="3200" b="1" dirty="0">
                <a:solidFill>
                  <a:srgbClr val="0070C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Dairy and alternatives</a:t>
            </a:r>
            <a:endParaRPr lang="en-GB" sz="3200"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p>
            <a:pPr marL="0" indent="0" algn="ctr">
              <a:lnSpc>
                <a:spcPct val="115000"/>
              </a:lnSpc>
              <a:buNone/>
              <a:defRPr/>
            </a:pPr>
            <a:r>
              <a:rPr lang="en-GB" sz="3200" b="1" dirty="0">
                <a:solidFill>
                  <a:srgbClr val="7030A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Oils and spreads</a:t>
            </a:r>
            <a:endParaRPr lang="en-GB" sz="3200"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850032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Key messages</a:t>
            </a:r>
            <a:br>
              <a:rPr lang="en-GB" dirty="0"/>
            </a:br>
            <a:endParaRPr lang="en-GB" dirty="0"/>
          </a:p>
        </p:txBody>
      </p:sp>
      <p:sp>
        <p:nvSpPr>
          <p:cNvPr id="3" name="Subtitle 2"/>
          <p:cNvSpPr>
            <a:spLocks noGrp="1"/>
          </p:cNvSpPr>
          <p:nvPr>
            <p:ph type="subTitle" idx="1"/>
          </p:nvPr>
        </p:nvSpPr>
        <p:spPr/>
        <p:txBody>
          <a:bodyPr/>
          <a:lstStyle/>
          <a:p>
            <a:pPr marL="0" indent="0">
              <a:spcBef>
                <a:spcPct val="0"/>
              </a:spcBef>
              <a:buNone/>
            </a:pPr>
            <a:r>
              <a:rPr lang="en-GB" altLang="en-US" b="1" dirty="0">
                <a:solidFill>
                  <a:srgbClr val="00B050"/>
                </a:solidFill>
              </a:rPr>
              <a:t>Eat at least 5 portions of a variety of fruit and vegetables every day.</a:t>
            </a:r>
          </a:p>
          <a:p>
            <a:pPr>
              <a:spcBef>
                <a:spcPct val="0"/>
              </a:spcBef>
            </a:pPr>
            <a:endParaRPr lang="en-GB" altLang="en-US" b="1" dirty="0"/>
          </a:p>
          <a:p>
            <a:pPr marL="0" indent="0">
              <a:spcBef>
                <a:spcPct val="0"/>
              </a:spcBef>
              <a:buNone/>
            </a:pPr>
            <a:r>
              <a:rPr lang="en-GB" altLang="en-US" b="1" dirty="0">
                <a:solidFill>
                  <a:srgbClr val="FF9900"/>
                </a:solidFill>
              </a:rPr>
              <a:t>Base meals on potatoes, bread, rice, pasta or other starchy carbohydrates; choosing wholegrain versions where possible.</a:t>
            </a:r>
          </a:p>
          <a:p>
            <a:pPr>
              <a:spcBef>
                <a:spcPct val="0"/>
              </a:spcBef>
            </a:pPr>
            <a:endParaRPr lang="en-GB" altLang="en-US" b="1" dirty="0"/>
          </a:p>
          <a:p>
            <a:pPr marL="0" indent="0">
              <a:spcBef>
                <a:spcPct val="0"/>
              </a:spcBef>
              <a:buNone/>
            </a:pPr>
            <a:r>
              <a:rPr lang="en-GB" altLang="en-US" b="1" dirty="0">
                <a:solidFill>
                  <a:srgbClr val="FF6699"/>
                </a:solidFill>
              </a:rPr>
              <a:t>Eat some beans, pulses, fish, eggs, meat and other proteins (including 2 portions of fish every week, one of which should be oily).</a:t>
            </a:r>
          </a:p>
          <a:p>
            <a:pPr>
              <a:spcBef>
                <a:spcPct val="0"/>
              </a:spcBef>
            </a:pPr>
            <a:endParaRPr lang="en-GB" altLang="en-US" b="1" dirty="0"/>
          </a:p>
          <a:p>
            <a:pPr marL="0" indent="0">
              <a:spcBef>
                <a:spcPct val="0"/>
              </a:spcBef>
              <a:buNone/>
            </a:pPr>
            <a:r>
              <a:rPr lang="en-GB" altLang="en-US" b="1" dirty="0">
                <a:solidFill>
                  <a:srgbClr val="386CB8"/>
                </a:solidFill>
              </a:rPr>
              <a:t>Have some dairy or dairy alternatives (such as soya drinks); choosing lower fat and lower sugar options.</a:t>
            </a:r>
          </a:p>
          <a:p>
            <a:pPr>
              <a:spcBef>
                <a:spcPct val="0"/>
              </a:spcBef>
            </a:pPr>
            <a:endParaRPr lang="en-GB" altLang="en-US" b="1" dirty="0"/>
          </a:p>
          <a:p>
            <a:pPr marL="0" indent="0">
              <a:spcBef>
                <a:spcPct val="0"/>
              </a:spcBef>
              <a:buNone/>
            </a:pPr>
            <a:r>
              <a:rPr lang="en-GB" altLang="en-US" b="1" dirty="0">
                <a:solidFill>
                  <a:srgbClr val="7030A0"/>
                </a:solidFill>
              </a:rPr>
              <a:t>Choose unsaturated oils and spreads and eat in small amounts.</a:t>
            </a:r>
          </a:p>
          <a:p>
            <a:pPr marL="0" indent="0">
              <a:spcBef>
                <a:spcPct val="0"/>
              </a:spcBef>
              <a:buNone/>
            </a:pPr>
            <a:endParaRPr lang="en-GB" altLang="en-US" b="1" dirty="0"/>
          </a:p>
          <a:p>
            <a:pPr marL="0" indent="0">
              <a:spcBef>
                <a:spcPct val="0"/>
              </a:spcBef>
              <a:buNone/>
            </a:pPr>
            <a:r>
              <a:rPr lang="en-GB" altLang="en-US" b="1" dirty="0">
                <a:solidFill>
                  <a:srgbClr val="00B0F0"/>
                </a:solidFill>
              </a:rPr>
              <a:t>Drink 6-8 cups/glasses of fluid a day.</a:t>
            </a:r>
            <a:r>
              <a:rPr lang="en-GB" altLang="en-US" dirty="0">
                <a:solidFill>
                  <a:srgbClr val="00B0F0"/>
                </a:solidFill>
              </a:rPr>
              <a:t>	</a:t>
            </a:r>
          </a:p>
          <a:p>
            <a:pPr marL="0" indent="0">
              <a:spcBef>
                <a:spcPct val="0"/>
              </a:spcBef>
              <a:buNone/>
            </a:pPr>
            <a:endParaRPr lang="en-GB" altLang="en-US" sz="1300" b="1" dirty="0"/>
          </a:p>
          <a:p>
            <a:pPr marL="0" indent="0">
              <a:spcBef>
                <a:spcPct val="0"/>
              </a:spcBef>
              <a:buNone/>
            </a:pPr>
            <a:r>
              <a:rPr lang="en-GB" altLang="en-US" sz="1300" b="1" dirty="0"/>
              <a:t>If consuming foods and drinks high in fat, salt or sugar have these less often and in small amounts.</a:t>
            </a:r>
            <a:endParaRPr lang="en-US" altLang="en-US" sz="1300" b="1" dirty="0"/>
          </a:p>
          <a:p>
            <a:pPr marL="0" indent="0">
              <a:buNone/>
            </a:pPr>
            <a:endParaRPr lang="en-GB" dirty="0"/>
          </a:p>
        </p:txBody>
      </p:sp>
    </p:spTree>
    <p:extLst>
      <p:ext uri="{BB962C8B-B14F-4D97-AF65-F5344CB8AC3E}">
        <p14:creationId xmlns:p14="http://schemas.microsoft.com/office/powerpoint/2010/main" val="4061555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ad97cfe-a968-427f-b02b-893e6ba0355a" xsi:nil="true"/>
    <_Flow_SignoffStatus xmlns="c53071f4-7f44-43fd-895c-8e7b6a3746b0" xsi:nil="true"/>
    <lcf76f155ced4ddcb4097134ff3c332f xmlns="c53071f4-7f44-43fd-895c-8e7b6a3746b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8" ma:contentTypeDescription="Create a new document." ma:contentTypeScope="" ma:versionID="dc6deb05df7d1fcd95eb88bf1a5a26f4">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8258fb5370106c49cde09acdb6d5137d"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5261E8-5D80-4788-BBD8-31894A05F870}">
  <ds:schemaRefs>
    <ds:schemaRef ds:uri="http://schemas.microsoft.com/office/2006/metadata/properties"/>
    <ds:schemaRef ds:uri="http://schemas.microsoft.com/office/infopath/2007/PartnerControls"/>
    <ds:schemaRef ds:uri="ead97cfe-a968-427f-b02b-893e6ba0355a"/>
    <ds:schemaRef ds:uri="c53071f4-7f44-43fd-895c-8e7b6a3746b0"/>
  </ds:schemaRefs>
</ds:datastoreItem>
</file>

<file path=customXml/itemProps2.xml><?xml version="1.0" encoding="utf-8"?>
<ds:datastoreItem xmlns:ds="http://schemas.openxmlformats.org/officeDocument/2006/customXml" ds:itemID="{2C6132B0-73D6-414C-9DC9-746920C2217D}">
  <ds:schemaRefs>
    <ds:schemaRef ds:uri="http://schemas.microsoft.com/sharepoint/v3/contenttype/forms"/>
  </ds:schemaRefs>
</ds:datastoreItem>
</file>

<file path=customXml/itemProps3.xml><?xml version="1.0" encoding="utf-8"?>
<ds:datastoreItem xmlns:ds="http://schemas.openxmlformats.org/officeDocument/2006/customXml" ds:itemID="{0A766C62-1BF4-4AC1-885A-3CCF0E734F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1706</Words>
  <Application>Microsoft Office PowerPoint</Application>
  <PresentationFormat>Widescreen</PresentationFormat>
  <Paragraphs>133</Paragraphs>
  <Slides>20</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20</vt:i4>
      </vt:variant>
    </vt:vector>
  </HeadingPairs>
  <TitlesOfParts>
    <vt:vector size="26" baseType="lpstr">
      <vt:lpstr>Arial</vt:lpstr>
      <vt:lpstr>Calibri</vt:lpstr>
      <vt:lpstr>Office Theme</vt:lpstr>
      <vt:lpstr>Custom Design</vt:lpstr>
      <vt:lpstr>1_Custom Design</vt:lpstr>
      <vt:lpstr>3_Custom Design</vt:lpstr>
      <vt:lpstr>The Eatwell Guide</vt:lpstr>
      <vt:lpstr>Eatwell models throughout the world</vt:lpstr>
      <vt:lpstr>The Eatwell Guide</vt:lpstr>
      <vt:lpstr>Key messaging</vt:lpstr>
      <vt:lpstr>Key messaging</vt:lpstr>
      <vt:lpstr>Key messaging</vt:lpstr>
      <vt:lpstr>The food groups </vt:lpstr>
      <vt:lpstr>The food groups </vt:lpstr>
      <vt:lpstr>Key messages </vt:lpstr>
      <vt:lpstr>Fruit and vegetables </vt:lpstr>
      <vt:lpstr>Potatoes, bread, rice, pasta and other starchy carbohydrates</vt:lpstr>
      <vt:lpstr>Potatoes, bread, rice, pasta and other starchy carbohydrates</vt:lpstr>
      <vt:lpstr>Beans, pulses, fish, eggs, meat and other proteins</vt:lpstr>
      <vt:lpstr>Beans, pulses, fish, eggs, meat and other proteins</vt:lpstr>
      <vt:lpstr>Dairy and alternatives </vt:lpstr>
      <vt:lpstr>Oils and spreads</vt:lpstr>
      <vt:lpstr>Hydration</vt:lpstr>
      <vt:lpstr>Foods high in fat, salt and sugars</vt:lpstr>
      <vt:lpstr>Key messages summary </vt:lpstr>
      <vt:lpstr>The Eatwell Guide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Alexander White</cp:lastModifiedBy>
  <cp:revision>33</cp:revision>
  <dcterms:created xsi:type="dcterms:W3CDTF">2018-10-10T09:22:08Z</dcterms:created>
  <dcterms:modified xsi:type="dcterms:W3CDTF">2023-10-20T14:11:04Z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