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sldIdLst>
    <p:sldId id="256" r:id="rId5"/>
    <p:sldId id="264" r:id="rId6"/>
    <p:sldId id="265" r:id="rId7"/>
    <p:sldId id="266" r:id="rId8"/>
    <p:sldId id="267" r:id="rId9"/>
    <p:sldId id="268" r:id="rId10"/>
    <p:sldId id="269" r:id="rId11"/>
    <p:sldId id="270" r:id="rId12"/>
    <p:sldId id="271" r:id="rId13"/>
    <p:sldId id="274" r:id="rId14"/>
    <p:sldId id="272" r:id="rId15"/>
    <p:sldId id="273" r:id="rId16"/>
    <p:sldId id="263" r:id="rId17"/>
    <p:sldId id="259" r:id="rId18"/>
    <p:sldId id="275" r:id="rId19"/>
    <p:sldId id="276" r:id="rId20"/>
    <p:sldId id="277" r:id="rId21"/>
    <p:sldId id="261"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C4D9"/>
    <a:srgbClr val="B8B8D1"/>
    <a:srgbClr val="263B83"/>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0580F9-11BB-4B81-9D68-B4CCB101D63C}" v="1" dt="2024-06-20T20:28:58.83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231" autoAdjust="0"/>
    <p:restoredTop sz="94655"/>
  </p:normalViewPr>
  <p:slideViewPr>
    <p:cSldViewPr snapToGrid="0" snapToObjects="1">
      <p:cViewPr varScale="1">
        <p:scale>
          <a:sx n="79" d="100"/>
          <a:sy n="79" d="100"/>
        </p:scale>
        <p:origin x="1037"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ustomXml" Target="../customXml/item3.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microsoft.com/office/2016/11/relationships/changesInfo" Target="changesInfos/changesInfo1.xml"/><Relationship Id="rId30"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 White" userId="57e9160509e0eb1c" providerId="LiveId" clId="{B20580F9-11BB-4B81-9D68-B4CCB101D63C}"/>
    <pc:docChg chg="custSel modSld">
      <pc:chgData name="Alex White" userId="57e9160509e0eb1c" providerId="LiveId" clId="{B20580F9-11BB-4B81-9D68-B4CCB101D63C}" dt="2024-06-18T11:36:24.604" v="312" actId="33524"/>
      <pc:docMkLst>
        <pc:docMk/>
      </pc:docMkLst>
      <pc:sldChg chg="modSp mod">
        <pc:chgData name="Alex White" userId="57e9160509e0eb1c" providerId="LiveId" clId="{B20580F9-11BB-4B81-9D68-B4CCB101D63C}" dt="2024-06-18T11:36:24.604" v="312" actId="33524"/>
        <pc:sldMkLst>
          <pc:docMk/>
          <pc:sldMk cId="3293422149" sldId="267"/>
        </pc:sldMkLst>
        <pc:spChg chg="mod">
          <ac:chgData name="Alex White" userId="57e9160509e0eb1c" providerId="LiveId" clId="{B20580F9-11BB-4B81-9D68-B4CCB101D63C}" dt="2024-06-18T11:36:24.604" v="312" actId="33524"/>
          <ac:spMkLst>
            <pc:docMk/>
            <pc:sldMk cId="3293422149" sldId="267"/>
            <ac:spMk id="3" creationId="{4D732EED-38FF-420A-839B-E32224C596A6}"/>
          </ac:spMkLst>
        </pc:spChg>
      </pc:sldChg>
      <pc:sldChg chg="modSp mod">
        <pc:chgData name="Alex White" userId="57e9160509e0eb1c" providerId="LiveId" clId="{B20580F9-11BB-4B81-9D68-B4CCB101D63C}" dt="2024-06-18T11:35:31.975" v="234" actId="20577"/>
        <pc:sldMkLst>
          <pc:docMk/>
          <pc:sldMk cId="1235901306" sldId="269"/>
        </pc:sldMkLst>
        <pc:spChg chg="mod">
          <ac:chgData name="Alex White" userId="57e9160509e0eb1c" providerId="LiveId" clId="{B20580F9-11BB-4B81-9D68-B4CCB101D63C}" dt="2024-06-18T11:35:31.975" v="234" actId="20577"/>
          <ac:spMkLst>
            <pc:docMk/>
            <pc:sldMk cId="1235901306" sldId="269"/>
            <ac:spMk id="3" creationId="{8DDD8BA8-923A-4345-870D-45079EB06662}"/>
          </ac:spMkLst>
        </pc:spChg>
      </pc:sldChg>
    </pc:docChg>
  </pc:docChgLst>
  <pc:docChgLst>
    <pc:chgData name="Alexander White" userId="3da70261-e0e7-408d-aace-eb577feade9e" providerId="ADAL" clId="{CF23BF5F-4462-4548-9145-10192768A28F}"/>
    <pc:docChg chg="custSel modSld modMainMaster">
      <pc:chgData name="Alexander White" userId="3da70261-e0e7-408d-aace-eb577feade9e" providerId="ADAL" clId="{CF23BF5F-4462-4548-9145-10192768A28F}" dt="2024-05-23T08:30:53.159" v="44" actId="33524"/>
      <pc:docMkLst>
        <pc:docMk/>
      </pc:docMkLst>
      <pc:sldChg chg="addSp modSp">
        <pc:chgData name="Alexander White" userId="3da70261-e0e7-408d-aace-eb577feade9e" providerId="ADAL" clId="{CF23BF5F-4462-4548-9145-10192768A28F}" dt="2024-05-20T11:52:24.288" v="0"/>
        <pc:sldMkLst>
          <pc:docMk/>
          <pc:sldMk cId="1219004254" sldId="261"/>
        </pc:sldMkLst>
        <pc:spChg chg="add mod">
          <ac:chgData name="Alexander White" userId="3da70261-e0e7-408d-aace-eb577feade9e" providerId="ADAL" clId="{CF23BF5F-4462-4548-9145-10192768A28F}" dt="2024-05-20T11:52:24.288" v="0"/>
          <ac:spMkLst>
            <pc:docMk/>
            <pc:sldMk cId="1219004254" sldId="261"/>
            <ac:spMk id="4" creationId="{833F6AB6-11C6-C042-7626-4B133FF0676B}"/>
          </ac:spMkLst>
        </pc:spChg>
      </pc:sldChg>
      <pc:sldChg chg="modSp mod">
        <pc:chgData name="Alexander White" userId="3da70261-e0e7-408d-aace-eb577feade9e" providerId="ADAL" clId="{CF23BF5F-4462-4548-9145-10192768A28F}" dt="2024-05-23T08:30:18.705" v="36" actId="33524"/>
        <pc:sldMkLst>
          <pc:docMk/>
          <pc:sldMk cId="1450162067" sldId="263"/>
        </pc:sldMkLst>
        <pc:spChg chg="mod">
          <ac:chgData name="Alexander White" userId="3da70261-e0e7-408d-aace-eb577feade9e" providerId="ADAL" clId="{CF23BF5F-4462-4548-9145-10192768A28F}" dt="2024-05-23T08:30:18.705" v="36" actId="33524"/>
          <ac:spMkLst>
            <pc:docMk/>
            <pc:sldMk cId="1450162067" sldId="263"/>
            <ac:spMk id="3" creationId="{00000000-0000-0000-0000-000000000000}"/>
          </ac:spMkLst>
        </pc:spChg>
      </pc:sldChg>
      <pc:sldChg chg="modSp mod">
        <pc:chgData name="Alexander White" userId="3da70261-e0e7-408d-aace-eb577feade9e" providerId="ADAL" clId="{CF23BF5F-4462-4548-9145-10192768A28F}" dt="2024-05-23T08:22:31.483" v="17" actId="33524"/>
        <pc:sldMkLst>
          <pc:docMk/>
          <pc:sldMk cId="3876262294" sldId="265"/>
        </pc:sldMkLst>
        <pc:spChg chg="mod">
          <ac:chgData name="Alexander White" userId="3da70261-e0e7-408d-aace-eb577feade9e" providerId="ADAL" clId="{CF23BF5F-4462-4548-9145-10192768A28F}" dt="2024-05-23T08:22:31.483" v="17" actId="33524"/>
          <ac:spMkLst>
            <pc:docMk/>
            <pc:sldMk cId="3876262294" sldId="265"/>
            <ac:spMk id="3" creationId="{DF57FC3F-D66A-4F7C-97C4-959CBDE4AAAB}"/>
          </ac:spMkLst>
        </pc:spChg>
      </pc:sldChg>
      <pc:sldChg chg="modSp mod">
        <pc:chgData name="Alexander White" userId="3da70261-e0e7-408d-aace-eb577feade9e" providerId="ADAL" clId="{CF23BF5F-4462-4548-9145-10192768A28F}" dt="2024-05-23T08:23:03.593" v="19" actId="20577"/>
        <pc:sldMkLst>
          <pc:docMk/>
          <pc:sldMk cId="3293422149" sldId="267"/>
        </pc:sldMkLst>
        <pc:spChg chg="mod">
          <ac:chgData name="Alexander White" userId="3da70261-e0e7-408d-aace-eb577feade9e" providerId="ADAL" clId="{CF23BF5F-4462-4548-9145-10192768A28F}" dt="2024-05-23T08:23:03.593" v="19" actId="20577"/>
          <ac:spMkLst>
            <pc:docMk/>
            <pc:sldMk cId="3293422149" sldId="267"/>
            <ac:spMk id="3" creationId="{4D732EED-38FF-420A-839B-E32224C596A6}"/>
          </ac:spMkLst>
        </pc:spChg>
      </pc:sldChg>
      <pc:sldChg chg="modSp mod">
        <pc:chgData name="Alexander White" userId="3da70261-e0e7-408d-aace-eb577feade9e" providerId="ADAL" clId="{CF23BF5F-4462-4548-9145-10192768A28F}" dt="2024-05-23T08:23:18.727" v="22" actId="20577"/>
        <pc:sldMkLst>
          <pc:docMk/>
          <pc:sldMk cId="2843122359" sldId="268"/>
        </pc:sldMkLst>
        <pc:spChg chg="mod">
          <ac:chgData name="Alexander White" userId="3da70261-e0e7-408d-aace-eb577feade9e" providerId="ADAL" clId="{CF23BF5F-4462-4548-9145-10192768A28F}" dt="2024-05-23T08:23:18.727" v="22" actId="20577"/>
          <ac:spMkLst>
            <pc:docMk/>
            <pc:sldMk cId="2843122359" sldId="268"/>
            <ac:spMk id="3" creationId="{E5F1A958-EE14-4A80-9D7D-4E3AFBB06401}"/>
          </ac:spMkLst>
        </pc:spChg>
      </pc:sldChg>
      <pc:sldChg chg="modSp mod">
        <pc:chgData name="Alexander White" userId="3da70261-e0e7-408d-aace-eb577feade9e" providerId="ADAL" clId="{CF23BF5F-4462-4548-9145-10192768A28F}" dt="2024-05-23T08:23:41.347" v="23" actId="20577"/>
        <pc:sldMkLst>
          <pc:docMk/>
          <pc:sldMk cId="1235901306" sldId="269"/>
        </pc:sldMkLst>
        <pc:spChg chg="mod">
          <ac:chgData name="Alexander White" userId="3da70261-e0e7-408d-aace-eb577feade9e" providerId="ADAL" clId="{CF23BF5F-4462-4548-9145-10192768A28F}" dt="2024-05-23T08:23:41.347" v="23" actId="20577"/>
          <ac:spMkLst>
            <pc:docMk/>
            <pc:sldMk cId="1235901306" sldId="269"/>
            <ac:spMk id="3" creationId="{8DDD8BA8-923A-4345-870D-45079EB06662}"/>
          </ac:spMkLst>
        </pc:spChg>
      </pc:sldChg>
      <pc:sldChg chg="modSp mod">
        <pc:chgData name="Alexander White" userId="3da70261-e0e7-408d-aace-eb577feade9e" providerId="ADAL" clId="{CF23BF5F-4462-4548-9145-10192768A28F}" dt="2024-05-23T08:24:23.320" v="26" actId="1076"/>
        <pc:sldMkLst>
          <pc:docMk/>
          <pc:sldMk cId="440798232" sldId="271"/>
        </pc:sldMkLst>
        <pc:spChg chg="mod">
          <ac:chgData name="Alexander White" userId="3da70261-e0e7-408d-aace-eb577feade9e" providerId="ADAL" clId="{CF23BF5F-4462-4548-9145-10192768A28F}" dt="2024-05-23T08:24:16.933" v="24" actId="14100"/>
          <ac:spMkLst>
            <pc:docMk/>
            <pc:sldMk cId="440798232" sldId="271"/>
            <ac:spMk id="3" creationId="{30BAB4FC-EF67-4E3A-8CA4-6B3C9DE10699}"/>
          </ac:spMkLst>
        </pc:spChg>
        <pc:picChg chg="mod">
          <ac:chgData name="Alexander White" userId="3da70261-e0e7-408d-aace-eb577feade9e" providerId="ADAL" clId="{CF23BF5F-4462-4548-9145-10192768A28F}" dt="2024-05-23T08:24:23.320" v="26" actId="1076"/>
          <ac:picMkLst>
            <pc:docMk/>
            <pc:sldMk cId="440798232" sldId="271"/>
            <ac:picMk id="4" creationId="{ACF49464-E3DC-4F0E-955B-0C0A6FA7DACB}"/>
          </ac:picMkLst>
        </pc:picChg>
      </pc:sldChg>
      <pc:sldChg chg="modSp mod">
        <pc:chgData name="Alexander White" userId="3da70261-e0e7-408d-aace-eb577feade9e" providerId="ADAL" clId="{CF23BF5F-4462-4548-9145-10192768A28F}" dt="2024-05-23T08:29:57.986" v="35" actId="20577"/>
        <pc:sldMkLst>
          <pc:docMk/>
          <pc:sldMk cId="2330424087" sldId="272"/>
        </pc:sldMkLst>
        <pc:spChg chg="mod">
          <ac:chgData name="Alexander White" userId="3da70261-e0e7-408d-aace-eb577feade9e" providerId="ADAL" clId="{CF23BF5F-4462-4548-9145-10192768A28F}" dt="2024-05-23T08:29:57.986" v="35" actId="20577"/>
          <ac:spMkLst>
            <pc:docMk/>
            <pc:sldMk cId="2330424087" sldId="272"/>
            <ac:spMk id="3" creationId="{F932EA9E-D2F7-4E4F-88A6-F0A7179682DA}"/>
          </ac:spMkLst>
        </pc:spChg>
      </pc:sldChg>
      <pc:sldChg chg="modSp mod">
        <pc:chgData name="Alexander White" userId="3da70261-e0e7-408d-aace-eb577feade9e" providerId="ADAL" clId="{CF23BF5F-4462-4548-9145-10192768A28F}" dt="2024-05-23T08:29:38.532" v="34" actId="2711"/>
        <pc:sldMkLst>
          <pc:docMk/>
          <pc:sldMk cId="3825526791" sldId="274"/>
        </pc:sldMkLst>
        <pc:spChg chg="mod">
          <ac:chgData name="Alexander White" userId="3da70261-e0e7-408d-aace-eb577feade9e" providerId="ADAL" clId="{CF23BF5F-4462-4548-9145-10192768A28F}" dt="2024-05-23T08:27:53.478" v="29" actId="2711"/>
          <ac:spMkLst>
            <pc:docMk/>
            <pc:sldMk cId="3825526791" sldId="274"/>
            <ac:spMk id="15" creationId="{72DDE7C1-019C-45C7-A830-67F41E1DE077}"/>
          </ac:spMkLst>
        </pc:spChg>
        <pc:spChg chg="mod">
          <ac:chgData name="Alexander White" userId="3da70261-e0e7-408d-aace-eb577feade9e" providerId="ADAL" clId="{CF23BF5F-4462-4548-9145-10192768A28F}" dt="2024-05-23T08:27:57.649" v="30" actId="2711"/>
          <ac:spMkLst>
            <pc:docMk/>
            <pc:sldMk cId="3825526791" sldId="274"/>
            <ac:spMk id="16" creationId="{53A58B4E-1601-4F90-8C20-27D27077A001}"/>
          </ac:spMkLst>
        </pc:spChg>
        <pc:spChg chg="mod">
          <ac:chgData name="Alexander White" userId="3da70261-e0e7-408d-aace-eb577feade9e" providerId="ADAL" clId="{CF23BF5F-4462-4548-9145-10192768A28F}" dt="2024-05-23T08:28:01.838" v="31" actId="2711"/>
          <ac:spMkLst>
            <pc:docMk/>
            <pc:sldMk cId="3825526791" sldId="274"/>
            <ac:spMk id="17" creationId="{3D40F2C8-5599-4023-A389-03271F20965E}"/>
          </ac:spMkLst>
        </pc:spChg>
        <pc:spChg chg="mod">
          <ac:chgData name="Alexander White" userId="3da70261-e0e7-408d-aace-eb577feade9e" providerId="ADAL" clId="{CF23BF5F-4462-4548-9145-10192768A28F}" dt="2024-05-23T08:28:16.492" v="32" actId="2711"/>
          <ac:spMkLst>
            <pc:docMk/>
            <pc:sldMk cId="3825526791" sldId="274"/>
            <ac:spMk id="18" creationId="{F3F2F77F-204A-444E-BE22-2CA6A6BEC442}"/>
          </ac:spMkLst>
        </pc:spChg>
        <pc:spChg chg="mod">
          <ac:chgData name="Alexander White" userId="3da70261-e0e7-408d-aace-eb577feade9e" providerId="ADAL" clId="{CF23BF5F-4462-4548-9145-10192768A28F}" dt="2024-05-23T08:29:33.188" v="33" actId="2711"/>
          <ac:spMkLst>
            <pc:docMk/>
            <pc:sldMk cId="3825526791" sldId="274"/>
            <ac:spMk id="19" creationId="{F4D73CA4-0AA3-4A2E-9076-C92284427716}"/>
          </ac:spMkLst>
        </pc:spChg>
        <pc:spChg chg="mod">
          <ac:chgData name="Alexander White" userId="3da70261-e0e7-408d-aace-eb577feade9e" providerId="ADAL" clId="{CF23BF5F-4462-4548-9145-10192768A28F}" dt="2024-05-23T08:29:38.532" v="34" actId="2711"/>
          <ac:spMkLst>
            <pc:docMk/>
            <pc:sldMk cId="3825526791" sldId="274"/>
            <ac:spMk id="20" creationId="{1FE3B7EB-B676-423F-B9D0-30F75295AC72}"/>
          </ac:spMkLst>
        </pc:spChg>
        <pc:graphicFrameChg chg="modGraphic">
          <ac:chgData name="Alexander White" userId="3da70261-e0e7-408d-aace-eb577feade9e" providerId="ADAL" clId="{CF23BF5F-4462-4548-9145-10192768A28F}" dt="2024-05-23T08:27:46.124" v="28" actId="403"/>
          <ac:graphicFrameMkLst>
            <pc:docMk/>
            <pc:sldMk cId="3825526791" sldId="274"/>
            <ac:graphicFrameMk id="14" creationId="{0DB1DB6C-01DF-484F-9A2C-0532FB24452C}"/>
          </ac:graphicFrameMkLst>
        </pc:graphicFrameChg>
      </pc:sldChg>
      <pc:sldChg chg="modSp mod">
        <pc:chgData name="Alexander White" userId="3da70261-e0e7-408d-aace-eb577feade9e" providerId="ADAL" clId="{CF23BF5F-4462-4548-9145-10192768A28F}" dt="2024-05-23T08:30:31.739" v="37" actId="33524"/>
        <pc:sldMkLst>
          <pc:docMk/>
          <pc:sldMk cId="2981878187" sldId="275"/>
        </pc:sldMkLst>
        <pc:spChg chg="mod">
          <ac:chgData name="Alexander White" userId="3da70261-e0e7-408d-aace-eb577feade9e" providerId="ADAL" clId="{CF23BF5F-4462-4548-9145-10192768A28F}" dt="2024-05-23T08:30:31.739" v="37" actId="33524"/>
          <ac:spMkLst>
            <pc:docMk/>
            <pc:sldMk cId="2981878187" sldId="275"/>
            <ac:spMk id="3" creationId="{6D000817-7CDA-4DF4-A29F-DBA39B1839A2}"/>
          </ac:spMkLst>
        </pc:spChg>
      </pc:sldChg>
      <pc:sldChg chg="modSp mod">
        <pc:chgData name="Alexander White" userId="3da70261-e0e7-408d-aace-eb577feade9e" providerId="ADAL" clId="{CF23BF5F-4462-4548-9145-10192768A28F}" dt="2024-05-23T08:30:44.456" v="43" actId="20577"/>
        <pc:sldMkLst>
          <pc:docMk/>
          <pc:sldMk cId="3976370793" sldId="276"/>
        </pc:sldMkLst>
        <pc:spChg chg="mod">
          <ac:chgData name="Alexander White" userId="3da70261-e0e7-408d-aace-eb577feade9e" providerId="ADAL" clId="{CF23BF5F-4462-4548-9145-10192768A28F}" dt="2024-05-23T08:30:44.456" v="43" actId="20577"/>
          <ac:spMkLst>
            <pc:docMk/>
            <pc:sldMk cId="3976370793" sldId="276"/>
            <ac:spMk id="3" creationId="{9CB1CE9A-193E-40FA-A7DA-8B81A80E2246}"/>
          </ac:spMkLst>
        </pc:spChg>
      </pc:sldChg>
      <pc:sldChg chg="modSp mod">
        <pc:chgData name="Alexander White" userId="3da70261-e0e7-408d-aace-eb577feade9e" providerId="ADAL" clId="{CF23BF5F-4462-4548-9145-10192768A28F}" dt="2024-05-23T08:30:53.159" v="44" actId="33524"/>
        <pc:sldMkLst>
          <pc:docMk/>
          <pc:sldMk cId="4292958383" sldId="277"/>
        </pc:sldMkLst>
        <pc:spChg chg="mod">
          <ac:chgData name="Alexander White" userId="3da70261-e0e7-408d-aace-eb577feade9e" providerId="ADAL" clId="{CF23BF5F-4462-4548-9145-10192768A28F}" dt="2024-05-23T08:30:53.159" v="44" actId="33524"/>
          <ac:spMkLst>
            <pc:docMk/>
            <pc:sldMk cId="4292958383" sldId="277"/>
            <ac:spMk id="3" creationId="{9EAAD618-B7AA-4383-A960-703DBCDD83A6}"/>
          </ac:spMkLst>
        </pc:spChg>
      </pc:sldChg>
      <pc:sldMasterChg chg="modSp mod">
        <pc:chgData name="Alexander White" userId="3da70261-e0e7-408d-aace-eb577feade9e" providerId="ADAL" clId="{CF23BF5F-4462-4548-9145-10192768A28F}" dt="2024-05-20T11:52:31.307" v="4" actId="20577"/>
        <pc:sldMasterMkLst>
          <pc:docMk/>
          <pc:sldMasterMk cId="1328885048" sldId="2147483648"/>
        </pc:sldMasterMkLst>
        <pc:spChg chg="mod">
          <ac:chgData name="Alexander White" userId="3da70261-e0e7-408d-aace-eb577feade9e" providerId="ADAL" clId="{CF23BF5F-4462-4548-9145-10192768A28F}" dt="2024-05-20T11:52:31.307" v="4" actId="20577"/>
          <ac:spMkLst>
            <pc:docMk/>
            <pc:sldMasterMk cId="1328885048" sldId="2147483648"/>
            <ac:spMk id="9" creationId="{00000000-0000-0000-0000-000000000000}"/>
          </ac:spMkLst>
        </pc:spChg>
      </pc:sldMasterChg>
      <pc:sldMasterChg chg="modSp mod">
        <pc:chgData name="Alexander White" userId="3da70261-e0e7-408d-aace-eb577feade9e" providerId="ADAL" clId="{CF23BF5F-4462-4548-9145-10192768A28F}" dt="2024-05-20T11:52:35.348" v="8" actId="20577"/>
        <pc:sldMasterMkLst>
          <pc:docMk/>
          <pc:sldMasterMk cId="1498317190" sldId="2147483650"/>
        </pc:sldMasterMkLst>
        <pc:spChg chg="mod">
          <ac:chgData name="Alexander White" userId="3da70261-e0e7-408d-aace-eb577feade9e" providerId="ADAL" clId="{CF23BF5F-4462-4548-9145-10192768A28F}" dt="2024-05-20T11:52:35.348" v="8" actId="20577"/>
          <ac:spMkLst>
            <pc:docMk/>
            <pc:sldMasterMk cId="1498317190" sldId="2147483650"/>
            <ac:spMk id="9" creationId="{00000000-0000-0000-0000-000000000000}"/>
          </ac:spMkLst>
        </pc:spChg>
      </pc:sldMasterChg>
      <pc:sldMasterChg chg="modSp mod">
        <pc:chgData name="Alexander White" userId="3da70261-e0e7-408d-aace-eb577feade9e" providerId="ADAL" clId="{CF23BF5F-4462-4548-9145-10192768A28F}" dt="2024-05-20T11:52:39.996" v="12" actId="20577"/>
        <pc:sldMasterMkLst>
          <pc:docMk/>
          <pc:sldMasterMk cId="1822393236" sldId="2147483652"/>
        </pc:sldMasterMkLst>
        <pc:spChg chg="mod">
          <ac:chgData name="Alexander White" userId="3da70261-e0e7-408d-aace-eb577feade9e" providerId="ADAL" clId="{CF23BF5F-4462-4548-9145-10192768A28F}" dt="2024-05-20T11:52:39.996" v="12" actId="20577"/>
          <ac:spMkLst>
            <pc:docMk/>
            <pc:sldMasterMk cId="1822393236" sldId="2147483652"/>
            <ac:spMk id="9" creationId="{00000000-0000-0000-0000-000000000000}"/>
          </ac:spMkLst>
        </pc:spChg>
      </pc:sldMasterChg>
      <pc:sldMasterChg chg="modSp mod">
        <pc:chgData name="Alexander White" userId="3da70261-e0e7-408d-aace-eb577feade9e" providerId="ADAL" clId="{CF23BF5F-4462-4548-9145-10192768A28F}" dt="2024-05-20T11:52:44.136" v="16" actId="20577"/>
        <pc:sldMasterMkLst>
          <pc:docMk/>
          <pc:sldMasterMk cId="1788143608" sldId="2147483656"/>
        </pc:sldMasterMkLst>
        <pc:spChg chg="mod">
          <ac:chgData name="Alexander White" userId="3da70261-e0e7-408d-aace-eb577feade9e" providerId="ADAL" clId="{CF23BF5F-4462-4548-9145-10192768A28F}" dt="2024-05-20T11:52:44.136" v="16" actId="20577"/>
          <ac:spMkLst>
            <pc:docMk/>
            <pc:sldMasterMk cId="1788143608" sldId="2147483656"/>
            <ac:spMk id="8" creationId="{00000000-0000-0000-0000-000000000000}"/>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20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20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19.jpeg"/><Relationship Id="rId2" Type="http://schemas.openxmlformats.org/officeDocument/2006/relationships/image" Target="../media/image14.png"/><Relationship Id="rId1" Type="http://schemas.openxmlformats.org/officeDocument/2006/relationships/slideLayout" Target="../slideLayouts/slideLayout3.xml"/><Relationship Id="rId6" Type="http://schemas.openxmlformats.org/officeDocument/2006/relationships/image" Target="../media/image18.png"/><Relationship Id="rId5" Type="http://schemas.openxmlformats.org/officeDocument/2006/relationships/image" Target="../media/image17.jpeg"/><Relationship Id="rId4" Type="http://schemas.openxmlformats.org/officeDocument/2006/relationships/image" Target="../media/image16.jpeg"/></Relationships>
</file>

<file path=ppt/slides/_rels/slide11.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British and international cuisine</a:t>
            </a:r>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E90ED-97F6-48CF-A796-80AB4C78B1E0}"/>
              </a:ext>
            </a:extLst>
          </p:cNvPr>
          <p:cNvSpPr>
            <a:spLocks noGrp="1"/>
          </p:cNvSpPr>
          <p:nvPr>
            <p:ph type="ctrTitle"/>
          </p:nvPr>
        </p:nvSpPr>
        <p:spPr/>
        <p:txBody>
          <a:bodyPr/>
          <a:lstStyle/>
          <a:p>
            <a:r>
              <a:rPr lang="en-GB" dirty="0"/>
              <a:t>Name these examples of food from England</a:t>
            </a:r>
          </a:p>
        </p:txBody>
      </p:sp>
      <p:pic>
        <p:nvPicPr>
          <p:cNvPr id="6" name="Picture 5">
            <a:extLst>
              <a:ext uri="{FF2B5EF4-FFF2-40B4-BE49-F238E27FC236}">
                <a16:creationId xmlns:a16="http://schemas.microsoft.com/office/drawing/2014/main" id="{3FBBDD09-D3C6-488A-B0AC-4E39CDD834F1}"/>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169274" y="2409961"/>
            <a:ext cx="2381250" cy="1576388"/>
          </a:xfrm>
          <a:prstGeom prst="rect">
            <a:avLst/>
          </a:prstGeom>
        </p:spPr>
      </p:pic>
      <p:pic>
        <p:nvPicPr>
          <p:cNvPr id="7" name="Picture 6">
            <a:extLst>
              <a:ext uri="{FF2B5EF4-FFF2-40B4-BE49-F238E27FC236}">
                <a16:creationId xmlns:a16="http://schemas.microsoft.com/office/drawing/2014/main" id="{86EFA427-482E-4901-81F9-8A80843E52D8}"/>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169273" y="4273643"/>
            <a:ext cx="2381251" cy="1581151"/>
          </a:xfrm>
          <a:prstGeom prst="rect">
            <a:avLst/>
          </a:prstGeom>
        </p:spPr>
      </p:pic>
      <p:pic>
        <p:nvPicPr>
          <p:cNvPr id="8" name="Picture 7">
            <a:extLst>
              <a:ext uri="{FF2B5EF4-FFF2-40B4-BE49-F238E27FC236}">
                <a16:creationId xmlns:a16="http://schemas.microsoft.com/office/drawing/2014/main" id="{B98C5CDA-2AD9-4F0B-A7E6-F90C4AC9EA79}"/>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005075" y="2571092"/>
            <a:ext cx="2024199" cy="1352165"/>
          </a:xfrm>
          <a:prstGeom prst="rect">
            <a:avLst/>
          </a:prstGeom>
        </p:spPr>
      </p:pic>
      <p:pic>
        <p:nvPicPr>
          <p:cNvPr id="9" name="Picture 8">
            <a:extLst>
              <a:ext uri="{FF2B5EF4-FFF2-40B4-BE49-F238E27FC236}">
                <a16:creationId xmlns:a16="http://schemas.microsoft.com/office/drawing/2014/main" id="{222AAB1E-764B-45EB-AD79-13E1A73B59AF}"/>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105223" y="4322311"/>
            <a:ext cx="1823901" cy="1521133"/>
          </a:xfrm>
          <a:prstGeom prst="rect">
            <a:avLst/>
          </a:prstGeom>
        </p:spPr>
      </p:pic>
      <p:pic>
        <p:nvPicPr>
          <p:cNvPr id="10" name="Picture 9">
            <a:extLst>
              <a:ext uri="{FF2B5EF4-FFF2-40B4-BE49-F238E27FC236}">
                <a16:creationId xmlns:a16="http://schemas.microsoft.com/office/drawing/2014/main" id="{A17A5663-507A-42F7-A36D-0C1D7698B73E}"/>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6322422" y="2504192"/>
            <a:ext cx="2224496" cy="1485963"/>
          </a:xfrm>
          <a:prstGeom prst="rect">
            <a:avLst/>
          </a:prstGeom>
        </p:spPr>
      </p:pic>
      <p:pic>
        <p:nvPicPr>
          <p:cNvPr id="11" name="Picture 10">
            <a:extLst>
              <a:ext uri="{FF2B5EF4-FFF2-40B4-BE49-F238E27FC236}">
                <a16:creationId xmlns:a16="http://schemas.microsoft.com/office/drawing/2014/main" id="{DCE67584-CDD0-4C9D-B072-AFB73952EE24}"/>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6401302" y="4273642"/>
            <a:ext cx="2075947" cy="1444859"/>
          </a:xfrm>
          <a:prstGeom prst="rect">
            <a:avLst/>
          </a:prstGeom>
        </p:spPr>
      </p:pic>
      <p:graphicFrame>
        <p:nvGraphicFramePr>
          <p:cNvPr id="14" name="Table 13">
            <a:extLst>
              <a:ext uri="{FF2B5EF4-FFF2-40B4-BE49-F238E27FC236}">
                <a16:creationId xmlns:a16="http://schemas.microsoft.com/office/drawing/2014/main" id="{0DB1DB6C-01DF-484F-9A2C-0532FB24452C}"/>
              </a:ext>
            </a:extLst>
          </p:cNvPr>
          <p:cNvGraphicFramePr>
            <a:graphicFrameLocks noGrp="1"/>
          </p:cNvGraphicFramePr>
          <p:nvPr>
            <p:extLst>
              <p:ext uri="{D42A27DB-BD31-4B8C-83A1-F6EECF244321}">
                <p14:modId xmlns:p14="http://schemas.microsoft.com/office/powerpoint/2010/main" val="2571558565"/>
              </p:ext>
            </p:extLst>
          </p:nvPr>
        </p:nvGraphicFramePr>
        <p:xfrm>
          <a:off x="8949427" y="2982731"/>
          <a:ext cx="2946110" cy="2682240"/>
        </p:xfrm>
        <a:graphic>
          <a:graphicData uri="http://schemas.openxmlformats.org/drawingml/2006/table">
            <a:tbl>
              <a:tblPr firstRow="1" bandRow="1">
                <a:tableStyleId>{5940675A-B579-460E-94D1-54222C63F5DA}</a:tableStyleId>
              </a:tblPr>
              <a:tblGrid>
                <a:gridCol w="437599">
                  <a:extLst>
                    <a:ext uri="{9D8B030D-6E8A-4147-A177-3AD203B41FA5}">
                      <a16:colId xmlns:a16="http://schemas.microsoft.com/office/drawing/2014/main" val="3048634217"/>
                    </a:ext>
                  </a:extLst>
                </a:gridCol>
                <a:gridCol w="2508511">
                  <a:extLst>
                    <a:ext uri="{9D8B030D-6E8A-4147-A177-3AD203B41FA5}">
                      <a16:colId xmlns:a16="http://schemas.microsoft.com/office/drawing/2014/main" val="1987733918"/>
                    </a:ext>
                  </a:extLst>
                </a:gridCol>
              </a:tblGrid>
              <a:tr h="328756">
                <a:tc>
                  <a:txBody>
                    <a:bodyPr/>
                    <a:lstStyle/>
                    <a:p>
                      <a:r>
                        <a:rPr lang="en-GB" sz="2000" dirty="0">
                          <a:latin typeface="Arial" panose="020B0604020202020204" pitchFamily="34" charset="0"/>
                          <a:cs typeface="Arial" panose="020B0604020202020204" pitchFamily="34" charset="0"/>
                        </a:rPr>
                        <a:t>1</a:t>
                      </a:r>
                    </a:p>
                  </a:txBody>
                  <a:tcPr/>
                </a:tc>
                <a:tc>
                  <a:txBody>
                    <a:bodyPr/>
                    <a:lstStyle/>
                    <a:p>
                      <a:r>
                        <a:rPr lang="en-GB" sz="2000" dirty="0">
                          <a:latin typeface="Arial" panose="020B0604020202020204" pitchFamily="34" charset="0"/>
                          <a:cs typeface="Arial" panose="020B0604020202020204" pitchFamily="34" charset="0"/>
                        </a:rPr>
                        <a:t>Cornish Pasty</a:t>
                      </a:r>
                    </a:p>
                  </a:txBody>
                  <a:tcPr/>
                </a:tc>
                <a:extLst>
                  <a:ext uri="{0D108BD9-81ED-4DB2-BD59-A6C34878D82A}">
                    <a16:rowId xmlns:a16="http://schemas.microsoft.com/office/drawing/2014/main" val="906752358"/>
                  </a:ext>
                </a:extLst>
              </a:tr>
              <a:tr h="328756">
                <a:tc>
                  <a:txBody>
                    <a:bodyPr/>
                    <a:lstStyle/>
                    <a:p>
                      <a:r>
                        <a:rPr lang="en-GB" sz="2000" dirty="0">
                          <a:latin typeface="Arial" panose="020B0604020202020204" pitchFamily="34" charset="0"/>
                          <a:cs typeface="Arial" panose="020B0604020202020204" pitchFamily="34" charset="0"/>
                        </a:rPr>
                        <a:t>2</a:t>
                      </a:r>
                    </a:p>
                  </a:txBody>
                  <a:tcPr/>
                </a:tc>
                <a:tc>
                  <a:txBody>
                    <a:bodyPr/>
                    <a:lstStyle/>
                    <a:p>
                      <a:r>
                        <a:rPr lang="en-GB" sz="2000" dirty="0">
                          <a:latin typeface="Arial" panose="020B0604020202020204" pitchFamily="34" charset="0"/>
                          <a:cs typeface="Arial" panose="020B0604020202020204" pitchFamily="34" charset="0"/>
                        </a:rPr>
                        <a:t>Stilton</a:t>
                      </a:r>
                    </a:p>
                  </a:txBody>
                  <a:tcPr/>
                </a:tc>
                <a:extLst>
                  <a:ext uri="{0D108BD9-81ED-4DB2-BD59-A6C34878D82A}">
                    <a16:rowId xmlns:a16="http://schemas.microsoft.com/office/drawing/2014/main" val="2464474627"/>
                  </a:ext>
                </a:extLst>
              </a:tr>
              <a:tr h="328756">
                <a:tc>
                  <a:txBody>
                    <a:bodyPr/>
                    <a:lstStyle/>
                    <a:p>
                      <a:r>
                        <a:rPr lang="en-GB" sz="2000" dirty="0">
                          <a:latin typeface="Arial" panose="020B0604020202020204" pitchFamily="34" charset="0"/>
                          <a:cs typeface="Arial" panose="020B0604020202020204" pitchFamily="34" charset="0"/>
                        </a:rPr>
                        <a:t>3</a:t>
                      </a:r>
                    </a:p>
                  </a:txBody>
                  <a:tcPr/>
                </a:tc>
                <a:tc>
                  <a:txBody>
                    <a:bodyPr/>
                    <a:lstStyle/>
                    <a:p>
                      <a:r>
                        <a:rPr lang="en-GB" sz="2000" dirty="0">
                          <a:latin typeface="Arial" panose="020B0604020202020204" pitchFamily="34" charset="0"/>
                          <a:cs typeface="Arial" panose="020B0604020202020204" pitchFamily="34" charset="0"/>
                        </a:rPr>
                        <a:t>Yorkshire Pudding</a:t>
                      </a:r>
                    </a:p>
                  </a:txBody>
                  <a:tcPr/>
                </a:tc>
                <a:extLst>
                  <a:ext uri="{0D108BD9-81ED-4DB2-BD59-A6C34878D82A}">
                    <a16:rowId xmlns:a16="http://schemas.microsoft.com/office/drawing/2014/main" val="1844883126"/>
                  </a:ext>
                </a:extLst>
              </a:tr>
              <a:tr h="328756">
                <a:tc>
                  <a:txBody>
                    <a:bodyPr/>
                    <a:lstStyle/>
                    <a:p>
                      <a:r>
                        <a:rPr lang="en-GB" sz="2000" dirty="0">
                          <a:latin typeface="Arial" panose="020B0604020202020204" pitchFamily="34" charset="0"/>
                          <a:cs typeface="Arial" panose="020B0604020202020204" pitchFamily="34" charset="0"/>
                        </a:rPr>
                        <a:t>4</a:t>
                      </a:r>
                    </a:p>
                  </a:txBody>
                  <a:tcPr/>
                </a:tc>
                <a:tc>
                  <a:txBody>
                    <a:bodyPr/>
                    <a:lstStyle/>
                    <a:p>
                      <a:r>
                        <a:rPr lang="en-GB" sz="2000" dirty="0">
                          <a:latin typeface="Arial" panose="020B0604020202020204" pitchFamily="34" charset="0"/>
                          <a:cs typeface="Arial" panose="020B0604020202020204" pitchFamily="34" charset="0"/>
                        </a:rPr>
                        <a:t>Bakewell tart</a:t>
                      </a:r>
                    </a:p>
                  </a:txBody>
                  <a:tcPr/>
                </a:tc>
                <a:extLst>
                  <a:ext uri="{0D108BD9-81ED-4DB2-BD59-A6C34878D82A}">
                    <a16:rowId xmlns:a16="http://schemas.microsoft.com/office/drawing/2014/main" val="2610072034"/>
                  </a:ext>
                </a:extLst>
              </a:tr>
              <a:tr h="328756">
                <a:tc>
                  <a:txBody>
                    <a:bodyPr/>
                    <a:lstStyle/>
                    <a:p>
                      <a:r>
                        <a:rPr lang="en-GB" sz="2000" dirty="0">
                          <a:latin typeface="Arial" panose="020B0604020202020204" pitchFamily="34" charset="0"/>
                          <a:cs typeface="Arial" panose="020B0604020202020204" pitchFamily="34" charset="0"/>
                        </a:rPr>
                        <a:t>5</a:t>
                      </a:r>
                    </a:p>
                  </a:txBody>
                  <a:tcPr/>
                </a:tc>
                <a:tc>
                  <a:txBody>
                    <a:bodyPr/>
                    <a:lstStyle/>
                    <a:p>
                      <a:r>
                        <a:rPr lang="en-GB" sz="2000" dirty="0">
                          <a:latin typeface="Arial" panose="020B0604020202020204" pitchFamily="34" charset="0"/>
                          <a:cs typeface="Arial" panose="020B0604020202020204" pitchFamily="34" charset="0"/>
                        </a:rPr>
                        <a:t>Cumberland sausage</a:t>
                      </a:r>
                    </a:p>
                  </a:txBody>
                  <a:tcPr/>
                </a:tc>
                <a:extLst>
                  <a:ext uri="{0D108BD9-81ED-4DB2-BD59-A6C34878D82A}">
                    <a16:rowId xmlns:a16="http://schemas.microsoft.com/office/drawing/2014/main" val="3489404395"/>
                  </a:ext>
                </a:extLst>
              </a:tr>
              <a:tr h="328756">
                <a:tc>
                  <a:txBody>
                    <a:bodyPr/>
                    <a:lstStyle/>
                    <a:p>
                      <a:r>
                        <a:rPr lang="en-GB" sz="2000" dirty="0">
                          <a:latin typeface="Arial" panose="020B0604020202020204" pitchFamily="34" charset="0"/>
                          <a:cs typeface="Arial" panose="020B0604020202020204" pitchFamily="34" charset="0"/>
                        </a:rPr>
                        <a:t>6</a:t>
                      </a:r>
                    </a:p>
                  </a:txBody>
                  <a:tcPr/>
                </a:tc>
                <a:tc>
                  <a:txBody>
                    <a:bodyPr/>
                    <a:lstStyle/>
                    <a:p>
                      <a:r>
                        <a:rPr lang="en-GB" sz="2000" dirty="0">
                          <a:latin typeface="Arial" panose="020B0604020202020204" pitchFamily="34" charset="0"/>
                          <a:cs typeface="Arial" panose="020B0604020202020204" pitchFamily="34" charset="0"/>
                        </a:rPr>
                        <a:t>Eccles cakes</a:t>
                      </a:r>
                    </a:p>
                  </a:txBody>
                  <a:tcPr/>
                </a:tc>
                <a:extLst>
                  <a:ext uri="{0D108BD9-81ED-4DB2-BD59-A6C34878D82A}">
                    <a16:rowId xmlns:a16="http://schemas.microsoft.com/office/drawing/2014/main" val="992896189"/>
                  </a:ext>
                </a:extLst>
              </a:tr>
            </a:tbl>
          </a:graphicData>
        </a:graphic>
      </p:graphicFrame>
      <p:sp>
        <p:nvSpPr>
          <p:cNvPr id="15" name="TextBox 14">
            <a:extLst>
              <a:ext uri="{FF2B5EF4-FFF2-40B4-BE49-F238E27FC236}">
                <a16:creationId xmlns:a16="http://schemas.microsoft.com/office/drawing/2014/main" id="{72DDE7C1-019C-45C7-A830-67F41E1DE077}"/>
              </a:ext>
            </a:extLst>
          </p:cNvPr>
          <p:cNvSpPr txBox="1"/>
          <p:nvPr/>
        </p:nvSpPr>
        <p:spPr>
          <a:xfrm>
            <a:off x="2151017" y="3823066"/>
            <a:ext cx="209006" cy="369332"/>
          </a:xfrm>
          <a:prstGeom prst="rect">
            <a:avLst/>
          </a:prstGeom>
          <a:noFill/>
        </p:spPr>
        <p:txBody>
          <a:bodyPr wrap="square" rtlCol="0">
            <a:spAutoFit/>
          </a:bodyPr>
          <a:lstStyle/>
          <a:p>
            <a:pPr algn="ctr"/>
            <a:r>
              <a:rPr lang="en-GB" dirty="0">
                <a:latin typeface="Arial" panose="020B0604020202020204" pitchFamily="34" charset="0"/>
                <a:cs typeface="Arial" panose="020B0604020202020204" pitchFamily="34" charset="0"/>
              </a:rPr>
              <a:t>1</a:t>
            </a:r>
          </a:p>
        </p:txBody>
      </p:sp>
      <p:sp>
        <p:nvSpPr>
          <p:cNvPr id="16" name="TextBox 15">
            <a:extLst>
              <a:ext uri="{FF2B5EF4-FFF2-40B4-BE49-F238E27FC236}">
                <a16:creationId xmlns:a16="http://schemas.microsoft.com/office/drawing/2014/main" id="{53A58B4E-1601-4F90-8C20-27D27077A001}"/>
              </a:ext>
            </a:extLst>
          </p:cNvPr>
          <p:cNvSpPr txBox="1"/>
          <p:nvPr/>
        </p:nvSpPr>
        <p:spPr>
          <a:xfrm>
            <a:off x="4992584" y="3876665"/>
            <a:ext cx="312906" cy="369332"/>
          </a:xfrm>
          <a:prstGeom prst="rect">
            <a:avLst/>
          </a:prstGeom>
          <a:noFill/>
        </p:spPr>
        <p:txBody>
          <a:bodyPr wrap="none" rtlCol="0">
            <a:spAutoFit/>
          </a:bodyPr>
          <a:lstStyle/>
          <a:p>
            <a:r>
              <a:rPr lang="en-GB" dirty="0">
                <a:latin typeface="Arial" panose="020B0604020202020204" pitchFamily="34" charset="0"/>
                <a:cs typeface="Arial" panose="020B0604020202020204" pitchFamily="34" charset="0"/>
              </a:rPr>
              <a:t>2</a:t>
            </a:r>
          </a:p>
        </p:txBody>
      </p:sp>
      <p:sp>
        <p:nvSpPr>
          <p:cNvPr id="17" name="TextBox 16">
            <a:extLst>
              <a:ext uri="{FF2B5EF4-FFF2-40B4-BE49-F238E27FC236}">
                <a16:creationId xmlns:a16="http://schemas.microsoft.com/office/drawing/2014/main" id="{3D40F2C8-5599-4023-A389-03271F20965E}"/>
              </a:ext>
            </a:extLst>
          </p:cNvPr>
          <p:cNvSpPr txBox="1"/>
          <p:nvPr/>
        </p:nvSpPr>
        <p:spPr>
          <a:xfrm>
            <a:off x="7315200" y="3876665"/>
            <a:ext cx="156134"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3</a:t>
            </a:r>
          </a:p>
        </p:txBody>
      </p:sp>
      <p:sp>
        <p:nvSpPr>
          <p:cNvPr id="18" name="TextBox 17">
            <a:extLst>
              <a:ext uri="{FF2B5EF4-FFF2-40B4-BE49-F238E27FC236}">
                <a16:creationId xmlns:a16="http://schemas.microsoft.com/office/drawing/2014/main" id="{F3F2F77F-204A-444E-BE22-2CA6A6BEC442}"/>
              </a:ext>
            </a:extLst>
          </p:cNvPr>
          <p:cNvSpPr txBox="1"/>
          <p:nvPr/>
        </p:nvSpPr>
        <p:spPr>
          <a:xfrm>
            <a:off x="2151017" y="5718501"/>
            <a:ext cx="209006"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4</a:t>
            </a:r>
          </a:p>
        </p:txBody>
      </p:sp>
      <p:sp>
        <p:nvSpPr>
          <p:cNvPr id="19" name="TextBox 18">
            <a:extLst>
              <a:ext uri="{FF2B5EF4-FFF2-40B4-BE49-F238E27FC236}">
                <a16:creationId xmlns:a16="http://schemas.microsoft.com/office/drawing/2014/main" id="{F4D73CA4-0AA3-4A2E-9076-C92284427716}"/>
              </a:ext>
            </a:extLst>
          </p:cNvPr>
          <p:cNvSpPr txBox="1"/>
          <p:nvPr/>
        </p:nvSpPr>
        <p:spPr>
          <a:xfrm>
            <a:off x="4789714" y="5854794"/>
            <a:ext cx="296092"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5</a:t>
            </a:r>
          </a:p>
        </p:txBody>
      </p:sp>
      <p:sp>
        <p:nvSpPr>
          <p:cNvPr id="20" name="TextBox 19">
            <a:extLst>
              <a:ext uri="{FF2B5EF4-FFF2-40B4-BE49-F238E27FC236}">
                <a16:creationId xmlns:a16="http://schemas.microsoft.com/office/drawing/2014/main" id="{1FE3B7EB-B676-423F-B9D0-30F75295AC72}"/>
              </a:ext>
            </a:extLst>
          </p:cNvPr>
          <p:cNvSpPr txBox="1"/>
          <p:nvPr/>
        </p:nvSpPr>
        <p:spPr>
          <a:xfrm>
            <a:off x="7341327" y="5834737"/>
            <a:ext cx="200297" cy="369332"/>
          </a:xfrm>
          <a:prstGeom prst="rect">
            <a:avLst/>
          </a:prstGeom>
          <a:noFill/>
        </p:spPr>
        <p:txBody>
          <a:bodyPr wrap="square" rtlCol="0">
            <a:spAutoFit/>
          </a:bodyPr>
          <a:lstStyle/>
          <a:p>
            <a:r>
              <a:rPr lang="en-GB" dirty="0">
                <a:latin typeface="Arial" panose="020B0604020202020204" pitchFamily="34" charset="0"/>
                <a:cs typeface="Arial" panose="020B0604020202020204" pitchFamily="34" charset="0"/>
              </a:rPr>
              <a:t>6</a:t>
            </a:r>
          </a:p>
        </p:txBody>
      </p:sp>
    </p:spTree>
    <p:extLst>
      <p:ext uri="{BB962C8B-B14F-4D97-AF65-F5344CB8AC3E}">
        <p14:creationId xmlns:p14="http://schemas.microsoft.com/office/powerpoint/2010/main" val="38255267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00F52-0231-466D-843D-86672F63CA53}"/>
              </a:ext>
            </a:extLst>
          </p:cNvPr>
          <p:cNvSpPr>
            <a:spLocks noGrp="1"/>
          </p:cNvSpPr>
          <p:nvPr>
            <p:ph type="ctrTitle"/>
          </p:nvPr>
        </p:nvSpPr>
        <p:spPr/>
        <p:txBody>
          <a:bodyPr/>
          <a:lstStyle/>
          <a:p>
            <a:r>
              <a:rPr lang="en-GB" dirty="0"/>
              <a:t>Northern Ireland</a:t>
            </a:r>
          </a:p>
        </p:txBody>
      </p:sp>
      <p:sp>
        <p:nvSpPr>
          <p:cNvPr id="3" name="Subtitle 2">
            <a:extLst>
              <a:ext uri="{FF2B5EF4-FFF2-40B4-BE49-F238E27FC236}">
                <a16:creationId xmlns:a16="http://schemas.microsoft.com/office/drawing/2014/main" id="{F932EA9E-D2F7-4E4F-88A6-F0A7179682DA}"/>
              </a:ext>
            </a:extLst>
          </p:cNvPr>
          <p:cNvSpPr>
            <a:spLocks noGrp="1"/>
          </p:cNvSpPr>
          <p:nvPr>
            <p:ph type="subTitle" idx="1"/>
          </p:nvPr>
        </p:nvSpPr>
        <p:spPr>
          <a:xfrm>
            <a:off x="1169276" y="2571092"/>
            <a:ext cx="8270815" cy="3600000"/>
          </a:xfrm>
        </p:spPr>
        <p:txBody>
          <a:bodyPr/>
          <a:lstStyle/>
          <a:p>
            <a:pPr marL="0" indent="0">
              <a:buNone/>
            </a:pPr>
            <a:r>
              <a:rPr lang="en-GB" dirty="0"/>
              <a:t>The cuisine from Northern Ireland has been influenced by its farming heritage, in particular potatoes and bread. </a:t>
            </a:r>
          </a:p>
          <a:p>
            <a:pPr marL="0" indent="0">
              <a:buNone/>
            </a:pPr>
            <a:endParaRPr lang="en-GB" dirty="0"/>
          </a:p>
          <a:p>
            <a:pPr marL="0" indent="0">
              <a:buNone/>
            </a:pPr>
            <a:r>
              <a:rPr lang="en-GB" dirty="0"/>
              <a:t>There is a wide variety of speciality ingredients and dishes from the country. These include:</a:t>
            </a:r>
          </a:p>
          <a:p>
            <a:r>
              <a:rPr lang="en-GB" dirty="0"/>
              <a:t>colcannon: mashed potato and cabbage;</a:t>
            </a:r>
          </a:p>
          <a:p>
            <a:r>
              <a:rPr lang="en-GB" dirty="0"/>
              <a:t>soda bread: soft bread made with baking soda instead of yeast;</a:t>
            </a:r>
          </a:p>
          <a:p>
            <a:r>
              <a:rPr lang="en-GB" dirty="0"/>
              <a:t>Irish stew: made with lamb or beef, potatoes, carrots, onion in a gravy;</a:t>
            </a:r>
          </a:p>
          <a:p>
            <a:r>
              <a:rPr lang="en-GB" dirty="0" err="1"/>
              <a:t>boxty</a:t>
            </a:r>
            <a:r>
              <a:rPr lang="en-GB" dirty="0"/>
              <a:t>: a potato cake made with cooked mashed and grated raw potato;</a:t>
            </a:r>
          </a:p>
          <a:p>
            <a:r>
              <a:rPr lang="en-GB" dirty="0"/>
              <a:t>dulse: a seaweed snack food.</a:t>
            </a:r>
          </a:p>
          <a:p>
            <a:endParaRPr lang="en-GB" dirty="0"/>
          </a:p>
          <a:p>
            <a:pPr marL="0" indent="0">
              <a:buNone/>
            </a:pPr>
            <a:endParaRPr lang="en-GB" dirty="0"/>
          </a:p>
        </p:txBody>
      </p:sp>
      <p:pic>
        <p:nvPicPr>
          <p:cNvPr id="4" name="Picture 3">
            <a:extLst>
              <a:ext uri="{FF2B5EF4-FFF2-40B4-BE49-F238E27FC236}">
                <a16:creationId xmlns:a16="http://schemas.microsoft.com/office/drawing/2014/main" id="{2598B82F-A4A0-49D8-B2DB-616FFC95F406}"/>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065623" y="2622854"/>
            <a:ext cx="2921181" cy="1951349"/>
          </a:xfrm>
          <a:prstGeom prst="rect">
            <a:avLst/>
          </a:prstGeom>
        </p:spPr>
      </p:pic>
    </p:spTree>
    <p:extLst>
      <p:ext uri="{BB962C8B-B14F-4D97-AF65-F5344CB8AC3E}">
        <p14:creationId xmlns:p14="http://schemas.microsoft.com/office/powerpoint/2010/main" val="23304240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863B0-23BA-40D5-B10D-5746B3629BAD}"/>
              </a:ext>
            </a:extLst>
          </p:cNvPr>
          <p:cNvSpPr>
            <a:spLocks noGrp="1"/>
          </p:cNvSpPr>
          <p:nvPr>
            <p:ph type="ctrTitle"/>
          </p:nvPr>
        </p:nvSpPr>
        <p:spPr/>
        <p:txBody>
          <a:bodyPr/>
          <a:lstStyle/>
          <a:p>
            <a:r>
              <a:rPr lang="en-GB" dirty="0"/>
              <a:t>Scotland</a:t>
            </a:r>
          </a:p>
        </p:txBody>
      </p:sp>
      <p:sp>
        <p:nvSpPr>
          <p:cNvPr id="3" name="Subtitle 2">
            <a:extLst>
              <a:ext uri="{FF2B5EF4-FFF2-40B4-BE49-F238E27FC236}">
                <a16:creationId xmlns:a16="http://schemas.microsoft.com/office/drawing/2014/main" id="{7F7ACAF6-391D-4C33-9FDC-C7DD18EDF695}"/>
              </a:ext>
            </a:extLst>
          </p:cNvPr>
          <p:cNvSpPr>
            <a:spLocks noGrp="1"/>
          </p:cNvSpPr>
          <p:nvPr>
            <p:ph type="subTitle" idx="1"/>
          </p:nvPr>
        </p:nvSpPr>
        <p:spPr>
          <a:xfrm>
            <a:off x="1169276" y="2571092"/>
            <a:ext cx="8227273" cy="3600000"/>
          </a:xfrm>
        </p:spPr>
        <p:txBody>
          <a:bodyPr/>
          <a:lstStyle/>
          <a:p>
            <a:pPr marL="0" indent="0">
              <a:buNone/>
            </a:pPr>
            <a:r>
              <a:rPr lang="en-GB" dirty="0"/>
              <a:t>Scotland produces a many ingredients including  a wide variety of fish and shellfish, meat, fruit and vegetables. Traditional ingredients include: Aberdeen Angus beef, oats and barley, berry fruits, haggis, root vegetables, salmon, mussels and scallops. </a:t>
            </a:r>
          </a:p>
          <a:p>
            <a:pPr marL="0" indent="0">
              <a:buNone/>
            </a:pPr>
            <a:r>
              <a:rPr lang="en-GB" dirty="0"/>
              <a:t>Speciality dishes include:</a:t>
            </a:r>
          </a:p>
          <a:p>
            <a:r>
              <a:rPr lang="en-GB" dirty="0"/>
              <a:t>porridge: oats cooked in milk or water, sugar or salt can be added;</a:t>
            </a:r>
          </a:p>
          <a:p>
            <a:r>
              <a:rPr lang="en-GB" dirty="0" err="1"/>
              <a:t>cullen</a:t>
            </a:r>
            <a:r>
              <a:rPr lang="en-GB" dirty="0"/>
              <a:t> skink: a thick soup made with smoked haddock, potato, onion;</a:t>
            </a:r>
          </a:p>
          <a:p>
            <a:r>
              <a:rPr lang="en-GB" dirty="0" err="1"/>
              <a:t>cranachan</a:t>
            </a:r>
            <a:r>
              <a:rPr lang="en-GB" dirty="0"/>
              <a:t>: </a:t>
            </a:r>
            <a:r>
              <a:rPr lang="en-US" dirty="0"/>
              <a:t>a mixture of double cream, whisky, honey and fresh raspberries, with toasted oatmeal;</a:t>
            </a:r>
          </a:p>
          <a:p>
            <a:r>
              <a:rPr lang="en-US" dirty="0" err="1"/>
              <a:t>neeps</a:t>
            </a:r>
            <a:r>
              <a:rPr lang="en-US" dirty="0"/>
              <a:t> and </a:t>
            </a:r>
            <a:r>
              <a:rPr lang="en-US" dirty="0" err="1"/>
              <a:t>tatties</a:t>
            </a:r>
            <a:r>
              <a:rPr lang="en-US" dirty="0"/>
              <a:t>: mashed root vegetables and potatoes</a:t>
            </a:r>
            <a:r>
              <a:rPr lang="en-GB" dirty="0"/>
              <a:t>.</a:t>
            </a:r>
          </a:p>
          <a:p>
            <a:pPr marL="0" indent="0">
              <a:buNone/>
            </a:pPr>
            <a:endParaRPr lang="en-GB" dirty="0"/>
          </a:p>
        </p:txBody>
      </p:sp>
      <p:pic>
        <p:nvPicPr>
          <p:cNvPr id="4" name="Picture 3">
            <a:extLst>
              <a:ext uri="{FF2B5EF4-FFF2-40B4-BE49-F238E27FC236}">
                <a16:creationId xmlns:a16="http://schemas.microsoft.com/office/drawing/2014/main" id="{39CC4122-AA66-4987-8A7C-F2BA0F2BC74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276426" y="4032885"/>
            <a:ext cx="2736503" cy="1827984"/>
          </a:xfrm>
          <a:prstGeom prst="rect">
            <a:avLst/>
          </a:prstGeom>
        </p:spPr>
      </p:pic>
    </p:spTree>
    <p:extLst>
      <p:ext uri="{BB962C8B-B14F-4D97-AF65-F5344CB8AC3E}">
        <p14:creationId xmlns:p14="http://schemas.microsoft.com/office/powerpoint/2010/main" val="3585132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Wales</a:t>
            </a:r>
          </a:p>
        </p:txBody>
      </p:sp>
      <p:sp>
        <p:nvSpPr>
          <p:cNvPr id="3" name="Subtitle 2"/>
          <p:cNvSpPr>
            <a:spLocks noGrp="1"/>
          </p:cNvSpPr>
          <p:nvPr>
            <p:ph type="subTitle" idx="1"/>
          </p:nvPr>
        </p:nvSpPr>
        <p:spPr>
          <a:xfrm>
            <a:off x="1169276" y="2571092"/>
            <a:ext cx="8201147" cy="3600000"/>
          </a:xfrm>
        </p:spPr>
        <p:txBody>
          <a:bodyPr/>
          <a:lstStyle/>
          <a:p>
            <a:pPr marL="0" indent="0">
              <a:buNone/>
            </a:pPr>
            <a:r>
              <a:rPr lang="en-GB" sz="2000" dirty="0"/>
              <a:t>Welsh cuisine is historically based around the food produced for workers in rural areas, such as farmers and fishermen and more industrial areas in coal mining and other industries. </a:t>
            </a:r>
          </a:p>
          <a:p>
            <a:pPr marL="0" indent="0">
              <a:buNone/>
            </a:pPr>
            <a:r>
              <a:rPr lang="en-GB" dirty="0"/>
              <a:t>Traditional ingredients include Welsh lamb and beef, fish and seafood, Caerphilly cheese, leeks, potatoes, laver (seaweed).</a:t>
            </a:r>
          </a:p>
          <a:p>
            <a:pPr marL="0" indent="0">
              <a:buNone/>
            </a:pPr>
            <a:r>
              <a:rPr lang="en-GB" dirty="0"/>
              <a:t>Speciality dishes include:</a:t>
            </a:r>
          </a:p>
          <a:p>
            <a:r>
              <a:rPr lang="en-GB" dirty="0"/>
              <a:t>Glamorgan sausage: vegetarian, made with Caerphilly cheese, leeks, mustard and breadcrumbs;</a:t>
            </a:r>
          </a:p>
          <a:p>
            <a:r>
              <a:rPr lang="en-GB" dirty="0"/>
              <a:t>bara </a:t>
            </a:r>
            <a:r>
              <a:rPr lang="en-GB" dirty="0" err="1"/>
              <a:t>Brith</a:t>
            </a:r>
            <a:r>
              <a:rPr lang="en-GB" dirty="0"/>
              <a:t>: spiced loaf made with fruits soaked in tea;</a:t>
            </a:r>
          </a:p>
          <a:p>
            <a:r>
              <a:rPr lang="en-GB" dirty="0" err="1"/>
              <a:t>cawl</a:t>
            </a:r>
            <a:r>
              <a:rPr lang="en-GB" dirty="0"/>
              <a:t>: a lamb or beef broth with potatoes and vegetables.</a:t>
            </a:r>
          </a:p>
          <a:p>
            <a:endParaRPr lang="en-GB" dirty="0"/>
          </a:p>
          <a:p>
            <a:pPr marL="0" indent="0">
              <a:buNone/>
            </a:pPr>
            <a:endParaRPr lang="en-GB" dirty="0"/>
          </a:p>
          <a:p>
            <a:pPr marL="0" indent="0">
              <a:buNone/>
            </a:pPr>
            <a:endParaRPr lang="en-GB" sz="2000" dirty="0"/>
          </a:p>
        </p:txBody>
      </p:sp>
      <p:pic>
        <p:nvPicPr>
          <p:cNvPr id="4" name="Picture 3">
            <a:extLst>
              <a:ext uri="{FF2B5EF4-FFF2-40B4-BE49-F238E27FC236}">
                <a16:creationId xmlns:a16="http://schemas.microsoft.com/office/drawing/2014/main" id="{31C0CB15-C121-4BE7-8808-437D978F3C8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257218" y="3862507"/>
            <a:ext cx="2868929" cy="2117269"/>
          </a:xfrm>
          <a:prstGeom prst="rect">
            <a:avLst/>
          </a:prstGeom>
        </p:spPr>
      </p:pic>
    </p:spTree>
    <p:extLst>
      <p:ext uri="{BB962C8B-B14F-4D97-AF65-F5344CB8AC3E}">
        <p14:creationId xmlns:p14="http://schemas.microsoft.com/office/powerpoint/2010/main" val="14501620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International cuisine</a:t>
            </a:r>
          </a:p>
        </p:txBody>
      </p:sp>
      <p:sp>
        <p:nvSpPr>
          <p:cNvPr id="3" name="Subtitle 2"/>
          <p:cNvSpPr>
            <a:spLocks noGrp="1"/>
          </p:cNvSpPr>
          <p:nvPr>
            <p:ph type="subTitle" idx="1"/>
          </p:nvPr>
        </p:nvSpPr>
        <p:spPr>
          <a:xfrm>
            <a:off x="1169276" y="2571092"/>
            <a:ext cx="7913764" cy="3600000"/>
          </a:xfrm>
        </p:spPr>
        <p:txBody>
          <a:bodyPr/>
          <a:lstStyle/>
          <a:p>
            <a:pPr marL="0" indent="0">
              <a:buNone/>
            </a:pPr>
            <a:r>
              <a:rPr lang="en-US" sz="2000" dirty="0"/>
              <a:t>There are many hundreds of cuisines around the world, all having their own influences and traditions. </a:t>
            </a:r>
          </a:p>
          <a:p>
            <a:pPr marL="0" indent="0">
              <a:buNone/>
            </a:pPr>
            <a:r>
              <a:rPr lang="en-US" dirty="0"/>
              <a:t>A term known as ‘Global cuisine’ is also becoming popular. This means a local, regional or national cuisine that has spread around the world, its food is served worldwide.</a:t>
            </a:r>
          </a:p>
          <a:p>
            <a:pPr marL="0" indent="0">
              <a:buNone/>
            </a:pPr>
            <a:r>
              <a:rPr lang="en-US" sz="2000" dirty="0"/>
              <a:t>Examples of this are Chinese, Indian and Japanese food which can be found in many parts of the world. </a:t>
            </a:r>
          </a:p>
          <a:p>
            <a:pPr marL="0" indent="0">
              <a:buNone/>
            </a:pPr>
            <a:r>
              <a:rPr lang="en-US" sz="2000" dirty="0"/>
              <a:t>The following are examples of different cuisines from around the world.</a:t>
            </a:r>
          </a:p>
        </p:txBody>
      </p:sp>
      <p:pic>
        <p:nvPicPr>
          <p:cNvPr id="4" name="Picture 3">
            <a:extLst>
              <a:ext uri="{FF2B5EF4-FFF2-40B4-BE49-F238E27FC236}">
                <a16:creationId xmlns:a16="http://schemas.microsoft.com/office/drawing/2014/main" id="{B8DF1460-A922-432D-A741-F81D5919438A}"/>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9083040" y="3071656"/>
            <a:ext cx="3013166" cy="2555420"/>
          </a:xfrm>
          <a:prstGeom prst="rect">
            <a:avLst/>
          </a:prstGeom>
        </p:spPr>
      </p:pic>
    </p:spTree>
    <p:extLst>
      <p:ext uri="{BB962C8B-B14F-4D97-AF65-F5344CB8AC3E}">
        <p14:creationId xmlns:p14="http://schemas.microsoft.com/office/powerpoint/2010/main" val="17407134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5A4D3-CDEB-410B-8DC8-7FB2C657DC85}"/>
              </a:ext>
            </a:extLst>
          </p:cNvPr>
          <p:cNvSpPr>
            <a:spLocks noGrp="1"/>
          </p:cNvSpPr>
          <p:nvPr>
            <p:ph type="ctrTitle"/>
          </p:nvPr>
        </p:nvSpPr>
        <p:spPr/>
        <p:txBody>
          <a:bodyPr/>
          <a:lstStyle/>
          <a:p>
            <a:r>
              <a:rPr lang="en-GB" dirty="0"/>
              <a:t>Mexican cuisine</a:t>
            </a:r>
          </a:p>
        </p:txBody>
      </p:sp>
      <p:sp>
        <p:nvSpPr>
          <p:cNvPr id="3" name="Subtitle 2">
            <a:extLst>
              <a:ext uri="{FF2B5EF4-FFF2-40B4-BE49-F238E27FC236}">
                <a16:creationId xmlns:a16="http://schemas.microsoft.com/office/drawing/2014/main" id="{6D000817-7CDA-4DF4-A29F-DBA39B1839A2}"/>
              </a:ext>
            </a:extLst>
          </p:cNvPr>
          <p:cNvSpPr>
            <a:spLocks noGrp="1"/>
          </p:cNvSpPr>
          <p:nvPr>
            <p:ph type="subTitle" idx="1"/>
          </p:nvPr>
        </p:nvSpPr>
        <p:spPr>
          <a:xfrm>
            <a:off x="1169276" y="2571092"/>
            <a:ext cx="7652507" cy="3600000"/>
          </a:xfrm>
        </p:spPr>
        <p:txBody>
          <a:bodyPr/>
          <a:lstStyle/>
          <a:p>
            <a:pPr marL="0" indent="0">
              <a:buNone/>
            </a:pPr>
            <a:r>
              <a:rPr lang="en-GB" dirty="0"/>
              <a:t>The staple foods of Mexico include corn, beans, squash and chillies. </a:t>
            </a:r>
            <a:r>
              <a:rPr lang="en-US" dirty="0"/>
              <a:t>Corn is used to make masa, a dough that is then turned into tortillas and tamales, whereas beans and corn feature prominently in many dishes.</a:t>
            </a:r>
          </a:p>
          <a:p>
            <a:pPr marL="0" indent="0">
              <a:buNone/>
            </a:pPr>
            <a:r>
              <a:rPr lang="en-US" dirty="0"/>
              <a:t>Herbs and spices, particularly chilies are used in many dishes creating strong, earthy flavours.</a:t>
            </a:r>
          </a:p>
          <a:p>
            <a:pPr marL="0" indent="0">
              <a:buNone/>
            </a:pPr>
            <a:r>
              <a:rPr lang="en-US" dirty="0"/>
              <a:t>Mexico’s six regions vary considerably in cuisine due to key differences in geography, climate and ethnic makeup. </a:t>
            </a:r>
          </a:p>
          <a:p>
            <a:pPr marL="0" indent="0">
              <a:buNone/>
            </a:pPr>
            <a:r>
              <a:rPr lang="en-US" dirty="0"/>
              <a:t>Specialty dishes include refried beans, enchilada, mole (traditional sauces), pozole (a traditional soup or stew), salsa. </a:t>
            </a:r>
            <a:endParaRPr lang="en-GB" dirty="0"/>
          </a:p>
        </p:txBody>
      </p:sp>
      <p:pic>
        <p:nvPicPr>
          <p:cNvPr id="4" name="Picture 3">
            <a:extLst>
              <a:ext uri="{FF2B5EF4-FFF2-40B4-BE49-F238E27FC236}">
                <a16:creationId xmlns:a16="http://schemas.microsoft.com/office/drawing/2014/main" id="{1783407C-E4B3-4246-94D2-2D297797F78A}"/>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969389" y="3727269"/>
            <a:ext cx="2895495" cy="1934191"/>
          </a:xfrm>
          <a:prstGeom prst="rect">
            <a:avLst/>
          </a:prstGeom>
        </p:spPr>
      </p:pic>
    </p:spTree>
    <p:extLst>
      <p:ext uri="{BB962C8B-B14F-4D97-AF65-F5344CB8AC3E}">
        <p14:creationId xmlns:p14="http://schemas.microsoft.com/office/powerpoint/2010/main" val="29818781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288FA7-E4CD-4D4B-8243-1E36EF7BBEC7}"/>
              </a:ext>
            </a:extLst>
          </p:cNvPr>
          <p:cNvSpPr>
            <a:spLocks noGrp="1"/>
          </p:cNvSpPr>
          <p:nvPr>
            <p:ph type="ctrTitle"/>
          </p:nvPr>
        </p:nvSpPr>
        <p:spPr/>
        <p:txBody>
          <a:bodyPr/>
          <a:lstStyle/>
          <a:p>
            <a:r>
              <a:rPr lang="en-GB" dirty="0"/>
              <a:t>Japanese Cuisine</a:t>
            </a:r>
          </a:p>
        </p:txBody>
      </p:sp>
      <p:sp>
        <p:nvSpPr>
          <p:cNvPr id="3" name="Subtitle 2">
            <a:extLst>
              <a:ext uri="{FF2B5EF4-FFF2-40B4-BE49-F238E27FC236}">
                <a16:creationId xmlns:a16="http://schemas.microsoft.com/office/drawing/2014/main" id="{9CB1CE9A-193E-40FA-A7DA-8B81A80E2246}"/>
              </a:ext>
            </a:extLst>
          </p:cNvPr>
          <p:cNvSpPr>
            <a:spLocks noGrp="1"/>
          </p:cNvSpPr>
          <p:nvPr>
            <p:ph type="subTitle" idx="1"/>
          </p:nvPr>
        </p:nvSpPr>
        <p:spPr>
          <a:xfrm>
            <a:off x="1169277" y="2571092"/>
            <a:ext cx="8244690" cy="3600000"/>
          </a:xfrm>
        </p:spPr>
        <p:txBody>
          <a:bodyPr/>
          <a:lstStyle/>
          <a:p>
            <a:pPr marL="0" indent="0">
              <a:buNone/>
            </a:pPr>
            <a:r>
              <a:rPr lang="en-GB" dirty="0"/>
              <a:t>Japanese cuisine offers a wide range of regional and seasonal dishes. </a:t>
            </a:r>
          </a:p>
          <a:p>
            <a:pPr marL="0" indent="0">
              <a:buNone/>
            </a:pPr>
            <a:r>
              <a:rPr lang="en-US" dirty="0"/>
              <a:t>For over 2000 years, rice has been the most important food in Japanese cuisine. Whilst rice consumption is slowly decreasing it remains one of the most important ingredients in Japanese cooking. </a:t>
            </a:r>
            <a:r>
              <a:rPr lang="en-GB" dirty="0"/>
              <a:t> </a:t>
            </a:r>
          </a:p>
          <a:p>
            <a:pPr marL="0" indent="0">
              <a:buNone/>
            </a:pPr>
            <a:r>
              <a:rPr lang="en-US" dirty="0"/>
              <a:t>Sushi is the most famous Japanese dish outside of Japan, and one of the most popular dishes inside Japan, as well.</a:t>
            </a:r>
          </a:p>
          <a:p>
            <a:pPr marL="0" indent="0">
              <a:buNone/>
            </a:pPr>
            <a:r>
              <a:rPr lang="en-US" dirty="0"/>
              <a:t>Hundreds of different fish, shellfish and other seafood are used in the Japanese cuisine. They are prepared and eaten in many different ways, such as raw, dried, boiled, grilled, deep fried or steamed.</a:t>
            </a:r>
          </a:p>
          <a:p>
            <a:pPr marL="0" indent="0">
              <a:buNone/>
            </a:pPr>
            <a:r>
              <a:rPr lang="en-US" dirty="0"/>
              <a:t>Noodle dishes are very popular in Japan and are served both hot and cold depending on the season. </a:t>
            </a:r>
            <a:endParaRPr lang="en-GB" dirty="0"/>
          </a:p>
        </p:txBody>
      </p:sp>
      <p:pic>
        <p:nvPicPr>
          <p:cNvPr id="4" name="Picture 3">
            <a:extLst>
              <a:ext uri="{FF2B5EF4-FFF2-40B4-BE49-F238E27FC236}">
                <a16:creationId xmlns:a16="http://schemas.microsoft.com/office/drawing/2014/main" id="{56E8C24F-5209-4380-8DCC-EC0AC5AE51B3}"/>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9500256" y="3171517"/>
            <a:ext cx="2635649" cy="1757099"/>
          </a:xfrm>
          <a:prstGeom prst="rect">
            <a:avLst/>
          </a:prstGeom>
        </p:spPr>
      </p:pic>
    </p:spTree>
    <p:extLst>
      <p:ext uri="{BB962C8B-B14F-4D97-AF65-F5344CB8AC3E}">
        <p14:creationId xmlns:p14="http://schemas.microsoft.com/office/powerpoint/2010/main" val="39763707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0A7DA-959F-4928-82B0-F46B678FF9D7}"/>
              </a:ext>
            </a:extLst>
          </p:cNvPr>
          <p:cNvSpPr>
            <a:spLocks noGrp="1"/>
          </p:cNvSpPr>
          <p:nvPr>
            <p:ph type="ctrTitle"/>
          </p:nvPr>
        </p:nvSpPr>
        <p:spPr/>
        <p:txBody>
          <a:bodyPr/>
          <a:lstStyle/>
          <a:p>
            <a:r>
              <a:rPr lang="en-GB" dirty="0"/>
              <a:t>Caribbean cuisine</a:t>
            </a:r>
          </a:p>
        </p:txBody>
      </p:sp>
      <p:sp>
        <p:nvSpPr>
          <p:cNvPr id="3" name="Subtitle 2">
            <a:extLst>
              <a:ext uri="{FF2B5EF4-FFF2-40B4-BE49-F238E27FC236}">
                <a16:creationId xmlns:a16="http://schemas.microsoft.com/office/drawing/2014/main" id="{9EAAD618-B7AA-4383-A960-703DBCDD83A6}"/>
              </a:ext>
            </a:extLst>
          </p:cNvPr>
          <p:cNvSpPr>
            <a:spLocks noGrp="1"/>
          </p:cNvSpPr>
          <p:nvPr>
            <p:ph type="subTitle" idx="1"/>
          </p:nvPr>
        </p:nvSpPr>
        <p:spPr>
          <a:xfrm>
            <a:off x="1169276" y="2571092"/>
            <a:ext cx="7730884" cy="3600000"/>
          </a:xfrm>
        </p:spPr>
        <p:txBody>
          <a:bodyPr/>
          <a:lstStyle/>
          <a:p>
            <a:pPr marL="0" indent="0">
              <a:buNone/>
            </a:pPr>
            <a:r>
              <a:rPr lang="en-US" dirty="0"/>
              <a:t>Caribbean cuisine is a fusion of African, Creole, Cajun, European, Latin American, East/North Indian, Middle Eastern, and Chinese. These traditions were brought from many different countries when they came to the Caribbean. </a:t>
            </a:r>
          </a:p>
          <a:p>
            <a:pPr marL="0" indent="0">
              <a:buNone/>
            </a:pPr>
            <a:r>
              <a:rPr lang="en-US" dirty="0"/>
              <a:t>Popular ingredients in many Caribbean dishes include rice, plantains, beans, cassava, peppers, chickpeas, tomatoes, sweet potatoes, coconut and poultry, pork or fish. </a:t>
            </a:r>
          </a:p>
          <a:p>
            <a:pPr marL="0" indent="0">
              <a:buNone/>
            </a:pPr>
            <a:r>
              <a:rPr lang="en-US" dirty="0"/>
              <a:t>A unique blend of fresh herbs and spices, many grown on the islands give a distinctive flavour and aroma to many dishes. </a:t>
            </a:r>
          </a:p>
          <a:p>
            <a:pPr marL="0" indent="0">
              <a:buNone/>
            </a:pPr>
            <a:endParaRPr lang="en-GB" dirty="0"/>
          </a:p>
        </p:txBody>
      </p:sp>
      <p:pic>
        <p:nvPicPr>
          <p:cNvPr id="4" name="Picture 3">
            <a:extLst>
              <a:ext uri="{FF2B5EF4-FFF2-40B4-BE49-F238E27FC236}">
                <a16:creationId xmlns:a16="http://schemas.microsoft.com/office/drawing/2014/main" id="{6EE891DF-FF67-4DD1-90E0-10F9F12F5D56}"/>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004662" y="3177703"/>
            <a:ext cx="2799261" cy="2099446"/>
          </a:xfrm>
          <a:prstGeom prst="rect">
            <a:avLst/>
          </a:prstGeom>
        </p:spPr>
      </p:pic>
    </p:spTree>
    <p:extLst>
      <p:ext uri="{BB962C8B-B14F-4D97-AF65-F5344CB8AC3E}">
        <p14:creationId xmlns:p14="http://schemas.microsoft.com/office/powerpoint/2010/main" val="42929583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British and international cuisine</a:t>
            </a:r>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833F6AB6-11C6-C042-7626-4B133FF0676B}"/>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004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7CD26-21EA-4297-B936-CC912E5937A6}"/>
              </a:ext>
            </a:extLst>
          </p:cNvPr>
          <p:cNvSpPr>
            <a:spLocks noGrp="1"/>
          </p:cNvSpPr>
          <p:nvPr>
            <p:ph type="ctrTitle"/>
          </p:nvPr>
        </p:nvSpPr>
        <p:spPr/>
        <p:txBody>
          <a:bodyPr/>
          <a:lstStyle/>
          <a:p>
            <a:r>
              <a:rPr lang="en-GB" dirty="0"/>
              <a:t>What does cuisine mean?</a:t>
            </a:r>
          </a:p>
        </p:txBody>
      </p:sp>
      <p:sp>
        <p:nvSpPr>
          <p:cNvPr id="3" name="Subtitle 2">
            <a:extLst>
              <a:ext uri="{FF2B5EF4-FFF2-40B4-BE49-F238E27FC236}">
                <a16:creationId xmlns:a16="http://schemas.microsoft.com/office/drawing/2014/main" id="{C737B13B-5C94-458A-BB60-5C3684BAE8DD}"/>
              </a:ext>
            </a:extLst>
          </p:cNvPr>
          <p:cNvSpPr>
            <a:spLocks noGrp="1"/>
          </p:cNvSpPr>
          <p:nvPr>
            <p:ph type="subTitle" idx="1"/>
          </p:nvPr>
        </p:nvSpPr>
        <p:spPr>
          <a:xfrm>
            <a:off x="1169276" y="2571092"/>
            <a:ext cx="7382541" cy="3600000"/>
          </a:xfrm>
        </p:spPr>
        <p:txBody>
          <a:bodyPr/>
          <a:lstStyle/>
          <a:p>
            <a:pPr marL="0" indent="0">
              <a:buNone/>
            </a:pPr>
            <a:r>
              <a:rPr lang="en-GB" dirty="0"/>
              <a:t>The term cuisine means a style or method of cooking that is characteristic of a country or region. It is often associated with geographical regions and cultures. </a:t>
            </a:r>
          </a:p>
          <a:p>
            <a:pPr marL="0" indent="0">
              <a:buNone/>
            </a:pPr>
            <a:r>
              <a:rPr lang="en-GB" dirty="0"/>
              <a:t>Cuisines evolve over time and are influenced by many different factors.</a:t>
            </a:r>
          </a:p>
          <a:p>
            <a:pPr marL="0" indent="0">
              <a:buNone/>
            </a:pPr>
            <a:r>
              <a:rPr lang="en-GB" dirty="0"/>
              <a:t>Often a traditional style of cooking is based around the ingredients that are grown and reared, or available, locally. </a:t>
            </a:r>
          </a:p>
          <a:p>
            <a:pPr marL="0" indent="0">
              <a:buNone/>
            </a:pPr>
            <a:r>
              <a:rPr lang="en-GB" dirty="0"/>
              <a:t>Other factors include: </a:t>
            </a:r>
          </a:p>
          <a:p>
            <a:r>
              <a:rPr lang="en-GB" dirty="0"/>
              <a:t>preparation and cooking methods;</a:t>
            </a:r>
          </a:p>
          <a:p>
            <a:r>
              <a:rPr lang="en-GB" dirty="0"/>
              <a:t>the use of specific tools and equipment;</a:t>
            </a:r>
          </a:p>
          <a:p>
            <a:r>
              <a:rPr lang="en-GB" dirty="0"/>
              <a:t>service and presentation of food.</a:t>
            </a:r>
          </a:p>
          <a:p>
            <a:endParaRPr lang="en-GB" dirty="0"/>
          </a:p>
        </p:txBody>
      </p:sp>
      <p:pic>
        <p:nvPicPr>
          <p:cNvPr id="4" name="Picture 3">
            <a:extLst>
              <a:ext uri="{FF2B5EF4-FFF2-40B4-BE49-F238E27FC236}">
                <a16:creationId xmlns:a16="http://schemas.microsoft.com/office/drawing/2014/main" id="{62F566F5-0F00-47CD-95A3-0155D6EBA07F}"/>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482147" y="3185993"/>
            <a:ext cx="3548199" cy="2370197"/>
          </a:xfrm>
          <a:prstGeom prst="rect">
            <a:avLst/>
          </a:prstGeom>
        </p:spPr>
      </p:pic>
    </p:spTree>
    <p:extLst>
      <p:ext uri="{BB962C8B-B14F-4D97-AF65-F5344CB8AC3E}">
        <p14:creationId xmlns:p14="http://schemas.microsoft.com/office/powerpoint/2010/main" val="4082738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79F05-012C-4E32-88E1-AB9474875B0C}"/>
              </a:ext>
            </a:extLst>
          </p:cNvPr>
          <p:cNvSpPr>
            <a:spLocks noGrp="1"/>
          </p:cNvSpPr>
          <p:nvPr>
            <p:ph type="ctrTitle"/>
          </p:nvPr>
        </p:nvSpPr>
        <p:spPr/>
        <p:txBody>
          <a:bodyPr/>
          <a:lstStyle/>
          <a:p>
            <a:r>
              <a:rPr lang="en-GB" dirty="0"/>
              <a:t>Factors that influence cuisine</a:t>
            </a:r>
          </a:p>
        </p:txBody>
      </p:sp>
      <p:sp>
        <p:nvSpPr>
          <p:cNvPr id="3" name="Subtitle 2">
            <a:extLst>
              <a:ext uri="{FF2B5EF4-FFF2-40B4-BE49-F238E27FC236}">
                <a16:creationId xmlns:a16="http://schemas.microsoft.com/office/drawing/2014/main" id="{DF57FC3F-D66A-4F7C-97C4-959CBDE4AAAB}"/>
              </a:ext>
            </a:extLst>
          </p:cNvPr>
          <p:cNvSpPr>
            <a:spLocks noGrp="1"/>
          </p:cNvSpPr>
          <p:nvPr>
            <p:ph type="subTitle" idx="1"/>
          </p:nvPr>
        </p:nvSpPr>
        <p:spPr>
          <a:xfrm>
            <a:off x="1169276" y="2571092"/>
            <a:ext cx="8140187" cy="3600000"/>
          </a:xfrm>
        </p:spPr>
        <p:txBody>
          <a:bodyPr/>
          <a:lstStyle/>
          <a:p>
            <a:pPr marL="0" indent="0">
              <a:buNone/>
            </a:pPr>
            <a:r>
              <a:rPr lang="en-GB" dirty="0"/>
              <a:t>There are many factors that will influence the type of food that is prepared and served in different countries. These include:</a:t>
            </a:r>
          </a:p>
          <a:p>
            <a:pPr marL="457200" indent="-457200">
              <a:buFont typeface="+mj-lt"/>
              <a:buAutoNum type="arabicPeriod"/>
            </a:pPr>
            <a:r>
              <a:rPr lang="en-GB" dirty="0"/>
              <a:t>Religious and cultural beliefs will influence the selection, preparation and cooking of ingredients.</a:t>
            </a:r>
          </a:p>
          <a:p>
            <a:pPr marL="457200" indent="-457200">
              <a:buFont typeface="+mj-lt"/>
              <a:buAutoNum type="arabicPeriod"/>
            </a:pPr>
            <a:r>
              <a:rPr lang="en-GB" dirty="0"/>
              <a:t>The geography and climate of the country or region will determine food that can be produced and therefore used in the cuisine of the area.</a:t>
            </a:r>
          </a:p>
          <a:p>
            <a:pPr marL="457200" indent="-457200">
              <a:buFont typeface="+mj-lt"/>
              <a:buAutoNum type="arabicPeriod"/>
            </a:pPr>
            <a:r>
              <a:rPr lang="en-GB" dirty="0"/>
              <a:t>The economy – the amount of money available for people to buy food will influence the choice, preparation and cooking of ingredients. </a:t>
            </a:r>
          </a:p>
          <a:p>
            <a:pPr marL="457200" indent="-457200">
              <a:buFont typeface="+mj-lt"/>
              <a:buAutoNum type="arabicPeriod"/>
            </a:pPr>
            <a:r>
              <a:rPr lang="en-GB" dirty="0"/>
              <a:t>The availability of food will have a direct influence on the cuisine of an area or country. </a:t>
            </a:r>
          </a:p>
          <a:p>
            <a:pPr marL="0" indent="0">
              <a:buNone/>
            </a:pPr>
            <a:r>
              <a:rPr lang="en-GB" dirty="0"/>
              <a:t> </a:t>
            </a:r>
          </a:p>
          <a:p>
            <a:pPr marL="0" indent="0">
              <a:buNone/>
            </a:pPr>
            <a:endParaRPr lang="en-GB" dirty="0"/>
          </a:p>
        </p:txBody>
      </p:sp>
      <p:pic>
        <p:nvPicPr>
          <p:cNvPr id="4" name="Picture 3">
            <a:extLst>
              <a:ext uri="{FF2B5EF4-FFF2-40B4-BE49-F238E27FC236}">
                <a16:creationId xmlns:a16="http://schemas.microsoft.com/office/drawing/2014/main" id="{DD56ED4D-707C-43F9-96B4-F5ED84F39FDE}"/>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515221" y="3056708"/>
            <a:ext cx="2265867" cy="2899954"/>
          </a:xfrm>
          <a:prstGeom prst="rect">
            <a:avLst/>
          </a:prstGeom>
        </p:spPr>
      </p:pic>
    </p:spTree>
    <p:extLst>
      <p:ext uri="{BB962C8B-B14F-4D97-AF65-F5344CB8AC3E}">
        <p14:creationId xmlns:p14="http://schemas.microsoft.com/office/powerpoint/2010/main" val="3876262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7CAB2-E8FB-458A-A4B6-4C5368E13051}"/>
              </a:ext>
            </a:extLst>
          </p:cNvPr>
          <p:cNvSpPr>
            <a:spLocks noGrp="1"/>
          </p:cNvSpPr>
          <p:nvPr>
            <p:ph type="ctrTitle"/>
          </p:nvPr>
        </p:nvSpPr>
        <p:spPr/>
        <p:txBody>
          <a:bodyPr/>
          <a:lstStyle/>
          <a:p>
            <a:r>
              <a:rPr lang="en-GB" dirty="0"/>
              <a:t>Religious and cultural beliefs</a:t>
            </a:r>
          </a:p>
        </p:txBody>
      </p:sp>
      <p:sp>
        <p:nvSpPr>
          <p:cNvPr id="3" name="Subtitle 2">
            <a:extLst>
              <a:ext uri="{FF2B5EF4-FFF2-40B4-BE49-F238E27FC236}">
                <a16:creationId xmlns:a16="http://schemas.microsoft.com/office/drawing/2014/main" id="{C51448BD-A82F-4741-AF87-84B4BB3FCC89}"/>
              </a:ext>
            </a:extLst>
          </p:cNvPr>
          <p:cNvSpPr>
            <a:spLocks noGrp="1"/>
          </p:cNvSpPr>
          <p:nvPr>
            <p:ph type="subTitle" idx="1"/>
          </p:nvPr>
        </p:nvSpPr>
        <p:spPr>
          <a:xfrm>
            <a:off x="1169276" y="2571092"/>
            <a:ext cx="8192438" cy="3600000"/>
          </a:xfrm>
        </p:spPr>
        <p:txBody>
          <a:bodyPr/>
          <a:lstStyle/>
          <a:p>
            <a:pPr marL="0" indent="0">
              <a:buNone/>
            </a:pPr>
            <a:r>
              <a:rPr lang="en-GB" dirty="0"/>
              <a:t>Religion plays an important role in the choice of food, its preparation and service. </a:t>
            </a:r>
          </a:p>
          <a:p>
            <a:pPr marL="0" indent="0">
              <a:buNone/>
            </a:pPr>
            <a:r>
              <a:rPr lang="en-GB" dirty="0"/>
              <a:t>It can have a significant impact on the diet of the population. Many religions and cultures have dietary laws which state the rules and give advice about food which should not be eaten. </a:t>
            </a:r>
          </a:p>
          <a:p>
            <a:pPr marL="0" indent="0">
              <a:buNone/>
            </a:pPr>
            <a:r>
              <a:rPr lang="en-GB" dirty="0"/>
              <a:t>There may also be specific rules about the preparation, cooking and eating of certain food. </a:t>
            </a:r>
          </a:p>
          <a:p>
            <a:pPr marL="0" indent="0">
              <a:buNone/>
            </a:pPr>
            <a:r>
              <a:rPr lang="en-GB" dirty="0"/>
              <a:t>World religions and cultures that have specific dietary laws include:</a:t>
            </a:r>
          </a:p>
          <a:p>
            <a:pPr marL="0" indent="0">
              <a:buNone/>
            </a:pPr>
            <a:r>
              <a:rPr lang="en-GB" dirty="0"/>
              <a:t>Buddhism, Hinduism, Islam, Judaism, Rastafarianism, Sikhism. </a:t>
            </a:r>
          </a:p>
        </p:txBody>
      </p:sp>
      <p:pic>
        <p:nvPicPr>
          <p:cNvPr id="4" name="Picture 3">
            <a:extLst>
              <a:ext uri="{FF2B5EF4-FFF2-40B4-BE49-F238E27FC236}">
                <a16:creationId xmlns:a16="http://schemas.microsoft.com/office/drawing/2014/main" id="{7F53154B-E5CA-4FC7-B6C5-098E5B358EDF}"/>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544594" y="2632710"/>
            <a:ext cx="2156323" cy="2953867"/>
          </a:xfrm>
          <a:prstGeom prst="rect">
            <a:avLst/>
          </a:prstGeom>
        </p:spPr>
      </p:pic>
    </p:spTree>
    <p:extLst>
      <p:ext uri="{BB962C8B-B14F-4D97-AF65-F5344CB8AC3E}">
        <p14:creationId xmlns:p14="http://schemas.microsoft.com/office/powerpoint/2010/main" val="3283145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98450-447E-42BD-82B4-8C24931FBA8D}"/>
              </a:ext>
            </a:extLst>
          </p:cNvPr>
          <p:cNvSpPr>
            <a:spLocks noGrp="1"/>
          </p:cNvSpPr>
          <p:nvPr>
            <p:ph type="ctrTitle"/>
          </p:nvPr>
        </p:nvSpPr>
        <p:spPr/>
        <p:txBody>
          <a:bodyPr/>
          <a:lstStyle/>
          <a:p>
            <a:r>
              <a:rPr lang="en-GB" dirty="0"/>
              <a:t>Geography and climate</a:t>
            </a:r>
          </a:p>
        </p:txBody>
      </p:sp>
      <p:sp>
        <p:nvSpPr>
          <p:cNvPr id="3" name="Subtitle 2">
            <a:extLst>
              <a:ext uri="{FF2B5EF4-FFF2-40B4-BE49-F238E27FC236}">
                <a16:creationId xmlns:a16="http://schemas.microsoft.com/office/drawing/2014/main" id="{4D732EED-38FF-420A-839B-E32224C596A6}"/>
              </a:ext>
            </a:extLst>
          </p:cNvPr>
          <p:cNvSpPr>
            <a:spLocks noGrp="1"/>
          </p:cNvSpPr>
          <p:nvPr>
            <p:ph type="subTitle" idx="1"/>
          </p:nvPr>
        </p:nvSpPr>
        <p:spPr>
          <a:xfrm>
            <a:off x="1169276" y="2571092"/>
            <a:ext cx="7896347" cy="3600000"/>
          </a:xfrm>
        </p:spPr>
        <p:txBody>
          <a:bodyPr/>
          <a:lstStyle/>
          <a:p>
            <a:pPr marL="0" indent="0">
              <a:buNone/>
            </a:pPr>
            <a:r>
              <a:rPr lang="en-GB" dirty="0">
                <a:latin typeface="Arial" panose="020B0604020202020204" pitchFamily="34" charset="0"/>
                <a:cs typeface="Arial" panose="020B0604020202020204" pitchFamily="34" charset="0"/>
              </a:rPr>
              <a:t>Local weather and changing climate patterns can have an effect on the type and amount of food produced, e.g. drought, extreme storms, flooding, gales/cyclones. These extreme weather conditions can affect food security.</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Climate and terrain will determine the types of food that can be grown, reared or caught successfully. For example:</a:t>
            </a:r>
          </a:p>
          <a:p>
            <a:r>
              <a:rPr lang="en-GB" dirty="0">
                <a:latin typeface="Arial" panose="020B0604020202020204" pitchFamily="34" charset="0"/>
                <a:cs typeface="Arial" panose="020B0604020202020204" pitchFamily="34" charset="0"/>
              </a:rPr>
              <a:t>Wheat and barley are found in temperate climates like the UK, Europe, parts of Asia and North America.</a:t>
            </a:r>
          </a:p>
          <a:p>
            <a:r>
              <a:rPr lang="en-GB" dirty="0">
                <a:latin typeface="Arial" panose="020B0604020202020204" pitchFamily="34" charset="0"/>
                <a:cs typeface="Arial" panose="020B0604020202020204" pitchFamily="34" charset="0"/>
              </a:rPr>
              <a:t>Rice is a crop of the wet tropics while sorghum can survive in very hot, dry conditions.</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p>
        </p:txBody>
      </p:sp>
      <p:pic>
        <p:nvPicPr>
          <p:cNvPr id="4" name="Picture 3">
            <a:extLst>
              <a:ext uri="{FF2B5EF4-FFF2-40B4-BE49-F238E27FC236}">
                <a16:creationId xmlns:a16="http://schemas.microsoft.com/office/drawing/2014/main" id="{77BBDF94-9C59-4A70-BA04-CA5FF470EA8B}"/>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204866" y="2393971"/>
            <a:ext cx="2690463" cy="1478394"/>
          </a:xfrm>
          <a:prstGeom prst="rect">
            <a:avLst/>
          </a:prstGeom>
        </p:spPr>
      </p:pic>
      <p:pic>
        <p:nvPicPr>
          <p:cNvPr id="5" name="Picture 4">
            <a:extLst>
              <a:ext uri="{FF2B5EF4-FFF2-40B4-BE49-F238E27FC236}">
                <a16:creationId xmlns:a16="http://schemas.microsoft.com/office/drawing/2014/main" id="{F7B7B83C-48D3-4EF2-8B53-B98188380B6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939478" y="3982538"/>
            <a:ext cx="1395413" cy="2381250"/>
          </a:xfrm>
          <a:prstGeom prst="rect">
            <a:avLst/>
          </a:prstGeom>
        </p:spPr>
      </p:pic>
    </p:spTree>
    <p:extLst>
      <p:ext uri="{BB962C8B-B14F-4D97-AF65-F5344CB8AC3E}">
        <p14:creationId xmlns:p14="http://schemas.microsoft.com/office/powerpoint/2010/main" val="3293422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AF8B0-1B8A-4430-8875-CB70C329CA9E}"/>
              </a:ext>
            </a:extLst>
          </p:cNvPr>
          <p:cNvSpPr>
            <a:spLocks noGrp="1"/>
          </p:cNvSpPr>
          <p:nvPr>
            <p:ph type="ctrTitle"/>
          </p:nvPr>
        </p:nvSpPr>
        <p:spPr/>
        <p:txBody>
          <a:bodyPr/>
          <a:lstStyle/>
          <a:p>
            <a:r>
              <a:rPr lang="en-GB" dirty="0"/>
              <a:t>Economy</a:t>
            </a:r>
          </a:p>
        </p:txBody>
      </p:sp>
      <p:sp>
        <p:nvSpPr>
          <p:cNvPr id="3" name="Subtitle 2">
            <a:extLst>
              <a:ext uri="{FF2B5EF4-FFF2-40B4-BE49-F238E27FC236}">
                <a16:creationId xmlns:a16="http://schemas.microsoft.com/office/drawing/2014/main" id="{E5F1A958-EE14-4A80-9D7D-4E3AFBB06401}"/>
              </a:ext>
            </a:extLst>
          </p:cNvPr>
          <p:cNvSpPr>
            <a:spLocks noGrp="1"/>
          </p:cNvSpPr>
          <p:nvPr>
            <p:ph type="subTitle" idx="1"/>
          </p:nvPr>
        </p:nvSpPr>
        <p:spPr>
          <a:xfrm>
            <a:off x="1169276" y="2571092"/>
            <a:ext cx="7142517" cy="3600000"/>
          </a:xfrm>
        </p:spPr>
        <p:txBody>
          <a:bodyPr/>
          <a:lstStyle/>
          <a:p>
            <a:pPr marL="0" indent="0">
              <a:buNone/>
            </a:pPr>
            <a:r>
              <a:rPr lang="en-GB" dirty="0"/>
              <a:t>The wealth of a country will have an influence on the availability of food and diet of the people.</a:t>
            </a:r>
          </a:p>
          <a:p>
            <a:pPr marL="0" indent="0">
              <a:buNone/>
            </a:pPr>
            <a:endParaRPr lang="en-GB" dirty="0"/>
          </a:p>
          <a:p>
            <a:pPr marL="0" indent="0">
              <a:buNone/>
            </a:pPr>
            <a:r>
              <a:rPr lang="en-GB" dirty="0"/>
              <a:t>In some countries the population may have less money available to purchase food. This may restrict their diet to foods such as staple crops which are grown locally.</a:t>
            </a:r>
          </a:p>
          <a:p>
            <a:pPr marL="0" indent="0">
              <a:buNone/>
            </a:pPr>
            <a:endParaRPr lang="en-GB" dirty="0"/>
          </a:p>
          <a:p>
            <a:pPr marL="0" indent="0">
              <a:buNone/>
            </a:pPr>
            <a:r>
              <a:rPr lang="en-GB" dirty="0"/>
              <a:t>In wealthier countries there will be a greater and more accessible choice of food. This may provide the population with more variety but not necessarily a healthier diet. </a:t>
            </a:r>
          </a:p>
          <a:p>
            <a:pPr marL="0" indent="0">
              <a:buNone/>
            </a:pPr>
            <a:endParaRPr lang="en-GB" dirty="0"/>
          </a:p>
        </p:txBody>
      </p:sp>
      <p:pic>
        <p:nvPicPr>
          <p:cNvPr id="4" name="Picture 3">
            <a:extLst>
              <a:ext uri="{FF2B5EF4-FFF2-40B4-BE49-F238E27FC236}">
                <a16:creationId xmlns:a16="http://schemas.microsoft.com/office/drawing/2014/main" id="{60E97353-1201-459F-B35E-4F55CA2B8D87}"/>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472155" y="2283798"/>
            <a:ext cx="2341565" cy="3526453"/>
          </a:xfrm>
          <a:prstGeom prst="rect">
            <a:avLst/>
          </a:prstGeom>
        </p:spPr>
      </p:pic>
    </p:spTree>
    <p:extLst>
      <p:ext uri="{BB962C8B-B14F-4D97-AF65-F5344CB8AC3E}">
        <p14:creationId xmlns:p14="http://schemas.microsoft.com/office/powerpoint/2010/main" val="2843122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95A8D-471A-47D7-8FF5-F011FC9269D7}"/>
              </a:ext>
            </a:extLst>
          </p:cNvPr>
          <p:cNvSpPr>
            <a:spLocks noGrp="1"/>
          </p:cNvSpPr>
          <p:nvPr>
            <p:ph type="ctrTitle"/>
          </p:nvPr>
        </p:nvSpPr>
        <p:spPr/>
        <p:txBody>
          <a:bodyPr/>
          <a:lstStyle/>
          <a:p>
            <a:r>
              <a:rPr lang="en-GB" dirty="0"/>
              <a:t>Availability</a:t>
            </a:r>
          </a:p>
        </p:txBody>
      </p:sp>
      <p:sp>
        <p:nvSpPr>
          <p:cNvPr id="3" name="Subtitle 2">
            <a:extLst>
              <a:ext uri="{FF2B5EF4-FFF2-40B4-BE49-F238E27FC236}">
                <a16:creationId xmlns:a16="http://schemas.microsoft.com/office/drawing/2014/main" id="{8DDD8BA8-923A-4345-870D-45079EB06662}"/>
              </a:ext>
            </a:extLst>
          </p:cNvPr>
          <p:cNvSpPr>
            <a:spLocks noGrp="1"/>
          </p:cNvSpPr>
          <p:nvPr>
            <p:ph type="subTitle" idx="1"/>
          </p:nvPr>
        </p:nvSpPr>
        <p:spPr>
          <a:xfrm>
            <a:off x="1169276" y="2571092"/>
            <a:ext cx="8401444" cy="3600000"/>
          </a:xfrm>
        </p:spPr>
        <p:txBody>
          <a:bodyPr/>
          <a:lstStyle/>
          <a:p>
            <a:pPr marL="0" indent="0">
              <a:buNone/>
            </a:pPr>
            <a:r>
              <a:rPr lang="en-GB" dirty="0"/>
              <a:t>Availability of food maybe related to:</a:t>
            </a:r>
          </a:p>
          <a:p>
            <a:r>
              <a:rPr lang="en-GB" b="1" dirty="0"/>
              <a:t>Seasonality</a:t>
            </a:r>
            <a:r>
              <a:rPr lang="en-GB" dirty="0"/>
              <a:t>: the food may only be available at certain times of the year, unless it is imported, so eating seasonally can reduce the miles food has to travel;</a:t>
            </a:r>
          </a:p>
          <a:p>
            <a:r>
              <a:rPr lang="en-GB" b="1" dirty="0"/>
              <a:t>Access</a:t>
            </a:r>
            <a:r>
              <a:rPr lang="en-GB" dirty="0"/>
              <a:t>: the consumer may find it difficult to access food, e.g. this may be due to lack of transport, physical disability, lack of money. Ingredients required to prepare and cook dishes from different cuisines may not be readily available;</a:t>
            </a:r>
          </a:p>
          <a:p>
            <a:r>
              <a:rPr lang="en-GB" b="1" dirty="0"/>
              <a:t>Variety</a:t>
            </a:r>
            <a:r>
              <a:rPr lang="en-GB" dirty="0"/>
              <a:t>: in some urban areas the variety of fresh food available in the shops maybe limited – this is sometimes called a ‘food desert’.</a:t>
            </a:r>
          </a:p>
          <a:p>
            <a:pPr marL="0" indent="0">
              <a:buNone/>
            </a:pPr>
            <a:endParaRPr lang="en-GB" dirty="0"/>
          </a:p>
        </p:txBody>
      </p:sp>
      <p:pic>
        <p:nvPicPr>
          <p:cNvPr id="4" name="Picture 3">
            <a:extLst>
              <a:ext uri="{FF2B5EF4-FFF2-40B4-BE49-F238E27FC236}">
                <a16:creationId xmlns:a16="http://schemas.microsoft.com/office/drawing/2014/main" id="{5F5718AE-6738-4B84-AC4D-7F3A32F641D2}"/>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9566302" y="2587900"/>
            <a:ext cx="2294772" cy="3082018"/>
          </a:xfrm>
          <a:prstGeom prst="rect">
            <a:avLst/>
          </a:prstGeom>
        </p:spPr>
      </p:pic>
    </p:spTree>
    <p:extLst>
      <p:ext uri="{BB962C8B-B14F-4D97-AF65-F5344CB8AC3E}">
        <p14:creationId xmlns:p14="http://schemas.microsoft.com/office/powerpoint/2010/main" val="12359013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73D2C-AE46-4BB5-95D3-847676AACD3C}"/>
              </a:ext>
            </a:extLst>
          </p:cNvPr>
          <p:cNvSpPr>
            <a:spLocks noGrp="1"/>
          </p:cNvSpPr>
          <p:nvPr>
            <p:ph type="ctrTitle"/>
          </p:nvPr>
        </p:nvSpPr>
        <p:spPr/>
        <p:txBody>
          <a:bodyPr/>
          <a:lstStyle/>
          <a:p>
            <a:r>
              <a:rPr lang="en-GB" dirty="0"/>
              <a:t>Food in the United Kingdom</a:t>
            </a:r>
          </a:p>
        </p:txBody>
      </p:sp>
      <p:sp>
        <p:nvSpPr>
          <p:cNvPr id="3" name="Subtitle 2">
            <a:extLst>
              <a:ext uri="{FF2B5EF4-FFF2-40B4-BE49-F238E27FC236}">
                <a16:creationId xmlns:a16="http://schemas.microsoft.com/office/drawing/2014/main" id="{A6F61FBE-DD2A-4937-A550-1EE445889A2C}"/>
              </a:ext>
            </a:extLst>
          </p:cNvPr>
          <p:cNvSpPr>
            <a:spLocks noGrp="1"/>
          </p:cNvSpPr>
          <p:nvPr>
            <p:ph type="subTitle" idx="1"/>
          </p:nvPr>
        </p:nvSpPr>
        <p:spPr>
          <a:xfrm>
            <a:off x="1169277" y="2571092"/>
            <a:ext cx="7887637" cy="3600000"/>
          </a:xfrm>
        </p:spPr>
        <p:txBody>
          <a:bodyPr/>
          <a:lstStyle/>
          <a:p>
            <a:pPr marL="0" indent="0">
              <a:buNone/>
            </a:pPr>
            <a:r>
              <a:rPr lang="en-GB" dirty="0"/>
              <a:t>The four countries of the United Kingdom have their own distinctive cuisines using local and regional ingredients.  </a:t>
            </a:r>
          </a:p>
          <a:p>
            <a:pPr marL="0" indent="0">
              <a:buNone/>
            </a:pPr>
            <a:r>
              <a:rPr lang="en-GB" dirty="0"/>
              <a:t>In countries around the world, people eat a wide variety of different cuisines. This has been influenced by travel, the immigration of people from different countries and the availability of less familiar ingredients. </a:t>
            </a:r>
          </a:p>
          <a:p>
            <a:pPr marL="0" indent="0">
              <a:buNone/>
            </a:pPr>
            <a:r>
              <a:rPr lang="en-GB" dirty="0"/>
              <a:t>People are keen to try new foods and ways of preparing and cooking them.</a:t>
            </a:r>
          </a:p>
          <a:p>
            <a:pPr marL="0" indent="0">
              <a:buNone/>
            </a:pPr>
            <a:r>
              <a:rPr lang="en-GB" dirty="0"/>
              <a:t>The UK diet is often considered to be multi-cultural with different cuisines regularly included in the diet. </a:t>
            </a:r>
          </a:p>
          <a:p>
            <a:pPr marL="0" indent="0">
              <a:buNone/>
            </a:pPr>
            <a:r>
              <a:rPr lang="en-GB" dirty="0"/>
              <a:t>Fusion food is also popular, this </a:t>
            </a:r>
            <a:r>
              <a:rPr lang="en-US" dirty="0"/>
              <a:t>is a form of cooking that combines contrasting culinary traditions or techniques into a single dish.</a:t>
            </a:r>
            <a:endParaRPr lang="en-GB" dirty="0"/>
          </a:p>
        </p:txBody>
      </p:sp>
      <p:pic>
        <p:nvPicPr>
          <p:cNvPr id="4" name="Picture 3">
            <a:extLst>
              <a:ext uri="{FF2B5EF4-FFF2-40B4-BE49-F238E27FC236}">
                <a16:creationId xmlns:a16="http://schemas.microsoft.com/office/drawing/2014/main" id="{4A4B0B6F-06E4-4FB9-ACD9-B2D8C632366B}"/>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288491" y="2571092"/>
            <a:ext cx="2458206" cy="3600000"/>
          </a:xfrm>
          <a:prstGeom prst="rect">
            <a:avLst/>
          </a:prstGeom>
        </p:spPr>
      </p:pic>
    </p:spTree>
    <p:extLst>
      <p:ext uri="{BB962C8B-B14F-4D97-AF65-F5344CB8AC3E}">
        <p14:creationId xmlns:p14="http://schemas.microsoft.com/office/powerpoint/2010/main" val="27504356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8A3C5-FB74-423F-8A74-E22E2410D10A}"/>
              </a:ext>
            </a:extLst>
          </p:cNvPr>
          <p:cNvSpPr>
            <a:spLocks noGrp="1"/>
          </p:cNvSpPr>
          <p:nvPr>
            <p:ph type="ctrTitle"/>
          </p:nvPr>
        </p:nvSpPr>
        <p:spPr/>
        <p:txBody>
          <a:bodyPr/>
          <a:lstStyle/>
          <a:p>
            <a:r>
              <a:rPr lang="en-GB" dirty="0"/>
              <a:t>England</a:t>
            </a:r>
          </a:p>
        </p:txBody>
      </p:sp>
      <p:sp>
        <p:nvSpPr>
          <p:cNvPr id="3" name="Subtitle 2">
            <a:extLst>
              <a:ext uri="{FF2B5EF4-FFF2-40B4-BE49-F238E27FC236}">
                <a16:creationId xmlns:a16="http://schemas.microsoft.com/office/drawing/2014/main" id="{30BAB4FC-EF67-4E3A-8CA4-6B3C9DE10699}"/>
              </a:ext>
            </a:extLst>
          </p:cNvPr>
          <p:cNvSpPr>
            <a:spLocks noGrp="1"/>
          </p:cNvSpPr>
          <p:nvPr>
            <p:ph type="subTitle" idx="1"/>
          </p:nvPr>
        </p:nvSpPr>
        <p:spPr>
          <a:xfrm>
            <a:off x="1169278" y="2571092"/>
            <a:ext cx="6839428" cy="3600000"/>
          </a:xfrm>
        </p:spPr>
        <p:txBody>
          <a:bodyPr/>
          <a:lstStyle/>
          <a:p>
            <a:pPr marL="0" indent="0">
              <a:buNone/>
            </a:pPr>
            <a:r>
              <a:rPr lang="en-GB" dirty="0"/>
              <a:t>Some English foods and dishes are found throughout the country. Others are found in specific areas and are known as regional foods.</a:t>
            </a:r>
          </a:p>
          <a:p>
            <a:pPr marL="0" indent="0">
              <a:buNone/>
            </a:pPr>
            <a:r>
              <a:rPr lang="en-GB" dirty="0"/>
              <a:t>Religious festivals and other traditional celebrations influence the foods that are served. For example, pancakes on Shrove Tuesday.</a:t>
            </a:r>
          </a:p>
          <a:p>
            <a:pPr marL="0" indent="0">
              <a:buNone/>
            </a:pPr>
            <a:r>
              <a:rPr lang="en-GB" dirty="0"/>
              <a:t>There is an increased interest in local and regional food. Consumers can buy produce from farm shops, farmers markets and local allotment shops. </a:t>
            </a:r>
          </a:p>
          <a:p>
            <a:pPr marL="0" indent="0">
              <a:buNone/>
            </a:pPr>
            <a:r>
              <a:rPr lang="en-GB" dirty="0"/>
              <a:t>Food festivals are also popular promoting the use of local foods. </a:t>
            </a:r>
          </a:p>
        </p:txBody>
      </p:sp>
      <p:pic>
        <p:nvPicPr>
          <p:cNvPr id="4" name="Picture 3">
            <a:extLst>
              <a:ext uri="{FF2B5EF4-FFF2-40B4-BE49-F238E27FC236}">
                <a16:creationId xmlns:a16="http://schemas.microsoft.com/office/drawing/2014/main" id="{ACF49464-E3DC-4F0E-955B-0C0A6FA7DACB}"/>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280971" y="2627526"/>
            <a:ext cx="3575205" cy="2388237"/>
          </a:xfrm>
          <a:prstGeom prst="rect">
            <a:avLst/>
          </a:prstGeom>
        </p:spPr>
      </p:pic>
    </p:spTree>
    <p:extLst>
      <p:ext uri="{BB962C8B-B14F-4D97-AF65-F5344CB8AC3E}">
        <p14:creationId xmlns:p14="http://schemas.microsoft.com/office/powerpoint/2010/main" val="4407982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654F8AB-861F-4DD0-B033-4EF156C1E8D8}"/>
</file>

<file path=customXml/itemProps2.xml><?xml version="1.0" encoding="utf-8"?>
<ds:datastoreItem xmlns:ds="http://schemas.openxmlformats.org/officeDocument/2006/customXml" ds:itemID="{9E3597AD-A933-4F2C-B9BA-E7DE11A36C5C}"/>
</file>

<file path=customXml/itemProps3.xml><?xml version="1.0" encoding="utf-8"?>
<ds:datastoreItem xmlns:ds="http://schemas.openxmlformats.org/officeDocument/2006/customXml" ds:itemID="{627F2ABC-5153-4DDF-ACEE-08219BA552D8}"/>
</file>

<file path=docProps/app.xml><?xml version="1.0" encoding="utf-8"?>
<Properties xmlns="http://schemas.openxmlformats.org/officeDocument/2006/extended-properties" xmlns:vt="http://schemas.openxmlformats.org/officeDocument/2006/docPropsVTypes">
  <TotalTime>2</TotalTime>
  <Words>1601</Words>
  <Application>Microsoft Office PowerPoint</Application>
  <PresentationFormat>Widescreen</PresentationFormat>
  <Paragraphs>123</Paragraphs>
  <Slides>18</Slides>
  <Notes>0</Notes>
  <HiddenSlides>0</HiddenSlides>
  <MMClips>0</MMClips>
  <ScaleCrop>false</ScaleCrop>
  <HeadingPairs>
    <vt:vector size="6" baseType="variant">
      <vt:variant>
        <vt:lpstr>Fonts Used</vt:lpstr>
      </vt:variant>
      <vt:variant>
        <vt:i4>1</vt:i4>
      </vt:variant>
      <vt:variant>
        <vt:lpstr>Theme</vt:lpstr>
      </vt:variant>
      <vt:variant>
        <vt:i4>4</vt:i4>
      </vt:variant>
      <vt:variant>
        <vt:lpstr>Slide Titles</vt:lpstr>
      </vt:variant>
      <vt:variant>
        <vt:i4>18</vt:i4>
      </vt:variant>
    </vt:vector>
  </HeadingPairs>
  <TitlesOfParts>
    <vt:vector size="23" baseType="lpstr">
      <vt:lpstr>Arial</vt:lpstr>
      <vt:lpstr>Office Theme</vt:lpstr>
      <vt:lpstr>Custom Design</vt:lpstr>
      <vt:lpstr>1_Custom Design</vt:lpstr>
      <vt:lpstr>3_Custom Design</vt:lpstr>
      <vt:lpstr>British and international cuisine</vt:lpstr>
      <vt:lpstr>What does cuisine mean?</vt:lpstr>
      <vt:lpstr>Factors that influence cuisine</vt:lpstr>
      <vt:lpstr>Religious and cultural beliefs</vt:lpstr>
      <vt:lpstr>Geography and climate</vt:lpstr>
      <vt:lpstr>Economy</vt:lpstr>
      <vt:lpstr>Availability</vt:lpstr>
      <vt:lpstr>Food in the United Kingdom</vt:lpstr>
      <vt:lpstr>England</vt:lpstr>
      <vt:lpstr>Name these examples of food from England</vt:lpstr>
      <vt:lpstr>Northern Ireland</vt:lpstr>
      <vt:lpstr>Scotland</vt:lpstr>
      <vt:lpstr>Wales</vt:lpstr>
      <vt:lpstr>International cuisine</vt:lpstr>
      <vt:lpstr>Mexican cuisine</vt:lpstr>
      <vt:lpstr>Japanese Cuisine</vt:lpstr>
      <vt:lpstr>Caribbean cuisine</vt:lpstr>
      <vt:lpstr>British and international cuisine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 White</cp:lastModifiedBy>
  <cp:revision>71</cp:revision>
  <dcterms:created xsi:type="dcterms:W3CDTF">2018-10-10T09:22:08Z</dcterms:created>
  <dcterms:modified xsi:type="dcterms:W3CDTF">2024-06-20T20:28:59Z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