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50" r:id="rId4"/>
    <p:sldMasterId id="2147483652" r:id="rId5"/>
    <p:sldMasterId id="2147483656" r:id="rId6"/>
  </p:sldMasterIdLst>
  <p:sldIdLst>
    <p:sldId id="256" r:id="rId7"/>
    <p:sldId id="260" r:id="rId8"/>
    <p:sldId id="25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97" r:id="rId24"/>
    <p:sldId id="276" r:id="rId25"/>
    <p:sldId id="295" r:id="rId26"/>
    <p:sldId id="296" r:id="rId27"/>
    <p:sldId id="279" r:id="rId28"/>
    <p:sldId id="277" r:id="rId29"/>
    <p:sldId id="278"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6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D6A92-9858-4D3A-A79E-2C06FA05C76D}" v="1" dt="2023-11-02T09:52:02.179"/>
    <p1510:client id="{4CF0E6E3-ED9D-4E08-956A-7AAD30410492}" v="2" dt="2023-11-01T14:23:05.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94655"/>
  </p:normalViewPr>
  <p:slideViewPr>
    <p:cSldViewPr snapToGrid="0" snapToObjects="1">
      <p:cViewPr varScale="1">
        <p:scale>
          <a:sx n="89" d="100"/>
          <a:sy n="89" d="100"/>
        </p:scale>
        <p:origin x="81" y="14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wen Trafford" userId="e520b4bf-a196-48b7-bc10-b1590a457daa" providerId="ADAL" clId="{4CF0E6E3-ED9D-4E08-956A-7AAD30410492}"/>
    <pc:docChg chg="custSel modSld">
      <pc:chgData name="Ewen Trafford" userId="e520b4bf-a196-48b7-bc10-b1590a457daa" providerId="ADAL" clId="{4CF0E6E3-ED9D-4E08-956A-7AAD30410492}" dt="2023-11-01T14:23:23.554" v="4" actId="732"/>
      <pc:docMkLst>
        <pc:docMk/>
      </pc:docMkLst>
      <pc:sldChg chg="addSp delSp modSp mod">
        <pc:chgData name="Ewen Trafford" userId="e520b4bf-a196-48b7-bc10-b1590a457daa" providerId="ADAL" clId="{4CF0E6E3-ED9D-4E08-956A-7AAD30410492}" dt="2023-11-01T14:23:23.554" v="4" actId="732"/>
        <pc:sldMkLst>
          <pc:docMk/>
          <pc:sldMk cId="1740713487" sldId="259"/>
        </pc:sldMkLst>
        <pc:picChg chg="del">
          <ac:chgData name="Ewen Trafford" userId="e520b4bf-a196-48b7-bc10-b1590a457daa" providerId="ADAL" clId="{4CF0E6E3-ED9D-4E08-956A-7AAD30410492}" dt="2023-11-01T14:22:01.749" v="0" actId="478"/>
          <ac:picMkLst>
            <pc:docMk/>
            <pc:sldMk cId="1740713487" sldId="259"/>
            <ac:picMk id="4" creationId="{00000000-0000-0000-0000-000000000000}"/>
          </ac:picMkLst>
        </pc:picChg>
        <pc:picChg chg="add mod modCrop">
          <ac:chgData name="Ewen Trafford" userId="e520b4bf-a196-48b7-bc10-b1590a457daa" providerId="ADAL" clId="{4CF0E6E3-ED9D-4E08-956A-7AAD30410492}" dt="2023-11-01T14:23:23.554" v="4" actId="732"/>
          <ac:picMkLst>
            <pc:docMk/>
            <pc:sldMk cId="1740713487" sldId="259"/>
            <ac:picMk id="6" creationId="{68382B0D-13FD-E0F3-C6E2-14AD137ACD39}"/>
          </ac:picMkLst>
        </pc:picChg>
      </pc:sldChg>
    </pc:docChg>
  </pc:docChgLst>
  <pc:docChgLst>
    <pc:chgData name="Ewen Trafford" userId="e520b4bf-a196-48b7-bc10-b1590a457daa" providerId="ADAL" clId="{31F994D6-40DE-4C4A-BD61-C016BF1A78C4}"/>
    <pc:docChg chg="modSld">
      <pc:chgData name="Ewen Trafford" userId="e520b4bf-a196-48b7-bc10-b1590a457daa" providerId="ADAL" clId="{31F994D6-40DE-4C4A-BD61-C016BF1A78C4}" dt="2023-11-01T14:23:53.381" v="0" actId="1076"/>
      <pc:docMkLst>
        <pc:docMk/>
      </pc:docMkLst>
      <pc:sldChg chg="modSp mod">
        <pc:chgData name="Ewen Trafford" userId="e520b4bf-a196-48b7-bc10-b1590a457daa" providerId="ADAL" clId="{31F994D6-40DE-4C4A-BD61-C016BF1A78C4}" dt="2023-11-01T14:23:53.381" v="0" actId="1076"/>
        <pc:sldMkLst>
          <pc:docMk/>
          <pc:sldMk cId="1740713487" sldId="259"/>
        </pc:sldMkLst>
        <pc:picChg chg="mod">
          <ac:chgData name="Ewen Trafford" userId="e520b4bf-a196-48b7-bc10-b1590a457daa" providerId="ADAL" clId="{31F994D6-40DE-4C4A-BD61-C016BF1A78C4}" dt="2023-11-01T14:23:53.381" v="0" actId="1076"/>
          <ac:picMkLst>
            <pc:docMk/>
            <pc:sldMk cId="1740713487" sldId="259"/>
            <ac:picMk id="6" creationId="{68382B0D-13FD-E0F3-C6E2-14AD137ACD3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nutrition.org.uk/healthyliving/toddlers/734-5532-a-day.html"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nutrition.org.uk/life-stages/children/"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nutrition.org.uk/life-stages/teenagers/"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nutrition.org.uk/life-stages/women/" TargetMode="External"/><Relationship Id="rId2" Type="http://schemas.openxmlformats.org/officeDocument/2006/relationships/hyperlink" Target="https://www.nutrition.org.uk/life-stages/men/" TargetMode="Externa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utrition.org.uk/life-stages/pregnancy/healthy-eating-during-pregnancy/"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nutrition.org.uk/life-stages/older-people/"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create.kahoot.it/share/nutritional-needs-throughout-life-extension/6239e0c9-9407-4893-b13c-5c0c857ef147" TargetMode="External"/><Relationship Id="rId2" Type="http://schemas.openxmlformats.org/officeDocument/2006/relationships/hyperlink" Target="https://play.kahoot.it/#/?quizId=6c7b9601-18ab-4b28-85e9-561f80f0620f"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Nutritional needs through life </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to avoid during pregnancy</a:t>
            </a:r>
            <a:endParaRPr lang="en-US" dirty="0"/>
          </a:p>
        </p:txBody>
      </p:sp>
      <p:sp>
        <p:nvSpPr>
          <p:cNvPr id="3" name="Subtitle 2"/>
          <p:cNvSpPr>
            <a:spLocks noGrp="1"/>
          </p:cNvSpPr>
          <p:nvPr>
            <p:ph type="subTitle" idx="1"/>
          </p:nvPr>
        </p:nvSpPr>
        <p:spPr/>
        <p:txBody>
          <a:bodyPr/>
          <a:lstStyle/>
          <a:p>
            <a:pPr marL="0" indent="0">
              <a:buNone/>
              <a:defRPr/>
            </a:pPr>
            <a:r>
              <a:rPr lang="en-GB" sz="2000" dirty="0"/>
              <a:t>To lower the risk of getting a foodborne illness, pregnant women should avoid the following: </a:t>
            </a:r>
          </a:p>
          <a:p>
            <a:pPr>
              <a:buFont typeface="Arial" pitchFamily="34" charset="0"/>
              <a:buChar char="•"/>
              <a:defRPr/>
            </a:pPr>
            <a:r>
              <a:rPr lang="en-GB" sz="2000" dirty="0"/>
              <a:t>ready-meals that are undercooked, particularly if they contain poultry, or are not pre-heated before consumption, e.g. quiches and cold meat pies;</a:t>
            </a:r>
          </a:p>
          <a:p>
            <a:pPr>
              <a:buFont typeface="Arial" pitchFamily="34" charset="0"/>
              <a:buChar char="•"/>
              <a:defRPr/>
            </a:pPr>
            <a:r>
              <a:rPr lang="en-GB" sz="2000" dirty="0"/>
              <a:t>unwashed fruit and vegetables;</a:t>
            </a:r>
          </a:p>
          <a:p>
            <a:pPr>
              <a:buFont typeface="Arial" pitchFamily="34" charset="0"/>
              <a:buChar char="•"/>
              <a:defRPr/>
            </a:pPr>
            <a:r>
              <a:rPr lang="en-GB" sz="2000" dirty="0"/>
              <a:t>raw or partially cooked eggs and products containing raw eggs, e.g. homemade mayonnaise; </a:t>
            </a:r>
          </a:p>
          <a:p>
            <a:pPr>
              <a:buFont typeface="Arial" pitchFamily="34" charset="0"/>
              <a:buChar char="•"/>
              <a:defRPr/>
            </a:pPr>
            <a:r>
              <a:rPr lang="en-GB" sz="2000" dirty="0"/>
              <a:t>raw or undercooked meat (particularly poultry and minced meat), including cured meat such as </a:t>
            </a:r>
            <a:r>
              <a:rPr lang="en-GB" sz="2000" dirty="0" err="1"/>
              <a:t>parma</a:t>
            </a:r>
            <a:r>
              <a:rPr lang="en-GB" sz="2000" dirty="0"/>
              <a:t> ham and salami;</a:t>
            </a:r>
          </a:p>
          <a:p>
            <a:pPr>
              <a:buFont typeface="Arial" pitchFamily="34" charset="0"/>
              <a:buChar char="•"/>
              <a:defRPr/>
            </a:pPr>
            <a:r>
              <a:rPr lang="en-GB" sz="2000" dirty="0"/>
              <a:t>contact of raw meat with products that are consumed raw;</a:t>
            </a:r>
          </a:p>
          <a:p>
            <a:pPr>
              <a:buFont typeface="Arial" pitchFamily="34" charset="0"/>
              <a:buChar char="•"/>
              <a:defRPr/>
            </a:pPr>
            <a:r>
              <a:rPr lang="en-GB" sz="2000" dirty="0"/>
              <a:t>unpasteurised milk and milk products (particularly goat’s milk).</a:t>
            </a:r>
            <a:endParaRPr lang="en-US" sz="2000" dirty="0"/>
          </a:p>
          <a:p>
            <a:pPr>
              <a:defRPr/>
            </a:pPr>
            <a:endParaRPr lang="en-GB" sz="2000" b="1" dirty="0"/>
          </a:p>
        </p:txBody>
      </p:sp>
    </p:spTree>
    <p:extLst>
      <p:ext uri="{BB962C8B-B14F-4D97-AF65-F5344CB8AC3E}">
        <p14:creationId xmlns:p14="http://schemas.microsoft.com/office/powerpoint/2010/main" val="312982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Breastfeeding / lactation</a:t>
            </a:r>
          </a:p>
        </p:txBody>
      </p:sp>
      <p:sp>
        <p:nvSpPr>
          <p:cNvPr id="3" name="Subtitle 2"/>
          <p:cNvSpPr>
            <a:spLocks noGrp="1"/>
          </p:cNvSpPr>
          <p:nvPr>
            <p:ph type="subTitle" idx="1"/>
          </p:nvPr>
        </p:nvSpPr>
        <p:spPr>
          <a:xfrm>
            <a:off x="1169276" y="2571092"/>
            <a:ext cx="9271509" cy="3600000"/>
          </a:xfrm>
        </p:spPr>
        <p:txBody>
          <a:bodyPr/>
          <a:lstStyle/>
          <a:p>
            <a:pPr marL="0" indent="0">
              <a:buNone/>
              <a:defRPr/>
            </a:pPr>
            <a:r>
              <a:rPr lang="en-GB" sz="2000" dirty="0"/>
              <a:t>The process of producing breast milk and delivering it to the baby is called lactation.</a:t>
            </a:r>
          </a:p>
          <a:p>
            <a:pPr marL="0" indent="0">
              <a:buNone/>
              <a:defRPr/>
            </a:pPr>
            <a:r>
              <a:rPr lang="en-GB" sz="2000" dirty="0"/>
              <a:t>A healthy diet for breastfeeding mothers should include:</a:t>
            </a:r>
          </a:p>
          <a:p>
            <a:pPr>
              <a:defRPr/>
            </a:pPr>
            <a:r>
              <a:rPr lang="en-GB" sz="2000" dirty="0"/>
              <a:t>plenty of fruit and vegetables;</a:t>
            </a:r>
          </a:p>
          <a:p>
            <a:pPr>
              <a:defRPr/>
            </a:pPr>
            <a:r>
              <a:rPr lang="en-GB" sz="2000" dirty="0"/>
              <a:t>wholegrains (e.g. wholegrain breakfast cereals, </a:t>
            </a:r>
            <a:r>
              <a:rPr lang="en-GB" sz="2000" dirty="0" err="1"/>
              <a:t>wholewheat</a:t>
            </a:r>
            <a:r>
              <a:rPr lang="en-GB" sz="2000" dirty="0"/>
              <a:t> pasta, wholemeal bread);</a:t>
            </a:r>
          </a:p>
          <a:p>
            <a:pPr>
              <a:defRPr/>
            </a:pPr>
            <a:r>
              <a:rPr lang="en-GB" sz="2000" dirty="0"/>
              <a:t>good quality protein (e.g. pulses, lean meat, oily fish, eggs, nuts and seeds);</a:t>
            </a:r>
          </a:p>
          <a:p>
            <a:pPr>
              <a:defRPr/>
            </a:pPr>
            <a:r>
              <a:rPr lang="en-GB" sz="2000" dirty="0"/>
              <a:t>some dairy or calcium-fortified dairy alternatives (choosing lower fat and sugar varieties);</a:t>
            </a:r>
          </a:p>
          <a:p>
            <a:pPr>
              <a:defRPr/>
            </a:pPr>
            <a:r>
              <a:rPr lang="en-GB" sz="2000" dirty="0"/>
              <a:t>small amounts of unsaturated oils, such as rapeseed or olive oil, and spreads made from these. </a:t>
            </a:r>
            <a:endParaRPr lang="en-US" sz="2000" dirty="0"/>
          </a:p>
        </p:txBody>
      </p:sp>
    </p:spTree>
    <p:extLst>
      <p:ext uri="{BB962C8B-B14F-4D97-AF65-F5344CB8AC3E}">
        <p14:creationId xmlns:p14="http://schemas.microsoft.com/office/powerpoint/2010/main" val="312982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Breast milk</a:t>
            </a:r>
          </a:p>
        </p:txBody>
      </p:sp>
      <p:sp>
        <p:nvSpPr>
          <p:cNvPr id="3" name="Subtitle 2"/>
          <p:cNvSpPr>
            <a:spLocks noGrp="1"/>
          </p:cNvSpPr>
          <p:nvPr>
            <p:ph type="subTitle" idx="1"/>
          </p:nvPr>
        </p:nvSpPr>
        <p:spPr>
          <a:xfrm>
            <a:off x="1169276" y="2571092"/>
            <a:ext cx="7076949" cy="3600000"/>
          </a:xfrm>
        </p:spPr>
        <p:txBody>
          <a:bodyPr/>
          <a:lstStyle/>
          <a:p>
            <a:pPr marL="0" indent="0">
              <a:buNone/>
              <a:defRPr/>
            </a:pPr>
            <a:r>
              <a:rPr lang="en-GB" sz="2000" dirty="0"/>
              <a:t>On average, 100g of breast milk provides:</a:t>
            </a:r>
          </a:p>
          <a:p>
            <a:pPr>
              <a:defRPr/>
            </a:pPr>
            <a:endParaRPr lang="en-GB" sz="2000" dirty="0"/>
          </a:p>
          <a:p>
            <a:pPr>
              <a:buFont typeface="Arial" pitchFamily="34" charset="0"/>
              <a:buChar char="•"/>
              <a:defRPr/>
            </a:pPr>
            <a:r>
              <a:rPr lang="en-GB" sz="2000" dirty="0"/>
              <a:t>289kJ (70kcals) energy</a:t>
            </a:r>
          </a:p>
          <a:p>
            <a:pPr>
              <a:buFont typeface="Arial" pitchFamily="34" charset="0"/>
              <a:buChar char="•"/>
              <a:defRPr/>
            </a:pPr>
            <a:r>
              <a:rPr lang="en-GB" sz="2000" dirty="0"/>
              <a:t>1g protein</a:t>
            </a:r>
          </a:p>
          <a:p>
            <a:pPr>
              <a:buFont typeface="Arial" pitchFamily="34" charset="0"/>
              <a:buChar char="•"/>
              <a:defRPr/>
            </a:pPr>
            <a:r>
              <a:rPr lang="en-GB" sz="2000" dirty="0"/>
              <a:t>4g fat</a:t>
            </a:r>
          </a:p>
          <a:p>
            <a:pPr>
              <a:buFont typeface="Arial" pitchFamily="34" charset="0"/>
              <a:buChar char="•"/>
              <a:defRPr/>
            </a:pPr>
            <a:r>
              <a:rPr lang="en-GB" sz="2000" dirty="0"/>
              <a:t>7g carbohydrate</a:t>
            </a:r>
          </a:p>
          <a:p>
            <a:pPr>
              <a:buFont typeface="Arial" pitchFamily="34" charset="0"/>
              <a:buChar char="•"/>
              <a:defRPr/>
            </a:pPr>
            <a:r>
              <a:rPr lang="en-GB" sz="2000" dirty="0"/>
              <a:t>25-35mg calcium</a:t>
            </a:r>
          </a:p>
          <a:p>
            <a:pPr>
              <a:defRPr/>
            </a:pPr>
            <a:endParaRPr lang="en-GB" sz="2000" dirty="0"/>
          </a:p>
          <a:p>
            <a:pPr marL="0" indent="0">
              <a:spcBef>
                <a:spcPct val="0"/>
              </a:spcBef>
              <a:buNone/>
              <a:defRPr/>
            </a:pPr>
            <a:r>
              <a:rPr lang="en-GB" sz="2000" dirty="0"/>
              <a:t>Breast milk provides all the energy and nutrients a baby needs for growth and maintenance during the first 6 months of life.</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12888" y="2283797"/>
            <a:ext cx="2783119" cy="4169761"/>
          </a:xfrm>
          <a:prstGeom prst="rect">
            <a:avLst/>
          </a:prstGeom>
        </p:spPr>
      </p:pic>
    </p:spTree>
    <p:extLst>
      <p:ext uri="{BB962C8B-B14F-4D97-AF65-F5344CB8AC3E}">
        <p14:creationId xmlns:p14="http://schemas.microsoft.com/office/powerpoint/2010/main" val="3129824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Breast milk</a:t>
            </a:r>
          </a:p>
        </p:txBody>
      </p:sp>
      <p:sp>
        <p:nvSpPr>
          <p:cNvPr id="3" name="Subtitle 2"/>
          <p:cNvSpPr>
            <a:spLocks noGrp="1"/>
          </p:cNvSpPr>
          <p:nvPr>
            <p:ph type="subTitle" idx="1"/>
          </p:nvPr>
        </p:nvSpPr>
        <p:spPr>
          <a:xfrm>
            <a:off x="1169276" y="2571092"/>
            <a:ext cx="6794317" cy="3600000"/>
          </a:xfrm>
        </p:spPr>
        <p:txBody>
          <a:bodyPr/>
          <a:lstStyle/>
          <a:p>
            <a:pPr marL="0" indent="0">
              <a:buNone/>
            </a:pPr>
            <a:r>
              <a:rPr lang="en-GB" sz="2000" dirty="0"/>
              <a:t>Breast milk also provides special proteins, antibodies and white blood cells which help to protect the baby against infection. </a:t>
            </a:r>
          </a:p>
          <a:p>
            <a:pPr marL="0" indent="0">
              <a:buNone/>
            </a:pPr>
            <a:endParaRPr lang="en-GB" sz="2000" dirty="0"/>
          </a:p>
          <a:p>
            <a:pPr marL="0" indent="0">
              <a:buNone/>
            </a:pPr>
            <a:r>
              <a:rPr lang="en-GB" sz="2000" dirty="0"/>
              <a:t>In the first three days after birth, the mother produces a special form of breast milk called colostrum. </a:t>
            </a:r>
          </a:p>
          <a:p>
            <a:pPr marL="0" indent="0">
              <a:buNone/>
            </a:pPr>
            <a:endParaRPr lang="en-GB" sz="2000" dirty="0"/>
          </a:p>
          <a:p>
            <a:pPr marL="0" indent="0">
              <a:buNone/>
            </a:pPr>
            <a:r>
              <a:rPr lang="en-GB" sz="2000" dirty="0"/>
              <a:t>It contains less fat, more protein and is rich in antibodies, proteins that play a key role in the baby’s immune system.</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45731" y="3158951"/>
            <a:ext cx="3158837" cy="2909340"/>
          </a:xfrm>
          <a:prstGeom prst="rect">
            <a:avLst/>
          </a:prstGeom>
        </p:spPr>
      </p:pic>
    </p:spTree>
    <p:extLst>
      <p:ext uri="{BB962C8B-B14F-4D97-AF65-F5344CB8AC3E}">
        <p14:creationId xmlns:p14="http://schemas.microsoft.com/office/powerpoint/2010/main" val="3129824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Breast milk</a:t>
            </a:r>
          </a:p>
        </p:txBody>
      </p:sp>
      <p:sp>
        <p:nvSpPr>
          <p:cNvPr id="3" name="Subtitle 2"/>
          <p:cNvSpPr>
            <a:spLocks noGrp="1"/>
          </p:cNvSpPr>
          <p:nvPr>
            <p:ph type="subTitle" idx="1"/>
          </p:nvPr>
        </p:nvSpPr>
        <p:spPr>
          <a:xfrm>
            <a:off x="1169276" y="2571092"/>
            <a:ext cx="6603124" cy="3600000"/>
          </a:xfrm>
        </p:spPr>
        <p:txBody>
          <a:bodyPr/>
          <a:lstStyle/>
          <a:p>
            <a:pPr marL="0" indent="0">
              <a:buNone/>
            </a:pPr>
            <a:r>
              <a:rPr lang="en-GB" sz="2000" dirty="0"/>
              <a:t>Two to three days after birth, colostrum changes to a milk that may look thin compared with colostrum and babies will then begin to take larger volumes of milk.</a:t>
            </a:r>
          </a:p>
          <a:p>
            <a:pPr marL="0" indent="0">
              <a:buNone/>
            </a:pPr>
            <a:endParaRPr lang="en-GB" sz="2000" dirty="0"/>
          </a:p>
          <a:p>
            <a:pPr marL="0" indent="0">
              <a:buNone/>
            </a:pPr>
            <a:r>
              <a:rPr lang="en-GB" sz="2000" dirty="0"/>
              <a:t>As well as changing over time from colostrum to a thinner milk, breast milk also changes during a feed – the milk available at the start of a feed is more dilute, providing the baby with extra fluids, whereas that at the end of a feed is more energy-dense.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0868" y="3466407"/>
            <a:ext cx="4077694" cy="2585258"/>
          </a:xfrm>
          <a:prstGeom prst="rect">
            <a:avLst/>
          </a:prstGeom>
        </p:spPr>
      </p:pic>
    </p:spTree>
    <p:extLst>
      <p:ext uri="{BB962C8B-B14F-4D97-AF65-F5344CB8AC3E}">
        <p14:creationId xmlns:p14="http://schemas.microsoft.com/office/powerpoint/2010/main" val="3129824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Bottle feeding</a:t>
            </a:r>
          </a:p>
        </p:txBody>
      </p:sp>
      <p:sp>
        <p:nvSpPr>
          <p:cNvPr id="3" name="Subtitle 2"/>
          <p:cNvSpPr>
            <a:spLocks noGrp="1"/>
          </p:cNvSpPr>
          <p:nvPr>
            <p:ph type="subTitle" idx="1"/>
          </p:nvPr>
        </p:nvSpPr>
        <p:spPr>
          <a:xfrm>
            <a:off x="1169276" y="2571092"/>
            <a:ext cx="6270615" cy="3600000"/>
          </a:xfrm>
        </p:spPr>
        <p:txBody>
          <a:bodyPr/>
          <a:lstStyle/>
          <a:p>
            <a:pPr marL="0" indent="0">
              <a:buNone/>
            </a:pPr>
            <a:r>
              <a:rPr lang="en-GB" sz="2000" dirty="0"/>
              <a:t>Some women are unable to or choose not to breastfeed their baby. Their midwife or health visitor will be able to give information on preparing and feeding the baby with infant formula.</a:t>
            </a:r>
          </a:p>
          <a:p>
            <a:pPr marL="0" indent="0">
              <a:buNone/>
            </a:pPr>
            <a:endParaRPr lang="en-GB" sz="2000" dirty="0"/>
          </a:p>
          <a:p>
            <a:pPr marL="0" indent="0">
              <a:buNone/>
            </a:pPr>
            <a:r>
              <a:rPr lang="en-GB" sz="2000" dirty="0"/>
              <a:t>Infant formula (also known as ‘baby milk’) does not provide any of the factors that help prevent infections.</a:t>
            </a:r>
          </a:p>
          <a:p>
            <a:pPr marL="0" indent="0">
              <a:buNone/>
            </a:pPr>
            <a:endParaRPr lang="en-GB" sz="2000" dirty="0"/>
          </a:p>
          <a:p>
            <a:pPr marL="0" indent="0">
              <a:buNone/>
            </a:pPr>
            <a:r>
              <a:rPr lang="en-GB" sz="2000" dirty="0"/>
              <a:t>It is important to note that once a mother has started to bottle feed her baby, it is difficult to change to breast feeding.</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9640" y="3417981"/>
            <a:ext cx="4127604" cy="2753111"/>
          </a:xfrm>
          <a:prstGeom prst="rect">
            <a:avLst/>
          </a:prstGeom>
        </p:spPr>
      </p:pic>
    </p:spTree>
    <p:extLst>
      <p:ext uri="{BB962C8B-B14F-4D97-AF65-F5344CB8AC3E}">
        <p14:creationId xmlns:p14="http://schemas.microsoft.com/office/powerpoint/2010/main" val="312982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Complementary feeding</a:t>
            </a:r>
          </a:p>
        </p:txBody>
      </p:sp>
      <p:sp>
        <p:nvSpPr>
          <p:cNvPr id="3" name="Subtitle 2"/>
          <p:cNvSpPr>
            <a:spLocks noGrp="1"/>
          </p:cNvSpPr>
          <p:nvPr>
            <p:ph type="subTitle" idx="1"/>
          </p:nvPr>
        </p:nvSpPr>
        <p:spPr/>
        <p:txBody>
          <a:bodyPr/>
          <a:lstStyle/>
          <a:p>
            <a:pPr marL="0" indent="0">
              <a:buNone/>
            </a:pPr>
            <a:r>
              <a:rPr lang="en-GB" sz="2000" dirty="0"/>
              <a:t>After 6 months of age, milk no longer fulfils all the baby’s needs for energy and nutrients. The baby must be given other foods in addition to breast milk or infant formula. This process is called </a:t>
            </a:r>
            <a:r>
              <a:rPr lang="en-GB" sz="2000" b="1" dirty="0"/>
              <a:t>complementary feeding</a:t>
            </a:r>
            <a:r>
              <a:rPr lang="en-GB" sz="2000" dirty="0"/>
              <a:t>.</a:t>
            </a:r>
          </a:p>
          <a:p>
            <a:pPr marL="0" indent="0">
              <a:buNone/>
            </a:pPr>
            <a:r>
              <a:rPr lang="en-GB" sz="2000" dirty="0"/>
              <a:t>Complementary feeding too soon (before 4 months) can increase the risk of infections and allergies, as your baby's digestive system and kidneys are still developing.</a:t>
            </a:r>
          </a:p>
          <a:p>
            <a:pPr marL="0" indent="0">
              <a:buNone/>
            </a:pPr>
            <a:r>
              <a:rPr lang="en-GB" sz="2000" dirty="0"/>
              <a:t>Leaving complementary feeding too late (longer than 6 months) may mean your baby doesn’t get enough of all the nutrients they need. This is because stores of essential nutrients, such as iron, decline from birth and by 6 months need to be replenished with food.</a:t>
            </a:r>
          </a:p>
          <a:p>
            <a:pPr marL="0" indent="0">
              <a:buNone/>
            </a:pPr>
            <a:r>
              <a:rPr lang="en-GB" sz="2000" dirty="0"/>
              <a:t>Solids must be semi-fluid and soft, since the baby has no teeth and cannot chew.</a:t>
            </a:r>
          </a:p>
          <a:p>
            <a:pPr marL="0" indent="0">
              <a:buNone/>
            </a:pPr>
            <a:endParaRPr lang="en-US" sz="2000" dirty="0"/>
          </a:p>
        </p:txBody>
      </p:sp>
    </p:spTree>
    <p:extLst>
      <p:ext uri="{BB962C8B-B14F-4D97-AF65-F5344CB8AC3E}">
        <p14:creationId xmlns:p14="http://schemas.microsoft.com/office/powerpoint/2010/main" val="312982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Foods to avoid</a:t>
            </a:r>
            <a:endParaRPr lang="en-US" dirty="0"/>
          </a:p>
        </p:txBody>
      </p:sp>
      <p:sp>
        <p:nvSpPr>
          <p:cNvPr id="3" name="Subtitle 2"/>
          <p:cNvSpPr>
            <a:spLocks noGrp="1"/>
          </p:cNvSpPr>
          <p:nvPr>
            <p:ph type="subTitle" idx="1"/>
          </p:nvPr>
        </p:nvSpPr>
        <p:spPr/>
        <p:txBody>
          <a:bodyPr/>
          <a:lstStyle/>
          <a:p>
            <a:pPr marL="0" indent="0">
              <a:buNone/>
              <a:defRPr/>
            </a:pPr>
            <a:r>
              <a:rPr lang="en-GB" sz="2000" dirty="0"/>
              <a:t>Infants under 6 months should </a:t>
            </a:r>
            <a:r>
              <a:rPr lang="en-GB" sz="2000" b="1" dirty="0"/>
              <a:t>not</a:t>
            </a:r>
            <a:r>
              <a:rPr lang="en-GB" sz="2000" dirty="0"/>
              <a:t> be given:</a:t>
            </a:r>
          </a:p>
          <a:p>
            <a:r>
              <a:rPr lang="en-GB" sz="2000" b="1" dirty="0"/>
              <a:t>Sugar</a:t>
            </a:r>
            <a:r>
              <a:rPr lang="en-GB" sz="2000" dirty="0"/>
              <a:t> –as well as giving foods and drinks with added sugars, such as biscuits, cakes and fruit squash to your baby.</a:t>
            </a:r>
          </a:p>
          <a:p>
            <a:r>
              <a:rPr lang="en-GB" sz="2000" b="1" dirty="0"/>
              <a:t>Salt</a:t>
            </a:r>
            <a:r>
              <a:rPr lang="en-GB" sz="2000" dirty="0"/>
              <a:t> – babies under one year should have less than 1 g (less than ¼ tsp) of salt per day as their kidneys cannot cope with very much salt.</a:t>
            </a:r>
          </a:p>
          <a:p>
            <a:r>
              <a:rPr lang="en-GB" sz="2000" b="1" dirty="0"/>
              <a:t>Honey</a:t>
            </a:r>
            <a:r>
              <a:rPr lang="en-GB" sz="2000" dirty="0"/>
              <a:t> – honey should not be given to babies under one year because there is a risk it can contain bacteria that can cause a serious illness called 'infant botulism‘.</a:t>
            </a:r>
          </a:p>
          <a:p>
            <a:r>
              <a:rPr lang="en-GB" sz="2000" b="1" dirty="0"/>
              <a:t>Shark, marlin and swordfish</a:t>
            </a:r>
            <a:r>
              <a:rPr lang="en-GB" sz="2000" dirty="0"/>
              <a:t> – these types of fish should not be given because the levels of mercury they sometimes contain can affect the developing nervous system.</a:t>
            </a:r>
          </a:p>
        </p:txBody>
      </p:sp>
    </p:spTree>
    <p:extLst>
      <p:ext uri="{BB962C8B-B14F-4D97-AF65-F5344CB8AC3E}">
        <p14:creationId xmlns:p14="http://schemas.microsoft.com/office/powerpoint/2010/main" val="3129824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Foods to avoid</a:t>
            </a:r>
          </a:p>
        </p:txBody>
      </p:sp>
      <p:sp>
        <p:nvSpPr>
          <p:cNvPr id="3" name="Subtitle 2"/>
          <p:cNvSpPr>
            <a:spLocks noGrp="1"/>
          </p:cNvSpPr>
          <p:nvPr>
            <p:ph type="subTitle" idx="1"/>
          </p:nvPr>
        </p:nvSpPr>
        <p:spPr/>
        <p:txBody>
          <a:bodyPr/>
          <a:lstStyle/>
          <a:p>
            <a:r>
              <a:rPr lang="en-GB" sz="2000" b="1" dirty="0"/>
              <a:t>Whole nuts</a:t>
            </a:r>
            <a:r>
              <a:rPr lang="en-GB" sz="2000" dirty="0"/>
              <a:t> - should not be given to children under 5 years of age because of the risk of choking. </a:t>
            </a:r>
          </a:p>
          <a:p>
            <a:r>
              <a:rPr lang="en-GB" sz="2000" b="1" dirty="0"/>
              <a:t>Raw shellfish</a:t>
            </a:r>
            <a:r>
              <a:rPr lang="en-GB" sz="2000" dirty="0"/>
              <a:t> – raw shellfish should not be given to babies as they are at an increased risk of food poisoning.</a:t>
            </a:r>
          </a:p>
          <a:p>
            <a:r>
              <a:rPr lang="en-GB" sz="2000" b="1" dirty="0"/>
              <a:t>Unpasteurised milk</a:t>
            </a:r>
            <a:r>
              <a:rPr lang="en-GB" sz="2000" dirty="0"/>
              <a:t> or products made from unpasteurised milk (e.g. some soft cheeses).</a:t>
            </a:r>
          </a:p>
          <a:p>
            <a:pPr marL="0" indent="0">
              <a:buNone/>
            </a:pPr>
            <a:endParaRPr lang="en-GB" dirty="0"/>
          </a:p>
          <a:p>
            <a:pPr marL="0" indent="0">
              <a:buNone/>
            </a:pPr>
            <a:r>
              <a:rPr lang="en-GB" sz="2000" dirty="0"/>
              <a:t>There are also some foods that may trigger </a:t>
            </a:r>
            <a:r>
              <a:rPr lang="en-GB" sz="2000" b="1" dirty="0"/>
              <a:t>food allergies </a:t>
            </a:r>
            <a:r>
              <a:rPr lang="en-GB" sz="2000" dirty="0"/>
              <a:t>and it is important not to introduce these before 6 months, these include; milk (other than breastmilk and infant formula); egg; soya; wheat [and other cereals containing gluten (e.g. rye, barley and oats)]; nuts; seeds; fish and shellfish.</a:t>
            </a:r>
          </a:p>
          <a:p>
            <a:pPr marL="0" indent="0">
              <a:buNone/>
            </a:pPr>
            <a:endParaRPr lang="en-GB" dirty="0"/>
          </a:p>
        </p:txBody>
      </p:sp>
    </p:spTree>
    <p:extLst>
      <p:ext uri="{BB962C8B-B14F-4D97-AF65-F5344CB8AC3E}">
        <p14:creationId xmlns:p14="http://schemas.microsoft.com/office/powerpoint/2010/main" val="2514776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Complementary feeding</a:t>
            </a:r>
          </a:p>
        </p:txBody>
      </p:sp>
      <p:sp>
        <p:nvSpPr>
          <p:cNvPr id="3" name="Subtitle 2"/>
          <p:cNvSpPr>
            <a:spLocks noGrp="1"/>
          </p:cNvSpPr>
          <p:nvPr>
            <p:ph type="subTitle" idx="1"/>
          </p:nvPr>
        </p:nvSpPr>
        <p:spPr/>
        <p:txBody>
          <a:bodyPr/>
          <a:lstStyle/>
          <a:p>
            <a:pPr marL="0" indent="0">
              <a:buNone/>
            </a:pPr>
            <a:r>
              <a:rPr lang="en-GB" sz="2000" dirty="0"/>
              <a:t>Babies consuming less than 500 ml/day of infant formula should be given a daily supplement containing vitamins A, C and D. This is particularly important if they do not eat a varied diet. For some, these are available free via the Healthy Start scheme.</a:t>
            </a:r>
          </a:p>
          <a:p>
            <a:pPr marL="0" indent="0">
              <a:buNone/>
            </a:pPr>
            <a:r>
              <a:rPr lang="en-GB" sz="2000" dirty="0"/>
              <a:t>It is also recommended that from birth to one year of age, your baby should be given a daily supplement containing </a:t>
            </a:r>
            <a:r>
              <a:rPr lang="en-GB" sz="2000" b="1" dirty="0"/>
              <a:t>8.5-10 µg </a:t>
            </a:r>
            <a:r>
              <a:rPr lang="en-GB" sz="2000" dirty="0"/>
              <a:t>of</a:t>
            </a:r>
            <a:r>
              <a:rPr lang="en-GB" sz="2000" b="1" dirty="0"/>
              <a:t> vitamin D</a:t>
            </a:r>
            <a:r>
              <a:rPr lang="en-GB" sz="2000" dirty="0"/>
              <a:t>.</a:t>
            </a:r>
          </a:p>
          <a:p>
            <a:pPr marL="0" indent="0">
              <a:buNone/>
            </a:pPr>
            <a:r>
              <a:rPr lang="en-GB" sz="2000" dirty="0"/>
              <a:t>If you are giving your baby </a:t>
            </a:r>
            <a:r>
              <a:rPr lang="en-GB" sz="2000" b="1" dirty="0"/>
              <a:t>at least 500 ml of infant formula per day</a:t>
            </a:r>
            <a:r>
              <a:rPr lang="en-GB" sz="2000" dirty="0"/>
              <a:t>, you do not need a vitamin supplement as vitamins A, C and D are already added to the formula. </a:t>
            </a:r>
          </a:p>
          <a:p>
            <a:pPr marL="0" indent="0">
              <a:buNone/>
            </a:pPr>
            <a:r>
              <a:rPr lang="en-GB" sz="2000" dirty="0"/>
              <a:t>Cows’ milk is not suitable as a drink before 12 months of age because it is low in iron, but can be used in small amounts in cooking from 6 months.</a:t>
            </a:r>
          </a:p>
          <a:p>
            <a:pPr marL="0" indent="0">
              <a:buNone/>
            </a:pPr>
            <a:r>
              <a:rPr lang="en-GB" sz="2000" dirty="0"/>
              <a:t>Low-fat varieties of milk, as a main drink, are not suitable for babies and young children until at least 2 years of age. </a:t>
            </a:r>
          </a:p>
          <a:p>
            <a:pPr marL="0" indent="0">
              <a:buNone/>
            </a:pPr>
            <a:endParaRPr lang="en-US" sz="2000" dirty="0"/>
          </a:p>
        </p:txBody>
      </p:sp>
    </p:spTree>
    <p:extLst>
      <p:ext uri="{BB962C8B-B14F-4D97-AF65-F5344CB8AC3E}">
        <p14:creationId xmlns:p14="http://schemas.microsoft.com/office/powerpoint/2010/main" val="312982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pPr>
            <a:r>
              <a:rPr lang="en-GB" sz="2000" dirty="0"/>
              <a:t>The key stages in life include:</a:t>
            </a:r>
          </a:p>
          <a:p>
            <a:endParaRPr lang="en-GB" sz="2000" dirty="0"/>
          </a:p>
          <a:p>
            <a:r>
              <a:rPr lang="en-GB" sz="2000" dirty="0"/>
              <a:t>pregnancy;</a:t>
            </a:r>
          </a:p>
          <a:p>
            <a:r>
              <a:rPr lang="en-GB" sz="2000" dirty="0"/>
              <a:t>toddlers;</a:t>
            </a:r>
          </a:p>
          <a:p>
            <a:r>
              <a:rPr lang="en-GB" sz="2000" dirty="0"/>
              <a:t>childhood;</a:t>
            </a:r>
          </a:p>
          <a:p>
            <a:r>
              <a:rPr lang="en-GB" sz="2000" dirty="0"/>
              <a:t>adolescence;</a:t>
            </a:r>
          </a:p>
          <a:p>
            <a:r>
              <a:rPr lang="en-GB" sz="2000" dirty="0"/>
              <a:t>adulthood;</a:t>
            </a:r>
          </a:p>
          <a:p>
            <a:r>
              <a:rPr lang="en-GB" sz="2000" dirty="0"/>
              <a:t>older adulthood.</a:t>
            </a:r>
          </a:p>
          <a:p>
            <a:endParaRPr lang="en-US" dirty="0"/>
          </a:p>
        </p:txBody>
      </p:sp>
      <p:sp>
        <p:nvSpPr>
          <p:cNvPr id="3" name="Text Placeholder 2"/>
          <p:cNvSpPr>
            <a:spLocks noGrp="1"/>
          </p:cNvSpPr>
          <p:nvPr>
            <p:ph type="body" sz="quarter" idx="3"/>
          </p:nvPr>
        </p:nvSpPr>
        <p:spPr/>
        <p:txBody>
          <a:bodyPr/>
          <a:lstStyle/>
          <a:p>
            <a:pPr indent="17463">
              <a:defRPr/>
            </a:pPr>
            <a:r>
              <a:rPr lang="en-GB" sz="2000" dirty="0"/>
              <a:t>Energy and nutrient requirements change through life and depend on many factors, such as:</a:t>
            </a:r>
          </a:p>
          <a:p>
            <a:pPr indent="17463">
              <a:defRPr/>
            </a:pPr>
            <a:endParaRPr lang="en-GB" sz="2000" dirty="0"/>
          </a:p>
          <a:p>
            <a:pPr marL="285750" indent="-285750">
              <a:buFont typeface="Arial" pitchFamily="34" charset="0"/>
              <a:buChar char="•"/>
              <a:defRPr/>
            </a:pPr>
            <a:r>
              <a:rPr lang="en-GB" sz="2000" dirty="0"/>
              <a:t>age;</a:t>
            </a:r>
          </a:p>
          <a:p>
            <a:pPr marL="285750" indent="-285750">
              <a:buFont typeface="Arial" pitchFamily="34" charset="0"/>
              <a:buChar char="•"/>
              <a:defRPr/>
            </a:pPr>
            <a:r>
              <a:rPr lang="en-US" sz="2000" dirty="0"/>
              <a:t>sex;</a:t>
            </a:r>
          </a:p>
          <a:p>
            <a:pPr marL="285750" indent="-285750">
              <a:buFont typeface="Arial" pitchFamily="34" charset="0"/>
              <a:buChar char="•"/>
              <a:defRPr/>
            </a:pPr>
            <a:r>
              <a:rPr lang="en-US" sz="2000" dirty="0"/>
              <a:t>body size;</a:t>
            </a:r>
          </a:p>
          <a:p>
            <a:pPr marL="285750" indent="-285750">
              <a:buFont typeface="Arial" pitchFamily="34" charset="0"/>
              <a:buChar char="•"/>
              <a:defRPr/>
            </a:pPr>
            <a:r>
              <a:rPr lang="en-US" sz="2000" dirty="0"/>
              <a:t>level of activity;</a:t>
            </a:r>
          </a:p>
          <a:p>
            <a:pPr marL="285750" indent="-285750">
              <a:buFont typeface="Arial" pitchFamily="34" charset="0"/>
              <a:buChar char="•"/>
              <a:defRPr/>
            </a:pPr>
            <a:r>
              <a:rPr lang="en-US" sz="2000" dirty="0"/>
              <a:t>genes.</a:t>
            </a:r>
          </a:p>
          <a:p>
            <a:endParaRPr lang="en-US" dirty="0"/>
          </a:p>
        </p:txBody>
      </p:sp>
      <p:sp>
        <p:nvSpPr>
          <p:cNvPr id="4" name="Title 3"/>
          <p:cNvSpPr>
            <a:spLocks noGrp="1"/>
          </p:cNvSpPr>
          <p:nvPr>
            <p:ph type="title"/>
          </p:nvPr>
        </p:nvSpPr>
        <p:spPr/>
        <p:txBody>
          <a:bodyPr/>
          <a:lstStyle/>
          <a:p>
            <a:r>
              <a:rPr lang="en-US" dirty="0"/>
              <a:t>Key stages in life </a:t>
            </a:r>
            <a:br>
              <a:rPr lang="en-US" dirty="0"/>
            </a:br>
            <a:endParaRPr lang="en-US" dirty="0"/>
          </a:p>
        </p:txBody>
      </p:sp>
    </p:spTree>
    <p:extLst>
      <p:ext uri="{BB962C8B-B14F-4D97-AF65-F5344CB8AC3E}">
        <p14:creationId xmlns:p14="http://schemas.microsoft.com/office/powerpoint/2010/main" val="1833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Complementary feeding – key points</a:t>
            </a:r>
          </a:p>
        </p:txBody>
      </p:sp>
      <p:sp>
        <p:nvSpPr>
          <p:cNvPr id="3" name="Subtitle 2"/>
          <p:cNvSpPr>
            <a:spLocks noGrp="1"/>
          </p:cNvSpPr>
          <p:nvPr>
            <p:ph type="subTitle" idx="1"/>
          </p:nvPr>
        </p:nvSpPr>
        <p:spPr>
          <a:xfrm>
            <a:off x="1169276" y="2571092"/>
            <a:ext cx="7717030" cy="3600000"/>
          </a:xfrm>
        </p:spPr>
        <p:txBody>
          <a:bodyPr/>
          <a:lstStyle/>
          <a:p>
            <a:r>
              <a:rPr lang="en-GB" sz="2000" dirty="0"/>
              <a:t>Exclusive breastfeeding is recommended for around the first 6 months.</a:t>
            </a:r>
          </a:p>
          <a:p>
            <a:r>
              <a:rPr lang="en-GB" sz="2000" dirty="0"/>
              <a:t>Introduce solid foods at around 6 months, ideally alongside continued breastfeeding for at least the first year.</a:t>
            </a:r>
          </a:p>
          <a:p>
            <a:r>
              <a:rPr lang="en-GB" sz="2000" dirty="0"/>
              <a:t>Start by offering small amounts of food and gradually increase the amount, so by 9-12 months your baby is eating 3 healthy meals a day plus some healthy snacks.</a:t>
            </a:r>
          </a:p>
          <a:p>
            <a:r>
              <a:rPr lang="en-GB" sz="2000" dirty="0"/>
              <a:t>Smooth purees and mashed foods are a good start but move to lumpier foods soon as your baby is ready. Soft finger foods can be given from the start of complementary feeding.</a:t>
            </a:r>
          </a:p>
          <a:p>
            <a:r>
              <a:rPr lang="en-GB" sz="2000" dirty="0"/>
              <a:t>Appropriate complementary foods to offer from 6 months include vegetables and fruit, starchy foods, protein foods and dairy products.</a:t>
            </a:r>
          </a:p>
          <a:p>
            <a:pPr marL="0" indent="0">
              <a:buNone/>
            </a:pPr>
            <a:endParaRPr lang="en-GB" sz="2000" dirty="0"/>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52807" y="4106487"/>
            <a:ext cx="3048000" cy="2286000"/>
          </a:xfrm>
          <a:prstGeom prst="rect">
            <a:avLst/>
          </a:prstGeom>
        </p:spPr>
      </p:pic>
    </p:spTree>
    <p:extLst>
      <p:ext uri="{BB962C8B-B14F-4D97-AF65-F5344CB8AC3E}">
        <p14:creationId xmlns:p14="http://schemas.microsoft.com/office/powerpoint/2010/main" val="2756499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Complementary feeding – key points</a:t>
            </a:r>
            <a:endParaRPr lang="en-GB" dirty="0"/>
          </a:p>
        </p:txBody>
      </p:sp>
      <p:sp>
        <p:nvSpPr>
          <p:cNvPr id="3" name="Subtitle 2"/>
          <p:cNvSpPr>
            <a:spLocks noGrp="1"/>
          </p:cNvSpPr>
          <p:nvPr>
            <p:ph type="subTitle" idx="1"/>
          </p:nvPr>
        </p:nvSpPr>
        <p:spPr>
          <a:xfrm>
            <a:off x="1169276" y="2571092"/>
            <a:ext cx="7301393" cy="3600000"/>
          </a:xfrm>
        </p:spPr>
        <p:txBody>
          <a:bodyPr/>
          <a:lstStyle/>
          <a:p>
            <a:r>
              <a:rPr lang="en-GB" sz="2000" dirty="0"/>
              <a:t>Sugar and salt should not be added to complementary foods, and foods with added salt and sugar should be avoided.</a:t>
            </a:r>
          </a:p>
          <a:p>
            <a:r>
              <a:rPr lang="en-GB" sz="2000" dirty="0"/>
              <a:t>Breastmilk (or formula) should be your baby’s main drink until 12 months of age.</a:t>
            </a:r>
          </a:p>
          <a:p>
            <a:r>
              <a:rPr lang="en-GB" sz="2000" dirty="0"/>
              <a:t>Babies consuming less than 500 ml/day of infant formula should be given a daily supplement containing vitamins A, C and D.</a:t>
            </a:r>
          </a:p>
          <a:p>
            <a:r>
              <a:rPr lang="en-GB" sz="2000" dirty="0"/>
              <a:t>Repeatedly offering your baby a wide variety of foods that are part of a healthy, balanced diet, will help them accept and gradually learn to like these foods.</a:t>
            </a:r>
          </a:p>
          <a:p>
            <a:r>
              <a:rPr lang="en-GB" sz="2000" dirty="0"/>
              <a:t>To reduce the risk of choking, always stay with your baby while they are eating and never offer small round foods.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08231" y="3923607"/>
            <a:ext cx="3387167" cy="2247485"/>
          </a:xfrm>
          <a:prstGeom prst="rect">
            <a:avLst/>
          </a:prstGeom>
        </p:spPr>
      </p:pic>
    </p:spTree>
    <p:extLst>
      <p:ext uri="{BB962C8B-B14F-4D97-AF65-F5344CB8AC3E}">
        <p14:creationId xmlns:p14="http://schemas.microsoft.com/office/powerpoint/2010/main" val="3088128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Toddlers (up to 5 years)</a:t>
            </a:r>
            <a:br>
              <a:rPr lang="en-GB" dirty="0"/>
            </a:br>
            <a:endParaRPr lang="en-US" dirty="0"/>
          </a:p>
        </p:txBody>
      </p:sp>
      <p:sp>
        <p:nvSpPr>
          <p:cNvPr id="3" name="Subtitle 2"/>
          <p:cNvSpPr>
            <a:spLocks noGrp="1"/>
          </p:cNvSpPr>
          <p:nvPr>
            <p:ph type="subTitle" idx="1"/>
          </p:nvPr>
        </p:nvSpPr>
        <p:spPr>
          <a:xfrm>
            <a:off x="1169276" y="2571092"/>
            <a:ext cx="8880811" cy="3600000"/>
          </a:xfrm>
        </p:spPr>
        <p:txBody>
          <a:bodyPr/>
          <a:lstStyle/>
          <a:p>
            <a:pPr marL="0" indent="0">
              <a:buNone/>
            </a:pPr>
            <a:r>
              <a:rPr lang="en-GB" sz="2000" dirty="0"/>
              <a:t>Supplements of vitamins A, C and D in the form of drops are recommended for children aged from 6 months to 5 years. This is particularly important if they do not eat a varied diet. For some, these are available free via the Healthy Start scheme.</a:t>
            </a:r>
          </a:p>
          <a:p>
            <a:pPr marL="0" indent="0">
              <a:buNone/>
            </a:pPr>
            <a:r>
              <a:rPr lang="en-GB" sz="2000" dirty="0"/>
              <a:t>Semi-skimmed milk (as a main drink) can be gradually introduced when the child reaches 2 years if they are having a healthy, varied diet; but 1% or skimmed milk should not be given as a main drink until the child reaches 5 years.</a:t>
            </a:r>
          </a:p>
          <a:p>
            <a:pPr marL="0" indent="0">
              <a:buNone/>
            </a:pPr>
            <a:r>
              <a:rPr lang="en-GB" sz="2000" dirty="0"/>
              <a:t>Young children should not be given whole nuts (risk of choking) and deep sea fish such as shark, marlin and swordfish (potential for high mercury levels).</a:t>
            </a:r>
          </a:p>
          <a:p>
            <a:pPr marL="0" indent="0">
              <a:buNone/>
            </a:pPr>
            <a:endParaRPr lang="en-GB" sz="2000" dirty="0"/>
          </a:p>
          <a:p>
            <a:pPr marL="0" indent="0">
              <a:buNone/>
            </a:pPr>
            <a:r>
              <a:rPr lang="en-GB" sz="2000" dirty="0"/>
              <a:t>For more information on nutrition in toddlers, </a:t>
            </a:r>
            <a:r>
              <a:rPr lang="en-GB" sz="2000" dirty="0">
                <a:hlinkClick r:id="rId2"/>
              </a:rPr>
              <a:t>click here</a:t>
            </a:r>
            <a:r>
              <a:rPr lang="en-GB" sz="2000" dirty="0"/>
              <a:t>.</a:t>
            </a:r>
          </a:p>
        </p:txBody>
      </p:sp>
    </p:spTree>
    <p:extLst>
      <p:ext uri="{BB962C8B-B14F-4D97-AF65-F5344CB8AC3E}">
        <p14:creationId xmlns:p14="http://schemas.microsoft.com/office/powerpoint/2010/main" val="986845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Childhood</a:t>
            </a:r>
          </a:p>
        </p:txBody>
      </p:sp>
      <p:sp>
        <p:nvSpPr>
          <p:cNvPr id="3" name="Subtitle 2"/>
          <p:cNvSpPr>
            <a:spLocks noGrp="1"/>
          </p:cNvSpPr>
          <p:nvPr>
            <p:ph type="subTitle" idx="1"/>
          </p:nvPr>
        </p:nvSpPr>
        <p:spPr>
          <a:xfrm>
            <a:off x="1169276" y="2571092"/>
            <a:ext cx="7143451" cy="3600000"/>
          </a:xfrm>
        </p:spPr>
        <p:txBody>
          <a:bodyPr/>
          <a:lstStyle/>
          <a:p>
            <a:pPr marL="0" indent="0">
              <a:buNone/>
              <a:defRPr/>
            </a:pPr>
            <a:r>
              <a:rPr lang="en-GB" sz="2000" dirty="0"/>
              <a:t>Children have a higher energy requirement for their body size compared to adults because they are growing rapidly and are often very active.</a:t>
            </a:r>
          </a:p>
          <a:p>
            <a:pPr marL="0" indent="0">
              <a:buNone/>
              <a:defRPr/>
            </a:pPr>
            <a:endParaRPr lang="en-GB" sz="2000" dirty="0"/>
          </a:p>
          <a:p>
            <a:pPr marL="0" indent="0">
              <a:buNone/>
              <a:defRPr/>
            </a:pPr>
            <a:r>
              <a:rPr lang="en-GB" sz="2000" dirty="0"/>
              <a:t>A nutrient-dense diet providing adequate energy and nutrients, which includes healthy snacks, is essential for growth and development. It is also important for children to have sufficient to drink.</a:t>
            </a:r>
          </a:p>
          <a:p>
            <a:pPr marL="0" indent="0">
              <a:buNone/>
              <a:defRPr/>
            </a:pPr>
            <a:endParaRPr lang="en-GB" sz="2000" dirty="0"/>
          </a:p>
          <a:p>
            <a:pPr marL="0" indent="0">
              <a:buNone/>
              <a:defRPr/>
            </a:pPr>
            <a:r>
              <a:rPr lang="en-GB" sz="2000" dirty="0"/>
              <a:t>Young children also have small stomachs so they need to eat small and frequent meals.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45579" y="3990109"/>
            <a:ext cx="3449511" cy="2300824"/>
          </a:xfrm>
          <a:prstGeom prst="rect">
            <a:avLst/>
          </a:prstGeom>
        </p:spPr>
      </p:pic>
    </p:spTree>
    <p:extLst>
      <p:ext uri="{BB962C8B-B14F-4D97-AF65-F5344CB8AC3E}">
        <p14:creationId xmlns:p14="http://schemas.microsoft.com/office/powerpoint/2010/main" val="3129824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Childhood</a:t>
            </a:r>
          </a:p>
        </p:txBody>
      </p:sp>
      <p:sp>
        <p:nvSpPr>
          <p:cNvPr id="3" name="Subtitle 2"/>
          <p:cNvSpPr>
            <a:spLocks noGrp="1"/>
          </p:cNvSpPr>
          <p:nvPr>
            <p:ph type="subTitle" idx="1"/>
          </p:nvPr>
        </p:nvSpPr>
        <p:spPr>
          <a:xfrm>
            <a:off x="1169276" y="2571092"/>
            <a:ext cx="6727815" cy="3600000"/>
          </a:xfrm>
        </p:spPr>
        <p:txBody>
          <a:bodyPr/>
          <a:lstStyle/>
          <a:p>
            <a:pPr marL="0" indent="0">
              <a:buNone/>
            </a:pPr>
            <a:r>
              <a:rPr lang="en-GB" sz="2000" dirty="0"/>
              <a:t>Children’s diets from the age of 5 should be based on the principles of the Eatwell Guide and include plenty of starchy carbohydrates, fruit and vegetables, and some protein and dairy foods.</a:t>
            </a:r>
          </a:p>
          <a:p>
            <a:pPr marL="0" indent="0">
              <a:buNone/>
            </a:pPr>
            <a:endParaRPr lang="en-GB" sz="2000" dirty="0"/>
          </a:p>
          <a:p>
            <a:pPr marL="0" indent="0">
              <a:buNone/>
            </a:pPr>
            <a:r>
              <a:rPr lang="en-GB" sz="2000" dirty="0"/>
              <a:t>Children should be encouraged to remain a healthy weight with respect to their height. </a:t>
            </a:r>
          </a:p>
          <a:p>
            <a:pPr marL="0" indent="0">
              <a:buNone/>
            </a:pPr>
            <a:endParaRPr lang="en-GB" sz="2000" dirty="0"/>
          </a:p>
          <a:p>
            <a:pPr marL="0" indent="0">
              <a:buNone/>
            </a:pPr>
            <a:r>
              <a:rPr lang="en-GB" sz="2000" dirty="0"/>
              <a:t>A healthy family lifestyle can help to maintain a healthy weight, such as being active together or sharing meals.</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57169" y="3837709"/>
            <a:ext cx="3520761" cy="2333383"/>
          </a:xfrm>
          <a:prstGeom prst="rect">
            <a:avLst/>
          </a:prstGeom>
        </p:spPr>
      </p:pic>
    </p:spTree>
    <p:extLst>
      <p:ext uri="{BB962C8B-B14F-4D97-AF65-F5344CB8AC3E}">
        <p14:creationId xmlns:p14="http://schemas.microsoft.com/office/powerpoint/2010/main" val="3129824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Childhood</a:t>
            </a:r>
            <a:br>
              <a:rPr lang="en-US" dirty="0"/>
            </a:br>
            <a:endParaRPr lang="en-US" dirty="0"/>
          </a:p>
        </p:txBody>
      </p:sp>
      <p:sp>
        <p:nvSpPr>
          <p:cNvPr id="3" name="Subtitle 2"/>
          <p:cNvSpPr>
            <a:spLocks noGrp="1"/>
          </p:cNvSpPr>
          <p:nvPr>
            <p:ph type="subTitle" idx="1"/>
          </p:nvPr>
        </p:nvSpPr>
        <p:spPr>
          <a:xfrm>
            <a:off x="1169277" y="2571092"/>
            <a:ext cx="6810942" cy="3600000"/>
          </a:xfrm>
        </p:spPr>
        <p:txBody>
          <a:bodyPr/>
          <a:lstStyle/>
          <a:p>
            <a:pPr marL="0" indent="0">
              <a:buNone/>
            </a:pPr>
            <a:r>
              <a:rPr lang="en-GB" sz="2000" dirty="0"/>
              <a:t>Childhood is an important time for growth and development. </a:t>
            </a:r>
          </a:p>
          <a:p>
            <a:pPr marL="0" indent="0">
              <a:buNone/>
            </a:pPr>
            <a:endParaRPr lang="en-GB" sz="2000" dirty="0"/>
          </a:p>
          <a:p>
            <a:pPr marL="0" indent="0">
              <a:buNone/>
            </a:pPr>
            <a:r>
              <a:rPr lang="en-GB" sz="2000" dirty="0"/>
              <a:t>Children need a good supply of protein, and other nutrients including calcium, iron and vitamins A and D. </a:t>
            </a:r>
          </a:p>
          <a:p>
            <a:pPr marL="0" indent="0">
              <a:buNone/>
            </a:pPr>
            <a:endParaRPr lang="en-GB" sz="2000" dirty="0"/>
          </a:p>
          <a:p>
            <a:pPr marL="0" indent="0">
              <a:buNone/>
            </a:pPr>
            <a:r>
              <a:rPr lang="en-GB" sz="2000" dirty="0"/>
              <a:t>Children begin to take responsibility for their own food choices around this time. It is therefore important to encourage them to eat a healthy, varied diet which is rich in fruit, vegetables and starchy foods.</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8009" y="3557847"/>
            <a:ext cx="3823493" cy="2546743"/>
          </a:xfrm>
          <a:prstGeom prst="rect">
            <a:avLst/>
          </a:prstGeom>
        </p:spPr>
      </p:pic>
    </p:spTree>
    <p:extLst>
      <p:ext uri="{BB962C8B-B14F-4D97-AF65-F5344CB8AC3E}">
        <p14:creationId xmlns:p14="http://schemas.microsoft.com/office/powerpoint/2010/main" val="986845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Childhood</a:t>
            </a:r>
            <a:br>
              <a:rPr lang="en-US" dirty="0"/>
            </a:br>
            <a:endParaRPr lang="en-US" dirty="0"/>
          </a:p>
        </p:txBody>
      </p:sp>
      <p:sp>
        <p:nvSpPr>
          <p:cNvPr id="3" name="Subtitle 2"/>
          <p:cNvSpPr>
            <a:spLocks noGrp="1"/>
          </p:cNvSpPr>
          <p:nvPr>
            <p:ph type="subTitle" idx="1"/>
          </p:nvPr>
        </p:nvSpPr>
        <p:spPr>
          <a:xfrm>
            <a:off x="1169276" y="2571092"/>
            <a:ext cx="7401146" cy="3600000"/>
          </a:xfrm>
        </p:spPr>
        <p:txBody>
          <a:bodyPr/>
          <a:lstStyle/>
          <a:p>
            <a:pPr marL="0" indent="0">
              <a:buNone/>
            </a:pPr>
            <a:r>
              <a:rPr lang="en-GB" sz="2000" dirty="0"/>
              <a:t>Dental hygiene is very important. Children should pay attention to dental hygiene and ways to prevent dental caries.</a:t>
            </a:r>
          </a:p>
          <a:p>
            <a:pPr marL="0" indent="0">
              <a:buNone/>
            </a:pPr>
            <a:endParaRPr lang="en-GB" sz="2000" dirty="0"/>
          </a:p>
          <a:p>
            <a:pPr marL="0" indent="0">
              <a:buNone/>
            </a:pPr>
            <a:r>
              <a:rPr lang="en-GB" sz="2000" dirty="0"/>
              <a:t>Teeth should be brushed twice a day, for at least 2 minutes at a time, with a fluoride-containing toothpaste. Sugar-containing foods and drinks should be limited to meal-times.</a:t>
            </a:r>
          </a:p>
          <a:p>
            <a:pPr marL="0" indent="0">
              <a:buNone/>
            </a:pPr>
            <a:endParaRPr lang="en-US" sz="2000" dirty="0"/>
          </a:p>
          <a:p>
            <a:pPr marL="0" indent="0">
              <a:buNone/>
            </a:pPr>
            <a:r>
              <a:rPr lang="en-US" sz="2000" dirty="0"/>
              <a:t>For more information visit </a:t>
            </a:r>
            <a:r>
              <a:rPr lang="en-GB" sz="2000" dirty="0">
                <a:hlinkClick r:id="rId2"/>
              </a:rPr>
              <a:t>Children - British Nutrition Foundation</a:t>
            </a:r>
            <a:r>
              <a:rPr lang="en-GB" sz="2000" dirty="0"/>
              <a:t>.</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11092" y="2032039"/>
            <a:ext cx="2868237" cy="4272057"/>
          </a:xfrm>
          <a:prstGeom prst="rect">
            <a:avLst/>
          </a:prstGeom>
        </p:spPr>
      </p:pic>
    </p:spTree>
    <p:extLst>
      <p:ext uri="{BB962C8B-B14F-4D97-AF65-F5344CB8AC3E}">
        <p14:creationId xmlns:p14="http://schemas.microsoft.com/office/powerpoint/2010/main" val="986845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Adolescence </a:t>
            </a:r>
            <a:br>
              <a:rPr lang="en-US" dirty="0"/>
            </a:br>
            <a:endParaRPr lang="en-US" dirty="0"/>
          </a:p>
        </p:txBody>
      </p:sp>
      <p:sp>
        <p:nvSpPr>
          <p:cNvPr id="3" name="Subtitle 2"/>
          <p:cNvSpPr>
            <a:spLocks noGrp="1"/>
          </p:cNvSpPr>
          <p:nvPr>
            <p:ph type="subTitle" idx="1"/>
          </p:nvPr>
        </p:nvSpPr>
        <p:spPr/>
        <p:txBody>
          <a:bodyPr/>
          <a:lstStyle/>
          <a:p>
            <a:pPr marL="0" indent="0">
              <a:buNone/>
              <a:defRPr/>
            </a:pPr>
            <a:r>
              <a:rPr lang="en-GB" sz="2000" dirty="0"/>
              <a:t>Adolescence is a period of rapid growth and development and is when puberty occurs. The demand for energy and most nutrients are relatively high. </a:t>
            </a:r>
          </a:p>
          <a:p>
            <a:pPr>
              <a:defRPr/>
            </a:pPr>
            <a:r>
              <a:rPr lang="en-GB" sz="2000" b="1" dirty="0"/>
              <a:t>Boys need more protein and energy </a:t>
            </a:r>
            <a:r>
              <a:rPr lang="en-GB" sz="2000" dirty="0"/>
              <a:t>than girls for growth.</a:t>
            </a:r>
          </a:p>
          <a:p>
            <a:pPr>
              <a:defRPr/>
            </a:pPr>
            <a:r>
              <a:rPr lang="en-GB" sz="2000" b="1" dirty="0"/>
              <a:t>Girls need more iron </a:t>
            </a:r>
            <a:r>
              <a:rPr lang="en-GB" sz="2000" dirty="0"/>
              <a:t>than boys to replace menstrual losses.</a:t>
            </a:r>
          </a:p>
          <a:p>
            <a:pPr marL="0" indent="0">
              <a:buNone/>
              <a:defRPr/>
            </a:pPr>
            <a:endParaRPr lang="en-GB" sz="2000" dirty="0"/>
          </a:p>
          <a:p>
            <a:pPr marL="0" indent="0">
              <a:buNone/>
              <a:defRPr/>
            </a:pPr>
            <a:r>
              <a:rPr lang="en-GB" sz="2000" dirty="0"/>
              <a:t>It is important to encourage an active lifestyle with a healthy, balanced diet during this time. This is because good habits practised now are likely to benefit their health for the rest of their lives.</a:t>
            </a:r>
          </a:p>
          <a:p>
            <a:pPr marL="0" indent="0">
              <a:buNone/>
              <a:defRPr/>
            </a:pPr>
            <a:endParaRPr lang="en-GB" sz="2000" dirty="0"/>
          </a:p>
          <a:p>
            <a:pPr marL="0" indent="0">
              <a:buNone/>
              <a:defRPr/>
            </a:pPr>
            <a:r>
              <a:rPr lang="en-GB" sz="2000" dirty="0"/>
              <a:t>For more information visit </a:t>
            </a:r>
            <a:r>
              <a:rPr lang="en-GB" sz="2000" dirty="0">
                <a:hlinkClick r:id="rId2"/>
              </a:rPr>
              <a:t>Teenagers - British Nutrition Foundation</a:t>
            </a:r>
            <a:r>
              <a:rPr lang="en-GB" sz="2000" dirty="0"/>
              <a:t>.</a:t>
            </a:r>
          </a:p>
        </p:txBody>
      </p:sp>
    </p:spTree>
    <p:extLst>
      <p:ext uri="{BB962C8B-B14F-4D97-AF65-F5344CB8AC3E}">
        <p14:creationId xmlns:p14="http://schemas.microsoft.com/office/powerpoint/2010/main" val="986845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Adolescence – iron</a:t>
            </a:r>
          </a:p>
        </p:txBody>
      </p:sp>
      <p:sp>
        <p:nvSpPr>
          <p:cNvPr id="3" name="Subtitle 2"/>
          <p:cNvSpPr>
            <a:spLocks noGrp="1"/>
          </p:cNvSpPr>
          <p:nvPr>
            <p:ph type="subTitle" idx="1"/>
          </p:nvPr>
        </p:nvSpPr>
        <p:spPr>
          <a:xfrm>
            <a:off x="1169277" y="2571092"/>
            <a:ext cx="6993822" cy="3600000"/>
          </a:xfrm>
        </p:spPr>
        <p:txBody>
          <a:bodyPr/>
          <a:lstStyle/>
          <a:p>
            <a:pPr marL="0" indent="0">
              <a:spcBef>
                <a:spcPct val="0"/>
              </a:spcBef>
              <a:buNone/>
            </a:pPr>
            <a:r>
              <a:rPr lang="en-US" altLang="en-US" sz="2000" dirty="0"/>
              <a:t>Teenage girls and women require 14.8mg of iron each day.</a:t>
            </a:r>
          </a:p>
          <a:p>
            <a:pPr marL="0" indent="0">
              <a:spcBef>
                <a:spcPct val="0"/>
              </a:spcBef>
              <a:buNone/>
            </a:pPr>
            <a:endParaRPr lang="en-US" altLang="en-US" sz="2000" dirty="0"/>
          </a:p>
          <a:p>
            <a:pPr marL="0" indent="0">
              <a:spcBef>
                <a:spcPct val="0"/>
              </a:spcBef>
              <a:buNone/>
            </a:pPr>
            <a:r>
              <a:rPr lang="en-US" altLang="en-US" sz="2000" dirty="0"/>
              <a:t>Teenage boys need 11.3mg of iron daily and this reduces to 8.7mg for men aged 19 or over.</a:t>
            </a:r>
          </a:p>
          <a:p>
            <a:pPr marL="0" indent="0">
              <a:spcBef>
                <a:spcPct val="0"/>
              </a:spcBef>
              <a:buNone/>
            </a:pPr>
            <a:endParaRPr lang="en-GB" altLang="en-US" sz="2000" dirty="0"/>
          </a:p>
          <a:p>
            <a:pPr marL="0" indent="0">
              <a:spcBef>
                <a:spcPct val="0"/>
              </a:spcBef>
              <a:buNone/>
            </a:pPr>
            <a:r>
              <a:rPr lang="en-US" altLang="en-US" sz="2000" dirty="0"/>
              <a:t>Iron from meat sources, is readily absorbed by the human body. </a:t>
            </a:r>
          </a:p>
          <a:p>
            <a:pPr marL="0" indent="0">
              <a:spcBef>
                <a:spcPct val="0"/>
              </a:spcBef>
              <a:buNone/>
            </a:pPr>
            <a:endParaRPr lang="en-US" altLang="en-US" sz="2000" dirty="0"/>
          </a:p>
          <a:p>
            <a:pPr marL="0" indent="0">
              <a:spcBef>
                <a:spcPct val="0"/>
              </a:spcBef>
              <a:buNone/>
            </a:pPr>
            <a:r>
              <a:rPr lang="en-US" altLang="en-US" sz="2000" b="1" dirty="0"/>
              <a:t>Did you know?</a:t>
            </a:r>
          </a:p>
          <a:p>
            <a:pPr marL="0" indent="0">
              <a:spcBef>
                <a:spcPct val="0"/>
              </a:spcBef>
              <a:buNone/>
            </a:pPr>
            <a:endParaRPr lang="en-US" altLang="en-US" sz="2000" b="1" dirty="0"/>
          </a:p>
          <a:p>
            <a:pPr marL="0" indent="0">
              <a:spcBef>
                <a:spcPct val="0"/>
              </a:spcBef>
              <a:buNone/>
            </a:pPr>
            <a:r>
              <a:rPr lang="en-US" altLang="en-US" sz="2000" dirty="0"/>
              <a:t>Vitamin C helps to absorb iron from non-meat sources, such as green leafy vegetables, nuts, pulses, dried fruits, wheat flour and breakfast cereals.</a:t>
            </a:r>
            <a:endParaRPr lang="en-GB" altLang="en-US" sz="2000" b="1"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54" y="3649287"/>
            <a:ext cx="3915928" cy="2619756"/>
          </a:xfrm>
          <a:prstGeom prst="rect">
            <a:avLst/>
          </a:prstGeom>
        </p:spPr>
      </p:pic>
    </p:spTree>
    <p:extLst>
      <p:ext uri="{BB962C8B-B14F-4D97-AF65-F5344CB8AC3E}">
        <p14:creationId xmlns:p14="http://schemas.microsoft.com/office/powerpoint/2010/main" val="986845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Adulthood</a:t>
            </a:r>
          </a:p>
        </p:txBody>
      </p:sp>
      <p:sp>
        <p:nvSpPr>
          <p:cNvPr id="3" name="Subtitle 2"/>
          <p:cNvSpPr>
            <a:spLocks noGrp="1"/>
          </p:cNvSpPr>
          <p:nvPr>
            <p:ph type="subTitle" idx="1"/>
          </p:nvPr>
        </p:nvSpPr>
        <p:spPr>
          <a:xfrm>
            <a:off x="1169276" y="2571092"/>
            <a:ext cx="6211238" cy="3600000"/>
          </a:xfrm>
        </p:spPr>
        <p:txBody>
          <a:bodyPr/>
          <a:lstStyle/>
          <a:p>
            <a:pPr marL="0" indent="0">
              <a:buNone/>
              <a:defRPr/>
            </a:pPr>
            <a:r>
              <a:rPr lang="en-GB" sz="2000" dirty="0"/>
              <a:t>Nutritional requirements do not change much between the ages of 19 to 50, except during pregnancy and lactation.</a:t>
            </a:r>
          </a:p>
          <a:p>
            <a:pPr marL="0" indent="0">
              <a:buNone/>
              <a:defRPr/>
            </a:pPr>
            <a:endParaRPr lang="en-GB" sz="2000" dirty="0"/>
          </a:p>
          <a:p>
            <a:pPr marL="0" indent="0">
              <a:buNone/>
              <a:defRPr/>
            </a:pPr>
            <a:r>
              <a:rPr lang="en-GB" sz="2000" dirty="0"/>
              <a:t>On average, UK adults are eating too much saturated fat, sugar and salt from food, and not enough fruit and vegetables. A poor diet can lead to diseases such as obesity, cardiovascular diseases, cancer and diabetes.</a:t>
            </a:r>
          </a:p>
          <a:p>
            <a:pPr marL="0" indent="0">
              <a:buNone/>
              <a:defRPr/>
            </a:pPr>
            <a:endParaRPr lang="en-GB" sz="2000" dirty="0"/>
          </a:p>
          <a:p>
            <a:pPr marL="0" indent="0">
              <a:buNone/>
              <a:defRPr/>
            </a:pPr>
            <a:r>
              <a:rPr lang="en-GB" sz="2000" dirty="0"/>
              <a:t>For more information, visit </a:t>
            </a:r>
            <a:r>
              <a:rPr lang="en-GB" sz="2000" dirty="0">
                <a:hlinkClick r:id="rId2"/>
              </a:rPr>
              <a:t>Men - British Nutrition Foundation</a:t>
            </a:r>
            <a:r>
              <a:rPr lang="en-GB" sz="2000" dirty="0"/>
              <a:t> and </a:t>
            </a:r>
            <a:r>
              <a:rPr lang="en-GB" sz="2000" dirty="0">
                <a:hlinkClick r:id="rId3"/>
              </a:rPr>
              <a:t>Women - British Nutrition Foundation</a:t>
            </a:r>
            <a:r>
              <a:rPr lang="en-GB" sz="2000" dirty="0"/>
              <a:t>.</a:t>
            </a:r>
          </a:p>
          <a:p>
            <a:pPr marL="0" indent="0">
              <a:buNone/>
            </a:pPr>
            <a:endParaRPr lang="en-US" sz="2000"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13222" y="2571092"/>
            <a:ext cx="3785562" cy="2854314"/>
          </a:xfrm>
          <a:prstGeom prst="rect">
            <a:avLst/>
          </a:prstGeom>
        </p:spPr>
      </p:pic>
    </p:spTree>
    <p:extLst>
      <p:ext uri="{BB962C8B-B14F-4D97-AF65-F5344CB8AC3E}">
        <p14:creationId xmlns:p14="http://schemas.microsoft.com/office/powerpoint/2010/main" val="98684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Pregnancy</a:t>
            </a:r>
            <a:br>
              <a:rPr lang="en-US" dirty="0"/>
            </a:br>
            <a:endParaRPr lang="en-US" dirty="0"/>
          </a:p>
        </p:txBody>
      </p:sp>
      <p:sp>
        <p:nvSpPr>
          <p:cNvPr id="3" name="Subtitle 2"/>
          <p:cNvSpPr>
            <a:spLocks noGrp="1"/>
          </p:cNvSpPr>
          <p:nvPr>
            <p:ph type="subTitle" idx="1"/>
          </p:nvPr>
        </p:nvSpPr>
        <p:spPr>
          <a:xfrm>
            <a:off x="1169276" y="2571092"/>
            <a:ext cx="7517524" cy="3600000"/>
          </a:xfrm>
        </p:spPr>
        <p:txBody>
          <a:bodyPr/>
          <a:lstStyle/>
          <a:p>
            <a:pPr marL="0" indent="0">
              <a:buNone/>
            </a:pPr>
            <a:r>
              <a:rPr lang="en-GB" sz="2000" dirty="0"/>
              <a:t>A varied diet, providing adequate amounts of energy and nutrients, is essential before and during pregnancy. The mother’s diet can influence the health of the baby. Having a healthy body weight is important. </a:t>
            </a:r>
          </a:p>
          <a:p>
            <a:pPr marL="0" indent="0">
              <a:buNone/>
            </a:pPr>
            <a:endParaRPr lang="en-GB" sz="2000" dirty="0"/>
          </a:p>
          <a:p>
            <a:pPr marL="0" indent="0">
              <a:buNone/>
            </a:pPr>
            <a:r>
              <a:rPr lang="en-GB" sz="2000" dirty="0"/>
              <a:t>Being underweight can make it more difficult to become pregnant and make it more likely for the baby to have a low birth weight, leading to a greater risk of ill health. Being overweight increases the risk of complications, such as high blood pressure and diabetes during pregnancy.</a:t>
            </a:r>
          </a:p>
          <a:p>
            <a:pPr marL="0" indent="0">
              <a:buNone/>
            </a:pPr>
            <a:endParaRPr lang="en-GB" sz="2000" dirty="0"/>
          </a:p>
          <a:p>
            <a:pPr marL="0" indent="0">
              <a:buNone/>
            </a:pPr>
            <a:r>
              <a:rPr lang="en-GB" sz="2000" dirty="0"/>
              <a:t>For more information visit </a:t>
            </a:r>
            <a:r>
              <a:rPr lang="en-GB" sz="2000" dirty="0">
                <a:hlinkClick r:id="rId2"/>
              </a:rPr>
              <a:t>Healthy eating during pregnancy - British Nutrition Foundation</a:t>
            </a:r>
            <a:r>
              <a:rPr lang="en-GB" sz="2000" dirty="0"/>
              <a:t>.</a:t>
            </a:r>
          </a:p>
          <a:p>
            <a:pPr marL="0" indent="0">
              <a:buNone/>
            </a:pPr>
            <a:endParaRPr lang="en-US" sz="2000" dirty="0"/>
          </a:p>
        </p:txBody>
      </p:sp>
      <p:pic>
        <p:nvPicPr>
          <p:cNvPr id="6" name="Picture 5" descr="A person in a blue dress using a tablet&#10;&#10;Description automatically generated">
            <a:extLst>
              <a:ext uri="{FF2B5EF4-FFF2-40B4-BE49-F238E27FC236}">
                <a16:creationId xmlns:a16="http://schemas.microsoft.com/office/drawing/2014/main" id="{68382B0D-13FD-E0F3-C6E2-14AD137ACD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39780" y="2283798"/>
            <a:ext cx="3084629" cy="3257206"/>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Adulthood</a:t>
            </a:r>
          </a:p>
        </p:txBody>
      </p:sp>
      <p:sp>
        <p:nvSpPr>
          <p:cNvPr id="3" name="Subtitle 2"/>
          <p:cNvSpPr>
            <a:spLocks noGrp="1"/>
          </p:cNvSpPr>
          <p:nvPr>
            <p:ph type="subTitle" idx="1"/>
          </p:nvPr>
        </p:nvSpPr>
        <p:spPr/>
        <p:txBody>
          <a:bodyPr/>
          <a:lstStyle/>
          <a:p>
            <a:pPr marL="0" indent="0">
              <a:spcBef>
                <a:spcPct val="0"/>
              </a:spcBef>
              <a:buNone/>
              <a:defRPr/>
            </a:pPr>
            <a:r>
              <a:rPr lang="en-GB" sz="2000" dirty="0"/>
              <a:t>To reduce the risk of developing these diseases, it is important to:</a:t>
            </a:r>
          </a:p>
          <a:p>
            <a:pPr>
              <a:spcBef>
                <a:spcPct val="0"/>
              </a:spcBef>
              <a:defRPr/>
            </a:pPr>
            <a:endParaRPr lang="en-GB" sz="2000" dirty="0"/>
          </a:p>
          <a:p>
            <a:pPr>
              <a:lnSpc>
                <a:spcPct val="150000"/>
              </a:lnSpc>
              <a:spcBef>
                <a:spcPct val="0"/>
              </a:spcBef>
              <a:buFont typeface="Arial" pitchFamily="34" charset="0"/>
              <a:buChar char="•"/>
              <a:defRPr/>
            </a:pPr>
            <a:r>
              <a:rPr lang="en-GB" sz="2000" dirty="0"/>
              <a:t>eat a balanced diet with plenty of fruit and vegetables;</a:t>
            </a:r>
          </a:p>
          <a:p>
            <a:pPr>
              <a:lnSpc>
                <a:spcPct val="150000"/>
              </a:lnSpc>
              <a:spcBef>
                <a:spcPct val="0"/>
              </a:spcBef>
              <a:buFont typeface="Arial" pitchFamily="34" charset="0"/>
              <a:buChar char="•"/>
              <a:defRPr/>
            </a:pPr>
            <a:r>
              <a:rPr lang="en-GB" sz="2000" dirty="0"/>
              <a:t>opt for healthier fats;</a:t>
            </a:r>
          </a:p>
          <a:p>
            <a:pPr>
              <a:lnSpc>
                <a:spcPct val="150000"/>
              </a:lnSpc>
              <a:spcBef>
                <a:spcPct val="0"/>
              </a:spcBef>
              <a:buFont typeface="Arial" pitchFamily="34" charset="0"/>
              <a:buChar char="•"/>
              <a:defRPr/>
            </a:pPr>
            <a:r>
              <a:rPr lang="en-GB" sz="2000" dirty="0"/>
              <a:t>get enough dietary fibre;</a:t>
            </a:r>
          </a:p>
          <a:p>
            <a:pPr>
              <a:lnSpc>
                <a:spcPct val="150000"/>
              </a:lnSpc>
              <a:spcBef>
                <a:spcPct val="0"/>
              </a:spcBef>
              <a:buFont typeface="Arial" pitchFamily="34" charset="0"/>
              <a:buChar char="•"/>
              <a:defRPr/>
            </a:pPr>
            <a:r>
              <a:rPr lang="en-GB" sz="2000" dirty="0"/>
              <a:t>keep well hydrated;</a:t>
            </a:r>
          </a:p>
          <a:p>
            <a:pPr>
              <a:lnSpc>
                <a:spcPct val="150000"/>
              </a:lnSpc>
              <a:spcBef>
                <a:spcPct val="0"/>
              </a:spcBef>
              <a:buFont typeface="Arial" pitchFamily="34" charset="0"/>
              <a:buChar char="•"/>
              <a:defRPr/>
            </a:pPr>
            <a:r>
              <a:rPr lang="en-GB" sz="2000" dirty="0"/>
              <a:t>stay active;</a:t>
            </a:r>
          </a:p>
          <a:p>
            <a:pPr>
              <a:lnSpc>
                <a:spcPct val="150000"/>
              </a:lnSpc>
              <a:spcBef>
                <a:spcPct val="0"/>
              </a:spcBef>
              <a:buFont typeface="Arial" pitchFamily="34" charset="0"/>
              <a:buChar char="•"/>
              <a:defRPr/>
            </a:pPr>
            <a:r>
              <a:rPr lang="en-GB" sz="2000" dirty="0"/>
              <a:t>drink alcohol in moderation;</a:t>
            </a:r>
          </a:p>
          <a:p>
            <a:pPr>
              <a:lnSpc>
                <a:spcPct val="150000"/>
              </a:lnSpc>
              <a:spcBef>
                <a:spcPct val="0"/>
              </a:spcBef>
              <a:buFont typeface="Arial" pitchFamily="34" charset="0"/>
              <a:buChar char="•"/>
              <a:defRPr/>
            </a:pPr>
            <a:r>
              <a:rPr lang="en-GB" sz="2000" dirty="0"/>
              <a:t>not smoke. </a:t>
            </a:r>
            <a:endParaRPr lang="en-US" sz="2000" b="1" dirty="0"/>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86207" y="2446695"/>
            <a:ext cx="2568528" cy="3848793"/>
          </a:xfrm>
          <a:prstGeom prst="rect">
            <a:avLst/>
          </a:prstGeom>
        </p:spPr>
      </p:pic>
    </p:spTree>
    <p:extLst>
      <p:ext uri="{BB962C8B-B14F-4D97-AF65-F5344CB8AC3E}">
        <p14:creationId xmlns:p14="http://schemas.microsoft.com/office/powerpoint/2010/main" val="986845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Healthy weight for adults</a:t>
            </a:r>
            <a:br>
              <a:rPr lang="en-US" dirty="0"/>
            </a:br>
            <a:endParaRPr lang="en-US" dirty="0"/>
          </a:p>
        </p:txBody>
      </p:sp>
      <p:sp>
        <p:nvSpPr>
          <p:cNvPr id="3" name="Subtitle 2"/>
          <p:cNvSpPr>
            <a:spLocks noGrp="1"/>
          </p:cNvSpPr>
          <p:nvPr>
            <p:ph type="subTitle" idx="1"/>
          </p:nvPr>
        </p:nvSpPr>
        <p:spPr/>
        <p:txBody>
          <a:bodyPr/>
          <a:lstStyle/>
          <a:p>
            <a:pPr marL="0" indent="0">
              <a:buNone/>
            </a:pPr>
            <a:r>
              <a:rPr lang="en-GB" sz="2000" dirty="0"/>
              <a:t>Adults should aim for a healthy body weight for their height and try to keep it at that level.</a:t>
            </a:r>
          </a:p>
          <a:p>
            <a:pPr marL="0" indent="0">
              <a:buNone/>
            </a:pPr>
            <a:r>
              <a:rPr lang="en-GB" sz="2000" dirty="0"/>
              <a:t>The Body Mass Index (BMI) is an indicator of whether a person is underweight, overweight or a healthy weight. </a:t>
            </a:r>
          </a:p>
          <a:p>
            <a:pPr marL="0" indent="0">
              <a:buNone/>
            </a:pPr>
            <a:r>
              <a:rPr lang="en-GB" sz="2000" dirty="0"/>
              <a:t>To calculate BMI, divide weight (kg) by height (m) x height (m).</a:t>
            </a:r>
          </a:p>
          <a:p>
            <a:pPr marL="0" indent="0">
              <a:buNone/>
            </a:pPr>
            <a:endParaRPr lang="en-GB" sz="2000" dirty="0"/>
          </a:p>
          <a:p>
            <a:pPr marL="0" indent="0">
              <a:buNone/>
            </a:pPr>
            <a:r>
              <a:rPr lang="en-GB" sz="2000" dirty="0"/>
              <a:t>BMI = </a:t>
            </a:r>
          </a:p>
          <a:p>
            <a:pPr marL="0" indent="0">
              <a:buNone/>
            </a:pPr>
            <a:endParaRPr lang="en-US" sz="2000" dirty="0"/>
          </a:p>
        </p:txBody>
      </p:sp>
      <p:grpSp>
        <p:nvGrpSpPr>
          <p:cNvPr id="4" name="Group 9"/>
          <p:cNvGrpSpPr>
            <a:grpSpLocks/>
          </p:cNvGrpSpPr>
          <p:nvPr/>
        </p:nvGrpSpPr>
        <p:grpSpPr bwMode="auto">
          <a:xfrm>
            <a:off x="2212755" y="4480243"/>
            <a:ext cx="2759089" cy="975464"/>
            <a:chOff x="1547664" y="4005064"/>
            <a:chExt cx="4650569" cy="977003"/>
          </a:xfrm>
        </p:grpSpPr>
        <p:sp>
          <p:nvSpPr>
            <p:cNvPr id="5" name="Text Box 6"/>
            <p:cNvSpPr txBox="1">
              <a:spLocks noChangeArrowheads="1"/>
            </p:cNvSpPr>
            <p:nvPr/>
          </p:nvSpPr>
          <p:spPr bwMode="auto">
            <a:xfrm>
              <a:off x="2195363" y="4005064"/>
              <a:ext cx="2424175" cy="40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000">
                  <a:latin typeface="Arial" panose="020B0604020202020204" pitchFamily="34" charset="0"/>
                  <a:cs typeface="Arial" panose="020B0604020202020204" pitchFamily="34" charset="0"/>
                </a:rPr>
                <a:t>weight (kg)</a:t>
              </a:r>
            </a:p>
          </p:txBody>
        </p:sp>
        <p:sp>
          <p:nvSpPr>
            <p:cNvPr id="6" name="Text Box 7"/>
            <p:cNvSpPr txBox="1">
              <a:spLocks noChangeArrowheads="1"/>
            </p:cNvSpPr>
            <p:nvPr/>
          </p:nvSpPr>
          <p:spPr bwMode="auto">
            <a:xfrm>
              <a:off x="1547664" y="4581326"/>
              <a:ext cx="4650569" cy="40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en-US" sz="2000">
                  <a:latin typeface="Arial" panose="020B0604020202020204" pitchFamily="34" charset="0"/>
                  <a:cs typeface="Arial" panose="020B0604020202020204" pitchFamily="34" charset="0"/>
                </a:rPr>
                <a:t>height (m) x height (m)</a:t>
              </a:r>
            </a:p>
          </p:txBody>
        </p:sp>
        <p:sp>
          <p:nvSpPr>
            <p:cNvPr id="7" name="Line 8"/>
            <p:cNvSpPr>
              <a:spLocks noChangeShapeType="1"/>
            </p:cNvSpPr>
            <p:nvPr/>
          </p:nvSpPr>
          <p:spPr bwMode="auto">
            <a:xfrm>
              <a:off x="1619101" y="4521001"/>
              <a:ext cx="44640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000">
                <a:latin typeface="Arial" panose="020B0604020202020204" pitchFamily="34" charset="0"/>
                <a:cs typeface="Arial" panose="020B0604020202020204" pitchFamily="34" charset="0"/>
              </a:endParaRPr>
            </a:p>
          </p:txBody>
        </p:sp>
      </p:grpSp>
      <p:sp>
        <p:nvSpPr>
          <p:cNvPr id="9" name="Text Placeholder 1"/>
          <p:cNvSpPr>
            <a:spLocks/>
          </p:cNvSpPr>
          <p:nvPr/>
        </p:nvSpPr>
        <p:spPr bwMode="auto">
          <a:xfrm>
            <a:off x="7474300" y="4256051"/>
            <a:ext cx="4392613" cy="2238375"/>
          </a:xfrm>
          <a:prstGeom prst="roundRect">
            <a:avLst>
              <a:gd name="adj" fmla="val 9366"/>
            </a:avLst>
          </a:prstGeom>
          <a:noFill/>
          <a:ln w="25400">
            <a:solidFill>
              <a:srgbClr val="263B83"/>
            </a:solidFill>
            <a:round/>
            <a:headEnd/>
            <a:tailEnd/>
          </a:ln>
        </p:spPr>
        <p:txBody>
          <a:bodyPr lIns="180000" tIns="90000" rIns="180000" bIns="90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Arial" charset="0"/>
              <a:buNone/>
            </a:pPr>
            <a:r>
              <a:rPr lang="en-GB" altLang="en-US" b="1" dirty="0">
                <a:latin typeface="Arial" panose="020B0604020202020204" pitchFamily="34" charset="0"/>
                <a:cs typeface="Arial" panose="020B0604020202020204" pitchFamily="34" charset="0"/>
              </a:rPr>
              <a:t>Recommended BMI range</a:t>
            </a:r>
          </a:p>
          <a:p>
            <a:pPr>
              <a:buFont typeface="Arial" charset="0"/>
              <a:buNone/>
            </a:pPr>
            <a:endParaRPr lang="en-GB" altLang="en-US" dirty="0">
              <a:latin typeface="Arial" panose="020B0604020202020204" pitchFamily="34" charset="0"/>
              <a:cs typeface="Arial" panose="020B0604020202020204" pitchFamily="34" charset="0"/>
            </a:endParaRPr>
          </a:p>
          <a:p>
            <a:pPr>
              <a:buFont typeface="Arial" charset="0"/>
              <a:buNone/>
            </a:pPr>
            <a:r>
              <a:rPr lang="en-GB" altLang="en-US" dirty="0">
                <a:latin typeface="Arial" panose="020B0604020202020204" pitchFamily="34" charset="0"/>
                <a:cs typeface="Arial" panose="020B0604020202020204" pitchFamily="34" charset="0"/>
              </a:rPr>
              <a:t>Underweight	less than 18.5</a:t>
            </a:r>
          </a:p>
          <a:p>
            <a:pPr>
              <a:buFont typeface="Arial" charset="0"/>
              <a:buNone/>
            </a:pPr>
            <a:r>
              <a:rPr lang="en-GB" altLang="en-US" dirty="0">
                <a:latin typeface="Arial" panose="020B0604020202020204" pitchFamily="34" charset="0"/>
                <a:cs typeface="Arial" panose="020B0604020202020204" pitchFamily="34" charset="0"/>
              </a:rPr>
              <a:t>Normal		18.5 -  less than 25</a:t>
            </a:r>
          </a:p>
          <a:p>
            <a:pPr>
              <a:buFont typeface="Arial" charset="0"/>
              <a:buNone/>
            </a:pPr>
            <a:r>
              <a:rPr lang="en-GB" altLang="en-US" dirty="0">
                <a:latin typeface="Arial" panose="020B0604020202020204" pitchFamily="34" charset="0"/>
                <a:cs typeface="Arial" panose="020B0604020202020204" pitchFamily="34" charset="0"/>
              </a:rPr>
              <a:t>Overweight	25 - less than 30</a:t>
            </a:r>
          </a:p>
          <a:p>
            <a:pPr>
              <a:buFont typeface="Arial" charset="0"/>
              <a:buNone/>
            </a:pPr>
            <a:r>
              <a:rPr lang="en-GB" altLang="en-US" dirty="0">
                <a:latin typeface="Arial" panose="020B0604020202020204" pitchFamily="34" charset="0"/>
                <a:cs typeface="Arial" panose="020B0604020202020204" pitchFamily="34" charset="0"/>
              </a:rPr>
              <a:t>Obese		30 - 40</a:t>
            </a:r>
          </a:p>
          <a:p>
            <a:pPr>
              <a:buFont typeface="Arial" charset="0"/>
              <a:buNone/>
            </a:pPr>
            <a:r>
              <a:rPr lang="en-GB" altLang="en-US" dirty="0">
                <a:latin typeface="Arial" panose="020B0604020202020204" pitchFamily="34" charset="0"/>
                <a:cs typeface="Arial" panose="020B0604020202020204" pitchFamily="34" charset="0"/>
              </a:rPr>
              <a:t>Very obese	over 40</a:t>
            </a:r>
          </a:p>
          <a:p>
            <a:pPr>
              <a:buFont typeface="Arial" charset="0"/>
              <a:buNone/>
            </a:pP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845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Can you work out the BMI?</a:t>
            </a:r>
            <a:endParaRPr lang="en-US" dirty="0"/>
          </a:p>
        </p:txBody>
      </p:sp>
      <p:sp>
        <p:nvSpPr>
          <p:cNvPr id="4" name="Rectangle 4"/>
          <p:cNvSpPr>
            <a:spLocks noChangeArrowheads="1"/>
          </p:cNvSpPr>
          <p:nvPr/>
        </p:nvSpPr>
        <p:spPr bwMode="auto">
          <a:xfrm>
            <a:off x="2124075" y="2628900"/>
            <a:ext cx="24479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000" b="1" dirty="0">
                <a:latin typeface="Arial" panose="020B0604020202020204" pitchFamily="34" charset="0"/>
                <a:cs typeface="Arial" panose="020B0604020202020204" pitchFamily="34" charset="0"/>
              </a:rPr>
              <a:t>William</a:t>
            </a:r>
          </a:p>
          <a:p>
            <a:pPr eaLnBrk="1" hangingPunct="1"/>
            <a:endParaRPr lang="en-GB" altLang="en-US" sz="2000" dirty="0">
              <a:latin typeface="Arial" panose="020B0604020202020204" pitchFamily="34" charset="0"/>
              <a:cs typeface="Arial" panose="020B0604020202020204" pitchFamily="34" charset="0"/>
            </a:endParaRPr>
          </a:p>
          <a:p>
            <a:pPr eaLnBrk="1" hangingPunct="1"/>
            <a:r>
              <a:rPr lang="en-GB" altLang="en-US" sz="2000" dirty="0">
                <a:latin typeface="Arial" panose="020B0604020202020204" pitchFamily="34" charset="0"/>
                <a:cs typeface="Arial" panose="020B0604020202020204" pitchFamily="34" charset="0"/>
              </a:rPr>
              <a:t>Height: 1.75m</a:t>
            </a:r>
          </a:p>
          <a:p>
            <a:pPr eaLnBrk="1" hangingPunct="1"/>
            <a:endParaRPr lang="en-GB" altLang="en-US" sz="2000" dirty="0">
              <a:latin typeface="Arial" panose="020B0604020202020204" pitchFamily="34" charset="0"/>
              <a:cs typeface="Arial" panose="020B0604020202020204" pitchFamily="34" charset="0"/>
            </a:endParaRPr>
          </a:p>
          <a:p>
            <a:pPr eaLnBrk="1" hangingPunct="1"/>
            <a:r>
              <a:rPr lang="en-GB" altLang="en-US" sz="2000" dirty="0">
                <a:latin typeface="Arial" panose="020B0604020202020204" pitchFamily="34" charset="0"/>
                <a:cs typeface="Arial" panose="020B0604020202020204" pitchFamily="34" charset="0"/>
              </a:rPr>
              <a:t>Weight: 80kg</a:t>
            </a:r>
          </a:p>
          <a:p>
            <a:pPr eaLnBrk="1" hangingPunct="1"/>
            <a:endParaRPr lang="en-GB" altLang="en-US" sz="2000" dirty="0">
              <a:latin typeface="Arial" panose="020B0604020202020204" pitchFamily="34" charset="0"/>
              <a:cs typeface="Arial" panose="020B0604020202020204" pitchFamily="34" charset="0"/>
            </a:endParaRPr>
          </a:p>
          <a:p>
            <a:pPr eaLnBrk="1" hangingPunct="1"/>
            <a:endParaRPr lang="en-GB" altLang="en-US" sz="2000" dirty="0">
              <a:latin typeface="Arial" panose="020B0604020202020204" pitchFamily="34" charset="0"/>
              <a:cs typeface="Arial" panose="020B0604020202020204" pitchFamily="34" charset="0"/>
            </a:endParaRPr>
          </a:p>
          <a:p>
            <a:pPr eaLnBrk="1" hangingPunct="1"/>
            <a:r>
              <a:rPr lang="en-GB" altLang="en-US" sz="2000" dirty="0">
                <a:latin typeface="Arial" panose="020B0604020202020204" pitchFamily="34" charset="0"/>
                <a:cs typeface="Arial" panose="020B0604020202020204" pitchFamily="34" charset="0"/>
              </a:rPr>
              <a:t>      BMI =</a:t>
            </a:r>
          </a:p>
          <a:p>
            <a:pPr eaLnBrk="1" hangingPunct="1"/>
            <a:endParaRPr lang="en-GB" altLang="en-US" sz="2000" dirty="0">
              <a:latin typeface="Arial" panose="020B0604020202020204" pitchFamily="34" charset="0"/>
              <a:cs typeface="Arial" panose="020B0604020202020204" pitchFamily="34" charset="0"/>
            </a:endParaRPr>
          </a:p>
        </p:txBody>
      </p:sp>
      <p:grpSp>
        <p:nvGrpSpPr>
          <p:cNvPr id="5" name="Group 5"/>
          <p:cNvGrpSpPr>
            <a:grpSpLocks/>
          </p:cNvGrpSpPr>
          <p:nvPr/>
        </p:nvGrpSpPr>
        <p:grpSpPr bwMode="auto">
          <a:xfrm>
            <a:off x="3490654" y="4548869"/>
            <a:ext cx="2881313" cy="975498"/>
            <a:chOff x="1547664" y="4005064"/>
            <a:chExt cx="3528392" cy="976980"/>
          </a:xfrm>
        </p:grpSpPr>
        <p:sp>
          <p:nvSpPr>
            <p:cNvPr id="6" name="Text Box 6"/>
            <p:cNvSpPr txBox="1">
              <a:spLocks noChangeArrowheads="1"/>
            </p:cNvSpPr>
            <p:nvPr/>
          </p:nvSpPr>
          <p:spPr bwMode="auto">
            <a:xfrm>
              <a:off x="2195364" y="4005064"/>
              <a:ext cx="1761205" cy="40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000">
                  <a:latin typeface="Arial" panose="020B0604020202020204" pitchFamily="34" charset="0"/>
                  <a:cs typeface="Arial" panose="020B0604020202020204" pitchFamily="34" charset="0"/>
                </a:rPr>
                <a:t>weight (kg)</a:t>
              </a:r>
            </a:p>
          </p:txBody>
        </p:sp>
        <p:sp>
          <p:nvSpPr>
            <p:cNvPr id="7" name="Text Box 7"/>
            <p:cNvSpPr txBox="1">
              <a:spLocks noChangeArrowheads="1"/>
            </p:cNvSpPr>
            <p:nvPr/>
          </p:nvSpPr>
          <p:spPr bwMode="auto">
            <a:xfrm>
              <a:off x="1547664" y="4581326"/>
              <a:ext cx="3378719" cy="40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en-US" sz="2000">
                  <a:latin typeface="Arial" panose="020B0604020202020204" pitchFamily="34" charset="0"/>
                  <a:cs typeface="Arial" panose="020B0604020202020204" pitchFamily="34" charset="0"/>
                </a:rPr>
                <a:t>height (m) x height (m)</a:t>
              </a:r>
            </a:p>
          </p:txBody>
        </p:sp>
        <p:sp>
          <p:nvSpPr>
            <p:cNvPr id="8" name="Line 8"/>
            <p:cNvSpPr>
              <a:spLocks noChangeShapeType="1"/>
            </p:cNvSpPr>
            <p:nvPr/>
          </p:nvSpPr>
          <p:spPr bwMode="auto">
            <a:xfrm>
              <a:off x="1619101" y="4521001"/>
              <a:ext cx="345695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000">
                <a:latin typeface="Arial" panose="020B0604020202020204" pitchFamily="34" charset="0"/>
                <a:cs typeface="Arial" panose="020B0604020202020204" pitchFamily="34" charset="0"/>
              </a:endParaRPr>
            </a:p>
          </p:txBody>
        </p:sp>
      </p:grpSp>
      <p:sp>
        <p:nvSpPr>
          <p:cNvPr id="9" name="Rectangle 9"/>
          <p:cNvSpPr>
            <a:spLocks noChangeArrowheads="1"/>
          </p:cNvSpPr>
          <p:nvPr/>
        </p:nvSpPr>
        <p:spPr bwMode="auto">
          <a:xfrm>
            <a:off x="5508625" y="2646362"/>
            <a:ext cx="24479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000" b="1">
                <a:latin typeface="Arial" panose="020B0604020202020204" pitchFamily="34" charset="0"/>
                <a:cs typeface="Arial" panose="020B0604020202020204" pitchFamily="34" charset="0"/>
              </a:rPr>
              <a:t>Jane</a:t>
            </a:r>
          </a:p>
          <a:p>
            <a:pPr eaLnBrk="1" hangingPunct="1"/>
            <a:endParaRPr lang="en-GB" altLang="en-US" sz="2000">
              <a:latin typeface="Arial" panose="020B0604020202020204" pitchFamily="34" charset="0"/>
              <a:cs typeface="Arial" panose="020B0604020202020204" pitchFamily="34" charset="0"/>
            </a:endParaRPr>
          </a:p>
          <a:p>
            <a:pPr eaLnBrk="1" hangingPunct="1"/>
            <a:r>
              <a:rPr lang="en-GB" altLang="en-US" sz="2000">
                <a:latin typeface="Arial" panose="020B0604020202020204" pitchFamily="34" charset="0"/>
                <a:cs typeface="Arial" panose="020B0604020202020204" pitchFamily="34" charset="0"/>
              </a:rPr>
              <a:t>Height: 1.56m</a:t>
            </a:r>
          </a:p>
          <a:p>
            <a:pPr eaLnBrk="1" hangingPunct="1"/>
            <a:endParaRPr lang="en-GB" altLang="en-US" sz="2000">
              <a:latin typeface="Arial" panose="020B0604020202020204" pitchFamily="34" charset="0"/>
              <a:cs typeface="Arial" panose="020B0604020202020204" pitchFamily="34" charset="0"/>
            </a:endParaRPr>
          </a:p>
          <a:p>
            <a:pPr eaLnBrk="1" hangingPunct="1"/>
            <a:r>
              <a:rPr lang="en-GB" altLang="en-US" sz="2000">
                <a:latin typeface="Arial" panose="020B0604020202020204" pitchFamily="34" charset="0"/>
                <a:cs typeface="Arial" panose="020B0604020202020204" pitchFamily="34" charset="0"/>
              </a:rPr>
              <a:t>Weight: 48kg</a:t>
            </a:r>
          </a:p>
        </p:txBody>
      </p:sp>
      <p:sp>
        <p:nvSpPr>
          <p:cNvPr id="10" name="Rectangle 9"/>
          <p:cNvSpPr/>
          <p:nvPr/>
        </p:nvSpPr>
        <p:spPr>
          <a:xfrm>
            <a:off x="2208028" y="5637512"/>
            <a:ext cx="6096000" cy="707886"/>
          </a:xfrm>
          <a:prstGeom prst="rect">
            <a:avLst/>
          </a:prstGeom>
        </p:spPr>
        <p:txBody>
          <a:bodyPr>
            <a:spAutoFit/>
          </a:bodyPr>
          <a:lstStyle/>
          <a:p>
            <a:pPr>
              <a:spcBef>
                <a:spcPct val="0"/>
              </a:spcBef>
            </a:pPr>
            <a:r>
              <a:rPr lang="en-GB" altLang="en-US" sz="2000" b="1" dirty="0">
                <a:latin typeface="Arial" panose="020B0604020202020204" pitchFamily="34" charset="0"/>
                <a:cs typeface="Arial" panose="020B0604020202020204" pitchFamily="34" charset="0"/>
              </a:rPr>
              <a:t>= 26.1              			= 19.7</a:t>
            </a:r>
          </a:p>
          <a:p>
            <a:pPr>
              <a:spcBef>
                <a:spcPct val="0"/>
              </a:spcBef>
            </a:pPr>
            <a:r>
              <a:rPr lang="en-GB" altLang="en-US" sz="2000" b="1" dirty="0">
                <a:latin typeface="Arial" panose="020B0604020202020204" pitchFamily="34" charset="0"/>
                <a:cs typeface="Arial" panose="020B0604020202020204" pitchFamily="34" charset="0"/>
              </a:rPr>
              <a:t>(overweight)			(normal)</a:t>
            </a:r>
          </a:p>
        </p:txBody>
      </p:sp>
      <p:sp>
        <p:nvSpPr>
          <p:cNvPr id="11" name="Text Placeholder 1"/>
          <p:cNvSpPr>
            <a:spLocks/>
          </p:cNvSpPr>
          <p:nvPr/>
        </p:nvSpPr>
        <p:spPr bwMode="auto">
          <a:xfrm>
            <a:off x="7474300" y="4256051"/>
            <a:ext cx="4392613" cy="2238375"/>
          </a:xfrm>
          <a:prstGeom prst="roundRect">
            <a:avLst>
              <a:gd name="adj" fmla="val 9366"/>
            </a:avLst>
          </a:prstGeom>
          <a:noFill/>
          <a:ln w="25400">
            <a:solidFill>
              <a:srgbClr val="263B83"/>
            </a:solidFill>
            <a:round/>
            <a:headEnd/>
            <a:tailEnd/>
          </a:ln>
        </p:spPr>
        <p:txBody>
          <a:bodyPr lIns="180000" tIns="90000" rIns="180000" bIns="90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Arial" charset="0"/>
              <a:buNone/>
            </a:pPr>
            <a:r>
              <a:rPr lang="en-GB" altLang="en-US" b="1" dirty="0">
                <a:latin typeface="Arial" panose="020B0604020202020204" pitchFamily="34" charset="0"/>
                <a:cs typeface="Arial" panose="020B0604020202020204" pitchFamily="34" charset="0"/>
              </a:rPr>
              <a:t>Recommended BMI range</a:t>
            </a:r>
          </a:p>
          <a:p>
            <a:pPr>
              <a:buFont typeface="Arial" charset="0"/>
              <a:buNone/>
            </a:pPr>
            <a:endParaRPr lang="en-GB" altLang="en-US" dirty="0">
              <a:latin typeface="Arial" panose="020B0604020202020204" pitchFamily="34" charset="0"/>
              <a:cs typeface="Arial" panose="020B0604020202020204" pitchFamily="34" charset="0"/>
            </a:endParaRPr>
          </a:p>
          <a:p>
            <a:pPr>
              <a:buFont typeface="Arial" charset="0"/>
              <a:buNone/>
            </a:pPr>
            <a:r>
              <a:rPr lang="en-GB" altLang="en-US" dirty="0">
                <a:latin typeface="Arial" panose="020B0604020202020204" pitchFamily="34" charset="0"/>
                <a:cs typeface="Arial" panose="020B0604020202020204" pitchFamily="34" charset="0"/>
              </a:rPr>
              <a:t>Underweight	less than 18.5</a:t>
            </a:r>
          </a:p>
          <a:p>
            <a:pPr>
              <a:buFont typeface="Arial" charset="0"/>
              <a:buNone/>
            </a:pPr>
            <a:r>
              <a:rPr lang="en-GB" altLang="en-US" dirty="0">
                <a:latin typeface="Arial" panose="020B0604020202020204" pitchFamily="34" charset="0"/>
                <a:cs typeface="Arial" panose="020B0604020202020204" pitchFamily="34" charset="0"/>
              </a:rPr>
              <a:t>Normal		18.5 -  less than 25</a:t>
            </a:r>
          </a:p>
          <a:p>
            <a:pPr>
              <a:buFont typeface="Arial" charset="0"/>
              <a:buNone/>
            </a:pPr>
            <a:r>
              <a:rPr lang="en-GB" altLang="en-US" dirty="0">
                <a:latin typeface="Arial" panose="020B0604020202020204" pitchFamily="34" charset="0"/>
                <a:cs typeface="Arial" panose="020B0604020202020204" pitchFamily="34" charset="0"/>
              </a:rPr>
              <a:t>Overweight	25 - less than 30</a:t>
            </a:r>
          </a:p>
          <a:p>
            <a:pPr>
              <a:buFont typeface="Arial" charset="0"/>
              <a:buNone/>
            </a:pPr>
            <a:r>
              <a:rPr lang="en-GB" altLang="en-US" dirty="0">
                <a:latin typeface="Arial" panose="020B0604020202020204" pitchFamily="34" charset="0"/>
                <a:cs typeface="Arial" panose="020B0604020202020204" pitchFamily="34" charset="0"/>
              </a:rPr>
              <a:t>Obese		30 - 40</a:t>
            </a:r>
          </a:p>
          <a:p>
            <a:pPr>
              <a:buFont typeface="Arial" charset="0"/>
              <a:buNone/>
            </a:pPr>
            <a:r>
              <a:rPr lang="en-GB" altLang="en-US" dirty="0">
                <a:latin typeface="Arial" panose="020B0604020202020204" pitchFamily="34" charset="0"/>
                <a:cs typeface="Arial" panose="020B0604020202020204" pitchFamily="34" charset="0"/>
              </a:rPr>
              <a:t>Very obese	over 40</a:t>
            </a:r>
          </a:p>
          <a:p>
            <a:pPr>
              <a:buFont typeface="Arial" charset="0"/>
              <a:buNone/>
            </a:pP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84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Waist circumference measurement</a:t>
            </a:r>
          </a:p>
        </p:txBody>
      </p:sp>
      <p:sp>
        <p:nvSpPr>
          <p:cNvPr id="3" name="Subtitle 2"/>
          <p:cNvSpPr>
            <a:spLocks noGrp="1"/>
          </p:cNvSpPr>
          <p:nvPr>
            <p:ph type="subTitle" idx="1"/>
          </p:nvPr>
        </p:nvSpPr>
        <p:spPr/>
        <p:txBody>
          <a:bodyPr/>
          <a:lstStyle/>
          <a:p>
            <a:pPr marL="0" indent="0">
              <a:buNone/>
              <a:defRPr/>
            </a:pPr>
            <a:r>
              <a:rPr lang="en-GB" sz="2000" dirty="0"/>
              <a:t>Waist circumference measurement is also an indicator of whether a person has a healthy body weight. Abdominal or visceral fat (i.e. fat carried around the waist) is known to be a greater risk to health than weight carried on other parts of the body.</a:t>
            </a:r>
          </a:p>
          <a:p>
            <a:pPr marL="0" indent="0">
              <a:buNone/>
              <a:defRPr/>
            </a:pPr>
            <a:endParaRPr lang="en-GB" sz="2000" dirty="0"/>
          </a:p>
          <a:p>
            <a:pPr marL="0" indent="0">
              <a:buNone/>
              <a:defRPr/>
            </a:pPr>
            <a:r>
              <a:rPr lang="en-GB" sz="2000" b="1" dirty="0"/>
              <a:t>Men</a:t>
            </a:r>
            <a:r>
              <a:rPr lang="en-GB" sz="2000" dirty="0"/>
              <a:t> - over 94cm/37 inches (substantially increased risk over 102cm/40 inches)</a:t>
            </a:r>
          </a:p>
          <a:p>
            <a:pPr marL="0" indent="0">
              <a:buNone/>
              <a:defRPr/>
            </a:pPr>
            <a:br>
              <a:rPr lang="en-GB" sz="2000" dirty="0"/>
            </a:br>
            <a:r>
              <a:rPr lang="en-GB" sz="2000" b="1" dirty="0"/>
              <a:t>Women</a:t>
            </a:r>
            <a:r>
              <a:rPr lang="en-GB" sz="2000" dirty="0"/>
              <a:t> - over 80cm/31.5 inches (substantially increased risk over 88cm/34.5 inches)</a:t>
            </a:r>
            <a:endParaRPr lang="en-GB" sz="2000" b="1" dirty="0"/>
          </a:p>
          <a:p>
            <a:pPr marL="0" indent="0">
              <a:buNone/>
              <a:defRPr/>
            </a:pPr>
            <a:endParaRPr lang="en-GB" sz="2000" b="1" dirty="0"/>
          </a:p>
          <a:p>
            <a:pPr marL="0" indent="0">
              <a:buNone/>
              <a:defRPr/>
            </a:pPr>
            <a:r>
              <a:rPr lang="en-GB" sz="2000" dirty="0"/>
              <a:t>These values can differ between different ethnicities. For people of South Asian origin, more stringent cut-offs have been developed (an increased risk at ≥ 90cm in South Asian men and ≥80cm for women) as this ethnic group is at a greater risk.</a:t>
            </a:r>
            <a:endParaRPr lang="en-GB" sz="2000" b="1" dirty="0"/>
          </a:p>
          <a:p>
            <a:pPr marL="0" indent="0">
              <a:buNone/>
              <a:defRPr/>
            </a:pPr>
            <a:endParaRPr lang="en-GB" sz="2000" dirty="0"/>
          </a:p>
        </p:txBody>
      </p:sp>
    </p:spTree>
    <p:extLst>
      <p:ext uri="{BB962C8B-B14F-4D97-AF65-F5344CB8AC3E}">
        <p14:creationId xmlns:p14="http://schemas.microsoft.com/office/powerpoint/2010/main" val="986845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Older adults</a:t>
            </a:r>
          </a:p>
        </p:txBody>
      </p:sp>
      <p:sp>
        <p:nvSpPr>
          <p:cNvPr id="3" name="Subtitle 2"/>
          <p:cNvSpPr>
            <a:spLocks noGrp="1"/>
          </p:cNvSpPr>
          <p:nvPr>
            <p:ph type="subTitle" idx="1"/>
          </p:nvPr>
        </p:nvSpPr>
        <p:spPr>
          <a:xfrm>
            <a:off x="1169276" y="2571092"/>
            <a:ext cx="5455968" cy="3600000"/>
          </a:xfrm>
        </p:spPr>
        <p:txBody>
          <a:bodyPr/>
          <a:lstStyle/>
          <a:p>
            <a:pPr marL="0" indent="0">
              <a:buNone/>
            </a:pPr>
            <a:r>
              <a:rPr lang="en-GB" sz="2000" dirty="0"/>
              <a:t>Older adults is the term usually referring to people over the age of 65.</a:t>
            </a:r>
          </a:p>
          <a:p>
            <a:pPr marL="0" indent="0">
              <a:buNone/>
            </a:pPr>
            <a:endParaRPr lang="en-GB" sz="2000" dirty="0"/>
          </a:p>
          <a:p>
            <a:pPr marL="0" indent="0">
              <a:buNone/>
            </a:pPr>
            <a:r>
              <a:rPr lang="en-GB" sz="2000" dirty="0"/>
              <a:t>Requirements for energy gradually decrease after the age of 65 as activity level falls.</a:t>
            </a:r>
          </a:p>
          <a:p>
            <a:pPr marL="0" indent="0">
              <a:buNone/>
            </a:pPr>
            <a:endParaRPr lang="en-GB" sz="2000" dirty="0"/>
          </a:p>
          <a:p>
            <a:pPr marL="0" indent="0">
              <a:buNone/>
            </a:pPr>
            <a:r>
              <a:rPr lang="en-GB" sz="2000" dirty="0"/>
              <a:t>For more information, visit </a:t>
            </a:r>
            <a:r>
              <a:rPr lang="en-GB" sz="2000" dirty="0">
                <a:hlinkClick r:id="rId2"/>
              </a:rPr>
              <a:t>Older people - British Nutrition Foundation</a:t>
            </a:r>
            <a:r>
              <a:rPr lang="en-GB" sz="2000" dirty="0"/>
              <a:t>.</a:t>
            </a:r>
          </a:p>
          <a:p>
            <a:pPr marL="0" indent="0">
              <a:buNone/>
            </a:pPr>
            <a:endParaRPr lang="en-US" sz="20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853" y="1782482"/>
            <a:ext cx="3020239" cy="4525022"/>
          </a:xfrm>
          <a:prstGeom prst="rect">
            <a:avLst/>
          </a:prstGeom>
        </p:spPr>
      </p:pic>
    </p:spTree>
    <p:extLst>
      <p:ext uri="{BB962C8B-B14F-4D97-AF65-F5344CB8AC3E}">
        <p14:creationId xmlns:p14="http://schemas.microsoft.com/office/powerpoint/2010/main" val="986845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Older adults</a:t>
            </a:r>
            <a:br>
              <a:rPr lang="en-US" dirty="0"/>
            </a:br>
            <a:endParaRPr lang="en-US" dirty="0"/>
          </a:p>
        </p:txBody>
      </p:sp>
      <p:sp>
        <p:nvSpPr>
          <p:cNvPr id="3" name="Subtitle 2"/>
          <p:cNvSpPr>
            <a:spLocks noGrp="1"/>
          </p:cNvSpPr>
          <p:nvPr>
            <p:ph type="subTitle" idx="1"/>
          </p:nvPr>
        </p:nvSpPr>
        <p:spPr>
          <a:xfrm>
            <a:off x="1169276" y="2571092"/>
            <a:ext cx="5590753" cy="3600000"/>
          </a:xfrm>
        </p:spPr>
        <p:txBody>
          <a:bodyPr/>
          <a:lstStyle/>
          <a:p>
            <a:pPr marL="0" indent="0">
              <a:buNone/>
            </a:pPr>
            <a:r>
              <a:rPr lang="en-GB" sz="2000" dirty="0"/>
              <a:t>Older people may eat less for different reasons, for example:</a:t>
            </a:r>
          </a:p>
          <a:p>
            <a:r>
              <a:rPr lang="en-GB" sz="2000" dirty="0"/>
              <a:t>difficulty in chewing and swallowing;</a:t>
            </a:r>
          </a:p>
          <a:p>
            <a:r>
              <a:rPr lang="en-GB" sz="2000" dirty="0"/>
              <a:t>dental problems;</a:t>
            </a:r>
          </a:p>
          <a:p>
            <a:r>
              <a:rPr lang="en-GB" sz="2000" dirty="0"/>
              <a:t>changes in sense of smell and taste;</a:t>
            </a:r>
          </a:p>
          <a:p>
            <a:r>
              <a:rPr lang="en-GB" sz="2000" dirty="0"/>
              <a:t>difficulty in shopping, preparing and cooking food;</a:t>
            </a:r>
          </a:p>
          <a:p>
            <a:r>
              <a:rPr lang="en-GB" sz="2000" dirty="0"/>
              <a:t>living alone;</a:t>
            </a:r>
          </a:p>
          <a:p>
            <a:r>
              <a:rPr lang="en-GB" sz="2000" dirty="0"/>
              <a:t>financial problems;</a:t>
            </a:r>
          </a:p>
          <a:p>
            <a:r>
              <a:rPr lang="en-GB" sz="2000" dirty="0"/>
              <a:t>illness.</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17673" y="3189335"/>
            <a:ext cx="4152529" cy="2769736"/>
          </a:xfrm>
          <a:prstGeom prst="rect">
            <a:avLst/>
          </a:prstGeom>
        </p:spPr>
      </p:pic>
    </p:spTree>
    <p:extLst>
      <p:ext uri="{BB962C8B-B14F-4D97-AF65-F5344CB8AC3E}">
        <p14:creationId xmlns:p14="http://schemas.microsoft.com/office/powerpoint/2010/main" val="986845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Older adults</a:t>
            </a:r>
            <a:br>
              <a:rPr lang="en-US" dirty="0"/>
            </a:br>
            <a:endParaRPr lang="en-US" dirty="0"/>
          </a:p>
        </p:txBody>
      </p:sp>
      <p:sp>
        <p:nvSpPr>
          <p:cNvPr id="3" name="Subtitle 2"/>
          <p:cNvSpPr>
            <a:spLocks noGrp="1"/>
          </p:cNvSpPr>
          <p:nvPr>
            <p:ph type="subTitle" idx="1"/>
          </p:nvPr>
        </p:nvSpPr>
        <p:spPr>
          <a:xfrm>
            <a:off x="1169276" y="2571092"/>
            <a:ext cx="6761066" cy="3600000"/>
          </a:xfrm>
        </p:spPr>
        <p:txBody>
          <a:bodyPr/>
          <a:lstStyle/>
          <a:p>
            <a:pPr marL="0" indent="0">
              <a:lnSpc>
                <a:spcPct val="150000"/>
              </a:lnSpc>
              <a:buNone/>
              <a:defRPr/>
            </a:pPr>
            <a:r>
              <a:rPr lang="en-GB" sz="2000" dirty="0"/>
              <a:t>To maintain good health, it is important that older adults:</a:t>
            </a:r>
          </a:p>
          <a:p>
            <a:pPr>
              <a:lnSpc>
                <a:spcPct val="150000"/>
              </a:lnSpc>
              <a:buFont typeface="Arial" pitchFamily="34" charset="0"/>
              <a:buChar char="•"/>
              <a:defRPr/>
            </a:pPr>
            <a:r>
              <a:rPr lang="en-GB" sz="2000" dirty="0"/>
              <a:t>enjoy their food;</a:t>
            </a:r>
          </a:p>
          <a:p>
            <a:pPr>
              <a:lnSpc>
                <a:spcPct val="150000"/>
              </a:lnSpc>
              <a:buFont typeface="Arial" pitchFamily="34" charset="0"/>
              <a:buChar char="•"/>
              <a:defRPr/>
            </a:pPr>
            <a:r>
              <a:rPr lang="en-GB" sz="2000" dirty="0"/>
              <a:t>keep active;</a:t>
            </a:r>
          </a:p>
          <a:p>
            <a:pPr>
              <a:lnSpc>
                <a:spcPct val="150000"/>
              </a:lnSpc>
              <a:buFont typeface="Arial" pitchFamily="34" charset="0"/>
              <a:buChar char="•"/>
              <a:defRPr/>
            </a:pPr>
            <a:r>
              <a:rPr lang="en-GB" sz="2000" dirty="0"/>
              <a:t>have adequate nutrient;</a:t>
            </a:r>
          </a:p>
          <a:p>
            <a:pPr>
              <a:lnSpc>
                <a:spcPct val="150000"/>
              </a:lnSpc>
              <a:defRPr/>
            </a:pPr>
            <a:r>
              <a:rPr lang="en-GB" sz="2000" dirty="0"/>
              <a:t>intakes.</a:t>
            </a:r>
          </a:p>
          <a:p>
            <a:pPr marL="0" indent="0">
              <a:buNone/>
              <a:defRPr/>
            </a:pPr>
            <a:r>
              <a:rPr lang="en-GB" sz="2000" dirty="0"/>
              <a:t>Older adults should adopt a healthy, balanced diet to maintain health. It is also important they keep hydrated by drinking plenty of fluid. Even minor dehydration may lead to health problems.</a:t>
            </a: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30342" y="2760325"/>
            <a:ext cx="3798916" cy="2533877"/>
          </a:xfrm>
          <a:prstGeom prst="rect">
            <a:avLst/>
          </a:prstGeom>
        </p:spPr>
      </p:pic>
    </p:spTree>
    <p:extLst>
      <p:ext uri="{BB962C8B-B14F-4D97-AF65-F5344CB8AC3E}">
        <p14:creationId xmlns:p14="http://schemas.microsoft.com/office/powerpoint/2010/main" val="986845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Older adults</a:t>
            </a:r>
          </a:p>
        </p:txBody>
      </p:sp>
      <p:sp>
        <p:nvSpPr>
          <p:cNvPr id="3" name="Subtitle 2"/>
          <p:cNvSpPr>
            <a:spLocks noGrp="1"/>
          </p:cNvSpPr>
          <p:nvPr>
            <p:ph type="subTitle" idx="1"/>
          </p:nvPr>
        </p:nvSpPr>
        <p:spPr>
          <a:xfrm>
            <a:off x="1169276" y="2571092"/>
            <a:ext cx="7522967" cy="3600000"/>
          </a:xfrm>
        </p:spPr>
        <p:txBody>
          <a:bodyPr/>
          <a:lstStyle/>
          <a:p>
            <a:pPr marL="0" indent="0">
              <a:buNone/>
              <a:defRPr/>
            </a:pPr>
            <a:r>
              <a:rPr lang="en-GB" sz="2000" dirty="0"/>
              <a:t>After menopause (when menstruation stops), women lose bone strength at an increased rate. Having a great peak bone mass (PBM) in early adulthood helps adults to start from a higher point from which bones will be lost during the ageing process. </a:t>
            </a:r>
          </a:p>
          <a:p>
            <a:pPr marL="0" indent="0">
              <a:buNone/>
              <a:defRPr/>
            </a:pPr>
            <a:endParaRPr lang="en-GB" sz="1100" dirty="0"/>
          </a:p>
          <a:p>
            <a:pPr marL="0" indent="0">
              <a:buNone/>
              <a:defRPr/>
            </a:pPr>
            <a:r>
              <a:rPr lang="en-GB" sz="2000" dirty="0"/>
              <a:t>Older adults should have plenty of calcium intake from the diet, but also remain active and have adequate vitamin D from foods, or through the action of sunlight on the skin. </a:t>
            </a:r>
          </a:p>
          <a:p>
            <a:pPr marL="0" indent="0">
              <a:buNone/>
              <a:defRPr/>
            </a:pPr>
            <a:endParaRPr lang="en-GB" sz="2000" dirty="0"/>
          </a:p>
          <a:p>
            <a:pPr marL="0" indent="0">
              <a:buNone/>
              <a:defRPr/>
            </a:pPr>
            <a:r>
              <a:rPr lang="en-GB" sz="2000" dirty="0"/>
              <a:t>Adults over 65 years who are housebound should take a daily supplement of vitamin D as skin synthesis of this vitamin requires sunshine.</a:t>
            </a:r>
          </a:p>
        </p:txBody>
      </p:sp>
      <p:pic>
        <p:nvPicPr>
          <p:cNvPr id="2050" name="Picture 2" descr="Free Pill Yellow photo and picture">
            <a:extLst>
              <a:ext uri="{FF2B5EF4-FFF2-40B4-BE49-F238E27FC236}">
                <a16:creationId xmlns:a16="http://schemas.microsoft.com/office/drawing/2014/main" id="{DEEECA9B-3EB4-0C5D-CC8E-789421B0E48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57436" y="3263470"/>
            <a:ext cx="3347478" cy="221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808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Summary</a:t>
            </a:r>
          </a:p>
        </p:txBody>
      </p:sp>
      <p:sp>
        <p:nvSpPr>
          <p:cNvPr id="3" name="Subtitle 2"/>
          <p:cNvSpPr>
            <a:spLocks noGrp="1"/>
          </p:cNvSpPr>
          <p:nvPr>
            <p:ph type="subTitle" idx="1"/>
          </p:nvPr>
        </p:nvSpPr>
        <p:spPr>
          <a:xfrm>
            <a:off x="1169276" y="2571092"/>
            <a:ext cx="5541767" cy="3600000"/>
          </a:xfrm>
        </p:spPr>
        <p:txBody>
          <a:bodyPr/>
          <a:lstStyle/>
          <a:p>
            <a:pPr marL="0" indent="0">
              <a:buNone/>
            </a:pPr>
            <a:r>
              <a:rPr lang="en-GB" sz="2000" dirty="0"/>
              <a:t>There are various key stages in life of importance nutritionally: pregnancy, infancy, childhood, adolescence, adulthood and older adulthood.</a:t>
            </a:r>
          </a:p>
          <a:p>
            <a:pPr marL="0" indent="0">
              <a:buNone/>
            </a:pPr>
            <a:endParaRPr lang="en-GB" sz="2000" dirty="0"/>
          </a:p>
          <a:p>
            <a:pPr marL="0" indent="0">
              <a:buNone/>
            </a:pPr>
            <a:r>
              <a:rPr lang="en-GB" sz="2000" dirty="0"/>
              <a:t>Differing amounts of energy and nutrients are required at different life stages.</a:t>
            </a:r>
          </a:p>
          <a:p>
            <a:pPr marL="0" indent="0">
              <a:buNone/>
            </a:pPr>
            <a:endParaRPr lang="en-GB" sz="2000" dirty="0"/>
          </a:p>
          <a:p>
            <a:pPr marL="0" indent="0">
              <a:buNone/>
            </a:pPr>
            <a:r>
              <a:rPr lang="en-GB" sz="2000" dirty="0"/>
              <a:t>It is important to maintain a healthy weight throughout life by eating a healthy diet and taking regular physical activity.</a:t>
            </a:r>
          </a:p>
          <a:p>
            <a:pPr marL="0" indent="0">
              <a:buNone/>
            </a:pPr>
            <a:endParaRPr lang="en-US" sz="2000" dirty="0"/>
          </a:p>
        </p:txBody>
      </p:sp>
      <p:pic>
        <p:nvPicPr>
          <p:cNvPr id="1026" name="Picture 2" descr="Free Friendship Day Black Women photo and picture">
            <a:extLst>
              <a:ext uri="{FF2B5EF4-FFF2-40B4-BE49-F238E27FC236}">
                <a16:creationId xmlns:a16="http://schemas.microsoft.com/office/drawing/2014/main" id="{5F8FC0A4-FBC9-9CAC-A126-BCCDF857719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41518" y="2413747"/>
            <a:ext cx="513953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808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Quiz- Kahoot</a:t>
            </a:r>
            <a:br>
              <a:rPr lang="en-US" dirty="0"/>
            </a:br>
            <a:endParaRPr lang="en-US" dirty="0"/>
          </a:p>
        </p:txBody>
      </p:sp>
      <p:sp>
        <p:nvSpPr>
          <p:cNvPr id="3" name="Subtitle 2"/>
          <p:cNvSpPr>
            <a:spLocks noGrp="1"/>
          </p:cNvSpPr>
          <p:nvPr>
            <p:ph type="subTitle" idx="1"/>
          </p:nvPr>
        </p:nvSpPr>
        <p:spPr/>
        <p:txBody>
          <a:bodyPr/>
          <a:lstStyle/>
          <a:p>
            <a:pPr marL="0" indent="0">
              <a:spcBef>
                <a:spcPct val="0"/>
              </a:spcBef>
              <a:buNone/>
            </a:pPr>
            <a:r>
              <a:rPr lang="en-US" altLang="en-US" sz="2000" dirty="0"/>
              <a:t>Open the link below on the main screen and get students to log onto kahoot.it on their tablets or smartphones. </a:t>
            </a:r>
          </a:p>
          <a:p>
            <a:pPr marL="0" indent="0">
              <a:spcBef>
                <a:spcPct val="0"/>
              </a:spcBef>
              <a:buNone/>
            </a:pPr>
            <a:endParaRPr lang="en-US" altLang="en-US" sz="2000" dirty="0"/>
          </a:p>
          <a:p>
            <a:pPr marL="0" indent="0">
              <a:spcBef>
                <a:spcPct val="0"/>
              </a:spcBef>
              <a:buNone/>
            </a:pPr>
            <a:r>
              <a:rPr lang="en-US" altLang="en-US" sz="2000" dirty="0"/>
              <a:t>They can then enter the code (that will come up on the main screen when you start the game) and their own nickname. </a:t>
            </a:r>
          </a:p>
          <a:p>
            <a:pPr marL="0" indent="0">
              <a:spcBef>
                <a:spcPct val="0"/>
              </a:spcBef>
              <a:buNone/>
            </a:pPr>
            <a:endParaRPr lang="en-US" altLang="en-US" sz="2000" dirty="0"/>
          </a:p>
          <a:p>
            <a:pPr marL="0" indent="0">
              <a:spcBef>
                <a:spcPct val="0"/>
              </a:spcBef>
              <a:buNone/>
            </a:pPr>
            <a:r>
              <a:rPr lang="en-US" altLang="en-US" sz="2000" dirty="0"/>
              <a:t>They can then play along with the quiz choosing the multiple choice answers that correspond with the questions on the main screen. There will then be a leaderboard of the scores after each question and at the end. </a:t>
            </a:r>
          </a:p>
          <a:p>
            <a:pPr marL="0" indent="0">
              <a:spcBef>
                <a:spcPct val="0"/>
              </a:spcBef>
              <a:buNone/>
            </a:pPr>
            <a:endParaRPr lang="en-US" altLang="en-US" sz="2000" dirty="0">
              <a:hlinkClick r:id="rId2"/>
            </a:endParaRPr>
          </a:p>
          <a:p>
            <a:pPr marL="0" indent="0">
              <a:spcBef>
                <a:spcPct val="0"/>
              </a:spcBef>
              <a:buNone/>
            </a:pPr>
            <a:r>
              <a:rPr lang="en-GB" sz="2000" b="1" dirty="0">
                <a:hlinkClick r:id="rId3"/>
              </a:rPr>
              <a:t>https://create.kahoot.it/share/nutritional-needs-throughout-life-extension/6239e0c9-9407-4893-b13c-5c0c857ef147</a:t>
            </a:r>
            <a:r>
              <a:rPr lang="en-GB" sz="2000" b="1" dirty="0"/>
              <a:t> </a:t>
            </a:r>
            <a:endParaRPr lang="en-US" sz="2000" b="1" dirty="0"/>
          </a:p>
        </p:txBody>
      </p:sp>
    </p:spTree>
    <p:extLst>
      <p:ext uri="{BB962C8B-B14F-4D97-AF65-F5344CB8AC3E}">
        <p14:creationId xmlns:p14="http://schemas.microsoft.com/office/powerpoint/2010/main" val="3444844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Conception and early pregnancy – folate/folic acid</a:t>
            </a:r>
            <a:endParaRPr lang="en-US" dirty="0"/>
          </a:p>
        </p:txBody>
      </p:sp>
      <p:sp>
        <p:nvSpPr>
          <p:cNvPr id="3" name="Subtitle 2"/>
          <p:cNvSpPr>
            <a:spLocks noGrp="1"/>
          </p:cNvSpPr>
          <p:nvPr>
            <p:ph type="subTitle" idx="1"/>
          </p:nvPr>
        </p:nvSpPr>
        <p:spPr>
          <a:xfrm>
            <a:off x="1169276" y="2571092"/>
            <a:ext cx="7334644" cy="3600000"/>
          </a:xfrm>
        </p:spPr>
        <p:txBody>
          <a:bodyPr/>
          <a:lstStyle/>
          <a:p>
            <a:pPr marL="0" indent="0">
              <a:buNone/>
            </a:pPr>
            <a:endParaRPr lang="en-US" sz="2000" dirty="0"/>
          </a:p>
          <a:p>
            <a:pPr marL="0" indent="0">
              <a:buNone/>
            </a:pPr>
            <a:r>
              <a:rPr lang="en-GB" sz="2000" dirty="0"/>
              <a:t>Folic acid is the synthetic form of the B vitamin, folate (vitamin B9). It is needed for rapid cell division and growth in the foetus that takes place during pregnancy. </a:t>
            </a:r>
          </a:p>
          <a:p>
            <a:pPr marL="0" indent="0">
              <a:buNone/>
            </a:pPr>
            <a:endParaRPr lang="en-GB" sz="2000" dirty="0"/>
          </a:p>
          <a:p>
            <a:pPr marL="0" indent="0">
              <a:buNone/>
            </a:pPr>
            <a:r>
              <a:rPr lang="en-GB" sz="2000" dirty="0"/>
              <a:t>Folate has been shown to reduce the chance of neural tube defects (NTD), such as spina bifida, in the unborn baby. Foods that are good sources of folate include green leafy vegetables, oranges, bananas, bread and fortified breakfast cereals.</a:t>
            </a:r>
          </a:p>
          <a:p>
            <a:pPr marL="0" indent="0">
              <a:buNone/>
            </a:pPr>
            <a:endParaRPr lang="en-US" sz="20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95113" y="2985654"/>
            <a:ext cx="3048000" cy="3048000"/>
          </a:xfrm>
          <a:prstGeom prst="rect">
            <a:avLst/>
          </a:prstGeom>
        </p:spPr>
      </p:pic>
    </p:spTree>
    <p:extLst>
      <p:ext uri="{BB962C8B-B14F-4D97-AF65-F5344CB8AC3E}">
        <p14:creationId xmlns:p14="http://schemas.microsoft.com/office/powerpoint/2010/main" val="3129824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Nutritional needs through life </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A240E4F8-8424-9155-15B4-AE0F88CD7260}"/>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Conception and early pregnancy – folate/folic acid</a:t>
            </a:r>
            <a:endParaRPr lang="en-US" dirty="0"/>
          </a:p>
        </p:txBody>
      </p:sp>
      <p:sp>
        <p:nvSpPr>
          <p:cNvPr id="3" name="Subtitle 2"/>
          <p:cNvSpPr>
            <a:spLocks noGrp="1"/>
          </p:cNvSpPr>
          <p:nvPr>
            <p:ph type="subTitle" idx="1"/>
          </p:nvPr>
        </p:nvSpPr>
        <p:spPr>
          <a:xfrm>
            <a:off x="1169276" y="2571092"/>
            <a:ext cx="7101888" cy="3600000"/>
          </a:xfrm>
        </p:spPr>
        <p:txBody>
          <a:bodyPr/>
          <a:lstStyle/>
          <a:p>
            <a:pPr marL="0" indent="0">
              <a:buNone/>
            </a:pPr>
            <a:endParaRPr lang="en-US" sz="2000" dirty="0"/>
          </a:p>
          <a:p>
            <a:pPr marL="0" indent="0">
              <a:spcBef>
                <a:spcPct val="0"/>
              </a:spcBef>
              <a:buNone/>
            </a:pPr>
            <a:r>
              <a:rPr lang="en-GB" altLang="en-US" sz="2000" dirty="0"/>
              <a:t>Women who are trying to become pregnant, or who are pregnant, are recommended to take a 400 microgram (</a:t>
            </a:r>
            <a:r>
              <a:rPr lang="el-GR" altLang="en-US" sz="2000" dirty="0"/>
              <a:t>μ</a:t>
            </a:r>
            <a:r>
              <a:rPr lang="en-GB" altLang="en-US" sz="2000" dirty="0"/>
              <a:t>g) supplement of folic acid every day. Women who are at a higher risk of </a:t>
            </a:r>
            <a:r>
              <a:rPr lang="en-GB" sz="2000" dirty="0"/>
              <a:t>neural tube defects</a:t>
            </a:r>
            <a:r>
              <a:rPr lang="en-GB" altLang="en-US" sz="2000" dirty="0"/>
              <a:t> (NTDs) may need to take higher doses as prescribed by their doctors.</a:t>
            </a:r>
          </a:p>
          <a:p>
            <a:pPr marL="0" indent="0">
              <a:spcBef>
                <a:spcPct val="0"/>
              </a:spcBef>
              <a:buNone/>
            </a:pPr>
            <a:endParaRPr lang="en-GB" altLang="en-US" sz="2000" dirty="0"/>
          </a:p>
          <a:p>
            <a:pPr marL="0" indent="0">
              <a:spcBef>
                <a:spcPct val="0"/>
              </a:spcBef>
              <a:buNone/>
            </a:pPr>
            <a:r>
              <a:rPr lang="en-GB" altLang="en-US" sz="2000" dirty="0"/>
              <a:t>They should start </a:t>
            </a:r>
            <a:r>
              <a:rPr lang="en-GB" sz="2000" dirty="0"/>
              <a:t>while they're trying to get pregnant </a:t>
            </a:r>
            <a:r>
              <a:rPr lang="en-GB" altLang="en-US" sz="2000" dirty="0"/>
              <a:t>until at least the 12th week of pregnancy. This is because it is difficult to achieve the extra folate needed through diet alone. </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28810" y="2317663"/>
            <a:ext cx="2741134" cy="4106858"/>
          </a:xfrm>
          <a:prstGeom prst="rect">
            <a:avLst/>
          </a:prstGeom>
        </p:spPr>
      </p:pic>
    </p:spTree>
    <p:extLst>
      <p:ext uri="{BB962C8B-B14F-4D97-AF65-F5344CB8AC3E}">
        <p14:creationId xmlns:p14="http://schemas.microsoft.com/office/powerpoint/2010/main" val="312982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During pregnancy</a:t>
            </a:r>
          </a:p>
        </p:txBody>
      </p:sp>
      <p:sp>
        <p:nvSpPr>
          <p:cNvPr id="3" name="Subtitle 2"/>
          <p:cNvSpPr>
            <a:spLocks noGrp="1"/>
          </p:cNvSpPr>
          <p:nvPr>
            <p:ph type="subTitle" idx="1"/>
          </p:nvPr>
        </p:nvSpPr>
        <p:spPr>
          <a:xfrm>
            <a:off x="1169276" y="2571092"/>
            <a:ext cx="6877444" cy="3600000"/>
          </a:xfrm>
        </p:spPr>
        <p:txBody>
          <a:bodyPr/>
          <a:lstStyle/>
          <a:p>
            <a:pPr marL="0" indent="0">
              <a:buNone/>
              <a:defRPr/>
            </a:pPr>
            <a:r>
              <a:rPr lang="en-GB" sz="2000" dirty="0"/>
              <a:t>During pregnancy, some extra nutrients are needed (mainly in the last three months) to:</a:t>
            </a:r>
          </a:p>
          <a:p>
            <a:pPr>
              <a:defRPr/>
            </a:pPr>
            <a:endParaRPr lang="en-GB" sz="2000" dirty="0"/>
          </a:p>
          <a:p>
            <a:pPr>
              <a:buFont typeface="Arial" pitchFamily="34" charset="0"/>
              <a:buChar char="•"/>
              <a:defRPr/>
            </a:pPr>
            <a:r>
              <a:rPr lang="en-GB" sz="2000" dirty="0"/>
              <a:t>help the development of the uterus, placenta and other tissues;</a:t>
            </a:r>
          </a:p>
          <a:p>
            <a:pPr>
              <a:buFont typeface="Arial" pitchFamily="34" charset="0"/>
              <a:buChar char="•"/>
              <a:defRPr/>
            </a:pPr>
            <a:r>
              <a:rPr lang="en-US" sz="2000" dirty="0"/>
              <a:t>meet the needs of the growing </a:t>
            </a:r>
            <a:r>
              <a:rPr lang="en-GB" sz="2000" dirty="0"/>
              <a:t>foetus</a:t>
            </a:r>
            <a:r>
              <a:rPr lang="en-US" sz="2000" dirty="0"/>
              <a:t>;</a:t>
            </a:r>
          </a:p>
          <a:p>
            <a:pPr>
              <a:buFont typeface="Arial" pitchFamily="34" charset="0"/>
              <a:buChar char="•"/>
              <a:defRPr/>
            </a:pPr>
            <a:r>
              <a:rPr lang="en-US" sz="2000" dirty="0"/>
              <a:t>lay down stores of nutrients and energy (as fat) for the growth of the foe</a:t>
            </a:r>
            <a:r>
              <a:rPr lang="en-GB" sz="2000" dirty="0"/>
              <a:t>t</a:t>
            </a:r>
            <a:r>
              <a:rPr lang="en-US" sz="2000" dirty="0"/>
              <a:t>us and in the mother for lactation.</a:t>
            </a:r>
            <a:endParaRPr lang="en-GB" sz="2000" b="1" dirty="0"/>
          </a:p>
          <a:p>
            <a:pPr marL="0" indent="0">
              <a:buNone/>
            </a:pP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64712" y="2018607"/>
            <a:ext cx="2932038" cy="4402460"/>
          </a:xfrm>
          <a:prstGeom prst="rect">
            <a:avLst/>
          </a:prstGeom>
        </p:spPr>
      </p:pic>
    </p:spTree>
    <p:extLst>
      <p:ext uri="{BB962C8B-B14F-4D97-AF65-F5344CB8AC3E}">
        <p14:creationId xmlns:p14="http://schemas.microsoft.com/office/powerpoint/2010/main" val="3129824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During pregnancy</a:t>
            </a:r>
          </a:p>
        </p:txBody>
      </p:sp>
      <p:sp>
        <p:nvSpPr>
          <p:cNvPr id="3" name="Subtitle 2"/>
          <p:cNvSpPr>
            <a:spLocks noGrp="1"/>
          </p:cNvSpPr>
          <p:nvPr>
            <p:ph type="subTitle" idx="1"/>
          </p:nvPr>
        </p:nvSpPr>
        <p:spPr>
          <a:xfrm>
            <a:off x="1169276" y="2571092"/>
            <a:ext cx="6071109" cy="3600000"/>
          </a:xfrm>
        </p:spPr>
        <p:txBody>
          <a:bodyPr/>
          <a:lstStyle/>
          <a:p>
            <a:pPr marL="0" indent="0">
              <a:buNone/>
              <a:defRPr/>
            </a:pPr>
            <a:r>
              <a:rPr lang="en-US" sz="2000" dirty="0"/>
              <a:t>During the first 6 months of pregnancy, most women do not need to eat more than normal. </a:t>
            </a:r>
          </a:p>
          <a:p>
            <a:pPr marL="0" indent="0">
              <a:buNone/>
              <a:defRPr/>
            </a:pPr>
            <a:endParaRPr lang="en-US" sz="2000" dirty="0"/>
          </a:p>
          <a:p>
            <a:pPr marL="0" indent="0">
              <a:buNone/>
              <a:defRPr/>
            </a:pPr>
            <a:r>
              <a:rPr lang="en-US" sz="2000" dirty="0"/>
              <a:t>The body becomes more efficient at absorbing and using nutrients from food. </a:t>
            </a:r>
          </a:p>
          <a:p>
            <a:pPr marL="0" indent="0">
              <a:buNone/>
              <a:defRPr/>
            </a:pPr>
            <a:endParaRPr lang="en-US" sz="2000" dirty="0"/>
          </a:p>
          <a:p>
            <a:pPr marL="0" indent="0">
              <a:buNone/>
              <a:defRPr/>
            </a:pPr>
            <a:r>
              <a:rPr lang="en-GB" sz="2000" dirty="0"/>
              <a:t>The dietary reference value for energy intake during pregnancy in the UK is an</a:t>
            </a:r>
            <a:r>
              <a:rPr lang="en-GB" sz="2000" b="1" dirty="0"/>
              <a:t> extra 200 kcal/day during the third trimester only</a:t>
            </a:r>
            <a:r>
              <a:rPr lang="en-GB" sz="2000" dirty="0"/>
              <a:t>.</a:t>
            </a: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89025" y="3506569"/>
            <a:ext cx="4024959" cy="2664523"/>
          </a:xfrm>
          <a:prstGeom prst="rect">
            <a:avLst/>
          </a:prstGeom>
        </p:spPr>
      </p:pic>
    </p:spTree>
    <p:extLst>
      <p:ext uri="{BB962C8B-B14F-4D97-AF65-F5344CB8AC3E}">
        <p14:creationId xmlns:p14="http://schemas.microsoft.com/office/powerpoint/2010/main" val="3129824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Weight gain during pregnancy</a:t>
            </a:r>
          </a:p>
        </p:txBody>
      </p:sp>
      <p:sp>
        <p:nvSpPr>
          <p:cNvPr id="3" name="Subtitle 2"/>
          <p:cNvSpPr>
            <a:spLocks noGrp="1"/>
          </p:cNvSpPr>
          <p:nvPr>
            <p:ph type="subTitle" idx="1"/>
          </p:nvPr>
        </p:nvSpPr>
        <p:spPr>
          <a:xfrm>
            <a:off x="1169276" y="2571092"/>
            <a:ext cx="7251710" cy="3600000"/>
          </a:xfrm>
        </p:spPr>
        <p:txBody>
          <a:bodyPr/>
          <a:lstStyle/>
          <a:p>
            <a:pPr marL="0" indent="0">
              <a:spcBef>
                <a:spcPct val="0"/>
              </a:spcBef>
              <a:buNone/>
            </a:pPr>
            <a:r>
              <a:rPr lang="en-US" altLang="en-US" sz="2000" dirty="0"/>
              <a:t>The total weight gain will be about 10-12.5kg over the full term </a:t>
            </a:r>
            <a:r>
              <a:rPr lang="en-GB" sz="2000" dirty="0"/>
              <a:t>putting on most of the weight after week 20.</a:t>
            </a:r>
            <a:r>
              <a:rPr lang="en-US" sz="2000" dirty="0"/>
              <a:t> However, w</a:t>
            </a:r>
            <a:r>
              <a:rPr lang="en-GB" sz="2000" dirty="0"/>
              <a:t>eight gain in pregnancy varies greatly and the appropriate amount of weight gain for a woman depends on her weight prior to pregnancy.</a:t>
            </a:r>
          </a:p>
          <a:p>
            <a:pPr marL="0" indent="0">
              <a:spcBef>
                <a:spcPct val="0"/>
              </a:spcBef>
              <a:buNone/>
            </a:pPr>
            <a:endParaRPr lang="en-GB" altLang="en-US" sz="2000" dirty="0"/>
          </a:p>
          <a:p>
            <a:pPr marL="0" indent="0">
              <a:spcBef>
                <a:spcPct val="0"/>
              </a:spcBef>
              <a:buNone/>
            </a:pPr>
            <a:endParaRPr lang="en-US" altLang="en-US" sz="2000" dirty="0"/>
          </a:p>
          <a:p>
            <a:pPr marL="0" indent="0">
              <a:spcBef>
                <a:spcPct val="0"/>
              </a:spcBef>
              <a:buNone/>
            </a:pPr>
            <a:r>
              <a:rPr lang="en-US" altLang="en-US" sz="2000" b="1" dirty="0"/>
              <a:t>Did you know?</a:t>
            </a:r>
          </a:p>
          <a:p>
            <a:pPr marL="0" indent="0">
              <a:spcBef>
                <a:spcPct val="0"/>
              </a:spcBef>
              <a:buNone/>
            </a:pPr>
            <a:endParaRPr lang="en-US" altLang="en-US" sz="2000" b="1" dirty="0"/>
          </a:p>
          <a:p>
            <a:pPr marL="0" indent="0">
              <a:spcBef>
                <a:spcPct val="0"/>
              </a:spcBef>
              <a:buNone/>
            </a:pPr>
            <a:r>
              <a:rPr lang="en-US" altLang="en-US" sz="2000" dirty="0"/>
              <a:t>Gaining too much weight can raise the mother’s blood pressure and increase her risk of being overweight or having diabetes.</a:t>
            </a:r>
          </a:p>
          <a:p>
            <a:pPr marL="0" indent="0">
              <a:buNone/>
            </a:pPr>
            <a:endParaRPr lang="en-US" sz="2000" dirty="0"/>
          </a:p>
        </p:txBody>
      </p:sp>
      <p:pic>
        <p:nvPicPr>
          <p:cNvPr id="1026" name="Picture 2" descr="C:\Users\AWhite\Downloads\shutterstock_72785297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633637" y="2945219"/>
            <a:ext cx="3241602" cy="335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824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to avoid during pregnancy</a:t>
            </a:r>
            <a:endParaRPr lang="en-US" dirty="0"/>
          </a:p>
        </p:txBody>
      </p:sp>
      <p:sp>
        <p:nvSpPr>
          <p:cNvPr id="3" name="Subtitle 2"/>
          <p:cNvSpPr>
            <a:spLocks noGrp="1"/>
          </p:cNvSpPr>
          <p:nvPr>
            <p:ph type="subTitle" idx="1"/>
          </p:nvPr>
        </p:nvSpPr>
        <p:spPr/>
        <p:txBody>
          <a:bodyPr/>
          <a:lstStyle/>
          <a:p>
            <a:pPr marL="0" indent="0">
              <a:buNone/>
              <a:defRPr/>
            </a:pPr>
            <a:r>
              <a:rPr lang="en-US" sz="2000" dirty="0"/>
              <a:t>Too much </a:t>
            </a:r>
            <a:r>
              <a:rPr lang="en-US" sz="2000" b="1" dirty="0"/>
              <a:t>vitamin A </a:t>
            </a:r>
            <a:r>
              <a:rPr lang="en-US" sz="2000" dirty="0"/>
              <a:t>during early pregnancy has been linked to birth defects. Vitamin A rich foods include liver and liver products, such as </a:t>
            </a:r>
            <a:r>
              <a:rPr lang="en-GB" sz="2000" dirty="0"/>
              <a:t>pâté, vitamin A </a:t>
            </a:r>
            <a:r>
              <a:rPr lang="en-US" sz="2000" dirty="0"/>
              <a:t>supplements and fish liver oils. </a:t>
            </a:r>
          </a:p>
          <a:p>
            <a:pPr marL="0" indent="0">
              <a:buNone/>
              <a:defRPr/>
            </a:pPr>
            <a:endParaRPr lang="en-US" sz="1100" dirty="0"/>
          </a:p>
          <a:p>
            <a:pPr marL="0" indent="0">
              <a:buNone/>
              <a:defRPr/>
            </a:pPr>
            <a:r>
              <a:rPr lang="en-GB" sz="2000" b="1" dirty="0"/>
              <a:t>Unpasteurised</a:t>
            </a:r>
            <a:r>
              <a:rPr lang="en-US" sz="2000" b="1" dirty="0"/>
              <a:t> and soft cheese</a:t>
            </a:r>
            <a:r>
              <a:rPr lang="en-US" sz="2000" dirty="0"/>
              <a:t>, such as Brie and Camembert, may be contaminated by </a:t>
            </a:r>
            <a:r>
              <a:rPr lang="en-US" sz="2000" i="1" dirty="0"/>
              <a:t>Listeria</a:t>
            </a:r>
            <a:r>
              <a:rPr lang="en-US" sz="2000" dirty="0"/>
              <a:t>, which can cause a miscarriage or cause illness in the baby, so should not be consumed.</a:t>
            </a:r>
          </a:p>
          <a:p>
            <a:pPr marL="0" indent="0">
              <a:buNone/>
              <a:defRPr/>
            </a:pPr>
            <a:endParaRPr lang="en-US" sz="900" dirty="0"/>
          </a:p>
          <a:p>
            <a:pPr marL="0" indent="0">
              <a:buNone/>
              <a:defRPr/>
            </a:pPr>
            <a:r>
              <a:rPr lang="en-GB" sz="2000" b="1" dirty="0"/>
              <a:t>Shark, swordfish and marlin</a:t>
            </a:r>
            <a:r>
              <a:rPr lang="en-GB" sz="2000" dirty="0"/>
              <a:t> may contain high levels of mercury, which can harm an unborn baby’s developing nervous system. </a:t>
            </a:r>
          </a:p>
          <a:p>
            <a:pPr marL="0" indent="0">
              <a:buNone/>
              <a:defRPr/>
            </a:pPr>
            <a:endParaRPr lang="en-US" sz="900" dirty="0"/>
          </a:p>
          <a:p>
            <a:pPr marL="0" indent="0">
              <a:buNone/>
              <a:defRPr/>
            </a:pPr>
            <a:r>
              <a:rPr lang="en-US" sz="2000" dirty="0"/>
              <a:t>Pregnant women, and those who are trying to conceive, are advised to stop drinking </a:t>
            </a:r>
            <a:r>
              <a:rPr lang="en-US" sz="2000" b="1" dirty="0"/>
              <a:t>alcohol</a:t>
            </a:r>
            <a:r>
              <a:rPr lang="en-GB" sz="2000" dirty="0"/>
              <a:t> and to cut down on </a:t>
            </a:r>
            <a:r>
              <a:rPr lang="en-GB" sz="2000" b="1" dirty="0"/>
              <a:t>caffeine</a:t>
            </a:r>
            <a:r>
              <a:rPr lang="en-GB" sz="2000" dirty="0"/>
              <a:t>. </a:t>
            </a:r>
            <a:r>
              <a:rPr lang="en-US" sz="2000" dirty="0"/>
              <a:t>Alcohol may damage the unborn child. </a:t>
            </a:r>
          </a:p>
          <a:p>
            <a:pPr>
              <a:defRPr/>
            </a:pPr>
            <a:endParaRPr lang="en-US" sz="2000" dirty="0"/>
          </a:p>
        </p:txBody>
      </p:sp>
    </p:spTree>
    <p:extLst>
      <p:ext uri="{BB962C8B-B14F-4D97-AF65-F5344CB8AC3E}">
        <p14:creationId xmlns:p14="http://schemas.microsoft.com/office/powerpoint/2010/main" val="3129824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8" ma:contentTypeDescription="Create a new document." ma:contentTypeScope="" ma:versionID="dc6deb05df7d1fcd95eb88bf1a5a26f4">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258fb5370106c49cde09acdb6d5137d"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19117C-4E8A-4878-932F-A6FB250C1EDD}">
  <ds:schemaRefs>
    <ds:schemaRef ds:uri="http://schemas.microsoft.com/sharepoint/v3/contenttype/forms"/>
  </ds:schemaRefs>
</ds:datastoreItem>
</file>

<file path=customXml/itemProps2.xml><?xml version="1.0" encoding="utf-8"?>
<ds:datastoreItem xmlns:ds="http://schemas.openxmlformats.org/officeDocument/2006/customXml" ds:itemID="{4177F56D-7923-4520-BDC0-F3CF8ACB6B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3552</Words>
  <Application>Microsoft Office PowerPoint</Application>
  <PresentationFormat>Widescreen</PresentationFormat>
  <Paragraphs>294</Paragraphs>
  <Slides>40</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40</vt:i4>
      </vt:variant>
    </vt:vector>
  </HeadingPairs>
  <TitlesOfParts>
    <vt:vector size="46" baseType="lpstr">
      <vt:lpstr>Arial</vt:lpstr>
      <vt:lpstr>Calibri</vt:lpstr>
      <vt:lpstr>Office Theme</vt:lpstr>
      <vt:lpstr>Custom Design</vt:lpstr>
      <vt:lpstr>1_Custom Design</vt:lpstr>
      <vt:lpstr>3_Custom Design</vt:lpstr>
      <vt:lpstr>Nutritional needs through life </vt:lpstr>
      <vt:lpstr>Key stages in life  </vt:lpstr>
      <vt:lpstr>Pregnancy </vt:lpstr>
      <vt:lpstr>Conception and early pregnancy – folate/folic acid</vt:lpstr>
      <vt:lpstr>Conception and early pregnancy – folate/folic acid</vt:lpstr>
      <vt:lpstr>During pregnancy</vt:lpstr>
      <vt:lpstr>During pregnancy</vt:lpstr>
      <vt:lpstr>Weight gain during pregnancy</vt:lpstr>
      <vt:lpstr>Food to avoid during pregnancy</vt:lpstr>
      <vt:lpstr>Food to avoid during pregnancy</vt:lpstr>
      <vt:lpstr>Breastfeeding / lactation</vt:lpstr>
      <vt:lpstr>Breast milk</vt:lpstr>
      <vt:lpstr>Breast milk</vt:lpstr>
      <vt:lpstr>Breast milk</vt:lpstr>
      <vt:lpstr>Bottle feeding</vt:lpstr>
      <vt:lpstr>Complementary feeding</vt:lpstr>
      <vt:lpstr>Foods to avoid</vt:lpstr>
      <vt:lpstr>Foods to avoid</vt:lpstr>
      <vt:lpstr>Complementary feeding</vt:lpstr>
      <vt:lpstr>Complementary feeding – key points</vt:lpstr>
      <vt:lpstr>Complementary feeding – key points</vt:lpstr>
      <vt:lpstr>Toddlers (up to 5 years) </vt:lpstr>
      <vt:lpstr>Childhood</vt:lpstr>
      <vt:lpstr>Childhood</vt:lpstr>
      <vt:lpstr>Childhood </vt:lpstr>
      <vt:lpstr>Childhood </vt:lpstr>
      <vt:lpstr>Adolescence  </vt:lpstr>
      <vt:lpstr>Adolescence – iron</vt:lpstr>
      <vt:lpstr>Adulthood</vt:lpstr>
      <vt:lpstr>Adulthood</vt:lpstr>
      <vt:lpstr>Healthy weight for adults </vt:lpstr>
      <vt:lpstr>Can you work out the BMI?</vt:lpstr>
      <vt:lpstr>Waist circumference measurement</vt:lpstr>
      <vt:lpstr>Older adults</vt:lpstr>
      <vt:lpstr>Older adults </vt:lpstr>
      <vt:lpstr>Older adults </vt:lpstr>
      <vt:lpstr>Older adults</vt:lpstr>
      <vt:lpstr>Summary</vt:lpstr>
      <vt:lpstr>Quiz- Kahoot </vt:lpstr>
      <vt:lpstr>Nutritional needs through life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52</cp:revision>
  <dcterms:created xsi:type="dcterms:W3CDTF">2018-10-10T09:22:08Z</dcterms:created>
  <dcterms:modified xsi:type="dcterms:W3CDTF">2023-11-02T09:52:04Z</dcterms:modified>
</cp:coreProperties>
</file>