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handoutMasterIdLst>
    <p:handoutMasterId r:id="rId35"/>
  </p:handoutMasterIdLst>
  <p:sldIdLst>
    <p:sldId id="256" r:id="rId5"/>
    <p:sldId id="263" r:id="rId6"/>
    <p:sldId id="264" r:id="rId7"/>
    <p:sldId id="277" r:id="rId8"/>
    <p:sldId id="265" r:id="rId9"/>
    <p:sldId id="294" r:id="rId10"/>
    <p:sldId id="266" r:id="rId11"/>
    <p:sldId id="276" r:id="rId12"/>
    <p:sldId id="281" r:id="rId13"/>
    <p:sldId id="293" r:id="rId14"/>
    <p:sldId id="267" r:id="rId15"/>
    <p:sldId id="268" r:id="rId16"/>
    <p:sldId id="269" r:id="rId17"/>
    <p:sldId id="285" r:id="rId18"/>
    <p:sldId id="278" r:id="rId19"/>
    <p:sldId id="291" r:id="rId20"/>
    <p:sldId id="283" r:id="rId21"/>
    <p:sldId id="292" r:id="rId22"/>
    <p:sldId id="290" r:id="rId23"/>
    <p:sldId id="270" r:id="rId24"/>
    <p:sldId id="275" r:id="rId25"/>
    <p:sldId id="280" r:id="rId26"/>
    <p:sldId id="271" r:id="rId27"/>
    <p:sldId id="272" r:id="rId28"/>
    <p:sldId id="273" r:id="rId29"/>
    <p:sldId id="287" r:id="rId30"/>
    <p:sldId id="288" r:id="rId31"/>
    <p:sldId id="289" r:id="rId32"/>
    <p:sldId id="279" r:id="rId33"/>
    <p:sldId id="261" r:id="rId3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3B83"/>
    <a:srgbClr val="C3C4D9"/>
    <a:srgbClr val="B8B8D1"/>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5DDF22-C418-4E6B-9A87-66D586815736}" v="3" dt="2024-05-23T09:37:54.1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75"/>
    <p:restoredTop sz="94655"/>
  </p:normalViewPr>
  <p:slideViewPr>
    <p:cSldViewPr snapToGrid="0" snapToObjects="1">
      <p:cViewPr varScale="1">
        <p:scale>
          <a:sx n="89" d="100"/>
          <a:sy n="89" d="100"/>
        </p:scale>
        <p:origin x="75" y="14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ustomXml" Target="../customXml/item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43" Type="http://schemas.openxmlformats.org/officeDocument/2006/relationships/customXml" Target="../customXml/item2.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White" userId="3da70261-e0e7-408d-aace-eb577feade9e" providerId="ADAL" clId="{4C5DDF22-C418-4E6B-9A87-66D586815736}"/>
    <pc:docChg chg="undo custSel modSld modMainMaster">
      <pc:chgData name="Alexander White" userId="3da70261-e0e7-408d-aace-eb577feade9e" providerId="ADAL" clId="{4C5DDF22-C418-4E6B-9A87-66D586815736}" dt="2024-05-23T09:39:44.219" v="62" actId="20577"/>
      <pc:docMkLst>
        <pc:docMk/>
      </pc:docMkLst>
      <pc:sldChg chg="addSp modSp">
        <pc:chgData name="Alexander White" userId="3da70261-e0e7-408d-aace-eb577feade9e" providerId="ADAL" clId="{4C5DDF22-C418-4E6B-9A87-66D586815736}" dt="2024-05-20T13:20:17.378" v="8"/>
        <pc:sldMkLst>
          <pc:docMk/>
          <pc:sldMk cId="1219004254" sldId="261"/>
        </pc:sldMkLst>
        <pc:spChg chg="add mod">
          <ac:chgData name="Alexander White" userId="3da70261-e0e7-408d-aace-eb577feade9e" providerId="ADAL" clId="{4C5DDF22-C418-4E6B-9A87-66D586815736}" dt="2024-05-20T13:20:17.378" v="8"/>
          <ac:spMkLst>
            <pc:docMk/>
            <pc:sldMk cId="1219004254" sldId="261"/>
            <ac:spMk id="4" creationId="{87FC4FD2-E2AF-DA99-CFFE-D2762D0AF43A}"/>
          </ac:spMkLst>
        </pc:spChg>
      </pc:sldChg>
      <pc:sldChg chg="modSp mod">
        <pc:chgData name="Alexander White" userId="3da70261-e0e7-408d-aace-eb577feade9e" providerId="ADAL" clId="{4C5DDF22-C418-4E6B-9A87-66D586815736}" dt="2024-05-23T09:33:24.318" v="12" actId="14100"/>
        <pc:sldMkLst>
          <pc:docMk/>
          <pc:sldMk cId="3381271730" sldId="263"/>
        </pc:sldMkLst>
        <pc:spChg chg="mod">
          <ac:chgData name="Alexander White" userId="3da70261-e0e7-408d-aace-eb577feade9e" providerId="ADAL" clId="{4C5DDF22-C418-4E6B-9A87-66D586815736}" dt="2024-05-23T09:33:21.333" v="11" actId="20577"/>
          <ac:spMkLst>
            <pc:docMk/>
            <pc:sldMk cId="3381271730" sldId="263"/>
            <ac:spMk id="3" creationId="{00000000-0000-0000-0000-000000000000}"/>
          </ac:spMkLst>
        </pc:spChg>
        <pc:picChg chg="mod">
          <ac:chgData name="Alexander White" userId="3da70261-e0e7-408d-aace-eb577feade9e" providerId="ADAL" clId="{4C5DDF22-C418-4E6B-9A87-66D586815736}" dt="2024-05-23T09:33:24.318" v="12" actId="14100"/>
          <ac:picMkLst>
            <pc:docMk/>
            <pc:sldMk cId="3381271730" sldId="263"/>
            <ac:picMk id="4" creationId="{00000000-0000-0000-0000-000000000000}"/>
          </ac:picMkLst>
        </pc:picChg>
      </pc:sldChg>
      <pc:sldChg chg="modSp mod">
        <pc:chgData name="Alexander White" userId="3da70261-e0e7-408d-aace-eb577feade9e" providerId="ADAL" clId="{4C5DDF22-C418-4E6B-9A87-66D586815736}" dt="2024-05-23T09:34:15.249" v="22" actId="20577"/>
        <pc:sldMkLst>
          <pc:docMk/>
          <pc:sldMk cId="2304686219" sldId="264"/>
        </pc:sldMkLst>
        <pc:spChg chg="mod">
          <ac:chgData name="Alexander White" userId="3da70261-e0e7-408d-aace-eb577feade9e" providerId="ADAL" clId="{4C5DDF22-C418-4E6B-9A87-66D586815736}" dt="2024-05-23T09:34:15.249" v="22" actId="20577"/>
          <ac:spMkLst>
            <pc:docMk/>
            <pc:sldMk cId="2304686219" sldId="264"/>
            <ac:spMk id="3" creationId="{5E620366-E246-495D-92B9-5C64E7576BC9}"/>
          </ac:spMkLst>
        </pc:spChg>
        <pc:spChg chg="mod">
          <ac:chgData name="Alexander White" userId="3da70261-e0e7-408d-aace-eb577feade9e" providerId="ADAL" clId="{4C5DDF22-C418-4E6B-9A87-66D586815736}" dt="2024-05-23T09:33:57.448" v="16" actId="1076"/>
          <ac:spMkLst>
            <pc:docMk/>
            <pc:sldMk cId="2304686219" sldId="264"/>
            <ac:spMk id="4" creationId="{208BCF92-FA02-42B2-A83D-74690E4D52C8}"/>
          </ac:spMkLst>
        </pc:spChg>
        <pc:picChg chg="mod">
          <ac:chgData name="Alexander White" userId="3da70261-e0e7-408d-aace-eb577feade9e" providerId="ADAL" clId="{4C5DDF22-C418-4E6B-9A87-66D586815736}" dt="2024-05-23T09:33:51.226" v="13" actId="1076"/>
          <ac:picMkLst>
            <pc:docMk/>
            <pc:sldMk cId="2304686219" sldId="264"/>
            <ac:picMk id="5" creationId="{00000000-0000-0000-0000-000000000000}"/>
          </ac:picMkLst>
        </pc:picChg>
      </pc:sldChg>
      <pc:sldChg chg="modSp mod">
        <pc:chgData name="Alexander White" userId="3da70261-e0e7-408d-aace-eb577feade9e" providerId="ADAL" clId="{4C5DDF22-C418-4E6B-9A87-66D586815736}" dt="2024-05-23T09:35:17.063" v="32" actId="20577"/>
        <pc:sldMkLst>
          <pc:docMk/>
          <pc:sldMk cId="1441354245" sldId="266"/>
        </pc:sldMkLst>
        <pc:spChg chg="mod">
          <ac:chgData name="Alexander White" userId="3da70261-e0e7-408d-aace-eb577feade9e" providerId="ADAL" clId="{4C5DDF22-C418-4E6B-9A87-66D586815736}" dt="2024-05-23T09:35:17.063" v="32" actId="20577"/>
          <ac:spMkLst>
            <pc:docMk/>
            <pc:sldMk cId="1441354245" sldId="266"/>
            <ac:spMk id="3" creationId="{6942E1BF-0FEB-4B7A-B8C5-6C49FF1FD15C}"/>
          </ac:spMkLst>
        </pc:spChg>
      </pc:sldChg>
      <pc:sldChg chg="modSp mod">
        <pc:chgData name="Alexander White" userId="3da70261-e0e7-408d-aace-eb577feade9e" providerId="ADAL" clId="{4C5DDF22-C418-4E6B-9A87-66D586815736}" dt="2024-05-23T09:36:40.390" v="37" actId="33524"/>
        <pc:sldMkLst>
          <pc:docMk/>
          <pc:sldMk cId="2608998958" sldId="267"/>
        </pc:sldMkLst>
        <pc:spChg chg="mod">
          <ac:chgData name="Alexander White" userId="3da70261-e0e7-408d-aace-eb577feade9e" providerId="ADAL" clId="{4C5DDF22-C418-4E6B-9A87-66D586815736}" dt="2024-05-23T09:36:40.390" v="37" actId="33524"/>
          <ac:spMkLst>
            <pc:docMk/>
            <pc:sldMk cId="2608998958" sldId="267"/>
            <ac:spMk id="3" creationId="{7F3B353C-C7BA-451E-A27C-2DDC68E12B6F}"/>
          </ac:spMkLst>
        </pc:spChg>
      </pc:sldChg>
      <pc:sldChg chg="addSp delSp modSp mod">
        <pc:chgData name="Alexander White" userId="3da70261-e0e7-408d-aace-eb577feade9e" providerId="ADAL" clId="{4C5DDF22-C418-4E6B-9A87-66D586815736}" dt="2024-05-23T09:35:43.349" v="35" actId="478"/>
        <pc:sldMkLst>
          <pc:docMk/>
          <pc:sldMk cId="3207132475" sldId="276"/>
        </pc:sldMkLst>
        <pc:spChg chg="mod">
          <ac:chgData name="Alexander White" userId="3da70261-e0e7-408d-aace-eb577feade9e" providerId="ADAL" clId="{4C5DDF22-C418-4E6B-9A87-66D586815736}" dt="2024-05-23T09:35:23.907" v="33" actId="20577"/>
          <ac:spMkLst>
            <pc:docMk/>
            <pc:sldMk cId="3207132475" sldId="276"/>
            <ac:spMk id="3" creationId="{A69F209B-3305-4830-A28B-E04FD02743C6}"/>
          </ac:spMkLst>
        </pc:spChg>
        <pc:spChg chg="add del">
          <ac:chgData name="Alexander White" userId="3da70261-e0e7-408d-aace-eb577feade9e" providerId="ADAL" clId="{4C5DDF22-C418-4E6B-9A87-66D586815736}" dt="2024-05-23T09:35:43.349" v="35" actId="478"/>
          <ac:spMkLst>
            <pc:docMk/>
            <pc:sldMk cId="3207132475" sldId="276"/>
            <ac:spMk id="6" creationId="{00000000-0000-0000-0000-000000000000}"/>
          </ac:spMkLst>
        </pc:spChg>
      </pc:sldChg>
      <pc:sldChg chg="modSp mod">
        <pc:chgData name="Alexander White" userId="3da70261-e0e7-408d-aace-eb577feade9e" providerId="ADAL" clId="{4C5DDF22-C418-4E6B-9A87-66D586815736}" dt="2024-05-23T09:34:26.202" v="25" actId="1076"/>
        <pc:sldMkLst>
          <pc:docMk/>
          <pc:sldMk cId="1622670568" sldId="277"/>
        </pc:sldMkLst>
        <pc:spChg chg="mod">
          <ac:chgData name="Alexander White" userId="3da70261-e0e7-408d-aace-eb577feade9e" providerId="ADAL" clId="{4C5DDF22-C418-4E6B-9A87-66D586815736}" dt="2024-05-23T09:34:22.623" v="23" actId="14100"/>
          <ac:spMkLst>
            <pc:docMk/>
            <pc:sldMk cId="1622670568" sldId="277"/>
            <ac:spMk id="3" creationId="{A77E7CB4-E44C-4032-BC88-8FF58442B49B}"/>
          </ac:spMkLst>
        </pc:spChg>
        <pc:picChg chg="mod">
          <ac:chgData name="Alexander White" userId="3da70261-e0e7-408d-aace-eb577feade9e" providerId="ADAL" clId="{4C5DDF22-C418-4E6B-9A87-66D586815736}" dt="2024-05-23T09:34:26.202" v="25" actId="1076"/>
          <ac:picMkLst>
            <pc:docMk/>
            <pc:sldMk cId="1622670568" sldId="277"/>
            <ac:picMk id="4" creationId="{00000000-0000-0000-0000-000000000000}"/>
          </ac:picMkLst>
        </pc:picChg>
      </pc:sldChg>
      <pc:sldChg chg="modSp mod">
        <pc:chgData name="Alexander White" userId="3da70261-e0e7-408d-aace-eb577feade9e" providerId="ADAL" clId="{4C5DDF22-C418-4E6B-9A87-66D586815736}" dt="2024-05-23T09:37:30.537" v="44" actId="20577"/>
        <pc:sldMkLst>
          <pc:docMk/>
          <pc:sldMk cId="2807613253" sldId="278"/>
        </pc:sldMkLst>
        <pc:spChg chg="mod">
          <ac:chgData name="Alexander White" userId="3da70261-e0e7-408d-aace-eb577feade9e" providerId="ADAL" clId="{4C5DDF22-C418-4E6B-9A87-66D586815736}" dt="2024-05-23T09:37:30.537" v="44" actId="20577"/>
          <ac:spMkLst>
            <pc:docMk/>
            <pc:sldMk cId="2807613253" sldId="278"/>
            <ac:spMk id="3" creationId="{EBE04C33-DCD8-4E3C-A06B-AD8697942FA4}"/>
          </ac:spMkLst>
        </pc:spChg>
      </pc:sldChg>
      <pc:sldChg chg="modSp mod">
        <pc:chgData name="Alexander White" userId="3da70261-e0e7-408d-aace-eb577feade9e" providerId="ADAL" clId="{4C5DDF22-C418-4E6B-9A87-66D586815736}" dt="2024-05-23T09:36:29.366" v="36" actId="2711"/>
        <pc:sldMkLst>
          <pc:docMk/>
          <pc:sldMk cId="4153627344" sldId="281"/>
        </pc:sldMkLst>
        <pc:spChg chg="mod">
          <ac:chgData name="Alexander White" userId="3da70261-e0e7-408d-aace-eb577feade9e" providerId="ADAL" clId="{4C5DDF22-C418-4E6B-9A87-66D586815736}" dt="2024-05-23T09:36:29.366" v="36" actId="2711"/>
          <ac:spMkLst>
            <pc:docMk/>
            <pc:sldMk cId="4153627344" sldId="281"/>
            <ac:spMk id="4" creationId="{69180787-8A3A-4BCF-B80F-0C1BEC1CB885}"/>
          </ac:spMkLst>
        </pc:spChg>
      </pc:sldChg>
      <pc:sldChg chg="modSp mod">
        <pc:chgData name="Alexander White" userId="3da70261-e0e7-408d-aace-eb577feade9e" providerId="ADAL" clId="{4C5DDF22-C418-4E6B-9A87-66D586815736}" dt="2024-05-23T09:38:20.967" v="54" actId="14100"/>
        <pc:sldMkLst>
          <pc:docMk/>
          <pc:sldMk cId="4156978999" sldId="283"/>
        </pc:sldMkLst>
        <pc:spChg chg="mod">
          <ac:chgData name="Alexander White" userId="3da70261-e0e7-408d-aace-eb577feade9e" providerId="ADAL" clId="{4C5DDF22-C418-4E6B-9A87-66D586815736}" dt="2024-05-23T09:38:14.683" v="52" actId="14100"/>
          <ac:spMkLst>
            <pc:docMk/>
            <pc:sldMk cId="4156978999" sldId="283"/>
            <ac:spMk id="3" creationId="{00000000-0000-0000-0000-000000000000}"/>
          </ac:spMkLst>
        </pc:spChg>
        <pc:spChg chg="mod">
          <ac:chgData name="Alexander White" userId="3da70261-e0e7-408d-aace-eb577feade9e" providerId="ADAL" clId="{4C5DDF22-C418-4E6B-9A87-66D586815736}" dt="2024-05-23T09:38:20.967" v="54" actId="14100"/>
          <ac:spMkLst>
            <pc:docMk/>
            <pc:sldMk cId="4156978999" sldId="283"/>
            <ac:spMk id="5" creationId="{00000000-0000-0000-0000-000000000000}"/>
          </ac:spMkLst>
        </pc:spChg>
        <pc:picChg chg="mod">
          <ac:chgData name="Alexander White" userId="3da70261-e0e7-408d-aace-eb577feade9e" providerId="ADAL" clId="{4C5DDF22-C418-4E6B-9A87-66D586815736}" dt="2024-05-23T09:38:17.992" v="53" actId="14100"/>
          <ac:picMkLst>
            <pc:docMk/>
            <pc:sldMk cId="4156978999" sldId="283"/>
            <ac:picMk id="6" creationId="{00000000-0000-0000-0000-000000000000}"/>
          </ac:picMkLst>
        </pc:picChg>
      </pc:sldChg>
      <pc:sldChg chg="modSp mod">
        <pc:chgData name="Alexander White" userId="3da70261-e0e7-408d-aace-eb577feade9e" providerId="ADAL" clId="{4C5DDF22-C418-4E6B-9A87-66D586815736}" dt="2024-05-23T09:39:44.219" v="62" actId="20577"/>
        <pc:sldMkLst>
          <pc:docMk/>
          <pc:sldMk cId="1471918007" sldId="287"/>
        </pc:sldMkLst>
        <pc:spChg chg="mod">
          <ac:chgData name="Alexander White" userId="3da70261-e0e7-408d-aace-eb577feade9e" providerId="ADAL" clId="{4C5DDF22-C418-4E6B-9A87-66D586815736}" dt="2024-05-23T09:39:44.219" v="62" actId="20577"/>
          <ac:spMkLst>
            <pc:docMk/>
            <pc:sldMk cId="1471918007" sldId="287"/>
            <ac:spMk id="3" creationId="{A5F87F1A-4B5C-4503-AC7F-7D6B6EDCA24D}"/>
          </ac:spMkLst>
        </pc:spChg>
      </pc:sldChg>
      <pc:sldChg chg="modSp mod">
        <pc:chgData name="Alexander White" userId="3da70261-e0e7-408d-aace-eb577feade9e" providerId="ADAL" clId="{4C5DDF22-C418-4E6B-9A87-66D586815736}" dt="2024-05-23T09:39:00.946" v="61" actId="1076"/>
        <pc:sldMkLst>
          <pc:docMk/>
          <pc:sldMk cId="3852757989" sldId="290"/>
        </pc:sldMkLst>
        <pc:spChg chg="mod">
          <ac:chgData name="Alexander White" userId="3da70261-e0e7-408d-aace-eb577feade9e" providerId="ADAL" clId="{4C5DDF22-C418-4E6B-9A87-66D586815736}" dt="2024-05-23T09:38:38.185" v="55"/>
          <ac:spMkLst>
            <pc:docMk/>
            <pc:sldMk cId="3852757989" sldId="290"/>
            <ac:spMk id="2" creationId="{00000000-0000-0000-0000-000000000000}"/>
          </ac:spMkLst>
        </pc:spChg>
        <pc:spChg chg="mod">
          <ac:chgData name="Alexander White" userId="3da70261-e0e7-408d-aace-eb577feade9e" providerId="ADAL" clId="{4C5DDF22-C418-4E6B-9A87-66D586815736}" dt="2024-05-23T09:38:56.865" v="59" actId="14100"/>
          <ac:spMkLst>
            <pc:docMk/>
            <pc:sldMk cId="3852757989" sldId="290"/>
            <ac:spMk id="3" creationId="{00000000-0000-0000-0000-000000000000}"/>
          </ac:spMkLst>
        </pc:spChg>
        <pc:picChg chg="mod">
          <ac:chgData name="Alexander White" userId="3da70261-e0e7-408d-aace-eb577feade9e" providerId="ADAL" clId="{4C5DDF22-C418-4E6B-9A87-66D586815736}" dt="2024-05-23T09:39:00.946" v="61" actId="1076"/>
          <ac:picMkLst>
            <pc:docMk/>
            <pc:sldMk cId="3852757989" sldId="290"/>
            <ac:picMk id="6" creationId="{00000000-0000-0000-0000-000000000000}"/>
          </ac:picMkLst>
        </pc:picChg>
      </pc:sldChg>
      <pc:sldChg chg="addSp delSp modSp mod">
        <pc:chgData name="Alexander White" userId="3da70261-e0e7-408d-aace-eb577feade9e" providerId="ADAL" clId="{4C5DDF22-C418-4E6B-9A87-66D586815736}" dt="2024-05-23T09:38:05.004" v="51" actId="14100"/>
        <pc:sldMkLst>
          <pc:docMk/>
          <pc:sldMk cId="1013668126" sldId="291"/>
        </pc:sldMkLst>
        <pc:spChg chg="mod">
          <ac:chgData name="Alexander White" userId="3da70261-e0e7-408d-aace-eb577feade9e" providerId="ADAL" clId="{4C5DDF22-C418-4E6B-9A87-66D586815736}" dt="2024-05-23T09:38:05.004" v="51" actId="14100"/>
          <ac:spMkLst>
            <pc:docMk/>
            <pc:sldMk cId="1013668126" sldId="291"/>
            <ac:spMk id="3" creationId="{00000000-0000-0000-0000-000000000000}"/>
          </ac:spMkLst>
        </pc:spChg>
        <pc:spChg chg="del">
          <ac:chgData name="Alexander White" userId="3da70261-e0e7-408d-aace-eb577feade9e" providerId="ADAL" clId="{4C5DDF22-C418-4E6B-9A87-66D586815736}" dt="2024-05-23T09:37:55.935" v="46" actId="478"/>
          <ac:spMkLst>
            <pc:docMk/>
            <pc:sldMk cId="1013668126" sldId="291"/>
            <ac:spMk id="4" creationId="{00000000-0000-0000-0000-000000000000}"/>
          </ac:spMkLst>
        </pc:spChg>
        <pc:spChg chg="add mod">
          <ac:chgData name="Alexander White" userId="3da70261-e0e7-408d-aace-eb577feade9e" providerId="ADAL" clId="{4C5DDF22-C418-4E6B-9A87-66D586815736}" dt="2024-05-23T09:37:57.616" v="47" actId="1076"/>
          <ac:spMkLst>
            <pc:docMk/>
            <pc:sldMk cId="1013668126" sldId="291"/>
            <ac:spMk id="6" creationId="{9A85CCC9-030F-A28E-E948-D4D576808224}"/>
          </ac:spMkLst>
        </pc:spChg>
        <pc:picChg chg="mod">
          <ac:chgData name="Alexander White" userId="3da70261-e0e7-408d-aace-eb577feade9e" providerId="ADAL" clId="{4C5DDF22-C418-4E6B-9A87-66D586815736}" dt="2024-05-23T09:38:03.013" v="50" actId="1076"/>
          <ac:picMkLst>
            <pc:docMk/>
            <pc:sldMk cId="1013668126" sldId="291"/>
            <ac:picMk id="5" creationId="{00000000-0000-0000-0000-000000000000}"/>
          </ac:picMkLst>
        </pc:picChg>
      </pc:sldChg>
      <pc:sldChg chg="modSp mod">
        <pc:chgData name="Alexander White" userId="3da70261-e0e7-408d-aace-eb577feade9e" providerId="ADAL" clId="{4C5DDF22-C418-4E6B-9A87-66D586815736}" dt="2024-05-23T09:35:09.714" v="31" actId="20577"/>
        <pc:sldMkLst>
          <pc:docMk/>
          <pc:sldMk cId="4132429528" sldId="294"/>
        </pc:sldMkLst>
        <pc:spChg chg="mod">
          <ac:chgData name="Alexander White" userId="3da70261-e0e7-408d-aace-eb577feade9e" providerId="ADAL" clId="{4C5DDF22-C418-4E6B-9A87-66D586815736}" dt="2024-05-23T09:35:09.714" v="31" actId="20577"/>
          <ac:spMkLst>
            <pc:docMk/>
            <pc:sldMk cId="4132429528" sldId="294"/>
            <ac:spMk id="2" creationId="{6D8727EB-ADE9-489F-A771-BF3C7B459668}"/>
          </ac:spMkLst>
        </pc:spChg>
        <pc:spChg chg="mod">
          <ac:chgData name="Alexander White" userId="3da70261-e0e7-408d-aace-eb577feade9e" providerId="ADAL" clId="{4C5DDF22-C418-4E6B-9A87-66D586815736}" dt="2024-05-23T09:34:43.407" v="26" actId="20577"/>
          <ac:spMkLst>
            <pc:docMk/>
            <pc:sldMk cId="4132429528" sldId="294"/>
            <ac:spMk id="3" creationId="{0A84D5CC-8001-461D-8D43-5F4A9F751A28}"/>
          </ac:spMkLst>
        </pc:spChg>
      </pc:sldChg>
      <pc:sldMasterChg chg="modSp mod">
        <pc:chgData name="Alexander White" userId="3da70261-e0e7-408d-aace-eb577feade9e" providerId="ADAL" clId="{4C5DDF22-C418-4E6B-9A87-66D586815736}" dt="2024-05-20T13:19:55.864" v="1" actId="20577"/>
        <pc:sldMasterMkLst>
          <pc:docMk/>
          <pc:sldMasterMk cId="1328885048" sldId="2147483648"/>
        </pc:sldMasterMkLst>
        <pc:spChg chg="mod">
          <ac:chgData name="Alexander White" userId="3da70261-e0e7-408d-aace-eb577feade9e" providerId="ADAL" clId="{4C5DDF22-C418-4E6B-9A87-66D586815736}" dt="2024-05-20T13:19:55.864" v="1" actId="20577"/>
          <ac:spMkLst>
            <pc:docMk/>
            <pc:sldMasterMk cId="1328885048" sldId="2147483648"/>
            <ac:spMk id="9" creationId="{00000000-0000-0000-0000-000000000000}"/>
          </ac:spMkLst>
        </pc:spChg>
      </pc:sldMasterChg>
      <pc:sldMasterChg chg="modSp mod">
        <pc:chgData name="Alexander White" userId="3da70261-e0e7-408d-aace-eb577feade9e" providerId="ADAL" clId="{4C5DDF22-C418-4E6B-9A87-66D586815736}" dt="2024-05-20T13:20:00.141" v="3" actId="20577"/>
        <pc:sldMasterMkLst>
          <pc:docMk/>
          <pc:sldMasterMk cId="1498317190" sldId="2147483650"/>
        </pc:sldMasterMkLst>
        <pc:spChg chg="mod">
          <ac:chgData name="Alexander White" userId="3da70261-e0e7-408d-aace-eb577feade9e" providerId="ADAL" clId="{4C5DDF22-C418-4E6B-9A87-66D586815736}" dt="2024-05-20T13:20:00.141" v="3" actId="20577"/>
          <ac:spMkLst>
            <pc:docMk/>
            <pc:sldMasterMk cId="1498317190" sldId="2147483650"/>
            <ac:spMk id="9" creationId="{00000000-0000-0000-0000-000000000000}"/>
          </ac:spMkLst>
        </pc:spChg>
      </pc:sldMasterChg>
      <pc:sldMasterChg chg="modSp mod">
        <pc:chgData name="Alexander White" userId="3da70261-e0e7-408d-aace-eb577feade9e" providerId="ADAL" clId="{4C5DDF22-C418-4E6B-9A87-66D586815736}" dt="2024-05-20T13:20:04.247" v="5" actId="20577"/>
        <pc:sldMasterMkLst>
          <pc:docMk/>
          <pc:sldMasterMk cId="1822393236" sldId="2147483652"/>
        </pc:sldMasterMkLst>
        <pc:spChg chg="mod">
          <ac:chgData name="Alexander White" userId="3da70261-e0e7-408d-aace-eb577feade9e" providerId="ADAL" clId="{4C5DDF22-C418-4E6B-9A87-66D586815736}" dt="2024-05-20T13:20:04.247" v="5" actId="20577"/>
          <ac:spMkLst>
            <pc:docMk/>
            <pc:sldMasterMk cId="1822393236" sldId="2147483652"/>
            <ac:spMk id="9" creationId="{00000000-0000-0000-0000-000000000000}"/>
          </ac:spMkLst>
        </pc:spChg>
      </pc:sldMasterChg>
      <pc:sldMasterChg chg="modSp mod">
        <pc:chgData name="Alexander White" userId="3da70261-e0e7-408d-aace-eb577feade9e" providerId="ADAL" clId="{4C5DDF22-C418-4E6B-9A87-66D586815736}" dt="2024-05-20T13:20:08.043" v="7" actId="20577"/>
        <pc:sldMasterMkLst>
          <pc:docMk/>
          <pc:sldMasterMk cId="1788143608" sldId="2147483656"/>
        </pc:sldMasterMkLst>
        <pc:spChg chg="mod">
          <ac:chgData name="Alexander White" userId="3da70261-e0e7-408d-aace-eb577feade9e" providerId="ADAL" clId="{4C5DDF22-C418-4E6B-9A87-66D586815736}" dt="2024-05-20T13:20:08.043" v="7" actId="20577"/>
          <ac:spMkLst>
            <pc:docMk/>
            <pc:sldMasterMk cId="1788143608" sldId="2147483656"/>
            <ac:spMk id="8"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0E92C51-9792-4A10-A7FC-168D7DDE6A58}" type="datetimeFigureOut">
              <a:rPr lang="en-GB" smtClean="0"/>
              <a:t>23/05/2024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7CE8AF1-618D-427F-9720-C996E5DF4B38}" type="slidenum">
              <a:rPr lang="en-GB" smtClean="0"/>
              <a:t>‹#›</a:t>
            </a:fld>
            <a:endParaRPr lang="en-GB"/>
          </a:p>
        </p:txBody>
      </p:sp>
    </p:spTree>
    <p:extLst>
      <p:ext uri="{BB962C8B-B14F-4D97-AF65-F5344CB8AC3E}">
        <p14:creationId xmlns:p14="http://schemas.microsoft.com/office/powerpoint/2010/main" val="144829248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2024</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food.gov.uk/business-guidance/packaging-and-labelling" TargetMode="External"/><Relationship Id="rId2" Type="http://schemas.openxmlformats.org/officeDocument/2006/relationships/hyperlink" Target="https://www.food.gov.uk/sites/default/files/media/document/fir-guidance2014.pdf"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food.gov.uk/business-guidance/packaging-and-labelling" TargetMode="External"/><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food.gov.uk/business-guidance/safer-food-better-business-for-caterers"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food.gov.uk/sites/default/files/media/document/loosefoodsleaflet.pdf" TargetMode="External"/><Relationship Id="rId2" Type="http://schemas.openxmlformats.org/officeDocument/2006/relationships/hyperlink" Target="https://www.food.gov.uk/business-guidance/allergen-guidance-for-food-businesses" TargetMode="External"/><Relationship Id="rId1" Type="http://schemas.openxmlformats.org/officeDocument/2006/relationships/slideLayout" Target="../slideLayouts/slideLayout3.xml"/><Relationship Id="rId6" Type="http://schemas.openxmlformats.org/officeDocument/2006/relationships/hyperlink" Target="https://www.food.gov.uk/sites/default/files/media/document/thinkallergy.pdf" TargetMode="External"/><Relationship Id="rId5" Type="http://schemas.openxmlformats.org/officeDocument/2006/relationships/image" Target="../media/image18.png"/><Relationship Id="rId4" Type="http://schemas.openxmlformats.org/officeDocument/2006/relationships/hyperlink" Target="https://www.food.gov.uk/business-guidance/safer-food-better-business-for-caterer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gov.uk/government/news/natashas-legacy-becomes-law"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www.cieh.org/what-is-environmental-health/what-do-ehps-do/"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food.gov.uk/safety-hygiene/food-hygiene-rating-scheme" TargetMode="External"/><Relationship Id="rId2" Type="http://schemas.openxmlformats.org/officeDocument/2006/relationships/hyperlink" Target="https://www.foodstandards.gov.scot/consumers/food-safety/buying-food-eating-out/food-hygiene-information-scheme/about-the-food-hygiene-information-scheme" TargetMode="Externa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food.gov.uk/business-guidance/general-food-law"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food.gov.uk/about-us/key-regulations"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food.gov.uk/business-guidance/general-food-law" TargetMode="External"/><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hyperlink" Target="http://www.legislation.gov.uk/nisr/2006/3/contents/mad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legislation.gov.uk/uksi/1995/1763/made"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Food safety and the law</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Food Safety (General Food Hygiene) Regulations</a:t>
            </a:r>
          </a:p>
        </p:txBody>
      </p:sp>
      <p:sp>
        <p:nvSpPr>
          <p:cNvPr id="3" name="Subtitle 2"/>
          <p:cNvSpPr>
            <a:spLocks noGrp="1"/>
          </p:cNvSpPr>
          <p:nvPr>
            <p:ph type="subTitle" idx="1"/>
          </p:nvPr>
        </p:nvSpPr>
        <p:spPr>
          <a:xfrm>
            <a:off x="1169274" y="2681929"/>
            <a:ext cx="9720000" cy="3600000"/>
          </a:xfrm>
        </p:spPr>
        <p:txBody>
          <a:bodyPr/>
          <a:lstStyle/>
          <a:p>
            <a:pPr marL="0" indent="0">
              <a:buNone/>
            </a:pPr>
            <a:r>
              <a:rPr lang="en-US" sz="2000" dirty="0"/>
              <a:t>The Regulations also cover the following aspects of food safety:</a:t>
            </a:r>
          </a:p>
          <a:p>
            <a:r>
              <a:rPr lang="en-US" sz="2000" dirty="0"/>
              <a:t>the rooms where food is prepared;</a:t>
            </a:r>
          </a:p>
          <a:p>
            <a:r>
              <a:rPr lang="en-US" sz="2000" dirty="0"/>
              <a:t>movable or temporary premises;</a:t>
            </a:r>
          </a:p>
          <a:p>
            <a:r>
              <a:rPr lang="en-US" sz="2000" dirty="0"/>
              <a:t>transport;</a:t>
            </a:r>
          </a:p>
          <a:p>
            <a:r>
              <a:rPr lang="en-US" sz="2000" dirty="0"/>
              <a:t>equipment;</a:t>
            </a:r>
          </a:p>
          <a:p>
            <a:r>
              <a:rPr lang="en-US" sz="2000" dirty="0"/>
              <a:t>food waste; </a:t>
            </a:r>
          </a:p>
          <a:p>
            <a:r>
              <a:rPr lang="en-US" sz="2000" dirty="0"/>
              <a:t>water supply;</a:t>
            </a:r>
          </a:p>
          <a:p>
            <a:r>
              <a:rPr lang="en-US" sz="2000" dirty="0"/>
              <a:t>personal hygiene;</a:t>
            </a:r>
          </a:p>
          <a:p>
            <a:r>
              <a:rPr lang="en-US" sz="2000" dirty="0"/>
              <a:t>protection from contamination;</a:t>
            </a:r>
          </a:p>
          <a:p>
            <a:r>
              <a:rPr lang="en-US" sz="2000" dirty="0"/>
              <a:t>training.</a:t>
            </a:r>
          </a:p>
          <a:p>
            <a:endParaRPr lang="en-GB" dirty="0"/>
          </a:p>
        </p:txBody>
      </p:sp>
      <p:pic>
        <p:nvPicPr>
          <p:cNvPr id="2050" name="Picture 2" descr="white and multicolored Vietnamese Street Food c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8909" y="3048000"/>
            <a:ext cx="3519920" cy="2727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724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0825E-F9D1-4A99-83FA-31D5165F69A2}"/>
              </a:ext>
            </a:extLst>
          </p:cNvPr>
          <p:cNvSpPr>
            <a:spLocks noGrp="1"/>
          </p:cNvSpPr>
          <p:nvPr>
            <p:ph type="ctrTitle"/>
          </p:nvPr>
        </p:nvSpPr>
        <p:spPr/>
        <p:txBody>
          <a:bodyPr/>
          <a:lstStyle/>
          <a:p>
            <a:r>
              <a:rPr lang="en-GB" dirty="0"/>
              <a:t>Hazard Analysis Critical Control Point (HACCP)</a:t>
            </a:r>
          </a:p>
        </p:txBody>
      </p:sp>
      <p:sp>
        <p:nvSpPr>
          <p:cNvPr id="3" name="Subtitle 2">
            <a:extLst>
              <a:ext uri="{FF2B5EF4-FFF2-40B4-BE49-F238E27FC236}">
                <a16:creationId xmlns:a16="http://schemas.microsoft.com/office/drawing/2014/main" id="{7F3B353C-C7BA-451E-A27C-2DDC68E12B6F}"/>
              </a:ext>
            </a:extLst>
          </p:cNvPr>
          <p:cNvSpPr>
            <a:spLocks noGrp="1"/>
          </p:cNvSpPr>
          <p:nvPr>
            <p:ph type="subTitle" idx="1"/>
          </p:nvPr>
        </p:nvSpPr>
        <p:spPr>
          <a:xfrm>
            <a:off x="1169276" y="2396438"/>
            <a:ext cx="7032892" cy="3600000"/>
          </a:xfrm>
        </p:spPr>
        <p:txBody>
          <a:bodyPr/>
          <a:lstStyle/>
          <a:p>
            <a:pPr marL="0" indent="0">
              <a:buNone/>
            </a:pPr>
            <a:r>
              <a:rPr lang="en-GB" sz="2000" dirty="0"/>
              <a:t>HACCP stands for Hazard Analysis Critical Control Point. It is a health and safety system that food businesses must follow the principles of by law. The principles of HACCP help to reduce the risk of danger to consumers.</a:t>
            </a:r>
            <a:br>
              <a:rPr lang="en-GB" sz="2000" dirty="0"/>
            </a:br>
            <a:br>
              <a:rPr lang="en-GB" sz="2000" dirty="0"/>
            </a:br>
            <a:r>
              <a:rPr lang="en-GB" sz="2000" dirty="0"/>
              <a:t>The origins of HACCP stretch all the way back to the 1940s, where procedures were put in place to produce artillery shells. However, HACCP as we know it today was conceived in the 1960s and was used to safeguard production of foods made for NASA to be sent into space.</a:t>
            </a:r>
          </a:p>
          <a:p>
            <a:pPr marL="0" indent="0">
              <a:buNone/>
            </a:pPr>
            <a:r>
              <a:rPr lang="en-GB" sz="2000" dirty="0"/>
              <a:t>These days, HACCP is widely regarded as the international standard for assessing risk in food businesses.</a:t>
            </a:r>
            <a:br>
              <a:rPr lang="en-GB" dirty="0"/>
            </a:b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328" y="2863700"/>
            <a:ext cx="3553968" cy="2665476"/>
          </a:xfrm>
          <a:prstGeom prst="rect">
            <a:avLst/>
          </a:prstGeom>
        </p:spPr>
      </p:pic>
    </p:spTree>
    <p:extLst>
      <p:ext uri="{BB962C8B-B14F-4D97-AF65-F5344CB8AC3E}">
        <p14:creationId xmlns:p14="http://schemas.microsoft.com/office/powerpoint/2010/main" val="2608998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B4A86-2A89-4FAD-9479-0C50F7CB0581}"/>
              </a:ext>
            </a:extLst>
          </p:cNvPr>
          <p:cNvSpPr>
            <a:spLocks noGrp="1"/>
          </p:cNvSpPr>
          <p:nvPr>
            <p:ph type="ctrTitle"/>
          </p:nvPr>
        </p:nvSpPr>
        <p:spPr/>
        <p:txBody>
          <a:bodyPr/>
          <a:lstStyle/>
          <a:p>
            <a:r>
              <a:rPr lang="en-GB" dirty="0"/>
              <a:t>The principles of an HACCP system</a:t>
            </a:r>
          </a:p>
        </p:txBody>
      </p:sp>
      <p:sp>
        <p:nvSpPr>
          <p:cNvPr id="3" name="Subtitle 2">
            <a:extLst>
              <a:ext uri="{FF2B5EF4-FFF2-40B4-BE49-F238E27FC236}">
                <a16:creationId xmlns:a16="http://schemas.microsoft.com/office/drawing/2014/main" id="{ADE2ED0A-E478-40CE-9417-0A8CD67E39F9}"/>
              </a:ext>
            </a:extLst>
          </p:cNvPr>
          <p:cNvSpPr>
            <a:spLocks noGrp="1"/>
          </p:cNvSpPr>
          <p:nvPr>
            <p:ph type="subTitle" idx="1"/>
          </p:nvPr>
        </p:nvSpPr>
        <p:spPr>
          <a:xfrm>
            <a:off x="1169276" y="2571092"/>
            <a:ext cx="7316356" cy="3600000"/>
          </a:xfrm>
        </p:spPr>
        <p:txBody>
          <a:bodyPr/>
          <a:lstStyle/>
          <a:p>
            <a:pPr marL="0" indent="0">
              <a:buNone/>
            </a:pPr>
            <a:r>
              <a:rPr lang="en-GB" sz="2000" dirty="0">
                <a:latin typeface="Arial" panose="020B0604020202020204" pitchFamily="34" charset="0"/>
                <a:cs typeface="Arial" panose="020B0604020202020204" pitchFamily="34" charset="0"/>
              </a:rPr>
              <a:t>The principles of HACCP are:</a:t>
            </a:r>
          </a:p>
          <a:p>
            <a:pPr marL="457200" indent="-457200">
              <a:buFont typeface="+mj-lt"/>
              <a:buAutoNum type="arabicPeriod"/>
            </a:pPr>
            <a:r>
              <a:rPr lang="en-GB" sz="2000" dirty="0">
                <a:latin typeface="Arial" panose="020B0604020202020204" pitchFamily="34" charset="0"/>
                <a:cs typeface="Arial" panose="020B0604020202020204" pitchFamily="34" charset="0"/>
              </a:rPr>
              <a:t>identify the hazard, e.g. bacterial, physical, chemical or allergens;</a:t>
            </a:r>
          </a:p>
          <a:p>
            <a:pPr marL="457200" indent="-457200">
              <a:buFont typeface="+mj-lt"/>
              <a:buAutoNum type="arabicPeriod"/>
            </a:pPr>
            <a:r>
              <a:rPr lang="en-GB" sz="2000" dirty="0">
                <a:latin typeface="Arial" panose="020B0604020202020204" pitchFamily="34" charset="0"/>
                <a:cs typeface="Arial" panose="020B0604020202020204" pitchFamily="34" charset="0"/>
              </a:rPr>
              <a:t>identify the critical control points, e.g. time and temperatures for storing and cooking meat;</a:t>
            </a:r>
          </a:p>
          <a:p>
            <a:pPr marL="457200" indent="-457200">
              <a:buFont typeface="+mj-lt"/>
              <a:buAutoNum type="arabicPeriod"/>
            </a:pPr>
            <a:r>
              <a:rPr lang="en-GB" sz="2000" dirty="0">
                <a:latin typeface="Arial" panose="020B0604020202020204" pitchFamily="34" charset="0"/>
                <a:cs typeface="Arial" panose="020B0604020202020204" pitchFamily="34" charset="0"/>
              </a:rPr>
              <a:t>establish critical limits, e.g. store high risk foods below 8°C (legal cold temperature);</a:t>
            </a:r>
          </a:p>
          <a:p>
            <a:pPr marL="457200" indent="-457200">
              <a:buAutoNum type="arabicPeriod" startAt="4"/>
            </a:pPr>
            <a:r>
              <a:rPr lang="en-GB" sz="2000" dirty="0">
                <a:latin typeface="Arial" panose="020B0604020202020204" pitchFamily="34" charset="0"/>
                <a:cs typeface="Arial" panose="020B0604020202020204" pitchFamily="34" charset="0"/>
              </a:rPr>
              <a:t>implement control measures and monitor them, e.g. ensure fridges are kept below 8°C and record twice a day;</a:t>
            </a:r>
          </a:p>
          <a:p>
            <a:pPr marL="0" indent="0">
              <a:buNone/>
            </a:pP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05088" y="2933700"/>
            <a:ext cx="3048000" cy="2033016"/>
          </a:xfrm>
          <a:prstGeom prst="rect">
            <a:avLst/>
          </a:prstGeom>
        </p:spPr>
      </p:pic>
    </p:spTree>
    <p:extLst>
      <p:ext uri="{BB962C8B-B14F-4D97-AF65-F5344CB8AC3E}">
        <p14:creationId xmlns:p14="http://schemas.microsoft.com/office/powerpoint/2010/main" val="562299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BC4F8-A45A-41AC-9D3B-DDAE8F703338}"/>
              </a:ext>
            </a:extLst>
          </p:cNvPr>
          <p:cNvSpPr>
            <a:spLocks noGrp="1"/>
          </p:cNvSpPr>
          <p:nvPr>
            <p:ph type="ctrTitle"/>
          </p:nvPr>
        </p:nvSpPr>
        <p:spPr/>
        <p:txBody>
          <a:bodyPr/>
          <a:lstStyle/>
          <a:p>
            <a:r>
              <a:rPr lang="en-GB" dirty="0"/>
              <a:t>The principles of an HACCP system (continued)</a:t>
            </a:r>
          </a:p>
        </p:txBody>
      </p:sp>
      <p:sp>
        <p:nvSpPr>
          <p:cNvPr id="3" name="Subtitle 2">
            <a:extLst>
              <a:ext uri="{FF2B5EF4-FFF2-40B4-BE49-F238E27FC236}">
                <a16:creationId xmlns:a16="http://schemas.microsoft.com/office/drawing/2014/main" id="{9E40775E-B1E3-40DE-81E3-23B2F6FC6787}"/>
              </a:ext>
            </a:extLst>
          </p:cNvPr>
          <p:cNvSpPr>
            <a:spLocks noGrp="1"/>
          </p:cNvSpPr>
          <p:nvPr>
            <p:ph type="subTitle" idx="1"/>
          </p:nvPr>
        </p:nvSpPr>
        <p:spPr>
          <a:xfrm>
            <a:off x="1169276" y="2703599"/>
            <a:ext cx="7318942" cy="3600000"/>
          </a:xfrm>
        </p:spPr>
        <p:txBody>
          <a:bodyPr/>
          <a:lstStyle/>
          <a:p>
            <a:pPr marL="0" indent="0">
              <a:buNone/>
            </a:pPr>
            <a:r>
              <a:rPr lang="en-GB" sz="2000" dirty="0">
                <a:latin typeface="Arial" panose="020B0604020202020204" pitchFamily="34" charset="0"/>
                <a:cs typeface="Arial" panose="020B0604020202020204" pitchFamily="34" charset="0"/>
              </a:rPr>
              <a:t>The principles of HACCP are:</a:t>
            </a:r>
          </a:p>
          <a:p>
            <a:pPr marL="457200" indent="-457200">
              <a:buAutoNum type="arabicPeriod" startAt="5"/>
            </a:pPr>
            <a:r>
              <a:rPr lang="en-GB" sz="2000" dirty="0">
                <a:latin typeface="Arial" panose="020B0604020202020204" pitchFamily="34" charset="0"/>
                <a:cs typeface="Arial" panose="020B0604020202020204" pitchFamily="34" charset="0"/>
              </a:rPr>
              <a:t>establish corrective actions, e.g. if the fridge temperature rises above 8°C, report to the supervisor and arrange an engineer;</a:t>
            </a:r>
          </a:p>
          <a:p>
            <a:pPr marL="457200" indent="-457200">
              <a:buAutoNum type="arabicPeriod" startAt="6"/>
            </a:pPr>
            <a:r>
              <a:rPr lang="en-GB" sz="2000" dirty="0">
                <a:latin typeface="Arial" panose="020B0604020202020204" pitchFamily="34" charset="0"/>
                <a:cs typeface="Arial" panose="020B0604020202020204" pitchFamily="34" charset="0"/>
              </a:rPr>
              <a:t>verification – to prove the HACCP system is working;</a:t>
            </a:r>
          </a:p>
          <a:p>
            <a:pPr marL="457200" indent="-457200">
              <a:buAutoNum type="arabicPeriod" startAt="6"/>
            </a:pPr>
            <a:r>
              <a:rPr lang="en-GB" sz="2000" dirty="0">
                <a:latin typeface="Arial" panose="020B0604020202020204" pitchFamily="34" charset="0"/>
                <a:cs typeface="Arial" panose="020B0604020202020204" pitchFamily="34" charset="0"/>
              </a:rPr>
              <a:t>ensure thorough records and documentation are kept, maintained and reviewed when necessary.</a:t>
            </a:r>
          </a:p>
          <a:p>
            <a:pPr marL="0" indent="0">
              <a:buNone/>
            </a:pP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72016" y="1636372"/>
            <a:ext cx="2377646" cy="4663844"/>
          </a:xfrm>
          <a:prstGeom prst="rect">
            <a:avLst/>
          </a:prstGeom>
        </p:spPr>
      </p:pic>
    </p:spTree>
    <p:extLst>
      <p:ext uri="{BB962C8B-B14F-4D97-AF65-F5344CB8AC3E}">
        <p14:creationId xmlns:p14="http://schemas.microsoft.com/office/powerpoint/2010/main" val="3664028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Hazard Analysis Critical Control Point (HACCP) in practice</a:t>
            </a:r>
          </a:p>
        </p:txBody>
      </p:sp>
      <p:sp>
        <p:nvSpPr>
          <p:cNvPr id="3" name="Subtitle 2"/>
          <p:cNvSpPr>
            <a:spLocks noGrp="1"/>
          </p:cNvSpPr>
          <p:nvPr>
            <p:ph type="subTitle" idx="1"/>
          </p:nvPr>
        </p:nvSpPr>
        <p:spPr>
          <a:xfrm>
            <a:off x="1169274" y="2699108"/>
            <a:ext cx="9720000" cy="3600000"/>
          </a:xfrm>
        </p:spPr>
        <p:txBody>
          <a:bodyPr/>
          <a:lstStyle/>
          <a:p>
            <a:pPr marL="0" lvl="0" indent="0">
              <a:buNone/>
            </a:pPr>
            <a:r>
              <a:rPr lang="en-GB" sz="2000" dirty="0"/>
              <a:t>When serving food in a cafe, for example, checks must be in place:</a:t>
            </a:r>
          </a:p>
          <a:p>
            <a:r>
              <a:rPr lang="en-GB" sz="2000" dirty="0"/>
              <a:t>when the food is delivered (e.g. is the temperature correct, is the integrity of the packaging maintained);</a:t>
            </a:r>
          </a:p>
          <a:p>
            <a:r>
              <a:rPr lang="en-GB" sz="2000" dirty="0"/>
              <a:t>when the food is stored on site (e.g. is it being stored in the correct environment, such as a fridge or freezer);</a:t>
            </a:r>
          </a:p>
          <a:p>
            <a:r>
              <a:rPr lang="en-GB" sz="2000" dirty="0"/>
              <a:t>when the food is prepared (e.g. is handler hygiene correct, is the food being prepared in a safe manner, has the kitchen been properly cleaned beforehand);</a:t>
            </a:r>
          </a:p>
          <a:p>
            <a:r>
              <a:rPr lang="en-GB" sz="2000" dirty="0"/>
              <a:t>when the food is cooked (e.g. has the food been heated to the correct core temperature); and</a:t>
            </a:r>
          </a:p>
          <a:p>
            <a:r>
              <a:rPr lang="en-GB" sz="2000" dirty="0"/>
              <a:t>when the food is held before being served (e.g. is the food being held at 63°C or above, has the food been left out for too long).</a:t>
            </a:r>
          </a:p>
          <a:p>
            <a:pPr marL="0" indent="0">
              <a:buNone/>
            </a:pPr>
            <a:endParaRPr lang="en-GB" dirty="0"/>
          </a:p>
        </p:txBody>
      </p:sp>
    </p:spTree>
    <p:extLst>
      <p:ext uri="{BB962C8B-B14F-4D97-AF65-F5344CB8AC3E}">
        <p14:creationId xmlns:p14="http://schemas.microsoft.com/office/powerpoint/2010/main" val="1307370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4EBD7-6795-4009-8B92-0D25701F7142}"/>
              </a:ext>
            </a:extLst>
          </p:cNvPr>
          <p:cNvSpPr>
            <a:spLocks noGrp="1"/>
          </p:cNvSpPr>
          <p:nvPr>
            <p:ph type="ctrTitle"/>
          </p:nvPr>
        </p:nvSpPr>
        <p:spPr>
          <a:xfrm>
            <a:off x="1169274" y="1391702"/>
            <a:ext cx="9720000" cy="720000"/>
          </a:xfrm>
        </p:spPr>
        <p:txBody>
          <a:bodyPr/>
          <a:lstStyle/>
          <a:p>
            <a:r>
              <a:rPr lang="en-GB" dirty="0"/>
              <a:t>Food labelling regulations</a:t>
            </a:r>
          </a:p>
        </p:txBody>
      </p:sp>
      <p:sp>
        <p:nvSpPr>
          <p:cNvPr id="3" name="Subtitle 2">
            <a:extLst>
              <a:ext uri="{FF2B5EF4-FFF2-40B4-BE49-F238E27FC236}">
                <a16:creationId xmlns:a16="http://schemas.microsoft.com/office/drawing/2014/main" id="{EBE04C33-DCD8-4E3C-A06B-AD8697942FA4}"/>
              </a:ext>
            </a:extLst>
          </p:cNvPr>
          <p:cNvSpPr>
            <a:spLocks noGrp="1"/>
          </p:cNvSpPr>
          <p:nvPr>
            <p:ph type="subTitle" idx="1"/>
          </p:nvPr>
        </p:nvSpPr>
        <p:spPr>
          <a:xfrm>
            <a:off x="1169273" y="2300389"/>
            <a:ext cx="6316047" cy="4055368"/>
          </a:xfrm>
        </p:spPr>
        <p:txBody>
          <a:bodyPr/>
          <a:lstStyle/>
          <a:p>
            <a:pPr marL="0" indent="0">
              <a:buNone/>
            </a:pPr>
            <a:r>
              <a:rPr lang="en-GB" sz="2000" dirty="0"/>
              <a:t>To sell food and drink products, the label must be:</a:t>
            </a:r>
          </a:p>
          <a:p>
            <a:r>
              <a:rPr lang="en-GB" sz="2000" dirty="0"/>
              <a:t>clear and easy to read;</a:t>
            </a:r>
          </a:p>
          <a:p>
            <a:r>
              <a:rPr lang="en-GB" sz="2000" dirty="0"/>
              <a:t>permanent;</a:t>
            </a:r>
          </a:p>
          <a:p>
            <a:r>
              <a:rPr lang="en-GB" sz="2000" dirty="0"/>
              <a:t>easy to understand;</a:t>
            </a:r>
          </a:p>
          <a:p>
            <a:r>
              <a:rPr lang="en-GB" sz="2000" dirty="0"/>
              <a:t>easily visible;</a:t>
            </a:r>
          </a:p>
          <a:p>
            <a:r>
              <a:rPr lang="en-GB" sz="2000" dirty="0"/>
              <a:t>not misleading.</a:t>
            </a:r>
          </a:p>
          <a:p>
            <a:endParaRPr lang="en-GB" sz="2000" dirty="0"/>
          </a:p>
          <a:p>
            <a:pPr marL="0" indent="0">
              <a:buNone/>
            </a:pPr>
            <a:r>
              <a:rPr lang="en-GB" sz="2000" dirty="0"/>
              <a:t>Further information about Food Information Regulations across England, Northern Ireland, Scotland and Wales can be found in the FSA’s </a:t>
            </a:r>
            <a:r>
              <a:rPr lang="en-GB" sz="2000" dirty="0">
                <a:hlinkClick r:id="rId2"/>
              </a:rPr>
              <a:t>Food Information Regulation guidance document</a:t>
            </a:r>
            <a:r>
              <a:rPr lang="en-GB" sz="2000" dirty="0"/>
              <a:t>.</a:t>
            </a:r>
            <a:endParaRPr lang="en-US" dirty="0"/>
          </a:p>
        </p:txBody>
      </p:sp>
      <p:sp>
        <p:nvSpPr>
          <p:cNvPr id="5" name="TextBox 4"/>
          <p:cNvSpPr txBox="1"/>
          <p:nvPr/>
        </p:nvSpPr>
        <p:spPr>
          <a:xfrm>
            <a:off x="9308592" y="6078758"/>
            <a:ext cx="2700528"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hlinkClick r:id="rId3"/>
              </a:rPr>
              <a:t>FSA Food labelling and packaging</a:t>
            </a:r>
            <a:endParaRPr lang="en-GB" sz="1200" dirty="0">
              <a:latin typeface="Arial" panose="020B0604020202020204" pitchFamily="34" charset="0"/>
              <a:cs typeface="Arial" panose="020B0604020202020204" pitchFamily="34" charset="0"/>
            </a:endParaRPr>
          </a:p>
        </p:txBody>
      </p:sp>
      <p:sp>
        <p:nvSpPr>
          <p:cNvPr id="6" name="TextBox 5"/>
          <p:cNvSpPr txBox="1"/>
          <p:nvPr/>
        </p:nvSpPr>
        <p:spPr>
          <a:xfrm>
            <a:off x="7638473" y="1930071"/>
            <a:ext cx="4239491" cy="3970318"/>
          </a:xfrm>
          <a:prstGeom prst="rect">
            <a:avLst/>
          </a:prstGeom>
          <a:noFill/>
          <a:ln w="25400">
            <a:solidFill>
              <a:srgbClr val="263B83"/>
            </a:solidFill>
          </a:ln>
        </p:spPr>
        <p:txBody>
          <a:bodyPr wrap="square" rtlCol="0">
            <a:spAutoFit/>
          </a:bodyPr>
          <a:lstStyle/>
          <a:p>
            <a:pPr>
              <a:defRPr/>
            </a:pPr>
            <a:r>
              <a:rPr lang="en-GB" dirty="0">
                <a:latin typeface="Arial" panose="020B0604020202020204" pitchFamily="34" charset="0"/>
                <a:cs typeface="Arial" panose="020B0604020202020204" pitchFamily="34" charset="0"/>
              </a:rPr>
              <a:t>Information required by the Food Information Regulation (on the labels of pre-packed food and drink products):</a:t>
            </a:r>
          </a:p>
          <a:p>
            <a:pPr marL="285750" indent="-285750">
              <a:buFont typeface="Arial" panose="020B0604020202020204" pitchFamily="34" charset="0"/>
              <a:buChar char="•"/>
              <a:defRPr/>
            </a:pPr>
            <a:r>
              <a:rPr lang="en-GB" dirty="0">
                <a:latin typeface="Arial" panose="020B0604020202020204" pitchFamily="34" charset="0"/>
                <a:cs typeface="Arial" panose="020B0604020202020204" pitchFamily="34" charset="0"/>
              </a:rPr>
              <a:t>Name of food or drink</a:t>
            </a:r>
          </a:p>
          <a:p>
            <a:pPr marL="285750" indent="-285750">
              <a:buFont typeface="Arial" panose="020B0604020202020204" pitchFamily="34" charset="0"/>
              <a:buChar char="•"/>
              <a:defRPr/>
            </a:pPr>
            <a:r>
              <a:rPr lang="en-GB" dirty="0">
                <a:latin typeface="Arial" panose="020B0604020202020204" pitchFamily="34" charset="0"/>
                <a:cs typeface="Arial" panose="020B0604020202020204" pitchFamily="34" charset="0"/>
              </a:rPr>
              <a:t>List of ingredients (including additives and allergens)</a:t>
            </a:r>
          </a:p>
          <a:p>
            <a:pPr marL="285750" indent="-285750">
              <a:buFont typeface="Arial" panose="020B0604020202020204" pitchFamily="34" charset="0"/>
              <a:buChar char="•"/>
              <a:defRPr/>
            </a:pPr>
            <a:r>
              <a:rPr lang="en-GB" dirty="0">
                <a:latin typeface="Arial" panose="020B0604020202020204" pitchFamily="34" charset="0"/>
                <a:cs typeface="Arial" panose="020B0604020202020204" pitchFamily="34" charset="0"/>
              </a:rPr>
              <a:t>Weight or volume</a:t>
            </a:r>
          </a:p>
          <a:p>
            <a:pPr marL="285750" indent="-285750">
              <a:buFont typeface="Arial" panose="020B0604020202020204" pitchFamily="34" charset="0"/>
              <a:buChar char="•"/>
              <a:defRPr/>
            </a:pPr>
            <a:r>
              <a:rPr lang="en-GB" dirty="0">
                <a:latin typeface="Arial" panose="020B0604020202020204" pitchFamily="34" charset="0"/>
                <a:cs typeface="Arial" panose="020B0604020202020204" pitchFamily="34" charset="0"/>
              </a:rPr>
              <a:t>Date mark</a:t>
            </a:r>
          </a:p>
          <a:p>
            <a:pPr marL="285750" indent="-285750">
              <a:buFont typeface="Arial" panose="020B0604020202020204" pitchFamily="34" charset="0"/>
              <a:buChar char="•"/>
              <a:defRPr/>
            </a:pPr>
            <a:r>
              <a:rPr lang="en-GB" dirty="0">
                <a:latin typeface="Arial" panose="020B0604020202020204" pitchFamily="34" charset="0"/>
                <a:cs typeface="Arial" panose="020B0604020202020204" pitchFamily="34" charset="0"/>
              </a:rPr>
              <a:t>Storage and preparation conditions</a:t>
            </a:r>
          </a:p>
          <a:p>
            <a:pPr marL="285750" indent="-285750">
              <a:buFont typeface="Arial" panose="020B0604020202020204" pitchFamily="34" charset="0"/>
              <a:buChar char="•"/>
              <a:defRPr/>
            </a:pPr>
            <a:r>
              <a:rPr lang="en-GB" dirty="0">
                <a:latin typeface="Arial" panose="020B0604020202020204" pitchFamily="34" charset="0"/>
                <a:cs typeface="Arial" panose="020B0604020202020204" pitchFamily="34" charset="0"/>
              </a:rPr>
              <a:t>Name and address of the manufacturer, packer or seller</a:t>
            </a:r>
          </a:p>
          <a:p>
            <a:pPr marL="285750" indent="-285750">
              <a:buFont typeface="Arial" panose="020B0604020202020204" pitchFamily="34" charset="0"/>
              <a:buChar char="•"/>
              <a:defRPr/>
            </a:pPr>
            <a:r>
              <a:rPr lang="en-GB" dirty="0">
                <a:latin typeface="Arial" panose="020B0604020202020204" pitchFamily="34" charset="0"/>
                <a:cs typeface="Arial" panose="020B0604020202020204" pitchFamily="34" charset="0"/>
              </a:rPr>
              <a:t>Country of origin and place of provenance</a:t>
            </a:r>
          </a:p>
          <a:p>
            <a:pPr marL="285750" indent="-285750">
              <a:buFont typeface="Arial" panose="020B0604020202020204" pitchFamily="34" charset="0"/>
              <a:buChar char="•"/>
              <a:defRPr/>
            </a:pPr>
            <a:r>
              <a:rPr lang="en-GB" dirty="0">
                <a:latin typeface="Arial" panose="020B0604020202020204" pitchFamily="34" charset="0"/>
                <a:cs typeface="Arial" panose="020B0604020202020204" pitchFamily="34" charset="0"/>
              </a:rPr>
              <a:t>Nutrition information</a:t>
            </a:r>
          </a:p>
        </p:txBody>
      </p:sp>
    </p:spTree>
    <p:extLst>
      <p:ext uri="{BB962C8B-B14F-4D97-AF65-F5344CB8AC3E}">
        <p14:creationId xmlns:p14="http://schemas.microsoft.com/office/powerpoint/2010/main" val="2807613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Food labelling regulations</a:t>
            </a:r>
            <a:endParaRPr lang="en-GB" dirty="0"/>
          </a:p>
        </p:txBody>
      </p:sp>
      <p:sp>
        <p:nvSpPr>
          <p:cNvPr id="3" name="Subtitle 2"/>
          <p:cNvSpPr>
            <a:spLocks noGrp="1"/>
          </p:cNvSpPr>
          <p:nvPr>
            <p:ph type="subTitle" idx="1"/>
          </p:nvPr>
        </p:nvSpPr>
        <p:spPr>
          <a:xfrm>
            <a:off x="1169273" y="2283798"/>
            <a:ext cx="5893121" cy="3600000"/>
          </a:xfrm>
        </p:spPr>
        <p:txBody>
          <a:bodyPr/>
          <a:lstStyle/>
          <a:p>
            <a:pPr marL="0" indent="0">
              <a:buNone/>
            </a:pPr>
            <a:r>
              <a:rPr lang="en-US" sz="2000" dirty="0"/>
              <a:t>In a catering business, or a shop where food is sold loose or packaged for sale, the following is only required:</a:t>
            </a:r>
          </a:p>
          <a:p>
            <a:r>
              <a:rPr lang="en-GB" sz="2000" dirty="0"/>
              <a:t>the name of the food;</a:t>
            </a:r>
          </a:p>
          <a:p>
            <a:r>
              <a:rPr lang="en-GB" sz="2000" dirty="0"/>
              <a:t>if any of the ingredients have been irradiated, or have come from genetically modified sources;</a:t>
            </a:r>
          </a:p>
          <a:p>
            <a:r>
              <a:rPr lang="en-GB" sz="2000" dirty="0"/>
              <a:t>warnings if the food contains certain ingredients, e.g. raw milk or sweeteners;</a:t>
            </a:r>
          </a:p>
          <a:p>
            <a:r>
              <a:rPr lang="en-GB" sz="2000" dirty="0"/>
              <a:t>any food additive added;</a:t>
            </a:r>
          </a:p>
          <a:p>
            <a:r>
              <a:rPr lang="en-GB" sz="2000" dirty="0"/>
              <a:t>allergen information.</a:t>
            </a:r>
          </a:p>
          <a:p>
            <a:pPr marL="0" indent="0">
              <a:buNone/>
            </a:pPr>
            <a:endParaRPr lang="en-GB" dirty="0"/>
          </a:p>
          <a:p>
            <a:pPr marL="0" indent="0">
              <a:buNone/>
            </a:pPr>
            <a:endParaRPr lang="en-GB"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06956" y="2763520"/>
            <a:ext cx="4302164" cy="2868109"/>
          </a:xfrm>
          <a:prstGeom prst="rect">
            <a:avLst/>
          </a:prstGeom>
        </p:spPr>
      </p:pic>
      <p:sp>
        <p:nvSpPr>
          <p:cNvPr id="6" name="TextBox 5">
            <a:extLst>
              <a:ext uri="{FF2B5EF4-FFF2-40B4-BE49-F238E27FC236}">
                <a16:creationId xmlns:a16="http://schemas.microsoft.com/office/drawing/2014/main" id="{9A85CCC9-030F-A28E-E948-D4D576808224}"/>
              </a:ext>
            </a:extLst>
          </p:cNvPr>
          <p:cNvSpPr txBox="1"/>
          <p:nvPr/>
        </p:nvSpPr>
        <p:spPr>
          <a:xfrm>
            <a:off x="9460992" y="6016005"/>
            <a:ext cx="2700528"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hlinkClick r:id="rId3"/>
              </a:rPr>
              <a:t>FSA Food labelling and packaging</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3668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Managing food allergen information</a:t>
            </a:r>
            <a:endParaRPr lang="en-GB" dirty="0"/>
          </a:p>
        </p:txBody>
      </p:sp>
      <p:sp>
        <p:nvSpPr>
          <p:cNvPr id="3" name="Subtitle 2"/>
          <p:cNvSpPr>
            <a:spLocks noGrp="1"/>
          </p:cNvSpPr>
          <p:nvPr>
            <p:ph type="subTitle" idx="1"/>
          </p:nvPr>
        </p:nvSpPr>
        <p:spPr>
          <a:xfrm>
            <a:off x="1169274" y="2607668"/>
            <a:ext cx="5893121" cy="3600000"/>
          </a:xfrm>
        </p:spPr>
        <p:txBody>
          <a:bodyPr/>
          <a:lstStyle/>
          <a:p>
            <a:pPr marL="0" indent="0">
              <a:buNone/>
            </a:pPr>
            <a:r>
              <a:rPr lang="en-GB" sz="2000" dirty="0"/>
              <a:t>It is a legal requirement for food businesses to provide accurate information about the allergenic ingredients used in the food and drink they serve.</a:t>
            </a:r>
          </a:p>
          <a:p>
            <a:pPr marL="0" indent="0">
              <a:buNone/>
            </a:pPr>
            <a:r>
              <a:rPr lang="en-US" sz="2000" dirty="0"/>
              <a:t>Currently, for </a:t>
            </a:r>
            <a:r>
              <a:rPr lang="en-GB" sz="2000" dirty="0"/>
              <a:t>meals served in a restaurant, allergen information can be provided:</a:t>
            </a:r>
          </a:p>
          <a:p>
            <a:pPr>
              <a:buFont typeface="Arial" panose="020B0604020202020204" pitchFamily="34" charset="0"/>
              <a:buChar char="•"/>
            </a:pPr>
            <a:r>
              <a:rPr lang="en-GB" sz="2000" dirty="0"/>
              <a:t>in writing, e.g. an allergen chart, on a menu or chalkboard;</a:t>
            </a:r>
          </a:p>
          <a:p>
            <a:pPr>
              <a:buFont typeface="Arial" panose="020B0604020202020204" pitchFamily="34" charset="0"/>
              <a:buChar char="•"/>
            </a:pPr>
            <a:r>
              <a:rPr lang="en-GB" sz="2000" dirty="0"/>
              <a:t>orally to the customer (this must be verified in writing).</a:t>
            </a:r>
          </a:p>
        </p:txBody>
      </p:sp>
      <p:sp>
        <p:nvSpPr>
          <p:cNvPr id="5" name="TextBox 4"/>
          <p:cNvSpPr txBox="1"/>
          <p:nvPr/>
        </p:nvSpPr>
        <p:spPr>
          <a:xfrm>
            <a:off x="8676042" y="5930669"/>
            <a:ext cx="3366606"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hlinkClick r:id="rId2"/>
              </a:rPr>
              <a:t>Safer food, better business for caterers (FSA)</a:t>
            </a:r>
            <a:endParaRPr lang="en-GB" sz="12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7704" y="2670576"/>
            <a:ext cx="4194944" cy="2951997"/>
          </a:xfrm>
          <a:prstGeom prst="rect">
            <a:avLst/>
          </a:prstGeom>
        </p:spPr>
      </p:pic>
    </p:spTree>
    <p:extLst>
      <p:ext uri="{BB962C8B-B14F-4D97-AF65-F5344CB8AC3E}">
        <p14:creationId xmlns:p14="http://schemas.microsoft.com/office/powerpoint/2010/main" val="4156978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8439" y="1582260"/>
            <a:ext cx="9720000" cy="720000"/>
          </a:xfrm>
        </p:spPr>
        <p:txBody>
          <a:bodyPr/>
          <a:lstStyle/>
          <a:p>
            <a:r>
              <a:rPr lang="en-US" dirty="0"/>
              <a:t>Managing food allergen information</a:t>
            </a:r>
            <a:endParaRPr lang="en-GB" dirty="0"/>
          </a:p>
        </p:txBody>
      </p:sp>
      <p:sp>
        <p:nvSpPr>
          <p:cNvPr id="3" name="Subtitle 2"/>
          <p:cNvSpPr>
            <a:spLocks noGrp="1"/>
          </p:cNvSpPr>
          <p:nvPr>
            <p:ph type="subTitle" idx="1"/>
          </p:nvPr>
        </p:nvSpPr>
        <p:spPr>
          <a:xfrm>
            <a:off x="1058439" y="2296417"/>
            <a:ext cx="7608964" cy="3600000"/>
          </a:xfrm>
        </p:spPr>
        <p:txBody>
          <a:bodyPr/>
          <a:lstStyle/>
          <a:p>
            <a:pPr marL="0" indent="0">
              <a:buNone/>
            </a:pPr>
            <a:r>
              <a:rPr lang="en-GB" sz="2000" dirty="0"/>
              <a:t>Staff must know where allergen information can be found (e.g. recipe sheets, food labels) and be able to handle allergen information requests. </a:t>
            </a:r>
          </a:p>
          <a:p>
            <a:pPr marL="0" indent="0">
              <a:buNone/>
            </a:pPr>
            <a:r>
              <a:rPr lang="en-GB" sz="2000" dirty="0"/>
              <a:t>If someone asks if a dish contains a certain food, this must include all the allergenic ingredients in the dish (and what they contain). </a:t>
            </a:r>
          </a:p>
          <a:p>
            <a:pPr marL="0" indent="0">
              <a:buNone/>
            </a:pPr>
            <a:r>
              <a:rPr lang="en-GB" sz="2000" dirty="0"/>
              <a:t>Allergen information must be accurate, consistent and up-to date.</a:t>
            </a:r>
          </a:p>
          <a:p>
            <a:pPr marL="0" indent="0">
              <a:buNone/>
            </a:pPr>
            <a:endParaRPr lang="en-US" dirty="0"/>
          </a:p>
          <a:p>
            <a:pPr marL="0" indent="0">
              <a:buNone/>
            </a:pPr>
            <a:endParaRPr lang="en-GB" dirty="0"/>
          </a:p>
        </p:txBody>
      </p:sp>
      <p:sp>
        <p:nvSpPr>
          <p:cNvPr id="4" name="TextBox 3"/>
          <p:cNvSpPr txBox="1"/>
          <p:nvPr/>
        </p:nvSpPr>
        <p:spPr>
          <a:xfrm>
            <a:off x="1058439" y="4830699"/>
            <a:ext cx="7443216" cy="984885"/>
          </a:xfrm>
          <a:prstGeom prst="rect">
            <a:avLst/>
          </a:prstGeom>
          <a:noFill/>
          <a:ln w="25400">
            <a:solidFill>
              <a:srgbClr val="263B83"/>
            </a:solidFill>
          </a:ln>
        </p:spPr>
        <p:txBody>
          <a:bodyPr wrap="square" rtlCol="0">
            <a:spAutoFit/>
          </a:bodyPr>
          <a:lstStyle/>
          <a:p>
            <a:r>
              <a:rPr lang="en-US" dirty="0">
                <a:latin typeface="Arial" panose="020B0604020202020204" pitchFamily="34" charset="0"/>
                <a:cs typeface="Arial" panose="020B0604020202020204" pitchFamily="34" charset="0"/>
              </a:rPr>
              <a:t>If food is offered in the form of a buffet, allergen information for each separate food item must be provided. Not just for the buffet as a whole.</a:t>
            </a:r>
          </a:p>
          <a:p>
            <a:endParaRPr lang="en-US" sz="1100" dirty="0">
              <a:latin typeface="Arial" panose="020B0604020202020204" pitchFamily="34" charset="0"/>
              <a:cs typeface="Arial" panose="020B0604020202020204" pitchFamily="34" charset="0"/>
              <a:hlinkClick r:id="rId2"/>
            </a:endParaRPr>
          </a:p>
          <a:p>
            <a:r>
              <a:rPr lang="en-US" sz="1100" dirty="0">
                <a:latin typeface="Arial" panose="020B0604020202020204" pitchFamily="34" charset="0"/>
                <a:cs typeface="Arial" panose="020B0604020202020204" pitchFamily="34" charset="0"/>
                <a:hlinkClick r:id="rId2"/>
              </a:rPr>
              <a:t>Allergen guidance for food businesses (FSA)</a:t>
            </a:r>
            <a:endParaRPr lang="en-GB" sz="1100" dirty="0">
              <a:latin typeface="Arial" panose="020B0604020202020204" pitchFamily="34" charset="0"/>
              <a:cs typeface="Arial" panose="020B0604020202020204" pitchFamily="34" charset="0"/>
            </a:endParaRPr>
          </a:p>
        </p:txBody>
      </p:sp>
      <p:sp>
        <p:nvSpPr>
          <p:cNvPr id="5" name="TextBox 4"/>
          <p:cNvSpPr txBox="1"/>
          <p:nvPr/>
        </p:nvSpPr>
        <p:spPr>
          <a:xfrm>
            <a:off x="1058439" y="6458386"/>
            <a:ext cx="396051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hlinkClick r:id="rId3"/>
              </a:rPr>
              <a:t>Allergen information for loose foods (FSA)</a:t>
            </a:r>
            <a:endParaRPr lang="en-GB" sz="1200" dirty="0">
              <a:latin typeface="Arial" panose="020B0604020202020204" pitchFamily="34" charset="0"/>
              <a:cs typeface="Arial" panose="020B0604020202020204" pitchFamily="34" charset="0"/>
            </a:endParaRPr>
          </a:p>
        </p:txBody>
      </p:sp>
      <p:sp>
        <p:nvSpPr>
          <p:cNvPr id="7" name="TextBox 6"/>
          <p:cNvSpPr txBox="1"/>
          <p:nvPr/>
        </p:nvSpPr>
        <p:spPr>
          <a:xfrm>
            <a:off x="4862920" y="6436881"/>
            <a:ext cx="3485551"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hlinkClick r:id="rId4"/>
              </a:rPr>
              <a:t>Safer food, better business for caterers (FSA)</a:t>
            </a:r>
            <a:endParaRPr lang="en-GB" sz="12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a:stretch>
            <a:fillRect/>
          </a:stretch>
        </p:blipFill>
        <p:spPr>
          <a:xfrm>
            <a:off x="9436608" y="2224407"/>
            <a:ext cx="2241956" cy="3479399"/>
          </a:xfrm>
          <a:prstGeom prst="rect">
            <a:avLst/>
          </a:prstGeom>
        </p:spPr>
      </p:pic>
      <p:sp>
        <p:nvSpPr>
          <p:cNvPr id="10" name="TextBox 9"/>
          <p:cNvSpPr txBox="1"/>
          <p:nvPr/>
        </p:nvSpPr>
        <p:spPr>
          <a:xfrm>
            <a:off x="9683496" y="5815584"/>
            <a:ext cx="1728216"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hlinkClick r:id="rId6"/>
              </a:rPr>
              <a:t>Think allergy (FSA)</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5796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Natasha’s Law</a:t>
            </a:r>
          </a:p>
        </p:txBody>
      </p:sp>
      <p:sp>
        <p:nvSpPr>
          <p:cNvPr id="3" name="Subtitle 2"/>
          <p:cNvSpPr>
            <a:spLocks noGrp="1"/>
          </p:cNvSpPr>
          <p:nvPr>
            <p:ph type="subTitle" idx="1"/>
          </p:nvPr>
        </p:nvSpPr>
        <p:spPr>
          <a:xfrm>
            <a:off x="1169273" y="2285426"/>
            <a:ext cx="5850092" cy="3600000"/>
          </a:xfrm>
        </p:spPr>
        <p:txBody>
          <a:bodyPr/>
          <a:lstStyle/>
          <a:p>
            <a:pPr marL="0" indent="0">
              <a:buNone/>
            </a:pPr>
            <a:r>
              <a:rPr lang="en-GB" sz="2000" dirty="0"/>
              <a:t>The government introduced new legislation in 2019 mandating full ingredient labelling for food prepared for direct sale. For example, a packaged sandwich or salad made by staff and placed on the shelf for purchase. </a:t>
            </a:r>
          </a:p>
          <a:p>
            <a:pPr marL="0" indent="0">
              <a:buNone/>
            </a:pPr>
            <a:endParaRPr lang="en-GB" sz="2000" dirty="0"/>
          </a:p>
          <a:p>
            <a:pPr marL="0" indent="0">
              <a:buNone/>
            </a:pPr>
            <a:r>
              <a:rPr lang="en-GB" sz="2000" dirty="0"/>
              <a:t>The Law is known as ‘Natasha’s Law’, after Natasha </a:t>
            </a:r>
            <a:r>
              <a:rPr lang="en-GB" sz="2000" dirty="0" err="1"/>
              <a:t>Ednan-Laperouse</a:t>
            </a:r>
            <a:r>
              <a:rPr lang="en-GB" sz="2000" dirty="0"/>
              <a:t> who died after suffering an allergic reaction to a baguette.</a:t>
            </a:r>
          </a:p>
          <a:p>
            <a:pPr marL="0" indent="0">
              <a:buNone/>
            </a:pPr>
            <a:endParaRPr lang="en-GB" sz="2000" dirty="0"/>
          </a:p>
        </p:txBody>
      </p:sp>
      <p:sp>
        <p:nvSpPr>
          <p:cNvPr id="5" name="Rectangle 4"/>
          <p:cNvSpPr/>
          <p:nvPr/>
        </p:nvSpPr>
        <p:spPr>
          <a:xfrm>
            <a:off x="9612577" y="6163560"/>
            <a:ext cx="1790875" cy="261610"/>
          </a:xfrm>
          <a:prstGeom prst="rect">
            <a:avLst/>
          </a:prstGeom>
        </p:spPr>
        <p:txBody>
          <a:bodyPr wrap="none">
            <a:spAutoFit/>
          </a:bodyPr>
          <a:lstStyle/>
          <a:p>
            <a:r>
              <a:rPr lang="en-GB" sz="1100" dirty="0">
                <a:latin typeface="Arial" panose="020B0604020202020204" pitchFamily="34" charset="0"/>
                <a:cs typeface="Arial" panose="020B0604020202020204" pitchFamily="34" charset="0"/>
                <a:hlinkClick r:id="rId2"/>
              </a:rPr>
              <a:t>'Natasha’s Law' (Gov.UK)</a:t>
            </a:r>
            <a:endParaRPr lang="en-GB" sz="11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41557" y="2283798"/>
            <a:ext cx="4106637" cy="2903392"/>
          </a:xfrm>
          <a:prstGeom prst="rect">
            <a:avLst/>
          </a:prstGeom>
        </p:spPr>
      </p:pic>
    </p:spTree>
    <p:extLst>
      <p:ext uri="{BB962C8B-B14F-4D97-AF65-F5344CB8AC3E}">
        <p14:creationId xmlns:p14="http://schemas.microsoft.com/office/powerpoint/2010/main" val="3852757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Food safety law</a:t>
            </a:r>
          </a:p>
        </p:txBody>
      </p:sp>
      <p:sp>
        <p:nvSpPr>
          <p:cNvPr id="3" name="Subtitle 2"/>
          <p:cNvSpPr>
            <a:spLocks noGrp="1"/>
          </p:cNvSpPr>
          <p:nvPr>
            <p:ph type="subTitle" idx="1"/>
          </p:nvPr>
        </p:nvSpPr>
        <p:spPr>
          <a:xfrm>
            <a:off x="1169277" y="2571092"/>
            <a:ext cx="5925392" cy="3600000"/>
          </a:xfrm>
        </p:spPr>
        <p:txBody>
          <a:bodyPr/>
          <a:lstStyle/>
          <a:p>
            <a:pPr marL="0" indent="0">
              <a:buNone/>
            </a:pPr>
            <a:r>
              <a:rPr lang="en-GB" sz="2000" dirty="0">
                <a:latin typeface="Arial" panose="020B0604020202020204" pitchFamily="34" charset="0"/>
                <a:cs typeface="Arial" panose="020B0604020202020204" pitchFamily="34" charset="0"/>
              </a:rPr>
              <a:t>Owners and managers of food businesses are responsible for ensuring that food prepared, cooked and sold is safe to eat and that they comply with food safety law.</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Food safety laws are designed to protect consumers from illness and harm.</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If a legal offence is committed, the case will be tried in the magistrates or crown courts.</a:t>
            </a: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US" sz="20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85947" y="2689582"/>
            <a:ext cx="4306028" cy="2872121"/>
          </a:xfrm>
          <a:prstGeom prst="rect">
            <a:avLst/>
          </a:prstGeom>
        </p:spPr>
      </p:pic>
    </p:spTree>
    <p:extLst>
      <p:ext uri="{BB962C8B-B14F-4D97-AF65-F5344CB8AC3E}">
        <p14:creationId xmlns:p14="http://schemas.microsoft.com/office/powerpoint/2010/main" val="3381271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BB8A4-B974-4C45-B37C-696A86D8328D}"/>
              </a:ext>
            </a:extLst>
          </p:cNvPr>
          <p:cNvSpPr>
            <a:spLocks noGrp="1"/>
          </p:cNvSpPr>
          <p:nvPr>
            <p:ph type="ctrTitle"/>
          </p:nvPr>
        </p:nvSpPr>
        <p:spPr>
          <a:xfrm>
            <a:off x="1169274" y="1563798"/>
            <a:ext cx="8981490" cy="720000"/>
          </a:xfrm>
        </p:spPr>
        <p:txBody>
          <a:bodyPr/>
          <a:lstStyle/>
          <a:p>
            <a:r>
              <a:rPr lang="en-GB" dirty="0"/>
              <a:t>What are the main legal responsibilities of food handlers?</a:t>
            </a:r>
          </a:p>
        </p:txBody>
      </p:sp>
      <p:sp>
        <p:nvSpPr>
          <p:cNvPr id="3" name="Subtitle 2">
            <a:extLst>
              <a:ext uri="{FF2B5EF4-FFF2-40B4-BE49-F238E27FC236}">
                <a16:creationId xmlns:a16="http://schemas.microsoft.com/office/drawing/2014/main" id="{72F0C539-8DD3-43E7-9E88-ECEC4D8778C7}"/>
              </a:ext>
            </a:extLst>
          </p:cNvPr>
          <p:cNvSpPr>
            <a:spLocks noGrp="1"/>
          </p:cNvSpPr>
          <p:nvPr>
            <p:ph type="subTitle" idx="1"/>
          </p:nvPr>
        </p:nvSpPr>
        <p:spPr>
          <a:xfrm>
            <a:off x="1169276" y="2663456"/>
            <a:ext cx="9720000" cy="3600000"/>
          </a:xfrm>
        </p:spPr>
        <p:txBody>
          <a:bodyPr/>
          <a:lstStyle/>
          <a:p>
            <a:pPr marL="0" indent="0">
              <a:buNone/>
            </a:pPr>
            <a:r>
              <a:rPr lang="en-GB" sz="2000" dirty="0">
                <a:latin typeface="Arial" panose="020B0604020202020204" pitchFamily="34" charset="0"/>
                <a:cs typeface="Arial" panose="020B0604020202020204" pitchFamily="34" charset="0"/>
              </a:rPr>
              <a:t>Food handler’s main responsibilities are:</a:t>
            </a:r>
          </a:p>
          <a:p>
            <a:pPr>
              <a:buFont typeface="Arial" panose="020B0604020202020204" pitchFamily="34" charset="0"/>
              <a:buChar char="•"/>
            </a:pPr>
            <a:r>
              <a:rPr lang="en-GB" sz="2000" dirty="0">
                <a:latin typeface="Arial" panose="020B0604020202020204" pitchFamily="34" charset="0"/>
                <a:cs typeface="Arial" panose="020B0604020202020204" pitchFamily="34" charset="0"/>
              </a:rPr>
              <a:t>follow good personal hygiene practices;</a:t>
            </a:r>
          </a:p>
          <a:p>
            <a:pPr>
              <a:buFont typeface="Arial" panose="020B0604020202020204" pitchFamily="34" charset="0"/>
              <a:buChar char="•"/>
            </a:pPr>
            <a:r>
              <a:rPr lang="en-GB" sz="2000" dirty="0">
                <a:latin typeface="Arial" panose="020B0604020202020204" pitchFamily="34" charset="0"/>
                <a:cs typeface="Arial" panose="020B0604020202020204" pitchFamily="34" charset="0"/>
              </a:rPr>
              <a:t>keep themselves and their workplace clean;</a:t>
            </a:r>
          </a:p>
          <a:p>
            <a:pPr>
              <a:buFont typeface="Arial" panose="020B0604020202020204" pitchFamily="34" charset="0"/>
              <a:buChar char="•"/>
            </a:pPr>
            <a:r>
              <a:rPr lang="en-GB" sz="2000" dirty="0">
                <a:latin typeface="Arial" panose="020B0604020202020204" pitchFamily="34" charset="0"/>
                <a:cs typeface="Arial" panose="020B0604020202020204" pitchFamily="34" charset="0"/>
              </a:rPr>
              <a:t>wear suitable clean, washable protective clothing;</a:t>
            </a:r>
          </a:p>
          <a:p>
            <a:pPr>
              <a:buFont typeface="Arial" panose="020B0604020202020204" pitchFamily="34" charset="0"/>
              <a:buChar char="•"/>
            </a:pPr>
            <a:r>
              <a:rPr lang="en-GB" sz="2000" dirty="0">
                <a:latin typeface="Arial" panose="020B0604020202020204" pitchFamily="34" charset="0"/>
                <a:cs typeface="Arial" panose="020B0604020202020204" pitchFamily="34" charset="0"/>
              </a:rPr>
              <a:t>protect food from contamination;</a:t>
            </a:r>
          </a:p>
          <a:p>
            <a:pPr>
              <a:buFont typeface="Arial" panose="020B0604020202020204" pitchFamily="34" charset="0"/>
              <a:buChar char="•"/>
            </a:pPr>
            <a:r>
              <a:rPr lang="en-GB" sz="2000" dirty="0">
                <a:latin typeface="Arial" panose="020B0604020202020204" pitchFamily="34" charset="0"/>
                <a:cs typeface="Arial" panose="020B0604020202020204" pitchFamily="34" charset="0"/>
              </a:rPr>
              <a:t>restrict the time that high risk foods are left at danger zone temperatures;</a:t>
            </a:r>
          </a:p>
          <a:p>
            <a:pPr>
              <a:buFont typeface="Arial" panose="020B0604020202020204" pitchFamily="34" charset="0"/>
              <a:buChar char="•"/>
            </a:pPr>
            <a:r>
              <a:rPr lang="en-GB" sz="2000" dirty="0">
                <a:latin typeface="Arial" panose="020B0604020202020204" pitchFamily="34" charset="0"/>
                <a:cs typeface="Arial" panose="020B0604020202020204" pitchFamily="34" charset="0"/>
              </a:rPr>
              <a:t>keep hot food hot, at 63°c or hotter;</a:t>
            </a:r>
          </a:p>
          <a:p>
            <a:pPr>
              <a:buFont typeface="Arial" panose="020B0604020202020204" pitchFamily="34" charset="0"/>
              <a:buChar char="•"/>
            </a:pPr>
            <a:r>
              <a:rPr lang="en-GB" sz="2000" dirty="0">
                <a:latin typeface="Arial" panose="020B0604020202020204" pitchFamily="34" charset="0"/>
                <a:cs typeface="Arial" panose="020B0604020202020204" pitchFamily="34" charset="0"/>
              </a:rPr>
              <a:t>keep cold food cold, at below 8°C;</a:t>
            </a:r>
          </a:p>
          <a:p>
            <a:pPr>
              <a:buFont typeface="Arial" panose="020B0604020202020204" pitchFamily="34" charset="0"/>
              <a:buChar char="•"/>
            </a:pPr>
            <a:r>
              <a:rPr lang="en-GB" sz="2000" dirty="0">
                <a:latin typeface="Arial" panose="020B0604020202020204" pitchFamily="34" charset="0"/>
                <a:cs typeface="Arial" panose="020B0604020202020204" pitchFamily="34" charset="0"/>
              </a:rPr>
              <a:t>tell their employer if they have symptoms of a food borne illness.</a:t>
            </a:r>
          </a:p>
          <a:p>
            <a:pPr marL="0" indent="0">
              <a:buNone/>
            </a:pPr>
            <a:endParaRPr lang="en-GB" dirty="0"/>
          </a:p>
        </p:txBody>
      </p:sp>
    </p:spTree>
    <p:extLst>
      <p:ext uri="{BB962C8B-B14F-4D97-AF65-F5344CB8AC3E}">
        <p14:creationId xmlns:p14="http://schemas.microsoft.com/office/powerpoint/2010/main" val="1054312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6E461-F153-4026-91C9-C5C2DF5CF9D8}"/>
              </a:ext>
            </a:extLst>
          </p:cNvPr>
          <p:cNvSpPr>
            <a:spLocks noGrp="1"/>
          </p:cNvSpPr>
          <p:nvPr>
            <p:ph type="ctrTitle"/>
          </p:nvPr>
        </p:nvSpPr>
        <p:spPr/>
        <p:txBody>
          <a:bodyPr/>
          <a:lstStyle/>
          <a:p>
            <a:r>
              <a:rPr lang="en-GB" dirty="0"/>
              <a:t>What are the main legal responsibilities of food handlers? (continued)</a:t>
            </a:r>
          </a:p>
        </p:txBody>
      </p:sp>
      <p:sp>
        <p:nvSpPr>
          <p:cNvPr id="3" name="Subtitle 2">
            <a:extLst>
              <a:ext uri="{FF2B5EF4-FFF2-40B4-BE49-F238E27FC236}">
                <a16:creationId xmlns:a16="http://schemas.microsoft.com/office/drawing/2014/main" id="{C7DFE35F-1603-41B1-BDB4-613F50EE7910}"/>
              </a:ext>
            </a:extLst>
          </p:cNvPr>
          <p:cNvSpPr>
            <a:spLocks noGrp="1"/>
          </p:cNvSpPr>
          <p:nvPr>
            <p:ph type="subTitle" idx="1"/>
          </p:nvPr>
        </p:nvSpPr>
        <p:spPr>
          <a:xfrm>
            <a:off x="1169274" y="2713424"/>
            <a:ext cx="7642215" cy="3600000"/>
          </a:xfrm>
        </p:spPr>
        <p:txBody>
          <a:bodyPr/>
          <a:lstStyle/>
          <a:p>
            <a:pPr marL="0" indent="0">
              <a:buNone/>
            </a:pPr>
            <a:r>
              <a:rPr lang="en-GB" sz="2000" dirty="0">
                <a:latin typeface="Arial" panose="020B0604020202020204" pitchFamily="34" charset="0"/>
                <a:cs typeface="Arial" panose="020B0604020202020204" pitchFamily="34" charset="0"/>
              </a:rPr>
              <a:t>Food handler’s main responsibilities are:</a:t>
            </a:r>
          </a:p>
          <a:p>
            <a:pPr>
              <a:buFont typeface="Arial" panose="020B0604020202020204" pitchFamily="34" charset="0"/>
              <a:buChar char="•"/>
            </a:pPr>
            <a:r>
              <a:rPr lang="en-GB" sz="2000" dirty="0">
                <a:latin typeface="Arial" panose="020B0604020202020204" pitchFamily="34" charset="0"/>
                <a:cs typeface="Arial" panose="020B0604020202020204" pitchFamily="34" charset="0"/>
              </a:rPr>
              <a:t>carry out their part in hazard analysis (HACCP);</a:t>
            </a:r>
          </a:p>
          <a:p>
            <a:pPr>
              <a:buFont typeface="Arial" panose="020B0604020202020204" pitchFamily="34" charset="0"/>
              <a:buChar char="•"/>
            </a:pPr>
            <a:r>
              <a:rPr lang="en-GB" sz="2000" dirty="0">
                <a:latin typeface="Arial" panose="020B0604020202020204" pitchFamily="34" charset="0"/>
                <a:cs typeface="Arial" panose="020B0604020202020204" pitchFamily="34" charset="0"/>
              </a:rPr>
              <a:t>follow instructions and rules at work;</a:t>
            </a:r>
          </a:p>
          <a:p>
            <a:pPr>
              <a:buFont typeface="Arial" panose="020B0604020202020204" pitchFamily="34" charset="0"/>
              <a:buChar char="•"/>
            </a:pPr>
            <a:r>
              <a:rPr lang="en-GB" sz="2000" dirty="0">
                <a:latin typeface="Arial" panose="020B0604020202020204" pitchFamily="34" charset="0"/>
                <a:cs typeface="Arial" panose="020B0604020202020204" pitchFamily="34" charset="0"/>
              </a:rPr>
              <a:t>report all food hazards, faults and suspicions of contamination;</a:t>
            </a:r>
          </a:p>
          <a:p>
            <a:pPr>
              <a:buFont typeface="Arial" panose="020B0604020202020204" pitchFamily="34" charset="0"/>
              <a:buChar char="•"/>
            </a:pPr>
            <a:r>
              <a:rPr lang="en-GB" sz="2000" dirty="0">
                <a:latin typeface="Arial" panose="020B0604020202020204" pitchFamily="34" charset="0"/>
                <a:cs typeface="Arial" panose="020B0604020202020204" pitchFamily="34" charset="0"/>
              </a:rPr>
              <a:t>co-operate with environmental health practitioners/officers and food inspectors.</a:t>
            </a:r>
          </a:p>
          <a:p>
            <a:pPr marL="0" indent="0">
              <a:buNone/>
            </a:pPr>
            <a:endParaRPr lang="en-US" dirty="0"/>
          </a:p>
          <a:p>
            <a:pPr marL="0" indent="0">
              <a:buNone/>
            </a:pPr>
            <a:r>
              <a:rPr lang="en-US" sz="2000" dirty="0"/>
              <a:t>Non-food handlers, e.g. cleaning staff, also have a duty to ensure safe food</a:t>
            </a:r>
            <a:r>
              <a:rPr lang="en-US" dirty="0"/>
              <a:t>.</a:t>
            </a: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59810" y="3019425"/>
            <a:ext cx="3062878" cy="2042103"/>
          </a:xfrm>
          <a:prstGeom prst="rect">
            <a:avLst/>
          </a:prstGeom>
        </p:spPr>
      </p:pic>
    </p:spTree>
    <p:extLst>
      <p:ext uri="{BB962C8B-B14F-4D97-AF65-F5344CB8AC3E}">
        <p14:creationId xmlns:p14="http://schemas.microsoft.com/office/powerpoint/2010/main" val="3036965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835CA-9D4E-4502-9646-E6C6706B7066}"/>
              </a:ext>
            </a:extLst>
          </p:cNvPr>
          <p:cNvSpPr>
            <a:spLocks noGrp="1"/>
          </p:cNvSpPr>
          <p:nvPr>
            <p:ph type="ctrTitle"/>
          </p:nvPr>
        </p:nvSpPr>
        <p:spPr/>
        <p:txBody>
          <a:bodyPr/>
          <a:lstStyle/>
          <a:p>
            <a:r>
              <a:rPr lang="en-GB" dirty="0"/>
              <a:t>Environmental Health Practitioners</a:t>
            </a:r>
          </a:p>
        </p:txBody>
      </p:sp>
      <p:sp>
        <p:nvSpPr>
          <p:cNvPr id="3" name="Subtitle 2">
            <a:extLst>
              <a:ext uri="{FF2B5EF4-FFF2-40B4-BE49-F238E27FC236}">
                <a16:creationId xmlns:a16="http://schemas.microsoft.com/office/drawing/2014/main" id="{16D55CA2-58CB-4E55-A8D5-6DA6BBEE7682}"/>
              </a:ext>
            </a:extLst>
          </p:cNvPr>
          <p:cNvSpPr>
            <a:spLocks noGrp="1"/>
          </p:cNvSpPr>
          <p:nvPr>
            <p:ph type="subTitle" idx="1"/>
          </p:nvPr>
        </p:nvSpPr>
        <p:spPr>
          <a:xfrm>
            <a:off x="1169274" y="2267138"/>
            <a:ext cx="9419478" cy="3600000"/>
          </a:xfrm>
        </p:spPr>
        <p:txBody>
          <a:bodyPr/>
          <a:lstStyle/>
          <a:p>
            <a:pPr marL="0" indent="0">
              <a:buNone/>
            </a:pPr>
            <a:r>
              <a:rPr lang="en-GB" sz="2000" dirty="0"/>
              <a:t>The role of an Environmental Health Practitioner</a:t>
            </a:r>
            <a:r>
              <a:rPr lang="en-GB" sz="2000" dirty="0">
                <a:latin typeface="Courier New" panose="02070309020205020404" pitchFamily="49" charset="0"/>
                <a:cs typeface="Courier New" panose="02070309020205020404" pitchFamily="49" charset="0"/>
              </a:rPr>
              <a:t>*</a:t>
            </a:r>
            <a:r>
              <a:rPr lang="en-GB" sz="2000" dirty="0"/>
              <a:t> (EHP) is to ensure that food is safe and is what it is says it is.</a:t>
            </a:r>
          </a:p>
          <a:p>
            <a:pPr marL="0" indent="0">
              <a:buNone/>
            </a:pPr>
            <a:r>
              <a:rPr lang="en-GB" sz="2000" dirty="0"/>
              <a:t>EHPs work in the public, private and charity sectors developing food policy, providing advice and enforcing food law.</a:t>
            </a:r>
          </a:p>
          <a:p>
            <a:pPr marL="0" indent="0">
              <a:buNone/>
            </a:pPr>
            <a:r>
              <a:rPr lang="en-GB" sz="2000" dirty="0"/>
              <a:t>A business that prepares or serves food must be registered with their local authority.  EHPs will visit food businesses to ensure that the food produced is safe.  The frequency of inspection visits will depend on the perceived risk of the business, e.g. a restaurant will be regarded as higher risk than a shop selling packaged food, so will be inspected more frequently.</a:t>
            </a:r>
          </a:p>
          <a:p>
            <a:pPr marL="0" indent="0">
              <a:buNone/>
            </a:pPr>
            <a:endParaRPr lang="en-US" sz="2000" dirty="0"/>
          </a:p>
          <a:p>
            <a:pPr marL="0" indent="0">
              <a:buNone/>
            </a:pPr>
            <a:r>
              <a:rPr lang="en-GB" sz="2000" dirty="0">
                <a:latin typeface="Courier New" panose="02070309020205020404" pitchFamily="49" charset="0"/>
                <a:cs typeface="Courier New" panose="02070309020205020404" pitchFamily="49" charset="0"/>
              </a:rPr>
              <a:t>*</a:t>
            </a:r>
            <a:r>
              <a:rPr lang="en-GB" sz="1400" dirty="0">
                <a:latin typeface="Arial" panose="020B0604020202020204" pitchFamily="34" charset="0"/>
                <a:cs typeface="Arial" panose="020B0604020202020204" pitchFamily="34" charset="0"/>
              </a:rPr>
              <a:t>Environmental Health Practitioners are also sometimes known as Environmental Health officers (EHO)</a:t>
            </a:r>
          </a:p>
          <a:p>
            <a:pPr marL="0" indent="0">
              <a:buNone/>
            </a:pPr>
            <a:endParaRPr lang="en-GB" sz="2000" dirty="0"/>
          </a:p>
        </p:txBody>
      </p:sp>
      <p:sp>
        <p:nvSpPr>
          <p:cNvPr id="4" name="TextBox 3"/>
          <p:cNvSpPr txBox="1"/>
          <p:nvPr/>
        </p:nvSpPr>
        <p:spPr>
          <a:xfrm>
            <a:off x="1169274" y="6213025"/>
            <a:ext cx="329299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hlinkClick r:id="rId2"/>
              </a:rPr>
              <a:t>Chartered Institute of Environmental Health</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6161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427C5-512F-4031-AFFD-9218C83FCF1F}"/>
              </a:ext>
            </a:extLst>
          </p:cNvPr>
          <p:cNvSpPr>
            <a:spLocks noGrp="1"/>
          </p:cNvSpPr>
          <p:nvPr>
            <p:ph type="ctrTitle"/>
          </p:nvPr>
        </p:nvSpPr>
        <p:spPr/>
        <p:txBody>
          <a:bodyPr/>
          <a:lstStyle/>
          <a:p>
            <a:r>
              <a:rPr lang="en-GB" dirty="0"/>
              <a:t>The responsibilities of an EHP</a:t>
            </a:r>
          </a:p>
        </p:txBody>
      </p:sp>
      <p:sp>
        <p:nvSpPr>
          <p:cNvPr id="3" name="Subtitle 2">
            <a:extLst>
              <a:ext uri="{FF2B5EF4-FFF2-40B4-BE49-F238E27FC236}">
                <a16:creationId xmlns:a16="http://schemas.microsoft.com/office/drawing/2014/main" id="{5524C3BA-1906-41FE-A3DF-D8D86467F9DD}"/>
              </a:ext>
            </a:extLst>
          </p:cNvPr>
          <p:cNvSpPr>
            <a:spLocks noGrp="1"/>
          </p:cNvSpPr>
          <p:nvPr>
            <p:ph type="subTitle" idx="1"/>
          </p:nvPr>
        </p:nvSpPr>
        <p:spPr>
          <a:xfrm>
            <a:off x="1169276" y="2571092"/>
            <a:ext cx="7549851" cy="3600000"/>
          </a:xfrm>
        </p:spPr>
        <p:txBody>
          <a:bodyPr/>
          <a:lstStyle/>
          <a:p>
            <a:pPr marL="0" indent="0">
              <a:buNone/>
            </a:pPr>
            <a:r>
              <a:rPr lang="en-GB" sz="2000" dirty="0">
                <a:latin typeface="Arial" panose="020B0604020202020204" pitchFamily="34" charset="0"/>
                <a:cs typeface="Arial" panose="020B0604020202020204" pitchFamily="34" charset="0"/>
              </a:rPr>
              <a:t>EHPs give advice and guidance to food businesses as well as ensuring that they comply with the law to protect the health of the public.</a:t>
            </a:r>
          </a:p>
          <a:p>
            <a:pPr marL="0" indent="0">
              <a:buNone/>
            </a:pPr>
            <a:r>
              <a:rPr lang="en-GB" sz="2000" dirty="0">
                <a:latin typeface="Arial" panose="020B0604020202020204" pitchFamily="34" charset="0"/>
                <a:cs typeface="Arial" panose="020B0604020202020204" pitchFamily="34" charset="0"/>
              </a:rPr>
              <a:t>Along with giving advice and guidance, EHPs also:</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inspect food premises;</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enforce legislation covering food;</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investigate outbreaks of food-borne diseases and possible offences.</a:t>
            </a:r>
          </a:p>
          <a:p>
            <a:pPr marL="0" indent="0">
              <a:buNone/>
            </a:pP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27918" y="2780145"/>
            <a:ext cx="3370118" cy="2246745"/>
          </a:xfrm>
          <a:prstGeom prst="rect">
            <a:avLst/>
          </a:prstGeom>
        </p:spPr>
      </p:pic>
    </p:spTree>
    <p:extLst>
      <p:ext uri="{BB962C8B-B14F-4D97-AF65-F5344CB8AC3E}">
        <p14:creationId xmlns:p14="http://schemas.microsoft.com/office/powerpoint/2010/main" val="1062682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66157-A4B0-4DB5-A2C3-6ED7FA591F1B}"/>
              </a:ext>
            </a:extLst>
          </p:cNvPr>
          <p:cNvSpPr>
            <a:spLocks noGrp="1"/>
          </p:cNvSpPr>
          <p:nvPr>
            <p:ph type="ctrTitle"/>
          </p:nvPr>
        </p:nvSpPr>
        <p:spPr/>
        <p:txBody>
          <a:bodyPr/>
          <a:lstStyle/>
          <a:p>
            <a:r>
              <a:rPr lang="en-GB" dirty="0"/>
              <a:t>Powers of EHPs</a:t>
            </a:r>
          </a:p>
        </p:txBody>
      </p:sp>
      <p:sp>
        <p:nvSpPr>
          <p:cNvPr id="3" name="Subtitle 2">
            <a:extLst>
              <a:ext uri="{FF2B5EF4-FFF2-40B4-BE49-F238E27FC236}">
                <a16:creationId xmlns:a16="http://schemas.microsoft.com/office/drawing/2014/main" id="{626883A6-B32A-462F-A0E9-13CEC50422F2}"/>
              </a:ext>
            </a:extLst>
          </p:cNvPr>
          <p:cNvSpPr>
            <a:spLocks noGrp="1"/>
          </p:cNvSpPr>
          <p:nvPr>
            <p:ph type="subTitle" idx="1"/>
          </p:nvPr>
        </p:nvSpPr>
        <p:spPr>
          <a:xfrm>
            <a:off x="1169276" y="2571092"/>
            <a:ext cx="7891597" cy="3600000"/>
          </a:xfrm>
        </p:spPr>
        <p:txBody>
          <a:bodyPr/>
          <a:lstStyle/>
          <a:p>
            <a:pPr marL="0" indent="0">
              <a:buNone/>
            </a:pPr>
            <a:r>
              <a:rPr lang="en-GB" sz="2000" dirty="0">
                <a:latin typeface="Arial" panose="020B0604020202020204" pitchFamily="34" charset="0"/>
                <a:cs typeface="Arial" panose="020B0604020202020204" pitchFamily="34" charset="0"/>
              </a:rPr>
              <a:t>EHPs have the power to:</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gain entry to food businesses at reasonable hours without advance notice;</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inspect food, equipment and the premises;</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detain or seize suspect foods and request for them to be condemned (destroyed) by a justice of the peace;</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collect samples and evidence, e.g. swabs from surfaces or equipment, photographs or documentation.</a:t>
            </a:r>
          </a:p>
          <a:p>
            <a:pPr marL="0" indent="0">
              <a:buNone/>
            </a:pPr>
            <a:endParaRPr lang="en-GB" dirty="0"/>
          </a:p>
        </p:txBody>
      </p:sp>
      <p:pic>
        <p:nvPicPr>
          <p:cNvPr id="4" name="Picture 2" descr="S:\Shared\BNF Photographs\iStock Photo Images\Science\Ecoli.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86790" y="2765056"/>
            <a:ext cx="2765768" cy="2518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036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31334-7D88-4D94-8759-24DCEA81E5E1}"/>
              </a:ext>
            </a:extLst>
          </p:cNvPr>
          <p:cNvSpPr>
            <a:spLocks noGrp="1"/>
          </p:cNvSpPr>
          <p:nvPr>
            <p:ph type="ctrTitle"/>
          </p:nvPr>
        </p:nvSpPr>
        <p:spPr/>
        <p:txBody>
          <a:bodyPr/>
          <a:lstStyle/>
          <a:p>
            <a:r>
              <a:rPr lang="en-US" dirty="0"/>
              <a:t>Powers of EHPs</a:t>
            </a:r>
            <a:endParaRPr lang="en-GB" dirty="0"/>
          </a:p>
        </p:txBody>
      </p:sp>
      <p:sp>
        <p:nvSpPr>
          <p:cNvPr id="3" name="Subtitle 2">
            <a:extLst>
              <a:ext uri="{FF2B5EF4-FFF2-40B4-BE49-F238E27FC236}">
                <a16:creationId xmlns:a16="http://schemas.microsoft.com/office/drawing/2014/main" id="{00207226-09EB-453A-A402-3B6BD7A02688}"/>
              </a:ext>
            </a:extLst>
          </p:cNvPr>
          <p:cNvSpPr>
            <a:spLocks noGrp="1"/>
          </p:cNvSpPr>
          <p:nvPr>
            <p:ph type="subTitle" idx="1"/>
          </p:nvPr>
        </p:nvSpPr>
        <p:spPr/>
        <p:txBody>
          <a:bodyPr/>
          <a:lstStyle/>
          <a:p>
            <a:pPr marL="0" indent="0">
              <a:buNone/>
            </a:pPr>
            <a:r>
              <a:rPr lang="en-GB" sz="2000" dirty="0">
                <a:latin typeface="Arial" panose="020B0604020202020204" pitchFamily="34" charset="0"/>
                <a:cs typeface="Arial" panose="020B0604020202020204" pitchFamily="34" charset="0"/>
              </a:rPr>
              <a:t>If during an inspection, an EHP is concerned about the cleanliness or safety of a piece of equipment, considers a procedure dangerous or is worried about the business or premises as a whole, they can:</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serve an improvement notice which gives the food business 21 days in which to rectify a problem, e.g. replace cracked or missing wall tiles or repair a damaged work surface;</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serve an emergency prohibition order  which can close down part or the whole of a food business if there is an imminent risk to health;</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take companies to court for breaking food safety laws.</a:t>
            </a:r>
          </a:p>
          <a:p>
            <a:pPr marL="0" indent="0">
              <a:buNone/>
            </a:pPr>
            <a:endParaRPr lang="en-GB" dirty="0"/>
          </a:p>
        </p:txBody>
      </p:sp>
    </p:spTree>
    <p:extLst>
      <p:ext uri="{BB962C8B-B14F-4D97-AF65-F5344CB8AC3E}">
        <p14:creationId xmlns:p14="http://schemas.microsoft.com/office/powerpoint/2010/main" val="3385994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5CFE5-51A5-48FF-92D1-EC83C48C7779}"/>
              </a:ext>
            </a:extLst>
          </p:cNvPr>
          <p:cNvSpPr>
            <a:spLocks noGrp="1"/>
          </p:cNvSpPr>
          <p:nvPr>
            <p:ph type="ctrTitle"/>
          </p:nvPr>
        </p:nvSpPr>
        <p:spPr/>
        <p:txBody>
          <a:bodyPr/>
          <a:lstStyle/>
          <a:p>
            <a:r>
              <a:rPr lang="en-GB" dirty="0"/>
              <a:t>Consumer protection across England and Wales</a:t>
            </a:r>
          </a:p>
        </p:txBody>
      </p:sp>
      <p:sp>
        <p:nvSpPr>
          <p:cNvPr id="3" name="Subtitle 2">
            <a:extLst>
              <a:ext uri="{FF2B5EF4-FFF2-40B4-BE49-F238E27FC236}">
                <a16:creationId xmlns:a16="http://schemas.microsoft.com/office/drawing/2014/main" id="{A5F87F1A-4B5C-4503-AC7F-7D6B6EDCA24D}"/>
              </a:ext>
            </a:extLst>
          </p:cNvPr>
          <p:cNvSpPr>
            <a:spLocks noGrp="1"/>
          </p:cNvSpPr>
          <p:nvPr>
            <p:ph type="subTitle" idx="1"/>
          </p:nvPr>
        </p:nvSpPr>
        <p:spPr>
          <a:xfrm>
            <a:off x="1169274" y="2571750"/>
            <a:ext cx="8438748" cy="3600000"/>
          </a:xfrm>
        </p:spPr>
        <p:txBody>
          <a:bodyPr/>
          <a:lstStyle/>
          <a:p>
            <a:pPr marL="0" indent="0">
              <a:buNone/>
            </a:pPr>
            <a:r>
              <a:rPr lang="en-GB" sz="2000" dirty="0"/>
              <a:t>National Trading Standards was set up in 2012 by the Government for consumer protection in England and Wales. </a:t>
            </a:r>
          </a:p>
          <a:p>
            <a:pPr marL="0" indent="0">
              <a:buNone/>
            </a:pPr>
            <a:r>
              <a:rPr lang="en-GB" sz="2000" dirty="0"/>
              <a:t>National Trading Standards is responsible for gathering important intelligence from around the country to combat rogue traders and tackle priorities. </a:t>
            </a:r>
          </a:p>
          <a:p>
            <a:pPr marL="0" indent="0">
              <a:buNone/>
            </a:pPr>
            <a:r>
              <a:rPr lang="en-GB" sz="2000" dirty="0"/>
              <a:t>These priorities include mass marketing and internet scams (2019) and other enforcement issues that go beyond local authority boundaries. </a:t>
            </a:r>
          </a:p>
          <a:p>
            <a:pPr marL="0" indent="0">
              <a:buNone/>
            </a:pPr>
            <a:r>
              <a:rPr lang="en-GB" sz="2000" dirty="0"/>
              <a:t>National Trading Standards is different to the support provided by local trading standards services.</a:t>
            </a:r>
          </a:p>
          <a:p>
            <a:pPr marL="0" indent="0">
              <a:buNone/>
            </a:pPr>
            <a:r>
              <a:rPr lang="en-GB" sz="2000" dirty="0"/>
              <a:t>Consumers can get advice from their local Trading Standards office or the Citizens Advice consumer helpline (Welsh–speaking advisers available). </a:t>
            </a:r>
          </a:p>
          <a:p>
            <a:pPr marL="0" indent="0">
              <a:buNone/>
            </a:pPr>
            <a:endParaRPr lang="en-US" dirty="0"/>
          </a:p>
          <a:p>
            <a:pPr marL="0" indent="0">
              <a:buNone/>
            </a:pPr>
            <a:endParaRPr lang="en-US" dirty="0"/>
          </a:p>
          <a:p>
            <a:pPr marL="0" indent="0">
              <a:buNone/>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824398" y="2571750"/>
            <a:ext cx="17145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1918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Local trading standards across the UK</a:t>
            </a:r>
          </a:p>
        </p:txBody>
      </p:sp>
      <p:sp>
        <p:nvSpPr>
          <p:cNvPr id="3" name="Subtitle 2"/>
          <p:cNvSpPr>
            <a:spLocks noGrp="1"/>
          </p:cNvSpPr>
          <p:nvPr>
            <p:ph type="subTitle" idx="1"/>
          </p:nvPr>
        </p:nvSpPr>
        <p:spPr/>
        <p:txBody>
          <a:bodyPr/>
          <a:lstStyle/>
          <a:p>
            <a:pPr marL="0" indent="0">
              <a:buNone/>
            </a:pPr>
            <a:r>
              <a:rPr lang="en-US" sz="2000" dirty="0"/>
              <a:t>Most legislation is enforced by Local Authority Trading Standards (England and Wales), Trading Standards Service (Northern Ireland) and Trading Standards Scotland.  These </a:t>
            </a:r>
            <a:r>
              <a:rPr lang="en-US" sz="2000" dirty="0" err="1"/>
              <a:t>organisations’</a:t>
            </a:r>
            <a:r>
              <a:rPr lang="en-US" sz="2000" dirty="0"/>
              <a:t> roles include:</a:t>
            </a:r>
          </a:p>
          <a:p>
            <a:r>
              <a:rPr lang="en-US" sz="2000" dirty="0"/>
              <a:t>enforcing consumer protection laws;</a:t>
            </a:r>
          </a:p>
          <a:p>
            <a:r>
              <a:rPr lang="en-US" sz="2000" dirty="0"/>
              <a:t>providing advice;</a:t>
            </a:r>
          </a:p>
          <a:p>
            <a:r>
              <a:rPr lang="en-US" sz="2000" dirty="0"/>
              <a:t>investigating complaints. </a:t>
            </a:r>
          </a:p>
          <a:p>
            <a:pPr marL="0" indent="0">
              <a:buNone/>
            </a:pPr>
            <a:r>
              <a:rPr lang="en-US" sz="2000" dirty="0"/>
              <a:t>There are three areas that are related to consumers and food:</a:t>
            </a:r>
          </a:p>
          <a:p>
            <a:r>
              <a:rPr lang="en-US" sz="2000" dirty="0"/>
              <a:t>weights and measures;</a:t>
            </a:r>
          </a:p>
          <a:p>
            <a:r>
              <a:rPr lang="en-US" sz="2000" dirty="0"/>
              <a:t>pricing;</a:t>
            </a:r>
          </a:p>
          <a:p>
            <a:r>
              <a:rPr lang="en-US" sz="2000" dirty="0"/>
              <a:t>false or misleading descriptions.</a:t>
            </a:r>
          </a:p>
          <a:p>
            <a:pPr marL="0" indent="0">
              <a:buNone/>
            </a:pPr>
            <a:endParaRPr lang="en-GB" dirty="0"/>
          </a:p>
        </p:txBody>
      </p:sp>
    </p:spTree>
    <p:extLst>
      <p:ext uri="{BB962C8B-B14F-4D97-AF65-F5344CB8AC3E}">
        <p14:creationId xmlns:p14="http://schemas.microsoft.com/office/powerpoint/2010/main" val="2544177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9D1C9-1866-49CE-83E9-979B4E4EBBD6}"/>
              </a:ext>
            </a:extLst>
          </p:cNvPr>
          <p:cNvSpPr>
            <a:spLocks noGrp="1"/>
          </p:cNvSpPr>
          <p:nvPr>
            <p:ph type="ctrTitle"/>
          </p:nvPr>
        </p:nvSpPr>
        <p:spPr/>
        <p:txBody>
          <a:bodyPr/>
          <a:lstStyle/>
          <a:p>
            <a:r>
              <a:rPr lang="en-GB" dirty="0"/>
              <a:t>Local trading standards – pricing and false/</a:t>
            </a:r>
            <a:br>
              <a:rPr lang="en-GB" dirty="0"/>
            </a:br>
            <a:r>
              <a:rPr lang="en-GB" dirty="0"/>
              <a:t>misleading instructions</a:t>
            </a:r>
            <a:br>
              <a:rPr lang="en-GB" dirty="0"/>
            </a:br>
            <a:br>
              <a:rPr lang="en-GB" dirty="0"/>
            </a:br>
            <a:br>
              <a:rPr lang="en-GB" dirty="0"/>
            </a:br>
            <a:endParaRPr lang="en-GB" dirty="0"/>
          </a:p>
        </p:txBody>
      </p:sp>
      <p:sp>
        <p:nvSpPr>
          <p:cNvPr id="3" name="Subtitle 2">
            <a:extLst>
              <a:ext uri="{FF2B5EF4-FFF2-40B4-BE49-F238E27FC236}">
                <a16:creationId xmlns:a16="http://schemas.microsoft.com/office/drawing/2014/main" id="{9AA41EE7-E0E8-427A-9859-B8C922D631DF}"/>
              </a:ext>
            </a:extLst>
          </p:cNvPr>
          <p:cNvSpPr>
            <a:spLocks noGrp="1"/>
          </p:cNvSpPr>
          <p:nvPr>
            <p:ph type="subTitle" idx="1"/>
          </p:nvPr>
        </p:nvSpPr>
        <p:spPr>
          <a:xfrm>
            <a:off x="1169274" y="2799692"/>
            <a:ext cx="7426084" cy="3600000"/>
          </a:xfrm>
        </p:spPr>
        <p:txBody>
          <a:bodyPr/>
          <a:lstStyle/>
          <a:p>
            <a:pPr marL="0" indent="0">
              <a:buNone/>
            </a:pPr>
            <a:r>
              <a:rPr lang="en-US" sz="2000" dirty="0"/>
              <a:t>Trading Standards (England),TSS (NI) and TSS (Scotland) have the responsibility of checking pricing in shops selling food and investigating any disputes or problems. They can also offer advice and guidance on pricing labels.</a:t>
            </a:r>
          </a:p>
          <a:p>
            <a:pPr marL="0" indent="0">
              <a:buNone/>
            </a:pPr>
            <a:r>
              <a:rPr lang="en-US" sz="2000" dirty="0"/>
              <a:t>Standards state that:</a:t>
            </a:r>
          </a:p>
          <a:p>
            <a:r>
              <a:rPr lang="en-US" sz="2000" dirty="0"/>
              <a:t>shops must show the price per unit on a food product label, this makes it much easier for consumers to compare prices;</a:t>
            </a:r>
          </a:p>
          <a:p>
            <a:r>
              <a:rPr lang="en-US" sz="2000" dirty="0"/>
              <a:t>shops must give genuine and fair prices and must not mislead the consumer;</a:t>
            </a:r>
          </a:p>
          <a:p>
            <a:r>
              <a:rPr lang="en-US" sz="2000" dirty="0"/>
              <a:t>all products that are sold must be labelled and described accurately.</a:t>
            </a:r>
            <a:endParaRPr lang="en-GB" sz="2000" dirty="0"/>
          </a:p>
          <a:p>
            <a:pPr marL="0" indent="0">
              <a:buNone/>
            </a:pPr>
            <a:endParaRPr lang="en-GB" dirty="0"/>
          </a:p>
        </p:txBody>
      </p:sp>
      <p:pic>
        <p:nvPicPr>
          <p:cNvPr id="4" name="Picture 3">
            <a:extLst>
              <a:ext uri="{FF2B5EF4-FFF2-40B4-BE49-F238E27FC236}">
                <a16:creationId xmlns:a16="http://schemas.microsoft.com/office/drawing/2014/main" id="{3E20CBCA-B592-4DD3-B5C4-1A1875AB73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97736" y="3269882"/>
            <a:ext cx="3112811" cy="2079358"/>
          </a:xfrm>
          <a:prstGeom prst="rect">
            <a:avLst/>
          </a:prstGeom>
        </p:spPr>
      </p:pic>
    </p:spTree>
    <p:extLst>
      <p:ext uri="{BB962C8B-B14F-4D97-AF65-F5344CB8AC3E}">
        <p14:creationId xmlns:p14="http://schemas.microsoft.com/office/powerpoint/2010/main" val="3555161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C50ED-D6E5-482F-916E-4DBCBFEF7B5D}"/>
              </a:ext>
            </a:extLst>
          </p:cNvPr>
          <p:cNvSpPr>
            <a:spLocks noGrp="1"/>
          </p:cNvSpPr>
          <p:nvPr>
            <p:ph type="ctrTitle"/>
          </p:nvPr>
        </p:nvSpPr>
        <p:spPr/>
        <p:txBody>
          <a:bodyPr/>
          <a:lstStyle/>
          <a:p>
            <a:r>
              <a:rPr lang="en-GB" dirty="0"/>
              <a:t>Food Hygiene Rating Scheme</a:t>
            </a:r>
          </a:p>
        </p:txBody>
      </p:sp>
      <p:sp>
        <p:nvSpPr>
          <p:cNvPr id="3" name="Subtitle 2">
            <a:extLst>
              <a:ext uri="{FF2B5EF4-FFF2-40B4-BE49-F238E27FC236}">
                <a16:creationId xmlns:a16="http://schemas.microsoft.com/office/drawing/2014/main" id="{B8D5CBB3-423C-4AC2-AB94-78A96F2F6B4A}"/>
              </a:ext>
            </a:extLst>
          </p:cNvPr>
          <p:cNvSpPr>
            <a:spLocks noGrp="1"/>
          </p:cNvSpPr>
          <p:nvPr>
            <p:ph type="subTitle" idx="1"/>
          </p:nvPr>
        </p:nvSpPr>
        <p:spPr>
          <a:xfrm>
            <a:off x="1169273" y="2283798"/>
            <a:ext cx="7945668" cy="3600000"/>
          </a:xfrm>
        </p:spPr>
        <p:txBody>
          <a:bodyPr/>
          <a:lstStyle/>
          <a:p>
            <a:pPr marL="0" indent="0">
              <a:buNone/>
            </a:pPr>
            <a:r>
              <a:rPr lang="en-GB" sz="2000" dirty="0"/>
              <a:t>The scheme helps consumers choose where to eat out or shop for food by giving clear information about the businesses’ hygiene standards. The scheme is run by the Food Standards agency in partnership with local authorities in England, Wales and Northern Ireland. </a:t>
            </a:r>
          </a:p>
          <a:p>
            <a:pPr marL="0" indent="0">
              <a:buNone/>
            </a:pPr>
            <a:r>
              <a:rPr lang="en-GB" sz="2000" dirty="0"/>
              <a:t>The scheme is set out in law in Wales and Northern Ireland, but display of the rating sticker is voluntary in England. </a:t>
            </a:r>
          </a:p>
          <a:p>
            <a:pPr marL="0" indent="0">
              <a:buNone/>
            </a:pPr>
            <a:r>
              <a:rPr lang="en-US" sz="2000" dirty="0"/>
              <a:t>In Scotland, food outlets must have a food hygiene inspection undertaken by the Local Authority. F</a:t>
            </a:r>
            <a:r>
              <a:rPr lang="en-GB" sz="2000" dirty="0"/>
              <a:t>ollowing this inspection, the food outlet will be given a Food Hygiene Information Scheme (FHIS) rating based on their inspection results.  Some businesses may choose not to display their rating on their website or premises, but all ratings are displayed on the </a:t>
            </a:r>
            <a:r>
              <a:rPr lang="en-GB" sz="2000" dirty="0">
                <a:hlinkClick r:id="rId2"/>
              </a:rPr>
              <a:t>Food Standards Scotland</a:t>
            </a:r>
            <a:r>
              <a:rPr lang="en-GB" sz="2000" dirty="0"/>
              <a:t> website.</a:t>
            </a:r>
            <a:endParaRPr lang="en-US" sz="2000" dirty="0"/>
          </a:p>
        </p:txBody>
      </p:sp>
      <p:sp>
        <p:nvSpPr>
          <p:cNvPr id="4" name="TextBox 3"/>
          <p:cNvSpPr txBox="1"/>
          <p:nvPr/>
        </p:nvSpPr>
        <p:spPr>
          <a:xfrm>
            <a:off x="1072896" y="6181387"/>
            <a:ext cx="2633472"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hlinkClick r:id="rId3"/>
              </a:rPr>
              <a:t>Food hygiene rating scheme</a:t>
            </a:r>
            <a:endParaRPr lang="en-GB" sz="12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14941" y="2330802"/>
            <a:ext cx="2245679" cy="1534007"/>
          </a:xfrm>
          <a:prstGeom prst="rect">
            <a:avLst/>
          </a:prstGeom>
        </p:spPr>
      </p:pic>
      <p:sp>
        <p:nvSpPr>
          <p:cNvPr id="6" name="TextBox 5"/>
          <p:cNvSpPr txBox="1"/>
          <p:nvPr/>
        </p:nvSpPr>
        <p:spPr>
          <a:xfrm>
            <a:off x="4160520" y="6171392"/>
            <a:ext cx="3621024"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hlinkClick r:id="rId2"/>
              </a:rPr>
              <a:t>Food hygiene information scheme </a:t>
            </a:r>
            <a:endParaRPr lang="en-GB" sz="12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12353F10-F562-45AE-B653-04E2E14FE7B7}"/>
              </a:ext>
            </a:extLst>
          </p:cNvPr>
          <p:cNvPicPr>
            <a:picLocks noChangeAspect="1"/>
          </p:cNvPicPr>
          <p:nvPr/>
        </p:nvPicPr>
        <p:blipFill>
          <a:blip r:embed="rId5"/>
          <a:stretch>
            <a:fillRect/>
          </a:stretch>
        </p:blipFill>
        <p:spPr>
          <a:xfrm>
            <a:off x="9505507" y="4349792"/>
            <a:ext cx="1788382" cy="1136900"/>
          </a:xfrm>
          <a:prstGeom prst="rect">
            <a:avLst/>
          </a:prstGeom>
        </p:spPr>
      </p:pic>
    </p:spTree>
    <p:extLst>
      <p:ext uri="{BB962C8B-B14F-4D97-AF65-F5344CB8AC3E}">
        <p14:creationId xmlns:p14="http://schemas.microsoft.com/office/powerpoint/2010/main" val="2247946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E963-99A2-4044-9F51-6D01897189A3}"/>
              </a:ext>
            </a:extLst>
          </p:cNvPr>
          <p:cNvSpPr>
            <a:spLocks noGrp="1"/>
          </p:cNvSpPr>
          <p:nvPr>
            <p:ph type="ctrTitle"/>
          </p:nvPr>
        </p:nvSpPr>
        <p:spPr>
          <a:xfrm>
            <a:off x="1084214" y="1563798"/>
            <a:ext cx="9720000" cy="720000"/>
          </a:xfrm>
        </p:spPr>
        <p:txBody>
          <a:bodyPr/>
          <a:lstStyle/>
          <a:p>
            <a:r>
              <a:rPr lang="en-GB" dirty="0"/>
              <a:t>The Food Safety Act 1990</a:t>
            </a:r>
          </a:p>
        </p:txBody>
      </p:sp>
      <p:sp>
        <p:nvSpPr>
          <p:cNvPr id="3" name="Subtitle 2">
            <a:extLst>
              <a:ext uri="{FF2B5EF4-FFF2-40B4-BE49-F238E27FC236}">
                <a16:creationId xmlns:a16="http://schemas.microsoft.com/office/drawing/2014/main" id="{5E620366-E246-495D-92B9-5C64E7576BC9}"/>
              </a:ext>
            </a:extLst>
          </p:cNvPr>
          <p:cNvSpPr>
            <a:spLocks noGrp="1"/>
          </p:cNvSpPr>
          <p:nvPr>
            <p:ph type="subTitle" idx="1"/>
          </p:nvPr>
        </p:nvSpPr>
        <p:spPr>
          <a:xfrm>
            <a:off x="1169276" y="2571092"/>
            <a:ext cx="7698499" cy="3600000"/>
          </a:xfrm>
        </p:spPr>
        <p:txBody>
          <a:bodyPr/>
          <a:lstStyle/>
          <a:p>
            <a:pPr marL="0" indent="0">
              <a:buNone/>
            </a:pPr>
            <a:r>
              <a:rPr lang="en-GB" sz="2000" dirty="0">
                <a:latin typeface="Arial" panose="020B0604020202020204" pitchFamily="34" charset="0"/>
                <a:cs typeface="Arial" panose="020B0604020202020204" pitchFamily="34" charset="0"/>
              </a:rPr>
              <a:t>The Food Safety Act 1990 (amended) provides the framework for food legislation in Great Britain and covers the movement and sale of food. It applies to all types of food businesses. </a:t>
            </a:r>
          </a:p>
          <a:p>
            <a:pPr marL="0" indent="0">
              <a:buNone/>
            </a:pPr>
            <a:r>
              <a:rPr lang="en-GB" sz="2000" dirty="0">
                <a:latin typeface="Arial" panose="020B0604020202020204" pitchFamily="34" charset="0"/>
                <a:cs typeface="Arial" panose="020B0604020202020204" pitchFamily="34" charset="0"/>
              </a:rPr>
              <a:t>The main aims of the Act are: </a:t>
            </a:r>
          </a:p>
          <a:p>
            <a:r>
              <a:rPr lang="en-GB" sz="2000" dirty="0">
                <a:latin typeface="Arial" panose="020B0604020202020204" pitchFamily="34" charset="0"/>
                <a:cs typeface="Arial" panose="020B0604020202020204" pitchFamily="34" charset="0"/>
              </a:rPr>
              <a:t>to ensure that all food meets consumers’ expectations in terms of nature, substance and quality and is not misleadingly presented;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to provide legal powers and specify offences in relation to public health and consumers’ interest.</a:t>
            </a:r>
          </a:p>
        </p:txBody>
      </p:sp>
      <p:sp>
        <p:nvSpPr>
          <p:cNvPr id="4" name="TextBox 3">
            <a:extLst>
              <a:ext uri="{FF2B5EF4-FFF2-40B4-BE49-F238E27FC236}">
                <a16:creationId xmlns:a16="http://schemas.microsoft.com/office/drawing/2014/main" id="{208BCF92-FA02-42B2-A83D-74690E4D52C8}"/>
              </a:ext>
            </a:extLst>
          </p:cNvPr>
          <p:cNvSpPr txBox="1"/>
          <p:nvPr/>
        </p:nvSpPr>
        <p:spPr>
          <a:xfrm>
            <a:off x="9315450" y="5763882"/>
            <a:ext cx="2876550" cy="58477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hlinkClick r:id="rId2"/>
              </a:rPr>
              <a:t>Food Standards Agency (FSA) - general food law</a:t>
            </a:r>
            <a:r>
              <a:rPr lang="en-GB" sz="1600" dirty="0">
                <a:latin typeface="Arial" panose="020B0604020202020204" pitchFamily="34" charset="0"/>
                <a:cs typeface="Arial" panose="020B0604020202020204" pitchFamily="34" charset="0"/>
              </a:rPr>
              <a:t> </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2471" y="1678019"/>
            <a:ext cx="2751058" cy="3894157"/>
          </a:xfrm>
          <a:prstGeom prst="rect">
            <a:avLst/>
          </a:prstGeom>
        </p:spPr>
      </p:pic>
    </p:spTree>
    <p:extLst>
      <p:ext uri="{BB962C8B-B14F-4D97-AF65-F5344CB8AC3E}">
        <p14:creationId xmlns:p14="http://schemas.microsoft.com/office/powerpoint/2010/main" val="2304686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Food safety and the law</a:t>
            </a:r>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4" name="TextBox 3">
            <a:extLst>
              <a:ext uri="{FF2B5EF4-FFF2-40B4-BE49-F238E27FC236}">
                <a16:creationId xmlns:a16="http://schemas.microsoft.com/office/drawing/2014/main" id="{87FC4FD2-E2AF-DA99-CFFE-D2762D0AF43A}"/>
              </a:ext>
            </a:extLst>
          </p:cNvPr>
          <p:cNvSpPr txBox="1"/>
          <p:nvPr/>
        </p:nvSpPr>
        <p:spPr>
          <a:xfrm>
            <a:off x="393116" y="6175629"/>
            <a:ext cx="9904396"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004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0051C-37D6-4D2A-9207-951AAE5259DA}"/>
              </a:ext>
            </a:extLst>
          </p:cNvPr>
          <p:cNvSpPr>
            <a:spLocks noGrp="1"/>
          </p:cNvSpPr>
          <p:nvPr>
            <p:ph type="ctrTitle"/>
          </p:nvPr>
        </p:nvSpPr>
        <p:spPr/>
        <p:txBody>
          <a:bodyPr/>
          <a:lstStyle/>
          <a:p>
            <a:r>
              <a:rPr lang="en-GB" dirty="0"/>
              <a:t>The Food Safety Act 1990</a:t>
            </a:r>
          </a:p>
        </p:txBody>
      </p:sp>
      <p:sp>
        <p:nvSpPr>
          <p:cNvPr id="3" name="Subtitle 2">
            <a:extLst>
              <a:ext uri="{FF2B5EF4-FFF2-40B4-BE49-F238E27FC236}">
                <a16:creationId xmlns:a16="http://schemas.microsoft.com/office/drawing/2014/main" id="{A77E7CB4-E44C-4032-BC88-8FF58442B49B}"/>
              </a:ext>
            </a:extLst>
          </p:cNvPr>
          <p:cNvSpPr>
            <a:spLocks noGrp="1"/>
          </p:cNvSpPr>
          <p:nvPr>
            <p:ph type="subTitle" idx="1"/>
          </p:nvPr>
        </p:nvSpPr>
        <p:spPr>
          <a:xfrm>
            <a:off x="1169275" y="2302190"/>
            <a:ext cx="5726377" cy="3600000"/>
          </a:xfrm>
        </p:spPr>
        <p:txBody>
          <a:bodyPr/>
          <a:lstStyle/>
          <a:p>
            <a:pPr marL="0" indent="0">
              <a:buNone/>
            </a:pPr>
            <a:r>
              <a:rPr lang="en-GB" sz="2000" dirty="0">
                <a:latin typeface="Arial" panose="020B0604020202020204" pitchFamily="34" charset="0"/>
                <a:cs typeface="Arial" panose="020B0604020202020204" pitchFamily="34" charset="0"/>
              </a:rPr>
              <a:t>To comply with the Act, food businesses:</a:t>
            </a:r>
          </a:p>
          <a:p>
            <a:pPr marL="514350" lvl="1" indent="-342900" algn="l">
              <a:buFont typeface="Arial" panose="020B0604020202020204" pitchFamily="34" charset="0"/>
              <a:buChar char="•"/>
            </a:pPr>
            <a:r>
              <a:rPr lang="en-GB" dirty="0">
                <a:latin typeface="Arial" panose="020B0604020202020204" pitchFamily="34" charset="0"/>
                <a:cs typeface="Arial" panose="020B0604020202020204" pitchFamily="34" charset="0"/>
              </a:rPr>
              <a:t>must not include anything in food, remove anything from food or treat food in any way which means it would be damaging to the health of people eating it, e.g. if a preservative was removed from a food, it could shorten the shelf life, allow bacteria to multiply and make it harmful to eat.</a:t>
            </a:r>
          </a:p>
          <a:p>
            <a:pPr marL="0" indent="0">
              <a:buNone/>
            </a:pP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53575" y="2413555"/>
            <a:ext cx="4100971" cy="2733980"/>
          </a:xfrm>
          <a:prstGeom prst="rect">
            <a:avLst/>
          </a:prstGeom>
        </p:spPr>
      </p:pic>
    </p:spTree>
    <p:extLst>
      <p:ext uri="{BB962C8B-B14F-4D97-AF65-F5344CB8AC3E}">
        <p14:creationId xmlns:p14="http://schemas.microsoft.com/office/powerpoint/2010/main" val="1622670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617E6-C8B7-4C57-90B8-52F014634E61}"/>
              </a:ext>
            </a:extLst>
          </p:cNvPr>
          <p:cNvSpPr>
            <a:spLocks noGrp="1"/>
          </p:cNvSpPr>
          <p:nvPr>
            <p:ph type="ctrTitle"/>
          </p:nvPr>
        </p:nvSpPr>
        <p:spPr/>
        <p:txBody>
          <a:bodyPr/>
          <a:lstStyle/>
          <a:p>
            <a:r>
              <a:rPr lang="en-GB" dirty="0"/>
              <a:t>The Food Safety Act 1990</a:t>
            </a:r>
          </a:p>
        </p:txBody>
      </p:sp>
      <p:sp>
        <p:nvSpPr>
          <p:cNvPr id="3" name="Subtitle 2">
            <a:extLst>
              <a:ext uri="{FF2B5EF4-FFF2-40B4-BE49-F238E27FC236}">
                <a16:creationId xmlns:a16="http://schemas.microsoft.com/office/drawing/2014/main" id="{6A6C6286-F922-4BB5-BD6E-4A10A0ED31BB}"/>
              </a:ext>
            </a:extLst>
          </p:cNvPr>
          <p:cNvSpPr>
            <a:spLocks noGrp="1"/>
          </p:cNvSpPr>
          <p:nvPr>
            <p:ph type="subTitle" idx="1"/>
          </p:nvPr>
        </p:nvSpPr>
        <p:spPr>
          <a:xfrm>
            <a:off x="1169275" y="2283798"/>
            <a:ext cx="8478577" cy="3600000"/>
          </a:xfrm>
        </p:spPr>
        <p:txBody>
          <a:bodyPr/>
          <a:lstStyle/>
          <a:p>
            <a:pPr marL="0" indent="0">
              <a:buNone/>
            </a:pPr>
            <a:r>
              <a:rPr lang="en-GB" sz="2000" dirty="0">
                <a:latin typeface="Arial" panose="020B0604020202020204" pitchFamily="34" charset="0"/>
                <a:cs typeface="Arial" panose="020B0604020202020204" pitchFamily="34" charset="0"/>
              </a:rPr>
              <a:t>To comply with the Act, food businesses:</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must ensure that the food served or sold is of the nature, substance or quality which consumers would expect, for example:</a:t>
            </a:r>
          </a:p>
          <a:p>
            <a:pPr marL="62865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nature - </a:t>
            </a:r>
            <a:r>
              <a:rPr lang="en-GB" sz="2000" dirty="0" err="1">
                <a:latin typeface="Arial" panose="020B0604020202020204" pitchFamily="34" charset="0"/>
                <a:cs typeface="Arial" panose="020B0604020202020204" pitchFamily="34" charset="0"/>
              </a:rPr>
              <a:t>coley</a:t>
            </a:r>
            <a:r>
              <a:rPr lang="en-GB" sz="2000" dirty="0">
                <a:latin typeface="Arial" panose="020B0604020202020204" pitchFamily="34" charset="0"/>
                <a:cs typeface="Arial" panose="020B0604020202020204" pitchFamily="34" charset="0"/>
              </a:rPr>
              <a:t> rather than cod;</a:t>
            </a:r>
          </a:p>
          <a:p>
            <a:pPr marL="62865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substance -  contains foreign material, including glass or packaging;</a:t>
            </a:r>
          </a:p>
          <a:p>
            <a:pPr marL="62865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quality – mouldy cheese or stale bread or substitution of a lower quality food, e.g. rump steak instead of sirloin or fillet.</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must ensure that the food is labelled, advertised and presented in a way that is not false or misleading, e.g. photos on menus that do not look like the dishes served to customers.</a:t>
            </a:r>
          </a:p>
          <a:p>
            <a:pPr marL="0" indent="0">
              <a:buNone/>
            </a:pPr>
            <a:endParaRPr lang="en-GB"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11312" y="2943121"/>
            <a:ext cx="2653256" cy="1955450"/>
          </a:xfrm>
          <a:prstGeom prst="rect">
            <a:avLst/>
          </a:prstGeom>
        </p:spPr>
      </p:pic>
    </p:spTree>
    <p:extLst>
      <p:ext uri="{BB962C8B-B14F-4D97-AF65-F5344CB8AC3E}">
        <p14:creationId xmlns:p14="http://schemas.microsoft.com/office/powerpoint/2010/main" val="492644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727EB-ADE9-489F-A771-BF3C7B459668}"/>
              </a:ext>
            </a:extLst>
          </p:cNvPr>
          <p:cNvSpPr>
            <a:spLocks noGrp="1"/>
          </p:cNvSpPr>
          <p:nvPr>
            <p:ph type="ctrTitle"/>
          </p:nvPr>
        </p:nvSpPr>
        <p:spPr/>
        <p:txBody>
          <a:bodyPr/>
          <a:lstStyle/>
          <a:p>
            <a:r>
              <a:rPr lang="en-GB" dirty="0">
                <a:latin typeface="Arial" panose="020B0604020202020204" pitchFamily="34" charset="0"/>
                <a:cs typeface="Arial" panose="020B0604020202020204" pitchFamily="34" charset="0"/>
              </a:rPr>
              <a:t>The Food Safety Order 1991 (Northern Ireland) </a:t>
            </a:r>
          </a:p>
        </p:txBody>
      </p:sp>
      <p:sp>
        <p:nvSpPr>
          <p:cNvPr id="3" name="Subtitle 2">
            <a:extLst>
              <a:ext uri="{FF2B5EF4-FFF2-40B4-BE49-F238E27FC236}">
                <a16:creationId xmlns:a16="http://schemas.microsoft.com/office/drawing/2014/main" id="{0A84D5CC-8001-461D-8D43-5F4A9F751A28}"/>
              </a:ext>
            </a:extLst>
          </p:cNvPr>
          <p:cNvSpPr>
            <a:spLocks noGrp="1"/>
          </p:cNvSpPr>
          <p:nvPr>
            <p:ph type="subTitle" idx="1"/>
          </p:nvPr>
        </p:nvSpPr>
        <p:spPr>
          <a:xfrm>
            <a:off x="1169274" y="2751181"/>
            <a:ext cx="7712456" cy="3600000"/>
          </a:xfrm>
        </p:spPr>
        <p:txBody>
          <a:bodyPr/>
          <a:lstStyle/>
          <a:p>
            <a:pPr marL="0" indent="0">
              <a:buNone/>
            </a:pPr>
            <a:r>
              <a:rPr lang="en-GB" sz="2000" dirty="0">
                <a:latin typeface="Arial" panose="020B0604020202020204" pitchFamily="34" charset="0"/>
                <a:cs typeface="Arial" panose="020B0604020202020204" pitchFamily="34" charset="0"/>
              </a:rPr>
              <a:t>The Food Safety (Northern Ireland) Order 1991 is wide-ranging legislation on food safety and consumer protection in relation to food throughout Northern Ireland and is similar to the Food Safety Act 1990.</a:t>
            </a:r>
          </a:p>
          <a:p>
            <a:pPr marL="0" indent="0">
              <a:buNone/>
            </a:pPr>
            <a:r>
              <a:rPr lang="en-GB" sz="2000" dirty="0">
                <a:latin typeface="Arial" panose="020B0604020202020204" pitchFamily="34" charset="0"/>
                <a:cs typeface="Arial" panose="020B0604020202020204" pitchFamily="34" charset="0"/>
              </a:rPr>
              <a:t>The Order does not cover hygiene, for which there is separate legislation, or food prepared in the home for domestic purposes. </a:t>
            </a:r>
          </a:p>
          <a:p>
            <a:pPr marL="0" indent="0">
              <a:buNone/>
            </a:pPr>
            <a:r>
              <a:rPr lang="en-GB" sz="2000" dirty="0">
                <a:latin typeface="Arial" panose="020B0604020202020204" pitchFamily="34" charset="0"/>
                <a:cs typeface="Arial" panose="020B0604020202020204" pitchFamily="34" charset="0"/>
              </a:rPr>
              <a:t>It does, however, cover food prepared by child minders in their homes for other people’s children and activities such as preparation of food in canteens, clubs, schools, hospitals, institutions and district councils.</a:t>
            </a:r>
          </a:p>
          <a:p>
            <a:pPr marL="0" indent="0">
              <a:buNone/>
            </a:pPr>
            <a:endParaRPr lang="en-GB" dirty="0"/>
          </a:p>
        </p:txBody>
      </p:sp>
      <p:sp>
        <p:nvSpPr>
          <p:cNvPr id="4" name="TextBox 3">
            <a:extLst>
              <a:ext uri="{FF2B5EF4-FFF2-40B4-BE49-F238E27FC236}">
                <a16:creationId xmlns:a16="http://schemas.microsoft.com/office/drawing/2014/main" id="{1CB53A22-5628-4964-9C85-5E4DD53E6DE8}"/>
              </a:ext>
            </a:extLst>
          </p:cNvPr>
          <p:cNvSpPr txBox="1"/>
          <p:nvPr/>
        </p:nvSpPr>
        <p:spPr>
          <a:xfrm>
            <a:off x="1169276" y="6351181"/>
            <a:ext cx="3679171"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hlinkClick r:id="rId2"/>
              </a:rPr>
              <a:t>Food Safety key regulations</a:t>
            </a:r>
            <a:endParaRPr lang="en-GB" sz="11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B425736-833F-436C-9C96-F7BD5D1518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6615" y="2126511"/>
            <a:ext cx="2571068" cy="3864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429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4E3BE-7617-4E02-959F-B5D12501C8D9}"/>
              </a:ext>
            </a:extLst>
          </p:cNvPr>
          <p:cNvSpPr>
            <a:spLocks noGrp="1"/>
          </p:cNvSpPr>
          <p:nvPr>
            <p:ph type="ctrTitle"/>
          </p:nvPr>
        </p:nvSpPr>
        <p:spPr>
          <a:xfrm>
            <a:off x="1095385" y="1543600"/>
            <a:ext cx="9720000" cy="720000"/>
          </a:xfrm>
        </p:spPr>
        <p:txBody>
          <a:bodyPr/>
          <a:lstStyle/>
          <a:p>
            <a:r>
              <a:rPr lang="en-GB" dirty="0"/>
              <a:t>Due Diligence</a:t>
            </a:r>
          </a:p>
        </p:txBody>
      </p:sp>
      <p:sp>
        <p:nvSpPr>
          <p:cNvPr id="3" name="Subtitle 2">
            <a:extLst>
              <a:ext uri="{FF2B5EF4-FFF2-40B4-BE49-F238E27FC236}">
                <a16:creationId xmlns:a16="http://schemas.microsoft.com/office/drawing/2014/main" id="{6942E1BF-0FEB-4B7A-B8C5-6C49FF1FD15C}"/>
              </a:ext>
            </a:extLst>
          </p:cNvPr>
          <p:cNvSpPr>
            <a:spLocks noGrp="1"/>
          </p:cNvSpPr>
          <p:nvPr>
            <p:ph type="subTitle" idx="1"/>
          </p:nvPr>
        </p:nvSpPr>
        <p:spPr>
          <a:xfrm>
            <a:off x="1095385" y="2281714"/>
            <a:ext cx="9720000" cy="3600000"/>
          </a:xfrm>
        </p:spPr>
        <p:txBody>
          <a:bodyPr/>
          <a:lstStyle/>
          <a:p>
            <a:pPr marL="0" indent="0">
              <a:buNone/>
            </a:pPr>
            <a:r>
              <a:rPr lang="en-GB" sz="2000" dirty="0">
                <a:latin typeface="Arial" panose="020B0604020202020204" pitchFamily="34" charset="0"/>
                <a:cs typeface="Arial" panose="020B0604020202020204" pitchFamily="34" charset="0"/>
              </a:rPr>
              <a:t>The Food Safety Act introduced the defence of ‘Due Diligence’ which is a defence under the law if legal action is taken against a business.  In order to claim ‘Due Diligence’ the business must prove that it has done everything possible to ensure the safety of food. This could include:</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ensuring staff are trained to the standard required to do their job safely and effectively;</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purchasing food from reputable suppliers;</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effective stock and temperature control;</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effective and thorough cleaning;</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pest control;</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comprehensive record keeping, including Hazard Analysis Critical Control Point, monitoring records, pest control and cleaning schedules.</a:t>
            </a:r>
          </a:p>
          <a:p>
            <a:pPr marL="0" indent="0">
              <a:buNone/>
            </a:pPr>
            <a:endParaRPr lang="en-GB" dirty="0"/>
          </a:p>
        </p:txBody>
      </p:sp>
    </p:spTree>
    <p:extLst>
      <p:ext uri="{BB962C8B-B14F-4D97-AF65-F5344CB8AC3E}">
        <p14:creationId xmlns:p14="http://schemas.microsoft.com/office/powerpoint/2010/main" val="1441354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ECF8D-00CF-4EBD-8DDA-0BDA4F94B70C}"/>
              </a:ext>
            </a:extLst>
          </p:cNvPr>
          <p:cNvSpPr>
            <a:spLocks noGrp="1"/>
          </p:cNvSpPr>
          <p:nvPr>
            <p:ph type="ctrTitle"/>
          </p:nvPr>
        </p:nvSpPr>
        <p:spPr/>
        <p:txBody>
          <a:bodyPr/>
          <a:lstStyle/>
          <a:p>
            <a:r>
              <a:rPr lang="en-GB" dirty="0"/>
              <a:t>Food Safety (General Food Hygiene) Regulations</a:t>
            </a:r>
          </a:p>
        </p:txBody>
      </p:sp>
      <p:sp>
        <p:nvSpPr>
          <p:cNvPr id="3" name="Subtitle 2">
            <a:extLst>
              <a:ext uri="{FF2B5EF4-FFF2-40B4-BE49-F238E27FC236}">
                <a16:creationId xmlns:a16="http://schemas.microsoft.com/office/drawing/2014/main" id="{A69F209B-3305-4830-A28B-E04FD02743C6}"/>
              </a:ext>
            </a:extLst>
          </p:cNvPr>
          <p:cNvSpPr>
            <a:spLocks noGrp="1"/>
          </p:cNvSpPr>
          <p:nvPr>
            <p:ph type="subTitle" idx="1"/>
          </p:nvPr>
        </p:nvSpPr>
        <p:spPr>
          <a:xfrm>
            <a:off x="1169274" y="2790548"/>
            <a:ext cx="7803274" cy="3600000"/>
          </a:xfrm>
        </p:spPr>
        <p:txBody>
          <a:bodyPr/>
          <a:lstStyle/>
          <a:p>
            <a:pPr marL="0" indent="0">
              <a:buNone/>
            </a:pPr>
            <a:r>
              <a:rPr lang="en-US" sz="2000" dirty="0"/>
              <a:t>The Regulations focus strongly on how to identify and control food safety risks at each stage of the process of preparing and selling food. They </a:t>
            </a:r>
            <a:r>
              <a:rPr lang="en-GB" sz="2000" dirty="0"/>
              <a:t>apply to all types of food businesses - from a burger van to a Michelin starred restaurant, from a community hall where food is prepared, to a vending machine.</a:t>
            </a:r>
          </a:p>
          <a:p>
            <a:pPr marL="0" indent="0">
              <a:buNone/>
            </a:pPr>
            <a:endParaRPr lang="en-US" sz="2000" dirty="0"/>
          </a:p>
          <a:p>
            <a:pPr marL="0" indent="0">
              <a:buNone/>
            </a:pPr>
            <a:r>
              <a:rPr lang="en-US" sz="2000" dirty="0"/>
              <a:t>Suppliers </a:t>
            </a:r>
            <a:r>
              <a:rPr lang="en-GB" sz="2000" dirty="0"/>
              <a:t>and producers of products of animal origin, such as dairies, meat processors, or wholesale fish markets should follow the Regulations relevant to their food product or trade.</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72548" y="2283798"/>
            <a:ext cx="2955036" cy="3661754"/>
          </a:xfrm>
          <a:prstGeom prst="rect">
            <a:avLst/>
          </a:prstGeom>
        </p:spPr>
      </p:pic>
      <p:sp>
        <p:nvSpPr>
          <p:cNvPr id="6" name="TextBox 5"/>
          <p:cNvSpPr txBox="1"/>
          <p:nvPr/>
        </p:nvSpPr>
        <p:spPr>
          <a:xfrm>
            <a:off x="1169274" y="6158204"/>
            <a:ext cx="3682644"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hlinkClick r:id="rId3"/>
              </a:rPr>
              <a:t>Food Safety (General Food Hygiene) Regulations</a:t>
            </a:r>
            <a:endParaRPr lang="en-GB" sz="12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BB2F0BF-3BA3-425C-95A2-AEDC92D081CC}"/>
              </a:ext>
            </a:extLst>
          </p:cNvPr>
          <p:cNvSpPr txBox="1"/>
          <p:nvPr/>
        </p:nvSpPr>
        <p:spPr>
          <a:xfrm>
            <a:off x="5070911" y="6158204"/>
            <a:ext cx="3682644"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hlinkClick r:id="rId4"/>
              </a:rPr>
              <a:t>The Food Hygiene Regulations (Northern Ireland) 2006</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132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Food Safety (General Food Hygiene) Regulations</a:t>
            </a:r>
          </a:p>
        </p:txBody>
      </p:sp>
      <p:sp>
        <p:nvSpPr>
          <p:cNvPr id="3" name="Subtitle 2"/>
          <p:cNvSpPr>
            <a:spLocks noGrp="1"/>
          </p:cNvSpPr>
          <p:nvPr>
            <p:ph type="subTitle" idx="1"/>
          </p:nvPr>
        </p:nvSpPr>
        <p:spPr>
          <a:xfrm>
            <a:off x="1169276" y="2755600"/>
            <a:ext cx="7919860" cy="3600000"/>
          </a:xfrm>
        </p:spPr>
        <p:txBody>
          <a:bodyPr/>
          <a:lstStyle/>
          <a:p>
            <a:pPr marL="0" indent="0">
              <a:buNone/>
            </a:pPr>
            <a:r>
              <a:rPr lang="en-GB" sz="2000" dirty="0"/>
              <a:t>Under the Regulations, a proprietor of a food business must ensure that:</a:t>
            </a:r>
          </a:p>
          <a:p>
            <a:pPr>
              <a:buFont typeface="Arial" panose="020B0604020202020204" pitchFamily="34" charset="0"/>
              <a:buChar char="•"/>
            </a:pPr>
            <a:r>
              <a:rPr lang="en-GB" sz="2000" dirty="0"/>
              <a:t>the preparation, processing, manufacturing, packaging, storing, transportation, distribution, handling and offering for sale or supply, of food are carried out in a hygienic way. </a:t>
            </a:r>
            <a:endParaRPr lang="en-US" sz="2000" dirty="0"/>
          </a:p>
          <a:p>
            <a:pPr marL="0" indent="0">
              <a:buNone/>
            </a:pPr>
            <a:r>
              <a:rPr lang="en-GB" sz="2000" dirty="0"/>
              <a:t>In order to do this, the Regulations emphasise the need to control risks. They say that a business must:</a:t>
            </a:r>
          </a:p>
          <a:p>
            <a:r>
              <a:rPr lang="en-GB" sz="2000" b="1" dirty="0"/>
              <a:t>identify</a:t>
            </a:r>
            <a:r>
              <a:rPr lang="en-GB" sz="2000" dirty="0"/>
              <a:t> all steps in activities that are </a:t>
            </a:r>
            <a:r>
              <a:rPr lang="en-GB" sz="2000" b="1" dirty="0"/>
              <a:t>critical to food safety;</a:t>
            </a:r>
            <a:endParaRPr lang="en-GB" sz="2000" dirty="0"/>
          </a:p>
          <a:p>
            <a:r>
              <a:rPr lang="en-GB" sz="2000" dirty="0"/>
              <a:t>ensure </a:t>
            </a:r>
            <a:r>
              <a:rPr lang="en-GB" sz="2000" b="1" dirty="0"/>
              <a:t>adequate safety controls</a:t>
            </a:r>
            <a:r>
              <a:rPr lang="en-GB" sz="2000" dirty="0"/>
              <a:t> are in place, maintained and reviewed.</a:t>
            </a:r>
          </a:p>
          <a:p>
            <a:pPr marL="0" indent="0">
              <a:buNone/>
            </a:pPr>
            <a:endParaRPr lang="en-GB" sz="2000" dirty="0"/>
          </a:p>
          <a:p>
            <a:endParaRPr lang="en-GB" dirty="0"/>
          </a:p>
        </p:txBody>
      </p:sp>
      <p:sp>
        <p:nvSpPr>
          <p:cNvPr id="4" name="TextBox 3">
            <a:extLst>
              <a:ext uri="{FF2B5EF4-FFF2-40B4-BE49-F238E27FC236}">
                <a16:creationId xmlns:a16="http://schemas.microsoft.com/office/drawing/2014/main" id="{69180787-8A3A-4BCF-B80F-0C1BEC1CB885}"/>
              </a:ext>
            </a:extLst>
          </p:cNvPr>
          <p:cNvSpPr txBox="1"/>
          <p:nvPr/>
        </p:nvSpPr>
        <p:spPr>
          <a:xfrm>
            <a:off x="9410700" y="5829300"/>
            <a:ext cx="2143125"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hlinkClick r:id="rId2"/>
              </a:rPr>
              <a:t>Legislation.gov.uk</a:t>
            </a:r>
            <a:endParaRPr lang="en-GB"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89136" y="2915412"/>
            <a:ext cx="3048000" cy="2033016"/>
          </a:xfrm>
          <a:prstGeom prst="rect">
            <a:avLst/>
          </a:prstGeom>
        </p:spPr>
      </p:pic>
    </p:spTree>
    <p:extLst>
      <p:ext uri="{BB962C8B-B14F-4D97-AF65-F5344CB8AC3E}">
        <p14:creationId xmlns:p14="http://schemas.microsoft.com/office/powerpoint/2010/main" val="4153627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9" ma:contentTypeDescription="Create a new document." ma:contentTypeScope="" ma:versionID="d67e542ccfc98f8766c03bca3df5dec6">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2465a60b32c7e66e77d39dce70c70dd6"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ad97cfe-a968-427f-b02b-893e6ba0355a" xsi:nil="true"/>
    <_Flow_SignoffStatus xmlns="c53071f4-7f44-43fd-895c-8e7b6a3746b0" xsi:nil="true"/>
    <lcf76f155ced4ddcb4097134ff3c332f xmlns="c53071f4-7f44-43fd-895c-8e7b6a3746b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8C43D65-C5E3-41BF-8247-F92592A5B85D}"/>
</file>

<file path=customXml/itemProps2.xml><?xml version="1.0" encoding="utf-8"?>
<ds:datastoreItem xmlns:ds="http://schemas.openxmlformats.org/officeDocument/2006/customXml" ds:itemID="{57595E01-5059-49EE-87DE-8F1CA563F6A2}"/>
</file>

<file path=customXml/itemProps3.xml><?xml version="1.0" encoding="utf-8"?>
<ds:datastoreItem xmlns:ds="http://schemas.openxmlformats.org/officeDocument/2006/customXml" ds:itemID="{98ABA759-EBFE-4948-931A-4F2131D5AC7B}"/>
</file>

<file path=docProps/app.xml><?xml version="1.0" encoding="utf-8"?>
<Properties xmlns="http://schemas.openxmlformats.org/officeDocument/2006/extended-properties" xmlns:vt="http://schemas.openxmlformats.org/officeDocument/2006/docPropsVTypes">
  <TotalTime>0</TotalTime>
  <Words>2831</Words>
  <Application>Microsoft Office PowerPoint</Application>
  <PresentationFormat>Widescreen</PresentationFormat>
  <Paragraphs>204</Paragraphs>
  <Slides>30</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30</vt:i4>
      </vt:variant>
    </vt:vector>
  </HeadingPairs>
  <TitlesOfParts>
    <vt:vector size="37" baseType="lpstr">
      <vt:lpstr>Arial</vt:lpstr>
      <vt:lpstr>Calibri</vt:lpstr>
      <vt:lpstr>Courier New</vt:lpstr>
      <vt:lpstr>Office Theme</vt:lpstr>
      <vt:lpstr>Custom Design</vt:lpstr>
      <vt:lpstr>1_Custom Design</vt:lpstr>
      <vt:lpstr>3_Custom Design</vt:lpstr>
      <vt:lpstr>Food safety and the law</vt:lpstr>
      <vt:lpstr>Food safety law</vt:lpstr>
      <vt:lpstr>The Food Safety Act 1990</vt:lpstr>
      <vt:lpstr>The Food Safety Act 1990</vt:lpstr>
      <vt:lpstr>The Food Safety Act 1990</vt:lpstr>
      <vt:lpstr>The Food Safety Order 1991 (Northern Ireland) </vt:lpstr>
      <vt:lpstr>Due Diligence</vt:lpstr>
      <vt:lpstr>Food Safety (General Food Hygiene) Regulations</vt:lpstr>
      <vt:lpstr>Food Safety (General Food Hygiene) Regulations</vt:lpstr>
      <vt:lpstr>Food Safety (General Food Hygiene) Regulations</vt:lpstr>
      <vt:lpstr>Hazard Analysis Critical Control Point (HACCP)</vt:lpstr>
      <vt:lpstr>The principles of an HACCP system</vt:lpstr>
      <vt:lpstr>The principles of an HACCP system (continued)</vt:lpstr>
      <vt:lpstr>Hazard Analysis Critical Control Point (HACCP) in practice</vt:lpstr>
      <vt:lpstr>Food labelling regulations</vt:lpstr>
      <vt:lpstr>Food labelling regulations</vt:lpstr>
      <vt:lpstr>Managing food allergen information</vt:lpstr>
      <vt:lpstr>Managing food allergen information</vt:lpstr>
      <vt:lpstr>Natasha’s Law</vt:lpstr>
      <vt:lpstr>What are the main legal responsibilities of food handlers?</vt:lpstr>
      <vt:lpstr>What are the main legal responsibilities of food handlers? (continued)</vt:lpstr>
      <vt:lpstr>Environmental Health Practitioners</vt:lpstr>
      <vt:lpstr>The responsibilities of an EHP</vt:lpstr>
      <vt:lpstr>Powers of EHPs</vt:lpstr>
      <vt:lpstr>Powers of EHPs</vt:lpstr>
      <vt:lpstr>Consumer protection across England and Wales</vt:lpstr>
      <vt:lpstr>Local trading standards across the UK</vt:lpstr>
      <vt:lpstr>Local trading standards – pricing and false/ misleading instructions   </vt:lpstr>
      <vt:lpstr>Food Hygiene Rating Scheme</vt:lpstr>
      <vt:lpstr>Food safety and the law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Alexander White</cp:lastModifiedBy>
  <cp:revision>64</cp:revision>
  <cp:lastPrinted>2020-03-06T10:47:27Z</cp:lastPrinted>
  <dcterms:created xsi:type="dcterms:W3CDTF">2018-10-10T09:22:08Z</dcterms:created>
  <dcterms:modified xsi:type="dcterms:W3CDTF">2024-05-23T09:39:54Z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