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Varieties </a:t>
            </a:r>
            <a:r>
              <a:rPr lang="en-US" dirty="0" smtClean="0"/>
              <a:t>of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science of potatoes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4295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Different potatoes have different textures when </a:t>
            </a:r>
            <a:r>
              <a:rPr lang="en-GB" sz="2000" dirty="0" smtClean="0"/>
              <a:t>cooked.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Vary </a:t>
            </a:r>
            <a:r>
              <a:rPr lang="en-GB" sz="2000" dirty="0"/>
              <a:t>from fluffy to smooth due to cell changes during </a:t>
            </a:r>
            <a:r>
              <a:rPr lang="en-GB" sz="2000" dirty="0" smtClean="0"/>
              <a:t>cooking: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starch </a:t>
            </a:r>
            <a:r>
              <a:rPr lang="en-GB" sz="2000" dirty="0"/>
              <a:t>absorbs </a:t>
            </a:r>
            <a:r>
              <a:rPr lang="en-GB" sz="2000" dirty="0" smtClean="0"/>
              <a:t>water;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starch </a:t>
            </a:r>
            <a:r>
              <a:rPr lang="en-GB" sz="2000" dirty="0"/>
              <a:t>cells </a:t>
            </a:r>
            <a:r>
              <a:rPr lang="en-GB" sz="2000" dirty="0" smtClean="0"/>
              <a:t>swell;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cells </a:t>
            </a:r>
            <a:r>
              <a:rPr lang="en-GB" sz="2000" dirty="0"/>
              <a:t>begin to break </a:t>
            </a:r>
            <a:r>
              <a:rPr lang="en-GB" sz="2000" dirty="0" smtClean="0"/>
              <a:t>down;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new </a:t>
            </a:r>
            <a:r>
              <a:rPr lang="en-GB" sz="2000" dirty="0"/>
              <a:t>potatoes hold their shape best because starch cells are less </a:t>
            </a:r>
            <a:r>
              <a:rPr lang="en-GB" sz="2000" dirty="0" smtClean="0"/>
              <a:t>mature.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9322791" y="1829095"/>
            <a:ext cx="2052627" cy="4422984"/>
            <a:chOff x="9588798" y="1995349"/>
            <a:chExt cx="2052627" cy="44229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1333"/>
            <a:stretch/>
          </p:blipFill>
          <p:spPr>
            <a:xfrm>
              <a:off x="9657154" y="4900700"/>
              <a:ext cx="1939101" cy="15176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69655"/>
            <a:stretch/>
          </p:blipFill>
          <p:spPr>
            <a:xfrm>
              <a:off x="9588798" y="1995349"/>
              <a:ext cx="2052627" cy="15176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6114" r="34932"/>
            <a:stretch/>
          </p:blipFill>
          <p:spPr>
            <a:xfrm>
              <a:off x="9635874" y="3383067"/>
              <a:ext cx="1958476" cy="1517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48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Varieties of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potato?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99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Potatoes are tubers </a:t>
            </a:r>
            <a:endParaRPr lang="en-GB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Fleshy </a:t>
            </a:r>
            <a:r>
              <a:rPr lang="en-GB" sz="2000" dirty="0"/>
              <a:t>swelling on </a:t>
            </a:r>
            <a:r>
              <a:rPr lang="en-GB" sz="2000" dirty="0" smtClean="0"/>
              <a:t>roots.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Grow underground.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Over </a:t>
            </a:r>
            <a:r>
              <a:rPr lang="en-GB" sz="2000" dirty="0"/>
              <a:t>4000 edible </a:t>
            </a:r>
            <a:r>
              <a:rPr lang="en-GB" sz="2000" dirty="0" smtClean="0"/>
              <a:t>varieties.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Many </a:t>
            </a:r>
            <a:r>
              <a:rPr lang="en-GB" sz="2000" dirty="0"/>
              <a:t>different colours, shapes and </a:t>
            </a:r>
            <a:r>
              <a:rPr lang="en-GB" sz="2000" dirty="0" smtClean="0"/>
              <a:t>sizes.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88" y="2049521"/>
            <a:ext cx="2773967" cy="43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74" y="2497784"/>
            <a:ext cx="3353614" cy="18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history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584921" cy="3600000"/>
          </a:xfrm>
        </p:spPr>
        <p:txBody>
          <a:bodyPr/>
          <a:lstStyle/>
          <a:p>
            <a:r>
              <a:rPr lang="en-GB" sz="2000" dirty="0"/>
              <a:t>4000 </a:t>
            </a:r>
            <a:r>
              <a:rPr lang="en-GB" sz="2000" dirty="0" smtClean="0"/>
              <a:t>BC - Discovered </a:t>
            </a:r>
            <a:r>
              <a:rPr lang="en-GB" sz="2000" dirty="0"/>
              <a:t>in Peru over 6,000 years </a:t>
            </a:r>
            <a:r>
              <a:rPr lang="en-GB" sz="2000" dirty="0" smtClean="0"/>
              <a:t>ago.</a:t>
            </a:r>
          </a:p>
          <a:p>
            <a:r>
              <a:rPr lang="en-GB" sz="2000" dirty="0" smtClean="0"/>
              <a:t>1536 - Brought </a:t>
            </a:r>
            <a:r>
              <a:rPr lang="en-GB" sz="2000" dirty="0"/>
              <a:t>to Europe by Spanish, having conquered </a:t>
            </a:r>
            <a:r>
              <a:rPr lang="en-GB" sz="2000" dirty="0" smtClean="0"/>
              <a:t>Peru.</a:t>
            </a:r>
          </a:p>
          <a:p>
            <a:r>
              <a:rPr lang="en-GB" sz="2000" dirty="0" smtClean="0"/>
              <a:t>1589 - Sir </a:t>
            </a:r>
            <a:r>
              <a:rPr lang="en-GB" sz="2000" dirty="0"/>
              <a:t>Walter Raleigh introduced </a:t>
            </a:r>
            <a:r>
              <a:rPr lang="en-GB" sz="2000"/>
              <a:t>to </a:t>
            </a:r>
            <a:r>
              <a:rPr lang="en-GB" sz="2000" smtClean="0"/>
              <a:t>Ireland.</a:t>
            </a:r>
            <a:endParaRPr lang="en-GB" sz="2000" dirty="0" smtClean="0"/>
          </a:p>
          <a:p>
            <a:r>
              <a:rPr lang="en-GB" sz="2000" dirty="0" smtClean="0"/>
              <a:t>1840s - The </a:t>
            </a:r>
            <a:r>
              <a:rPr lang="en-GB" sz="2000" dirty="0"/>
              <a:t>Potato Famine – 1 million died in Ireland </a:t>
            </a:r>
            <a:r>
              <a:rPr lang="en-GB" sz="2000" dirty="0" smtClean="0"/>
              <a:t>when ‘</a:t>
            </a:r>
            <a:r>
              <a:rPr lang="en-GB" sz="2000" dirty="0"/>
              <a:t>p</a:t>
            </a:r>
            <a:r>
              <a:rPr lang="en-GB" sz="2000" dirty="0" smtClean="0"/>
              <a:t>otato </a:t>
            </a:r>
            <a:r>
              <a:rPr lang="en-GB" sz="2000" dirty="0"/>
              <a:t>b</a:t>
            </a:r>
            <a:r>
              <a:rPr lang="en-GB" sz="2000" dirty="0" smtClean="0"/>
              <a:t>light</a:t>
            </a:r>
            <a:r>
              <a:rPr lang="en-GB" sz="2000" dirty="0"/>
              <a:t>’ wiped out the potato </a:t>
            </a:r>
            <a:r>
              <a:rPr lang="en-GB" sz="2000" dirty="0" smtClean="0"/>
              <a:t>crop. </a:t>
            </a:r>
          </a:p>
          <a:p>
            <a:r>
              <a:rPr lang="en-GB" sz="2000" dirty="0" smtClean="0"/>
              <a:t>1902 - King </a:t>
            </a:r>
            <a:r>
              <a:rPr lang="en-GB" sz="2000" dirty="0"/>
              <a:t>Edward potato variety introduced at time of </a:t>
            </a:r>
            <a:r>
              <a:rPr lang="en-GB" sz="2000" dirty="0" smtClean="0"/>
              <a:t>the Coronation </a:t>
            </a:r>
            <a:r>
              <a:rPr lang="en-GB" sz="2000" dirty="0"/>
              <a:t>of King Edward </a:t>
            </a:r>
            <a:r>
              <a:rPr lang="en-GB" sz="2000" dirty="0" smtClean="0"/>
              <a:t>VII.</a:t>
            </a:r>
          </a:p>
          <a:p>
            <a:r>
              <a:rPr lang="en-GB" sz="2000" dirty="0" smtClean="0"/>
              <a:t>1940s - </a:t>
            </a:r>
            <a:r>
              <a:rPr lang="en-GB" sz="2000" dirty="0"/>
              <a:t>Potato production doubled, potatoes replaced flour and </a:t>
            </a:r>
            <a:r>
              <a:rPr lang="en-GB" sz="2000" dirty="0" smtClean="0"/>
              <a:t>other </a:t>
            </a:r>
            <a:r>
              <a:rPr lang="en-GB" sz="2000" dirty="0"/>
              <a:t>ingredients during WWII and Potato Pete </a:t>
            </a:r>
            <a:r>
              <a:rPr lang="en-GB" sz="2000" dirty="0" smtClean="0"/>
              <a:t>character promoted potatoes.</a:t>
            </a:r>
          </a:p>
          <a:p>
            <a:r>
              <a:rPr lang="en-GB" sz="2000" dirty="0" smtClean="0"/>
              <a:t>1995 - </a:t>
            </a:r>
            <a:r>
              <a:rPr lang="en-GB" sz="2000" dirty="0"/>
              <a:t>Potatoes became the first food grown in </a:t>
            </a:r>
            <a:r>
              <a:rPr lang="en-GB" sz="2000" dirty="0" smtClean="0"/>
              <a:t>space.</a:t>
            </a:r>
          </a:p>
          <a:p>
            <a:r>
              <a:rPr lang="en-GB" sz="2000" dirty="0" smtClean="0"/>
              <a:t>2016 - </a:t>
            </a:r>
            <a:r>
              <a:rPr lang="en-GB" sz="2000" dirty="0"/>
              <a:t>300m tonnes potatoes grown </a:t>
            </a:r>
            <a:r>
              <a:rPr lang="en-GB" sz="2000" dirty="0" smtClean="0"/>
              <a:t>globally.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61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British </a:t>
            </a:r>
            <a:r>
              <a:rPr lang="en-US" dirty="0" smtClean="0"/>
              <a:t>potatoes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/>
              <a:t>5.4 </a:t>
            </a:r>
            <a:r>
              <a:rPr lang="en-GB" sz="2000" dirty="0"/>
              <a:t>million tonnes grown every </a:t>
            </a:r>
            <a:r>
              <a:rPr lang="en-GB" sz="2000" dirty="0" smtClean="0"/>
              <a:t>year. </a:t>
            </a:r>
            <a:endParaRPr lang="en-GB" sz="2000" dirty="0"/>
          </a:p>
          <a:p>
            <a:r>
              <a:rPr lang="en-GB" sz="2000" dirty="0" smtClean="0"/>
              <a:t>100 </a:t>
            </a:r>
            <a:r>
              <a:rPr lang="en-GB" sz="2000" dirty="0"/>
              <a:t>varieties in 50 </a:t>
            </a:r>
            <a:r>
              <a:rPr lang="en-GB" sz="2000" dirty="0" smtClean="0"/>
              <a:t>counties.</a:t>
            </a:r>
          </a:p>
          <a:p>
            <a:r>
              <a:rPr lang="en-GB" sz="2000" dirty="0" smtClean="0"/>
              <a:t>Availability </a:t>
            </a:r>
            <a:r>
              <a:rPr lang="en-GB" sz="2000" dirty="0"/>
              <a:t>depends on region and </a:t>
            </a:r>
            <a:r>
              <a:rPr lang="en-GB" sz="2000" dirty="0" smtClean="0"/>
              <a:t>season.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6" y="2332643"/>
            <a:ext cx="5104823" cy="3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varieties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Specialist breeders to develop new, improved </a:t>
            </a:r>
            <a:r>
              <a:rPr lang="en-GB" sz="2000" dirty="0" smtClean="0"/>
              <a:t>varieties: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better resistance to pests and diseases;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better storage;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greater nutrition;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increased yield;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consistency for better processing;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improved quality, appearance;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reduced need for inputs such as water and fertiliser.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25" y="2385129"/>
            <a:ext cx="4191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Know your potatoes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07575" cy="3600000"/>
          </a:xfrm>
        </p:spPr>
        <p:txBody>
          <a:bodyPr/>
          <a:lstStyle/>
          <a:p>
            <a:r>
              <a:rPr lang="en-GB" sz="2000" dirty="0"/>
              <a:t>Three classification groups: </a:t>
            </a:r>
            <a:r>
              <a:rPr lang="en-GB" sz="2000" dirty="0" smtClean="0"/>
              <a:t>fluffy</a:t>
            </a:r>
            <a:r>
              <a:rPr lang="en-GB" sz="2000" dirty="0"/>
              <a:t>, </a:t>
            </a:r>
            <a:r>
              <a:rPr lang="en-GB" sz="2000" dirty="0" smtClean="0"/>
              <a:t>smooth</a:t>
            </a:r>
            <a:r>
              <a:rPr lang="en-GB" sz="2000" dirty="0"/>
              <a:t>, s</a:t>
            </a:r>
            <a:r>
              <a:rPr lang="en-GB" sz="2000" dirty="0" smtClean="0"/>
              <a:t>alad.</a:t>
            </a:r>
            <a:endParaRPr lang="en-GB" sz="2000" dirty="0"/>
          </a:p>
          <a:p>
            <a:r>
              <a:rPr lang="en-GB" sz="2000" dirty="0" smtClean="0"/>
              <a:t>Different </a:t>
            </a:r>
            <a:r>
              <a:rPr lang="en-GB" sz="2000" dirty="0"/>
              <a:t>characteristics influence cooking </a:t>
            </a:r>
            <a:r>
              <a:rPr lang="en-GB" sz="2000" dirty="0" smtClean="0"/>
              <a:t>performance.</a:t>
            </a:r>
            <a:endParaRPr lang="en-GB" sz="2000" dirty="0"/>
          </a:p>
          <a:p>
            <a:r>
              <a:rPr lang="en-GB" sz="2000" dirty="0" smtClean="0"/>
              <a:t>Choose </a:t>
            </a:r>
            <a:r>
              <a:rPr lang="en-GB" sz="2000" dirty="0"/>
              <a:t>the right variety for the cooking method </a:t>
            </a:r>
            <a:r>
              <a:rPr lang="en-GB" sz="2000" dirty="0" smtClean="0"/>
              <a:t>chosen.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909071"/>
            <a:ext cx="5042275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Fluffy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406" y="2322002"/>
            <a:ext cx="8103898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Fluffy potatoes are </a:t>
            </a:r>
            <a:r>
              <a:rPr lang="en-US" altLang="en-US" sz="2000" dirty="0">
                <a:solidFill>
                  <a:srgbClr val="000000"/>
                </a:solidFill>
              </a:rPr>
              <a:t>good for roasting, baking and making </a:t>
            </a:r>
            <a:r>
              <a:rPr lang="en-US" altLang="en-US" sz="2000" dirty="0" smtClean="0">
                <a:solidFill>
                  <a:srgbClr val="000000"/>
                </a:solidFill>
              </a:rPr>
              <a:t>chips.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 cooking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bright, granular with a drier feel.</a:t>
            </a:r>
          </a:p>
          <a:p>
            <a:pPr marL="0" indent="0"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cooked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fluffy in the middle, soft dry texture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Popular varieties: King Edward and Maris Piper.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Other varieties: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Aaran</a:t>
            </a:r>
            <a:r>
              <a:rPr lang="en-US" altLang="en-US" sz="2000" dirty="0" smtClean="0">
                <a:solidFill>
                  <a:srgbClr val="000000"/>
                </a:solidFill>
              </a:rPr>
              <a:t> Victory, Cara, Dunbar Rover,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Fianna</a:t>
            </a:r>
            <a:r>
              <a:rPr lang="en-US" altLang="en-US" sz="2000" dirty="0" smtClean="0">
                <a:solidFill>
                  <a:srgbClr val="000000"/>
                </a:solidFill>
              </a:rPr>
              <a:t>, Golden Wonder, Highland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Burgandy</a:t>
            </a:r>
            <a:r>
              <a:rPr lang="en-US" altLang="en-US" sz="2000" dirty="0" smtClean="0">
                <a:solidFill>
                  <a:srgbClr val="000000"/>
                </a:solidFill>
              </a:rPr>
              <a:t>, Innovator, Kerr’s Pink, Mayan Gold, Red Duke of York, Red King Edward, Rooster,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Sante</a:t>
            </a:r>
            <a:r>
              <a:rPr lang="en-US" altLang="en-US" sz="2000" dirty="0" smtClean="0">
                <a:solidFill>
                  <a:srgbClr val="000000"/>
                </a:solidFill>
              </a:rPr>
              <a:t>, Shetland Black,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Violetta</a:t>
            </a:r>
            <a:r>
              <a:rPr lang="en-US" altLang="en-US" sz="2000" dirty="0" smtClean="0">
                <a:solidFill>
                  <a:srgbClr val="000000"/>
                </a:solidFill>
              </a:rPr>
              <a:t>, Yukon Gold.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aris Pi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24" y="1923798"/>
            <a:ext cx="1467235" cy="14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Shared\EDUCATION TEAM FILES\Photographs Oct 2018 onwards\Medium size photos\Food and Drinks\baked chips shutterstock_159433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72" y="5070478"/>
            <a:ext cx="1995277" cy="13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roast 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81" y="3527959"/>
            <a:ext cx="2161778" cy="15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Salad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331340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S</a:t>
            </a:r>
            <a:r>
              <a:rPr lang="en-US" altLang="en-US" sz="2000" dirty="0" smtClean="0">
                <a:solidFill>
                  <a:srgbClr val="000000"/>
                </a:solidFill>
              </a:rPr>
              <a:t>alad potatoes are good </a:t>
            </a:r>
            <a:r>
              <a:rPr lang="en-US" altLang="en-US" sz="2000" dirty="0">
                <a:solidFill>
                  <a:srgbClr val="000000"/>
                </a:solidFill>
              </a:rPr>
              <a:t>for steaming, roasting and making potato salads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  <a:buSz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 cooking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translucent, firm, moist, pasty.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cooked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hold their shape well, firm to the bite.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 varieties: Charlotte, Maris Peer.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varieties: Annabelle, Anya, Bambino, Carlingford,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Corolle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Duke of York,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Exquisa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Galante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Inca Dawn, Jazzy, Kestrel, Pink Fir Apple, Nicola,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Pentland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Javelin, Baby Gem.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harlo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09" y="1923798"/>
            <a:ext cx="1807360" cy="18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:\Shared\EDUCATION TEAM FILES\Photographs Oct 2018 onwards\potato sa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89" y="4594079"/>
            <a:ext cx="1911569" cy="127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Smooth potatoes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505076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Sz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Smooth potatoes </a:t>
            </a:r>
            <a:r>
              <a:rPr lang="en-US" altLang="en-US" sz="2000" dirty="0">
                <a:solidFill>
                  <a:srgbClr val="000000"/>
                </a:solidFill>
              </a:rPr>
              <a:t>are good for boiling, mashing and making potato wedges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  <a:buSz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 cooking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translucent, firm, moist, pasty.</a:t>
            </a:r>
          </a:p>
          <a:p>
            <a:pPr marL="0" indent="0"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cooked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hold their shape well, firm to the bite.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 varieties: Desiree.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varieties: Accord, Apache, Chopin,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Dunford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Harmony, Lady Balfour,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Marabel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Marfona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Maris Bard, Melody, Mozart, Nadine, Vivaldi.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esi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72" y="1920656"/>
            <a:ext cx="1633624" cy="16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Shared\EDUCATION TEAM FILES\Photographs Oct 2018 onwards\Large size photos\mashed pot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58" y="3661384"/>
            <a:ext cx="2140832" cy="14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Medium size photos\Food and Drinks\potato wedges shutterstock_39136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34" y="5080800"/>
            <a:ext cx="1982035" cy="13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564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Varieties of potatoes</vt:lpstr>
      <vt:lpstr>What is a potato?</vt:lpstr>
      <vt:lpstr>A brief history </vt:lpstr>
      <vt:lpstr>British potatoes </vt:lpstr>
      <vt:lpstr>New varieties </vt:lpstr>
      <vt:lpstr>Know your potatoes</vt:lpstr>
      <vt:lpstr>Fluffy potatoes</vt:lpstr>
      <vt:lpstr>Salad potatoes</vt:lpstr>
      <vt:lpstr>Smooth potatoes</vt:lpstr>
      <vt:lpstr>The science of potatoes </vt:lpstr>
      <vt:lpstr>Varieties of potatoes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31</cp:revision>
  <dcterms:created xsi:type="dcterms:W3CDTF">2018-10-10T09:22:08Z</dcterms:created>
  <dcterms:modified xsi:type="dcterms:W3CDTF">2019-09-05T08:03:56Z</dcterms:modified>
</cp:coreProperties>
</file>