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handoutMasterIdLst>
    <p:handoutMasterId r:id="rId14"/>
  </p:handoutMasterIdLst>
  <p:sldIdLst>
    <p:sldId id="256" r:id="rId5"/>
    <p:sldId id="259" r:id="rId6"/>
    <p:sldId id="262" r:id="rId7"/>
    <p:sldId id="267" r:id="rId8"/>
    <p:sldId id="263" r:id="rId9"/>
    <p:sldId id="264" r:id="rId10"/>
    <p:sldId id="265" r:id="rId11"/>
    <p:sldId id="266" r:id="rId12"/>
    <p:sldId id="261"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84" d="100"/>
          <a:sy n="84" d="100"/>
        </p:scale>
        <p:origin x="634"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8309F1A-BAEA-480F-9F6D-B020B1F54872}" type="datetimeFigureOut">
              <a:rPr lang="en-GB" smtClean="0"/>
              <a:t>28/08/2019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ABDDF2D-D736-450D-8A94-E533035C2941}" type="slidenum">
              <a:rPr lang="en-GB" smtClean="0"/>
              <a:t>‹#›</a:t>
            </a:fld>
            <a:endParaRPr lang="en-GB"/>
          </a:p>
        </p:txBody>
      </p:sp>
    </p:spTree>
    <p:extLst>
      <p:ext uri="{BB962C8B-B14F-4D97-AF65-F5344CB8AC3E}">
        <p14:creationId xmlns:p14="http://schemas.microsoft.com/office/powerpoint/2010/main" val="41414552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Boiling and </a:t>
            </a:r>
            <a:r>
              <a:rPr lang="en-US" dirty="0" smtClean="0"/>
              <a:t>steaming potatoes</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Boiling Potatoes </a:t>
            </a:r>
            <a:endParaRPr lang="en-US" dirty="0"/>
          </a:p>
        </p:txBody>
      </p:sp>
      <p:sp>
        <p:nvSpPr>
          <p:cNvPr id="3" name="Subtitle 2"/>
          <p:cNvSpPr>
            <a:spLocks noGrp="1"/>
          </p:cNvSpPr>
          <p:nvPr>
            <p:ph type="subTitle" idx="1"/>
          </p:nvPr>
        </p:nvSpPr>
        <p:spPr>
          <a:xfrm>
            <a:off x="1169277" y="2571092"/>
            <a:ext cx="5963044" cy="3600000"/>
          </a:xfrm>
        </p:spPr>
        <p:txBody>
          <a:bodyPr/>
          <a:lstStyle/>
          <a:p>
            <a:pPr marL="0" indent="0">
              <a:buNone/>
            </a:pPr>
            <a:r>
              <a:rPr lang="en-GB" sz="2000" dirty="0" smtClean="0"/>
              <a:t>Boiling </a:t>
            </a:r>
            <a:r>
              <a:rPr lang="en-GB" sz="2000" dirty="0"/>
              <a:t>is the process of cooking food in boiling liquid over a direct heat</a:t>
            </a:r>
            <a:r>
              <a:rPr lang="en-GB" sz="2000" dirty="0" smtClean="0"/>
              <a:t>.</a:t>
            </a:r>
          </a:p>
          <a:p>
            <a:pPr marL="0" indent="0">
              <a:buNone/>
            </a:pPr>
            <a:endParaRPr lang="en-GB" sz="2000" dirty="0"/>
          </a:p>
          <a:p>
            <a:pPr marL="0" indent="0">
              <a:buNone/>
            </a:pPr>
            <a:r>
              <a:rPr lang="en-GB" sz="2000" dirty="0"/>
              <a:t>Choose: </a:t>
            </a:r>
            <a:endParaRPr lang="en-GB" sz="2000" dirty="0" smtClean="0"/>
          </a:p>
          <a:p>
            <a:pPr>
              <a:buFont typeface="Arial" panose="020B0604020202020204" pitchFamily="34" charset="0"/>
              <a:buChar char="•"/>
            </a:pPr>
            <a:r>
              <a:rPr lang="en-GB" sz="2000" dirty="0"/>
              <a:t>s</a:t>
            </a:r>
            <a:r>
              <a:rPr lang="en-GB" sz="2000" dirty="0" smtClean="0"/>
              <a:t>alad </a:t>
            </a:r>
            <a:r>
              <a:rPr lang="en-GB" sz="2000" dirty="0"/>
              <a:t>potatoes such as Charlotte and Maris Peer for boiled </a:t>
            </a:r>
            <a:r>
              <a:rPr lang="en-GB" sz="2000" dirty="0" smtClean="0"/>
              <a:t>potatoes;</a:t>
            </a:r>
          </a:p>
          <a:p>
            <a:pPr>
              <a:buFont typeface="Arial" panose="020B0604020202020204" pitchFamily="34" charset="0"/>
              <a:buChar char="•"/>
            </a:pPr>
            <a:r>
              <a:rPr lang="en-GB" sz="2000" dirty="0"/>
              <a:t>s</a:t>
            </a:r>
            <a:r>
              <a:rPr lang="en-GB" sz="2000" dirty="0" smtClean="0"/>
              <a:t>mooth potatoes </a:t>
            </a:r>
            <a:r>
              <a:rPr lang="en-GB" sz="2000" dirty="0"/>
              <a:t>such as Desiree if you wish to mash potatoes after boiling</a:t>
            </a:r>
            <a:r>
              <a:rPr lang="en-GB" sz="2000" dirty="0" smtClean="0"/>
              <a:t>.</a:t>
            </a:r>
          </a:p>
          <a:p>
            <a:pPr marL="0" indent="0">
              <a:buNone/>
            </a:pPr>
            <a:endParaRPr lang="en-US" sz="2000" dirty="0"/>
          </a:p>
        </p:txBody>
      </p:sp>
      <p:pic>
        <p:nvPicPr>
          <p:cNvPr id="6" name="Picture 5"/>
          <p:cNvPicPr>
            <a:picLocks noChangeAspect="1"/>
          </p:cNvPicPr>
          <p:nvPr/>
        </p:nvPicPr>
        <p:blipFill>
          <a:blip r:embed="rId2"/>
          <a:stretch>
            <a:fillRect/>
          </a:stretch>
        </p:blipFill>
        <p:spPr>
          <a:xfrm>
            <a:off x="8281725" y="1689438"/>
            <a:ext cx="1614464" cy="4314613"/>
          </a:xfrm>
          <a:prstGeom prst="rect">
            <a:avLst/>
          </a:prstGeom>
        </p:spPr>
      </p:pic>
      <p:pic>
        <p:nvPicPr>
          <p:cNvPr id="7" name="Picture 6"/>
          <p:cNvPicPr>
            <a:picLocks noChangeAspect="1"/>
          </p:cNvPicPr>
          <p:nvPr/>
        </p:nvPicPr>
        <p:blipFill>
          <a:blip r:embed="rId3"/>
          <a:stretch>
            <a:fillRect/>
          </a:stretch>
        </p:blipFill>
        <p:spPr>
          <a:xfrm>
            <a:off x="10127730" y="1689437"/>
            <a:ext cx="1342323" cy="4314613"/>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The science of boiling</a:t>
            </a:r>
            <a:endParaRPr lang="en-US" dirty="0"/>
          </a:p>
        </p:txBody>
      </p:sp>
      <p:sp>
        <p:nvSpPr>
          <p:cNvPr id="3" name="Subtitle 2"/>
          <p:cNvSpPr>
            <a:spLocks noGrp="1"/>
          </p:cNvSpPr>
          <p:nvPr>
            <p:ph type="subTitle" idx="1"/>
          </p:nvPr>
        </p:nvSpPr>
        <p:spPr>
          <a:xfrm>
            <a:off x="1169275" y="2571092"/>
            <a:ext cx="7709549" cy="3600000"/>
          </a:xfrm>
        </p:spPr>
        <p:txBody>
          <a:bodyPr/>
          <a:lstStyle/>
          <a:p>
            <a:pPr marL="0" indent="0">
              <a:buNone/>
            </a:pPr>
            <a:r>
              <a:rPr lang="en-GB" sz="2000" dirty="0" smtClean="0"/>
              <a:t>Boiling </a:t>
            </a:r>
            <a:r>
              <a:rPr lang="en-GB" sz="2000" dirty="0"/>
              <a:t>is a healthy method of cookery as it does not use any fat. The food is covered in liquid and heated to boiling point. The heat is then reduced for the remainder of the cooking time. Potatoes must be boiled correctly so not to lose nutritional value/flavour. </a:t>
            </a:r>
            <a:endParaRPr lang="en-GB" sz="2000" dirty="0" smtClean="0"/>
          </a:p>
          <a:p>
            <a:pPr marL="0" indent="0">
              <a:buNone/>
            </a:pPr>
            <a:r>
              <a:rPr lang="en-GB" sz="2000" dirty="0" smtClean="0"/>
              <a:t>When </a:t>
            </a:r>
            <a:r>
              <a:rPr lang="en-GB" sz="2000" dirty="0"/>
              <a:t>potatoes are boiled, the starch in the potato absorbs water and swells during the cooking process. </a:t>
            </a:r>
            <a:r>
              <a:rPr lang="en-GB" sz="2000" dirty="0" smtClean="0"/>
              <a:t>This </a:t>
            </a:r>
            <a:r>
              <a:rPr lang="en-GB" sz="2000" dirty="0"/>
              <a:t>gives the potato a better texture and flavour, and makes it easier to digest</a:t>
            </a:r>
            <a:r>
              <a:rPr lang="en-GB" sz="2000" dirty="0" smtClean="0"/>
              <a:t>.</a:t>
            </a:r>
            <a:endParaRPr lang="en-US" sz="20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r="7347"/>
          <a:stretch/>
        </p:blipFill>
        <p:spPr bwMode="auto">
          <a:xfrm>
            <a:off x="9418320" y="2744470"/>
            <a:ext cx="2394775" cy="17452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625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The science of boiling</a:t>
            </a:r>
            <a:endParaRPr lang="en-US" dirty="0"/>
          </a:p>
        </p:txBody>
      </p:sp>
      <p:sp>
        <p:nvSpPr>
          <p:cNvPr id="3" name="Subtitle 2"/>
          <p:cNvSpPr>
            <a:spLocks noGrp="1"/>
          </p:cNvSpPr>
          <p:nvPr>
            <p:ph type="subTitle" idx="1"/>
          </p:nvPr>
        </p:nvSpPr>
        <p:spPr>
          <a:xfrm>
            <a:off x="1269860" y="2150468"/>
            <a:ext cx="9245740" cy="3600000"/>
          </a:xfrm>
        </p:spPr>
        <p:txBody>
          <a:bodyPr/>
          <a:lstStyle/>
          <a:p>
            <a:pPr marL="0" indent="0">
              <a:buNone/>
            </a:pPr>
            <a:r>
              <a:rPr lang="en-GB" sz="2000" dirty="0" smtClean="0"/>
              <a:t>The </a:t>
            </a:r>
            <a:r>
              <a:rPr lang="en-GB" sz="2000" dirty="0"/>
              <a:t>starch cells of ‘new’ potatoes are immature. To help break down these cells new potatoes are scraped and washed, and then cooked in water that is already boiling. This also helps to preserve vitamin C. </a:t>
            </a:r>
            <a:endParaRPr lang="en-GB" sz="2000" dirty="0" smtClean="0"/>
          </a:p>
          <a:p>
            <a:pPr marL="0" indent="0">
              <a:buNone/>
            </a:pPr>
            <a:r>
              <a:rPr lang="en-GB" sz="2000" dirty="0" smtClean="0"/>
              <a:t>Boiling </a:t>
            </a:r>
            <a:r>
              <a:rPr lang="en-GB" sz="2000" dirty="0"/>
              <a:t>potatoes is often combined with other processes when cooking potatoes. </a:t>
            </a:r>
            <a:endParaRPr lang="en-GB" sz="2000" dirty="0" smtClean="0"/>
          </a:p>
          <a:p>
            <a:pPr marL="0" indent="0">
              <a:buNone/>
            </a:pPr>
            <a:r>
              <a:rPr lang="en-GB" sz="2000" dirty="0" smtClean="0"/>
              <a:t>Boiling </a:t>
            </a:r>
            <a:r>
              <a:rPr lang="en-GB" sz="2000" dirty="0"/>
              <a:t>is used as the first process in all of these dishes: </a:t>
            </a:r>
            <a:endParaRPr lang="en-GB" sz="2000" dirty="0" smtClean="0"/>
          </a:p>
        </p:txBody>
      </p:sp>
      <p:sp>
        <p:nvSpPr>
          <p:cNvPr id="4" name="TextBox 3"/>
          <p:cNvSpPr txBox="1"/>
          <p:nvPr/>
        </p:nvSpPr>
        <p:spPr>
          <a:xfrm>
            <a:off x="1169274" y="3839372"/>
            <a:ext cx="3146694" cy="2862322"/>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croquette potatoes; </a:t>
            </a:r>
          </a:p>
          <a:p>
            <a:pPr marL="342900" indent="-342900">
              <a:lnSpc>
                <a:spcPct val="10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Delmonico potatoes; </a:t>
            </a:r>
          </a:p>
          <a:p>
            <a:pPr marL="342900" indent="-342900">
              <a:lnSpc>
                <a:spcPct val="100000"/>
              </a:lnSpc>
              <a:buFont typeface="Arial" panose="020B0604020202020204" pitchFamily="34" charset="0"/>
              <a:buChar char="•"/>
            </a:pPr>
            <a:r>
              <a:rPr lang="en-GB" sz="2000" dirty="0" err="1" smtClean="0">
                <a:latin typeface="Arial" panose="020B0604020202020204" pitchFamily="34" charset="0"/>
                <a:cs typeface="Arial" panose="020B0604020202020204" pitchFamily="34" charset="0"/>
              </a:rPr>
              <a:t>macaire</a:t>
            </a:r>
            <a:r>
              <a:rPr lang="en-GB" sz="2000" dirty="0" smtClean="0">
                <a:latin typeface="Arial" panose="020B0604020202020204" pitchFamily="34" charset="0"/>
                <a:cs typeface="Arial" panose="020B0604020202020204" pitchFamily="34" charset="0"/>
              </a:rPr>
              <a:t> potatoes;</a:t>
            </a:r>
          </a:p>
          <a:p>
            <a:pPr marL="342900" indent="-342900">
              <a:lnSpc>
                <a:spcPct val="10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mashed potatoes; </a:t>
            </a:r>
          </a:p>
          <a:p>
            <a:pPr marL="342900" indent="-342900">
              <a:lnSpc>
                <a:spcPct val="10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duchess potatoes; </a:t>
            </a:r>
          </a:p>
          <a:p>
            <a:pPr marL="342900" indent="-342900">
              <a:lnSpc>
                <a:spcPct val="10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roast potatoes; </a:t>
            </a:r>
          </a:p>
          <a:p>
            <a:pPr marL="342900" indent="-342900">
              <a:lnSpc>
                <a:spcPct val="100000"/>
              </a:lnSpc>
              <a:buFont typeface="Arial" panose="020B0604020202020204" pitchFamily="34" charset="0"/>
              <a:buChar char="•"/>
            </a:pPr>
            <a:r>
              <a:rPr lang="en-GB" sz="2000" dirty="0" err="1" smtClean="0">
                <a:latin typeface="Arial" panose="020B0604020202020204" pitchFamily="34" charset="0"/>
                <a:cs typeface="Arial" panose="020B0604020202020204" pitchFamily="34" charset="0"/>
              </a:rPr>
              <a:t>saute</a:t>
            </a:r>
            <a:r>
              <a:rPr lang="en-GB" sz="2000" dirty="0" smtClean="0">
                <a:latin typeface="Arial" panose="020B0604020202020204" pitchFamily="34" charset="0"/>
                <a:cs typeface="Arial" panose="020B0604020202020204" pitchFamily="34" charset="0"/>
              </a:rPr>
              <a:t> potatoes;</a:t>
            </a:r>
          </a:p>
          <a:p>
            <a:pPr marL="342900" indent="-342900">
              <a:lnSpc>
                <a:spcPct val="10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chateau potatoes.</a:t>
            </a:r>
          </a:p>
          <a:p>
            <a:pPr>
              <a:lnSpc>
                <a:spcPct val="100000"/>
              </a:lnSpc>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8461" t="7693" r="4200" b="11642"/>
          <a:stretch/>
        </p:blipFill>
        <p:spPr bwMode="auto">
          <a:xfrm>
            <a:off x="8211312" y="3985800"/>
            <a:ext cx="2794254" cy="21132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597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Recipe: p</a:t>
            </a:r>
            <a:r>
              <a:rPr lang="en-GB" sz="3600" dirty="0" smtClean="0"/>
              <a:t>erfect </a:t>
            </a:r>
            <a:r>
              <a:rPr lang="en-GB" sz="3600" dirty="0"/>
              <a:t>p</a:t>
            </a:r>
            <a:r>
              <a:rPr lang="en-GB" sz="3600" dirty="0" smtClean="0"/>
              <a:t>lain </a:t>
            </a:r>
            <a:r>
              <a:rPr lang="en-GB" sz="3600" dirty="0"/>
              <a:t>b</a:t>
            </a:r>
            <a:r>
              <a:rPr lang="en-GB" sz="3600" dirty="0" smtClean="0"/>
              <a:t>oiled </a:t>
            </a:r>
            <a:r>
              <a:rPr lang="en-GB" sz="3600" dirty="0"/>
              <a:t>p</a:t>
            </a:r>
            <a:r>
              <a:rPr lang="en-GB" sz="3600" dirty="0" smtClean="0"/>
              <a:t>otatoes </a:t>
            </a:r>
            <a:endParaRPr lang="en-US" dirty="0"/>
          </a:p>
        </p:txBody>
      </p:sp>
      <p:sp>
        <p:nvSpPr>
          <p:cNvPr id="3" name="Subtitle 2"/>
          <p:cNvSpPr>
            <a:spLocks noGrp="1"/>
          </p:cNvSpPr>
          <p:nvPr>
            <p:ph type="subTitle" idx="1"/>
          </p:nvPr>
        </p:nvSpPr>
        <p:spPr>
          <a:xfrm>
            <a:off x="1169276" y="2571092"/>
            <a:ext cx="6644688" cy="3173003"/>
          </a:xfrm>
        </p:spPr>
        <p:txBody>
          <a:bodyPr/>
          <a:lstStyle/>
          <a:p>
            <a:pPr marL="457200" indent="-457200">
              <a:buFont typeface="+mj-lt"/>
              <a:buAutoNum type="arabicPeriod"/>
            </a:pPr>
            <a:r>
              <a:rPr lang="en-GB" sz="2000" dirty="0"/>
              <a:t>Wash, peel and re-wash smooth potatoes and cut into even sized </a:t>
            </a:r>
            <a:r>
              <a:rPr lang="en-GB" sz="2000" dirty="0" smtClean="0"/>
              <a:t>pieces. </a:t>
            </a:r>
          </a:p>
          <a:p>
            <a:pPr marL="457200" indent="-457200">
              <a:buFont typeface="+mj-lt"/>
              <a:buAutoNum type="arabicPeriod"/>
            </a:pPr>
            <a:r>
              <a:rPr lang="en-GB" sz="2000" dirty="0" smtClean="0"/>
              <a:t>Alternatively</a:t>
            </a:r>
            <a:r>
              <a:rPr lang="en-GB" sz="2000" dirty="0"/>
              <a:t>, wash salad potatoes </a:t>
            </a:r>
            <a:r>
              <a:rPr lang="en-GB" sz="2000" dirty="0" smtClean="0"/>
              <a:t>well. </a:t>
            </a:r>
          </a:p>
          <a:p>
            <a:pPr marL="457200" indent="-457200">
              <a:buFont typeface="+mj-lt"/>
              <a:buAutoNum type="arabicPeriod"/>
            </a:pPr>
            <a:r>
              <a:rPr lang="en-GB" sz="2000" dirty="0" smtClean="0"/>
              <a:t>Cover </a:t>
            </a:r>
            <a:r>
              <a:rPr lang="en-GB" sz="2000" dirty="0"/>
              <a:t>with cold </a:t>
            </a:r>
            <a:r>
              <a:rPr lang="en-GB" sz="2000" dirty="0" smtClean="0"/>
              <a:t>water.</a:t>
            </a:r>
          </a:p>
          <a:p>
            <a:pPr marL="457200" indent="-457200">
              <a:buFont typeface="+mj-lt"/>
              <a:buAutoNum type="arabicPeriod"/>
            </a:pPr>
            <a:r>
              <a:rPr lang="en-GB" sz="2000" dirty="0" smtClean="0"/>
              <a:t>Bring to </a:t>
            </a:r>
            <a:r>
              <a:rPr lang="en-GB" sz="2000" dirty="0"/>
              <a:t>the </a:t>
            </a:r>
            <a:r>
              <a:rPr lang="en-GB" sz="2000" dirty="0" smtClean="0"/>
              <a:t>boil.</a:t>
            </a:r>
          </a:p>
          <a:p>
            <a:pPr marL="457200" indent="-457200">
              <a:buFont typeface="+mj-lt"/>
              <a:buAutoNum type="arabicPeriod"/>
            </a:pPr>
            <a:r>
              <a:rPr lang="en-GB" sz="2000" dirty="0" smtClean="0"/>
              <a:t>Reduce </a:t>
            </a:r>
            <a:r>
              <a:rPr lang="en-GB" sz="2000" dirty="0"/>
              <a:t>heat to simmer and cook gently for approximately 20 </a:t>
            </a:r>
            <a:r>
              <a:rPr lang="en-GB" sz="2000" dirty="0" smtClean="0"/>
              <a:t>minutes.</a:t>
            </a:r>
          </a:p>
          <a:p>
            <a:pPr marL="457200" indent="-457200">
              <a:buFont typeface="+mj-lt"/>
              <a:buAutoNum type="arabicPeriod"/>
            </a:pPr>
            <a:r>
              <a:rPr lang="en-GB" sz="2000" dirty="0" smtClean="0"/>
              <a:t>Serve plain or </a:t>
            </a:r>
            <a:r>
              <a:rPr lang="en-GB" sz="2000" dirty="0"/>
              <a:t>use for potato </a:t>
            </a:r>
            <a:r>
              <a:rPr lang="en-GB" sz="2000" dirty="0" smtClean="0"/>
              <a:t>salad.</a:t>
            </a:r>
          </a:p>
          <a:p>
            <a:pPr marL="0" indent="0">
              <a:buNone/>
            </a:pPr>
            <a:endParaRPr lang="en-US" sz="2000" dirty="0"/>
          </a:p>
        </p:txBody>
      </p:sp>
      <p:sp>
        <p:nvSpPr>
          <p:cNvPr id="5" name="Rectangle 4"/>
          <p:cNvSpPr/>
          <p:nvPr/>
        </p:nvSpPr>
        <p:spPr>
          <a:xfrm>
            <a:off x="1056450" y="5707534"/>
            <a:ext cx="10531491" cy="707886"/>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For par-boiled potatoes, follow the recipe for plain boiled potatoes but simmer for only </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10-12 </a:t>
            </a:r>
            <a:r>
              <a:rPr lang="en-GB" sz="2000" dirty="0">
                <a:latin typeface="Arial" panose="020B0604020202020204" pitchFamily="34" charset="0"/>
                <a:cs typeface="Arial" panose="020B0604020202020204" pitchFamily="34" charset="0"/>
              </a:rPr>
              <a:t>minutes. Potatoes are par-boiled when they are just cooked on the inside.</a:t>
            </a:r>
            <a:endParaRPr lang="en-US"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srcRect l="15833" r="17174"/>
          <a:stretch/>
        </p:blipFill>
        <p:spPr>
          <a:xfrm>
            <a:off x="8282049" y="2800034"/>
            <a:ext cx="3599288" cy="2393758"/>
          </a:xfrm>
          <a:prstGeom prst="rect">
            <a:avLst/>
          </a:prstGeom>
        </p:spPr>
      </p:pic>
    </p:spTree>
    <p:extLst>
      <p:ext uri="{BB962C8B-B14F-4D97-AF65-F5344CB8AC3E}">
        <p14:creationId xmlns:p14="http://schemas.microsoft.com/office/powerpoint/2010/main" val="234934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Steaming </a:t>
            </a:r>
            <a:r>
              <a:rPr lang="en-GB" sz="3600" dirty="0" smtClean="0"/>
              <a:t>potatoes </a:t>
            </a:r>
            <a:endParaRPr lang="en-US" dirty="0"/>
          </a:p>
        </p:txBody>
      </p:sp>
      <p:sp>
        <p:nvSpPr>
          <p:cNvPr id="3" name="Subtitle 2"/>
          <p:cNvSpPr>
            <a:spLocks noGrp="1"/>
          </p:cNvSpPr>
          <p:nvPr>
            <p:ph type="subTitle" idx="1"/>
          </p:nvPr>
        </p:nvSpPr>
        <p:spPr>
          <a:xfrm>
            <a:off x="1169276" y="2571092"/>
            <a:ext cx="5580659" cy="3600000"/>
          </a:xfrm>
        </p:spPr>
        <p:txBody>
          <a:bodyPr/>
          <a:lstStyle/>
          <a:p>
            <a:pPr marL="0" indent="0">
              <a:buNone/>
            </a:pPr>
            <a:r>
              <a:rPr lang="en-GB" sz="2000" dirty="0"/>
              <a:t>Steaming is the process of cooking potatoes using steam from boiling water.</a:t>
            </a:r>
          </a:p>
          <a:p>
            <a:pPr marL="0" indent="0">
              <a:buNone/>
            </a:pPr>
            <a:endParaRPr lang="en-GB" sz="2000" dirty="0" smtClean="0"/>
          </a:p>
          <a:p>
            <a:pPr marL="0" indent="0">
              <a:buNone/>
            </a:pPr>
            <a:r>
              <a:rPr lang="en-GB" sz="2000" dirty="0" smtClean="0"/>
              <a:t>Choose</a:t>
            </a:r>
            <a:r>
              <a:rPr lang="en-GB" sz="2000" dirty="0"/>
              <a:t>: </a:t>
            </a:r>
            <a:endParaRPr lang="en-GB" sz="2000" dirty="0" smtClean="0"/>
          </a:p>
          <a:p>
            <a:pPr>
              <a:buFont typeface="Arial" panose="020B0604020202020204" pitchFamily="34" charset="0"/>
              <a:buChar char="•"/>
            </a:pPr>
            <a:r>
              <a:rPr lang="en-GB" sz="2000" dirty="0"/>
              <a:t>s</a:t>
            </a:r>
            <a:r>
              <a:rPr lang="en-GB" sz="2000" dirty="0" smtClean="0"/>
              <a:t>alad </a:t>
            </a:r>
            <a:r>
              <a:rPr lang="en-GB" sz="2000" dirty="0"/>
              <a:t>potatoes such as Maris Peer </a:t>
            </a:r>
            <a:r>
              <a:rPr lang="en-GB" sz="2000" dirty="0" smtClean="0"/>
              <a:t>or </a:t>
            </a:r>
            <a:r>
              <a:rPr lang="en-GB" sz="2000" dirty="0"/>
              <a:t>Charlotte.</a:t>
            </a:r>
          </a:p>
          <a:p>
            <a:pPr marL="0" indent="0">
              <a:buNone/>
            </a:pPr>
            <a:endParaRPr lang="en-US" sz="2000" dirty="0"/>
          </a:p>
        </p:txBody>
      </p:sp>
      <p:pic>
        <p:nvPicPr>
          <p:cNvPr id="5" name="Picture 4"/>
          <p:cNvPicPr>
            <a:picLocks noChangeAspect="1"/>
          </p:cNvPicPr>
          <p:nvPr/>
        </p:nvPicPr>
        <p:blipFill>
          <a:blip r:embed="rId2"/>
          <a:stretch>
            <a:fillRect/>
          </a:stretch>
        </p:blipFill>
        <p:spPr>
          <a:xfrm>
            <a:off x="9666593" y="2998489"/>
            <a:ext cx="2329041" cy="1442615"/>
          </a:xfrm>
          <a:prstGeom prst="rect">
            <a:avLst/>
          </a:prstGeom>
        </p:spPr>
      </p:pic>
      <p:pic>
        <p:nvPicPr>
          <p:cNvPr id="6" name="Picture 5"/>
          <p:cNvPicPr>
            <a:picLocks noChangeAspect="1"/>
          </p:cNvPicPr>
          <p:nvPr/>
        </p:nvPicPr>
        <p:blipFill>
          <a:blip r:embed="rId3"/>
          <a:stretch>
            <a:fillRect/>
          </a:stretch>
        </p:blipFill>
        <p:spPr>
          <a:xfrm>
            <a:off x="7114699" y="753364"/>
            <a:ext cx="2187130" cy="5845047"/>
          </a:xfrm>
          <a:prstGeom prst="rect">
            <a:avLst/>
          </a:prstGeom>
        </p:spPr>
      </p:pic>
    </p:spTree>
    <p:extLst>
      <p:ext uri="{BB962C8B-B14F-4D97-AF65-F5344CB8AC3E}">
        <p14:creationId xmlns:p14="http://schemas.microsoft.com/office/powerpoint/2010/main" val="759792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science of </a:t>
            </a:r>
            <a:r>
              <a:rPr lang="en-GB" dirty="0" smtClean="0"/>
              <a:t>steaming</a:t>
            </a:r>
            <a:endParaRPr lang="en-GB" dirty="0"/>
          </a:p>
        </p:txBody>
      </p:sp>
      <p:sp>
        <p:nvSpPr>
          <p:cNvPr id="3" name="Subtitle 2"/>
          <p:cNvSpPr>
            <a:spLocks noGrp="1"/>
          </p:cNvSpPr>
          <p:nvPr>
            <p:ph type="subTitle" idx="1"/>
          </p:nvPr>
        </p:nvSpPr>
        <p:spPr>
          <a:xfrm>
            <a:off x="1169276" y="2571092"/>
            <a:ext cx="6761066" cy="3600000"/>
          </a:xfrm>
        </p:spPr>
        <p:txBody>
          <a:bodyPr/>
          <a:lstStyle/>
          <a:p>
            <a:pPr marL="0" indent="0">
              <a:buNone/>
            </a:pPr>
            <a:r>
              <a:rPr lang="en-GB" sz="2000" dirty="0"/>
              <a:t>Always choose evenly sized potatoes so that they cook in the same amount of time. If the potato is going to be cooked further it is best to leave the skin on during steaming. The skin will protect the potato from the steam. </a:t>
            </a:r>
            <a:endParaRPr lang="en-GB" sz="2000" dirty="0" smtClean="0"/>
          </a:p>
          <a:p>
            <a:pPr marL="0" indent="0">
              <a:buNone/>
            </a:pPr>
            <a:r>
              <a:rPr lang="en-GB" sz="2000" dirty="0" smtClean="0"/>
              <a:t>Steaming </a:t>
            </a:r>
            <a:r>
              <a:rPr lang="en-GB" sz="2000" dirty="0"/>
              <a:t>retains more </a:t>
            </a:r>
            <a:r>
              <a:rPr lang="en-GB" sz="2000" dirty="0" smtClean="0"/>
              <a:t>flavour </a:t>
            </a:r>
            <a:r>
              <a:rPr lang="en-GB" sz="2000" dirty="0"/>
              <a:t>than boiling. Steaming is used as a cooking process in these potato dishes: </a:t>
            </a:r>
            <a:r>
              <a:rPr lang="en-GB" sz="2000" dirty="0" smtClean="0"/>
              <a:t>sauté </a:t>
            </a:r>
            <a:r>
              <a:rPr lang="en-GB" sz="2000" dirty="0"/>
              <a:t>p</a:t>
            </a:r>
            <a:r>
              <a:rPr lang="en-GB" sz="2000" dirty="0" smtClean="0"/>
              <a:t>otatoes</a:t>
            </a:r>
            <a:r>
              <a:rPr lang="en-GB" sz="2000" dirty="0"/>
              <a:t>, </a:t>
            </a:r>
            <a:r>
              <a:rPr lang="en-GB" sz="2000" dirty="0" err="1"/>
              <a:t>Lyonnaise</a:t>
            </a:r>
            <a:r>
              <a:rPr lang="en-GB" sz="2000" dirty="0"/>
              <a:t> </a:t>
            </a:r>
            <a:r>
              <a:rPr lang="en-GB" sz="2000" dirty="0" smtClean="0"/>
              <a:t>potatoes</a:t>
            </a:r>
            <a:r>
              <a:rPr lang="en-GB" sz="2000" dirty="0"/>
              <a:t>, </a:t>
            </a:r>
            <a:r>
              <a:rPr lang="en-GB" sz="2000" dirty="0" smtClean="0"/>
              <a:t>fondant </a:t>
            </a:r>
            <a:r>
              <a:rPr lang="en-GB" sz="2000" dirty="0"/>
              <a:t>p</a:t>
            </a:r>
            <a:r>
              <a:rPr lang="en-GB" sz="2000" dirty="0" smtClean="0"/>
              <a:t>otatoes</a:t>
            </a:r>
            <a:r>
              <a:rPr lang="en-GB" sz="2000" dirty="0"/>
              <a:t>. </a:t>
            </a:r>
          </a:p>
        </p:txBody>
      </p:sp>
      <p:pic>
        <p:nvPicPr>
          <p:cNvPr id="4" name="Picture 3"/>
          <p:cNvPicPr>
            <a:picLocks noChangeAspect="1"/>
          </p:cNvPicPr>
          <p:nvPr/>
        </p:nvPicPr>
        <p:blipFill>
          <a:blip r:embed="rId2"/>
          <a:stretch>
            <a:fillRect/>
          </a:stretch>
        </p:blipFill>
        <p:spPr>
          <a:xfrm>
            <a:off x="8354291" y="2496415"/>
            <a:ext cx="3184987" cy="3925682"/>
          </a:xfrm>
          <a:prstGeom prst="rect">
            <a:avLst/>
          </a:prstGeom>
        </p:spPr>
      </p:pic>
    </p:spTree>
    <p:extLst>
      <p:ext uri="{BB962C8B-B14F-4D97-AF65-F5344CB8AC3E}">
        <p14:creationId xmlns:p14="http://schemas.microsoft.com/office/powerpoint/2010/main" val="147560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Recipe: </a:t>
            </a:r>
            <a:r>
              <a:rPr lang="en-GB" dirty="0" smtClean="0"/>
              <a:t>steamed potatoes</a:t>
            </a:r>
            <a:endParaRPr lang="en-GB" dirty="0"/>
          </a:p>
        </p:txBody>
      </p:sp>
      <p:sp>
        <p:nvSpPr>
          <p:cNvPr id="3" name="Subtitle 2"/>
          <p:cNvSpPr>
            <a:spLocks noGrp="1"/>
          </p:cNvSpPr>
          <p:nvPr>
            <p:ph type="subTitle" idx="1"/>
          </p:nvPr>
        </p:nvSpPr>
        <p:spPr>
          <a:xfrm>
            <a:off x="1169276" y="2571092"/>
            <a:ext cx="6320491" cy="3600000"/>
          </a:xfrm>
        </p:spPr>
        <p:txBody>
          <a:bodyPr/>
          <a:lstStyle/>
          <a:p>
            <a:pPr marL="342900" indent="-342900">
              <a:buFont typeface="+mj-lt"/>
              <a:buAutoNum type="arabicPeriod"/>
            </a:pPr>
            <a:r>
              <a:rPr lang="en-GB" sz="2000" dirty="0" smtClean="0"/>
              <a:t>Wash </a:t>
            </a:r>
            <a:r>
              <a:rPr lang="en-GB" sz="2000" dirty="0"/>
              <a:t>the potatoes </a:t>
            </a:r>
            <a:r>
              <a:rPr lang="en-GB" sz="2000" dirty="0" smtClean="0"/>
              <a:t>well.</a:t>
            </a:r>
          </a:p>
          <a:p>
            <a:pPr marL="342900" indent="-342900">
              <a:buFont typeface="+mj-lt"/>
              <a:buAutoNum type="arabicPeriod"/>
            </a:pPr>
            <a:r>
              <a:rPr lang="en-GB" sz="2000" dirty="0" smtClean="0"/>
              <a:t>Place </a:t>
            </a:r>
            <a:r>
              <a:rPr lang="en-GB" sz="2000" dirty="0"/>
              <a:t>the potatoes in a steamer over boiling </a:t>
            </a:r>
            <a:r>
              <a:rPr lang="en-GB" sz="2000" dirty="0" smtClean="0"/>
              <a:t>water.</a:t>
            </a:r>
          </a:p>
          <a:p>
            <a:pPr marL="342900" indent="-342900">
              <a:buFont typeface="+mj-lt"/>
              <a:buAutoNum type="arabicPeriod"/>
            </a:pPr>
            <a:r>
              <a:rPr lang="en-GB" sz="2000" dirty="0" smtClean="0"/>
              <a:t>Steam until tender.</a:t>
            </a:r>
          </a:p>
          <a:p>
            <a:pPr marL="342900" indent="-342900">
              <a:buFont typeface="+mj-lt"/>
              <a:buAutoNum type="arabicPeriod"/>
            </a:pPr>
            <a:endParaRPr lang="en-GB" sz="2000" dirty="0"/>
          </a:p>
          <a:p>
            <a:pPr marL="0" indent="0">
              <a:buNone/>
            </a:pPr>
            <a:r>
              <a:rPr lang="en-GB" sz="2000" b="1" dirty="0"/>
              <a:t>Did you know</a:t>
            </a:r>
            <a:r>
              <a:rPr lang="en-GB" sz="2000" b="1" dirty="0" smtClean="0"/>
              <a:t>?</a:t>
            </a:r>
          </a:p>
          <a:p>
            <a:pPr marL="0" indent="0">
              <a:buNone/>
            </a:pPr>
            <a:r>
              <a:rPr lang="en-GB" sz="2000" smtClean="0"/>
              <a:t>The </a:t>
            </a:r>
            <a:r>
              <a:rPr lang="en-GB" sz="2000" dirty="0"/>
              <a:t>steaming process preserves the potato’s nutrients, especially when the skins are left on, and makes them easier to digest and absorb into the body.</a:t>
            </a:r>
          </a:p>
          <a:p>
            <a:endParaRPr lang="en-GB" dirty="0"/>
          </a:p>
        </p:txBody>
      </p:sp>
      <p:pic>
        <p:nvPicPr>
          <p:cNvPr id="4" name="Picture 3"/>
          <p:cNvPicPr>
            <a:picLocks noChangeAspect="1"/>
          </p:cNvPicPr>
          <p:nvPr/>
        </p:nvPicPr>
        <p:blipFill>
          <a:blip r:embed="rId2"/>
          <a:stretch>
            <a:fillRect/>
          </a:stretch>
        </p:blipFill>
        <p:spPr>
          <a:xfrm>
            <a:off x="7534621" y="2571092"/>
            <a:ext cx="4358698" cy="2851266"/>
          </a:xfrm>
          <a:prstGeom prst="rect">
            <a:avLst/>
          </a:prstGeom>
        </p:spPr>
      </p:pic>
    </p:spTree>
    <p:extLst>
      <p:ext uri="{BB962C8B-B14F-4D97-AF65-F5344CB8AC3E}">
        <p14:creationId xmlns:p14="http://schemas.microsoft.com/office/powerpoint/2010/main" val="220167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Boiling and </a:t>
            </a:r>
            <a:r>
              <a:rPr lang="en-US" smtClean="0"/>
              <a:t>steaming potatoes</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1219004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494</Words>
  <Application>Microsoft Office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9</vt:i4>
      </vt:variant>
    </vt:vector>
  </HeadingPairs>
  <TitlesOfParts>
    <vt:vector size="15" baseType="lpstr">
      <vt:lpstr>Arial</vt:lpstr>
      <vt:lpstr>Calibri</vt:lpstr>
      <vt:lpstr>Office Theme</vt:lpstr>
      <vt:lpstr>Custom Design</vt:lpstr>
      <vt:lpstr>1_Custom Design</vt:lpstr>
      <vt:lpstr>3_Custom Design</vt:lpstr>
      <vt:lpstr>Boiling and steaming potatoes</vt:lpstr>
      <vt:lpstr>Boiling Potatoes </vt:lpstr>
      <vt:lpstr>The science of boiling</vt:lpstr>
      <vt:lpstr>The science of boiling</vt:lpstr>
      <vt:lpstr>Recipe: perfect plain boiled potatoes </vt:lpstr>
      <vt:lpstr>Steaming potatoes </vt:lpstr>
      <vt:lpstr>The science of steaming</vt:lpstr>
      <vt:lpstr>Recipe: steamed potatoes</vt:lpstr>
      <vt:lpstr>Boiling and steaming potatoes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31</cp:revision>
  <cp:lastPrinted>2019-08-27T11:11:13Z</cp:lastPrinted>
  <dcterms:created xsi:type="dcterms:W3CDTF">2018-10-10T09:22:08Z</dcterms:created>
  <dcterms:modified xsi:type="dcterms:W3CDTF">2019-08-28T15:09:16Z</dcterms:modified>
</cp:coreProperties>
</file>