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0" r:id="rId2"/>
    <p:sldMasterId id="2147483652" r:id="rId3"/>
    <p:sldMasterId id="2147483656" r:id="rId4"/>
  </p:sldMasterIdLst>
  <p:sldIdLst>
    <p:sldId id="256" r:id="rId5"/>
    <p:sldId id="259" r:id="rId6"/>
    <p:sldId id="262" r:id="rId7"/>
    <p:sldId id="263" r:id="rId8"/>
    <p:sldId id="264" r:id="rId9"/>
    <p:sldId id="265" r:id="rId10"/>
    <p:sldId id="266" r:id="rId11"/>
    <p:sldId id="267" r:id="rId12"/>
    <p:sldId id="268" r:id="rId13"/>
    <p:sldId id="270" r:id="rId14"/>
    <p:sldId id="271" r:id="rId15"/>
    <p:sldId id="26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3C4D9"/>
    <a:srgbClr val="B8B8D1"/>
    <a:srgbClr val="263B83"/>
    <a:srgbClr val="F9D4B6"/>
    <a:srgbClr val="EDAD80"/>
    <a:srgbClr val="E46B2F"/>
    <a:srgbClr val="ED6B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875"/>
    <p:restoredTop sz="94655"/>
  </p:normalViewPr>
  <p:slideViewPr>
    <p:cSldViewPr snapToGrid="0" snapToObjects="1">
      <p:cViewPr varScale="1">
        <p:scale>
          <a:sx n="84" d="100"/>
          <a:sy n="84" d="100"/>
        </p:scale>
        <p:origin x="634" y="8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42452" y="3531477"/>
            <a:ext cx="9144000" cy="733096"/>
          </a:xfrm>
          <a:prstGeom prst="rect">
            <a:avLst/>
          </a:prstGeom>
        </p:spPr>
        <p:txBody>
          <a:bodyPr lIns="0" tIns="0" rIns="0" bIns="0" anchor="t"/>
          <a:lstStyle>
            <a:lvl1pPr algn="l">
              <a:defRPr sz="4400" b="1" i="0" baseline="0">
                <a:solidFill>
                  <a:schemeClr val="bg1"/>
                </a:solidFill>
                <a:latin typeface="Arial" charset="0"/>
                <a:ea typeface="Arial" charset="0"/>
                <a:cs typeface="Arial" charset="0"/>
              </a:defRPr>
            </a:lvl1pPr>
          </a:lstStyle>
          <a:p>
            <a:r>
              <a:rPr lang="en-US" dirty="0" smtClean="0"/>
              <a:t>Title</a:t>
            </a:r>
            <a:endParaRPr lang="en-US" dirty="0"/>
          </a:p>
        </p:txBody>
      </p:sp>
    </p:spTree>
    <p:extLst>
      <p:ext uri="{BB962C8B-B14F-4D97-AF65-F5344CB8AC3E}">
        <p14:creationId xmlns:p14="http://schemas.microsoft.com/office/powerpoint/2010/main" val="7410729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53512" y="587760"/>
            <a:ext cx="9144000" cy="635491"/>
          </a:xfrm>
          <a:prstGeom prst="rect">
            <a:avLst/>
          </a:prstGeom>
        </p:spPr>
        <p:txBody>
          <a:bodyPr lIns="0" tIns="0" rIns="0" bIns="0" anchor="t"/>
          <a:lstStyle>
            <a:lvl1pPr algn="l">
              <a:defRPr sz="4000" b="1" i="0">
                <a:solidFill>
                  <a:srgbClr val="263B83"/>
                </a:solidFill>
                <a:latin typeface="Arial" charset="0"/>
                <a:ea typeface="Arial" charset="0"/>
                <a:cs typeface="Arial" charset="0"/>
              </a:defRPr>
            </a:lvl1pPr>
          </a:lstStyle>
          <a:p>
            <a:r>
              <a:rPr lang="en-US" dirty="0" smtClean="0"/>
              <a:t>Section Title</a:t>
            </a:r>
            <a:endParaRPr lang="en-US" dirty="0"/>
          </a:p>
        </p:txBody>
      </p:sp>
      <p:sp>
        <p:nvSpPr>
          <p:cNvPr id="3" name="Subtitle 2"/>
          <p:cNvSpPr>
            <a:spLocks noGrp="1"/>
          </p:cNvSpPr>
          <p:nvPr>
            <p:ph type="subTitle" idx="1" hasCustomPrompt="1"/>
          </p:nvPr>
        </p:nvSpPr>
        <p:spPr>
          <a:xfrm>
            <a:off x="1153512" y="3065488"/>
            <a:ext cx="9144000" cy="3087973"/>
          </a:xfrm>
          <a:prstGeom prst="rect">
            <a:avLst/>
          </a:prstGeom>
        </p:spPr>
        <p:txBody>
          <a:bodyPr lIns="0" tIns="0" rIns="0" bIns="0"/>
          <a:lstStyle>
            <a:lvl1pPr marL="285750" indent="-285750" algn="l">
              <a:buFont typeface="Arial" charset="0"/>
              <a:buChar char="•"/>
              <a:defRPr sz="1800">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a:t>
            </a:r>
            <a:endParaRPr lang="en-US" dirty="0"/>
          </a:p>
        </p:txBody>
      </p:sp>
    </p:spTree>
    <p:extLst>
      <p:ext uri="{BB962C8B-B14F-4D97-AF65-F5344CB8AC3E}">
        <p14:creationId xmlns:p14="http://schemas.microsoft.com/office/powerpoint/2010/main" val="8237676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169274" y="1563798"/>
            <a:ext cx="9720000" cy="720000"/>
          </a:xfrm>
          <a:prstGeom prst="rect">
            <a:avLst/>
          </a:prstGeom>
        </p:spPr>
        <p:txBody>
          <a:bodyPr lIns="0" tIns="0" rIns="0" bIns="0" anchor="t"/>
          <a:lstStyle>
            <a:lvl1pPr algn="l">
              <a:defRPr sz="3400" b="1" i="0">
                <a:solidFill>
                  <a:srgbClr val="263B83"/>
                </a:solidFill>
                <a:latin typeface="Arial" charset="0"/>
                <a:ea typeface="Arial" charset="0"/>
                <a:cs typeface="Arial" charset="0"/>
              </a:defRPr>
            </a:lvl1pPr>
          </a:lstStyle>
          <a:p>
            <a:r>
              <a:rPr lang="en-US" dirty="0" smtClean="0"/>
              <a:t>Heading</a:t>
            </a:r>
            <a:endParaRPr lang="en-US" dirty="0"/>
          </a:p>
        </p:txBody>
      </p:sp>
      <p:sp>
        <p:nvSpPr>
          <p:cNvPr id="3" name="Subtitle 2"/>
          <p:cNvSpPr>
            <a:spLocks noGrp="1"/>
          </p:cNvSpPr>
          <p:nvPr>
            <p:ph type="subTitle" idx="1" hasCustomPrompt="1"/>
          </p:nvPr>
        </p:nvSpPr>
        <p:spPr>
          <a:xfrm>
            <a:off x="1169276" y="2571092"/>
            <a:ext cx="9720000" cy="3600000"/>
          </a:xfrm>
          <a:prstGeom prst="rect">
            <a:avLst/>
          </a:prstGeom>
        </p:spPr>
        <p:txBody>
          <a:bodyPr lIns="0" tIns="0" rIns="0" bIns="0" numCol="1" anchor="t"/>
          <a:lstStyle>
            <a:lvl1pPr marL="285750" indent="-285750" algn="l">
              <a:buSzPct val="90000"/>
              <a:buFont typeface="Arial" charset="0"/>
              <a:buChar char="•"/>
              <a:defRPr sz="1800" b="0" i="0">
                <a:solidFill>
                  <a:schemeClr val="tx1"/>
                </a:solidFill>
                <a:latin typeface="Arial" charset="0"/>
                <a:ea typeface="Arial" charset="0"/>
                <a:cs typeface="Arial"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Text here</a:t>
            </a:r>
            <a:endParaRPr lang="en-US" dirty="0"/>
          </a:p>
        </p:txBody>
      </p:sp>
    </p:spTree>
    <p:extLst>
      <p:ext uri="{BB962C8B-B14F-4D97-AF65-F5344CB8AC3E}">
        <p14:creationId xmlns:p14="http://schemas.microsoft.com/office/powerpoint/2010/main" val="15513439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2" name="Rectangle 11"/>
          <p:cNvSpPr/>
          <p:nvPr userDrawn="1"/>
        </p:nvSpPr>
        <p:spPr>
          <a:xfrm>
            <a:off x="6209274" y="2571092"/>
            <a:ext cx="4680000" cy="3600000"/>
          </a:xfrm>
          <a:prstGeom prst="rect">
            <a:avLst/>
          </a:prstGeom>
          <a:solidFill>
            <a:srgbClr val="C3C4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 name="Text Placeholder 2"/>
          <p:cNvSpPr>
            <a:spLocks noGrp="1"/>
          </p:cNvSpPr>
          <p:nvPr>
            <p:ph type="body" idx="1" hasCustomPrompt="1"/>
          </p:nvPr>
        </p:nvSpPr>
        <p:spPr>
          <a:xfrm>
            <a:off x="1169276" y="2571092"/>
            <a:ext cx="4680000" cy="3600000"/>
          </a:xfrm>
          <a:prstGeom prst="rect">
            <a:avLst/>
          </a:prstGeom>
        </p:spPr>
        <p:txBody>
          <a:bodyPr lIns="0" tIns="0" rIns="0" bIns="0" anchor="t">
            <a:normAutofit/>
          </a:bodyPr>
          <a:lstStyle>
            <a:lvl1pPr marL="285750" indent="-285750">
              <a:buSzPct val="90000"/>
              <a:buFont typeface="Arial" charset="0"/>
              <a:buChar char="•"/>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5" name="Text Placeholder 4"/>
          <p:cNvSpPr>
            <a:spLocks noGrp="1"/>
          </p:cNvSpPr>
          <p:nvPr>
            <p:ph type="body" sz="quarter" idx="3" hasCustomPrompt="1"/>
          </p:nvPr>
        </p:nvSpPr>
        <p:spPr>
          <a:xfrm>
            <a:off x="6398461" y="2760281"/>
            <a:ext cx="4320000" cy="3240000"/>
          </a:xfrm>
          <a:prstGeom prst="rect">
            <a:avLst/>
          </a:prstGeom>
        </p:spPr>
        <p:txBody>
          <a:bodyPr lIns="0" tIns="0" rIns="0" bIns="0" anchor="t">
            <a:normAutofit/>
          </a:bodyPr>
          <a:lstStyle>
            <a:lvl1pPr marL="0" indent="0">
              <a:buNone/>
              <a:defRPr sz="1800" b="0" i="0">
                <a:latin typeface="Arial" charset="0"/>
                <a:ea typeface="Arial" charset="0"/>
                <a:cs typeface="Arial"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Body text</a:t>
            </a:r>
          </a:p>
        </p:txBody>
      </p:sp>
      <p:sp>
        <p:nvSpPr>
          <p:cNvPr id="13" name="Title 1"/>
          <p:cNvSpPr>
            <a:spLocks noGrp="1"/>
          </p:cNvSpPr>
          <p:nvPr>
            <p:ph type="title" hasCustomPrompt="1"/>
          </p:nvPr>
        </p:nvSpPr>
        <p:spPr>
          <a:xfrm>
            <a:off x="1169276" y="1563798"/>
            <a:ext cx="9720000" cy="720000"/>
          </a:xfrm>
          <a:prstGeom prst="rect">
            <a:avLst/>
          </a:prstGeom>
        </p:spPr>
        <p:txBody>
          <a:bodyPr lIns="0" tIns="0" rIns="0" bIns="0"/>
          <a:lstStyle>
            <a:lvl1pPr>
              <a:defRPr sz="3400" b="1" i="0">
                <a:solidFill>
                  <a:srgbClr val="263B83"/>
                </a:solidFill>
                <a:latin typeface="Arial" charset="0"/>
                <a:ea typeface="Arial" charset="0"/>
                <a:cs typeface="Arial" charset="0"/>
              </a:defRPr>
            </a:lvl1pPr>
          </a:lstStyle>
          <a:p>
            <a:r>
              <a:rPr lang="en-US" dirty="0" smtClean="0"/>
              <a:t>Heading</a:t>
            </a:r>
            <a:endParaRPr lang="en-US" dirty="0"/>
          </a:p>
        </p:txBody>
      </p:sp>
    </p:spTree>
    <p:extLst>
      <p:ext uri="{BB962C8B-B14F-4D97-AF65-F5344CB8AC3E}">
        <p14:creationId xmlns:p14="http://schemas.microsoft.com/office/powerpoint/2010/main" val="28000793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5" Type="http://schemas.openxmlformats.org/officeDocument/2006/relationships/hyperlink" Target="http://www.foodafactoflife.org.uk/" TargetMode="Externa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hyperlink" Target="http://www.foodafactoflife.org.uk/"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hyperlink" Target="http://www.foodafactoflife.org.uk/" TargetMode="Externa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hyperlink" Target="http://www.foodafactoflife.org.uk/"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9439453" y="358589"/>
            <a:ext cx="2044335" cy="1435165"/>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5"/>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a:t>
            </a:r>
            <a:r>
              <a:rPr lang="en-US" sz="900" b="0" i="0" baseline="0" dirty="0" smtClean="0">
                <a:solidFill>
                  <a:schemeClr val="tx1"/>
                </a:solidFill>
                <a:latin typeface="Arial" charset="0"/>
                <a:ea typeface="Arial" charset="0"/>
                <a:cs typeface="Arial" charset="0"/>
              </a:rPr>
              <a:t> Food – </a:t>
            </a:r>
            <a:r>
              <a:rPr lang="en-US" sz="900" b="0" i="0" dirty="0" smtClean="0">
                <a:solidFill>
                  <a:schemeClr val="tx1"/>
                </a:solidFill>
                <a:latin typeface="Arial" charset="0"/>
                <a:ea typeface="Arial" charset="0"/>
                <a:cs typeface="Arial" charset="0"/>
              </a:rPr>
              <a:t>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328885048"/>
      </p:ext>
    </p:extLst>
  </p:cSld>
  <p:clrMap bg1="lt1" tx1="dk1" bg2="lt2" tx2="dk2" accent1="accent1" accent2="accent2" accent3="accent3" accent4="accent4" accent5="accent5" accent6="accent6" hlink="hlink" folHlink="folHlink"/>
  <p:sldLayoutIdLst>
    <p:sldLayoutId id="2147483649"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498317190"/>
      </p:ext>
    </p:extLst>
  </p:cSld>
  <p:clrMap bg1="lt1" tx1="dk1" bg2="lt2" tx2="dk2" accent1="accent1" accent2="accent2" accent3="accent3" accent4="accent4" accent5="accent5" accent6="accent6" hlink="hlink" folHlink="folHlink"/>
  <p:sldLayoutIdLst>
    <p:sldLayoutId id="214748365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TextBox 8"/>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822393236"/>
      </p:ext>
    </p:extLst>
  </p:cSld>
  <p:clrMap bg1="lt1" tx1="dk1" bg2="lt2" tx2="dk2" accent1="accent1" accent2="accent2" accent3="accent3" accent4="accent4" accent5="accent5" accent6="accent6" hlink="hlink" folHlink="folHlink"/>
  <p:sldLayoutIdLst>
    <p:sldLayoutId id="214748365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TextBox 7"/>
          <p:cNvSpPr txBox="1"/>
          <p:nvPr userDrawn="1"/>
        </p:nvSpPr>
        <p:spPr>
          <a:xfrm>
            <a:off x="1156447" y="6539528"/>
            <a:ext cx="10721788" cy="138499"/>
          </a:xfrm>
          <a:prstGeom prst="rect">
            <a:avLst/>
          </a:prstGeom>
          <a:noFill/>
        </p:spPr>
        <p:txBody>
          <a:bodyPr wrap="square" lIns="0" tIns="0" rIns="0" bIns="0" rtlCol="0">
            <a:spAutoFit/>
          </a:bodyPr>
          <a:lstStyle/>
          <a:p>
            <a:pPr algn="r"/>
            <a:r>
              <a:rPr lang="en-US" sz="900" b="0" i="0" dirty="0" smtClean="0">
                <a:solidFill>
                  <a:schemeClr val="tx1"/>
                </a:solidFill>
                <a:latin typeface="Arial" charset="0"/>
                <a:ea typeface="Arial" charset="0"/>
                <a:cs typeface="Arial" charset="0"/>
                <a:hlinkClick r:id="rId4"/>
              </a:rPr>
              <a:t>www.foodafactoflife.org.uk</a:t>
            </a:r>
            <a:r>
              <a:rPr lang="en-US" sz="900" b="0" i="0" baseline="0" dirty="0" smtClean="0">
                <a:solidFill>
                  <a:schemeClr val="tx1"/>
                </a:solidFill>
                <a:latin typeface="Arial" charset="0"/>
                <a:ea typeface="Arial" charset="0"/>
                <a:cs typeface="Arial" charset="0"/>
              </a:rPr>
              <a:t>    </a:t>
            </a:r>
            <a:r>
              <a:rPr lang="en-US" sz="900" b="0" i="0" dirty="0" smtClean="0">
                <a:solidFill>
                  <a:schemeClr val="tx1"/>
                </a:solidFill>
                <a:latin typeface="Arial" charset="0"/>
                <a:ea typeface="Arial" charset="0"/>
                <a:cs typeface="Arial" charset="0"/>
              </a:rPr>
              <a:t>© Food – a fact of life 2019</a:t>
            </a:r>
            <a:endParaRPr lang="en-US" sz="900" b="0" i="0" dirty="0">
              <a:solidFill>
                <a:schemeClr val="tx1"/>
              </a:solidFill>
              <a:latin typeface="Arial" charset="0"/>
              <a:ea typeface="Arial" charset="0"/>
              <a:cs typeface="Arial" charset="0"/>
            </a:endParaRPr>
          </a:p>
        </p:txBody>
      </p:sp>
    </p:spTree>
    <p:extLst>
      <p:ext uri="{BB962C8B-B14F-4D97-AF65-F5344CB8AC3E}">
        <p14:creationId xmlns:p14="http://schemas.microsoft.com/office/powerpoint/2010/main" val="1788143608"/>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Frying potatoes</a:t>
            </a:r>
            <a:endParaRPr lang="en-US" dirty="0"/>
          </a:p>
        </p:txBody>
      </p:sp>
    </p:spTree>
    <p:extLst>
      <p:ext uri="{BB962C8B-B14F-4D97-AF65-F5344CB8AC3E}">
        <p14:creationId xmlns:p14="http://schemas.microsoft.com/office/powerpoint/2010/main" val="19551663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Tip: </a:t>
            </a:r>
            <a:r>
              <a:rPr lang="en-US" dirty="0" smtClean="0"/>
              <a:t>for </a:t>
            </a:r>
            <a:r>
              <a:rPr lang="en-US" dirty="0"/>
              <a:t>the best chips, always follow these guidelines.</a:t>
            </a:r>
            <a:r>
              <a:rPr lang="en-GB" dirty="0"/>
              <a:t/>
            </a:r>
            <a:br>
              <a:rPr lang="en-GB" dirty="0"/>
            </a:br>
            <a:r>
              <a:rPr lang="en-US" dirty="0"/>
              <a:t> </a:t>
            </a:r>
            <a:r>
              <a:rPr lang="en-GB" dirty="0"/>
              <a:t/>
            </a:r>
            <a:br>
              <a:rPr lang="en-GB" dirty="0"/>
            </a:br>
            <a:r>
              <a:rPr lang="en-GB" dirty="0"/>
              <a:t/>
            </a:r>
            <a:br>
              <a:rPr lang="en-GB" dirty="0"/>
            </a:br>
            <a:endParaRPr lang="en-US" dirty="0"/>
          </a:p>
        </p:txBody>
      </p:sp>
      <p:sp>
        <p:nvSpPr>
          <p:cNvPr id="3" name="Subtitle 2"/>
          <p:cNvSpPr>
            <a:spLocks noGrp="1"/>
          </p:cNvSpPr>
          <p:nvPr>
            <p:ph type="subTitle" idx="1"/>
          </p:nvPr>
        </p:nvSpPr>
        <p:spPr>
          <a:xfrm>
            <a:off x="1169274" y="2845412"/>
            <a:ext cx="9720000" cy="3600000"/>
          </a:xfrm>
        </p:spPr>
        <p:txBody>
          <a:bodyPr/>
          <a:lstStyle/>
          <a:p>
            <a:pPr marL="0" indent="0">
              <a:buNone/>
            </a:pPr>
            <a:r>
              <a:rPr lang="en-US" sz="2000" dirty="0"/>
              <a:t>Before </a:t>
            </a:r>
            <a:r>
              <a:rPr lang="en-US" sz="2000" dirty="0" smtClean="0"/>
              <a:t>frying:</a:t>
            </a:r>
          </a:p>
          <a:p>
            <a:pPr>
              <a:lnSpc>
                <a:spcPct val="100000"/>
              </a:lnSpc>
              <a:buFont typeface="Arial" panose="020B0604020202020204" pitchFamily="34" charset="0"/>
              <a:buChar char="•"/>
            </a:pPr>
            <a:r>
              <a:rPr lang="en-US" sz="2000" dirty="0" smtClean="0"/>
              <a:t>Check </a:t>
            </a:r>
            <a:r>
              <a:rPr lang="en-US" sz="2000" dirty="0"/>
              <a:t>the oil and if it is too dark, it needs </a:t>
            </a:r>
            <a:r>
              <a:rPr lang="en-US" sz="2000" dirty="0" smtClean="0"/>
              <a:t>replacing. </a:t>
            </a:r>
            <a:endParaRPr lang="en-GB" sz="2000" dirty="0"/>
          </a:p>
          <a:p>
            <a:pPr>
              <a:lnSpc>
                <a:spcPct val="100000"/>
              </a:lnSpc>
              <a:buFont typeface="Arial" panose="020B0604020202020204" pitchFamily="34" charset="0"/>
              <a:buChar char="•"/>
            </a:pPr>
            <a:r>
              <a:rPr lang="en-US" sz="2000" dirty="0" smtClean="0"/>
              <a:t>Heat </a:t>
            </a:r>
            <a:r>
              <a:rPr lang="en-US" sz="2000" dirty="0"/>
              <a:t>oil or fat to the correct temperature of </a:t>
            </a:r>
            <a:r>
              <a:rPr lang="en-US" sz="2000" dirty="0" smtClean="0"/>
              <a:t>175°C.</a:t>
            </a:r>
            <a:endParaRPr lang="en-GB" sz="2000" dirty="0"/>
          </a:p>
          <a:p>
            <a:pPr marL="0" indent="0">
              <a:buNone/>
            </a:pPr>
            <a:r>
              <a:rPr lang="en-US" sz="2000" dirty="0" smtClean="0"/>
              <a:t>During </a:t>
            </a:r>
            <a:r>
              <a:rPr lang="en-US" sz="2000" dirty="0"/>
              <a:t>frying: </a:t>
            </a:r>
            <a:endParaRPr lang="en-US" sz="2000" dirty="0" smtClean="0"/>
          </a:p>
          <a:p>
            <a:r>
              <a:rPr lang="en-US" sz="2000" dirty="0" smtClean="0"/>
              <a:t>Never </a:t>
            </a:r>
            <a:r>
              <a:rPr lang="en-US" sz="2000" dirty="0"/>
              <a:t>fill the frying basket more than </a:t>
            </a:r>
            <a:r>
              <a:rPr lang="en-US" sz="2000" dirty="0" smtClean="0"/>
              <a:t>halfway.</a:t>
            </a:r>
            <a:endParaRPr lang="en-GB" sz="2000" dirty="0"/>
          </a:p>
          <a:p>
            <a:r>
              <a:rPr lang="en-US" sz="2000" dirty="0" smtClean="0"/>
              <a:t>Gently </a:t>
            </a:r>
            <a:r>
              <a:rPr lang="en-US" sz="2000" dirty="0"/>
              <a:t>shake the basket halfway through cooking to break up any </a:t>
            </a:r>
            <a:r>
              <a:rPr lang="en-US" sz="2000" dirty="0" smtClean="0"/>
              <a:t>clusters.</a:t>
            </a:r>
            <a:endParaRPr lang="en-GB" sz="2000" dirty="0"/>
          </a:p>
          <a:p>
            <a:r>
              <a:rPr lang="en-US" sz="2000" dirty="0" smtClean="0"/>
              <a:t>Never </a:t>
            </a:r>
            <a:r>
              <a:rPr lang="en-US" sz="2000" dirty="0"/>
              <a:t>take chips out before the end of the cooking </a:t>
            </a:r>
            <a:r>
              <a:rPr lang="en-US" sz="2000" dirty="0" smtClean="0"/>
              <a:t>time. </a:t>
            </a:r>
            <a:endParaRPr lang="en-GB" sz="2000" dirty="0"/>
          </a:p>
        </p:txBody>
      </p:sp>
    </p:spTree>
    <p:extLst>
      <p:ext uri="{BB962C8B-B14F-4D97-AF65-F5344CB8AC3E}">
        <p14:creationId xmlns:p14="http://schemas.microsoft.com/office/powerpoint/2010/main" val="35796973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Tip: </a:t>
            </a:r>
            <a:r>
              <a:rPr lang="en-US" dirty="0" smtClean="0"/>
              <a:t>for </a:t>
            </a:r>
            <a:r>
              <a:rPr lang="en-US" dirty="0"/>
              <a:t>the best chips, always follow these guidelines.</a:t>
            </a:r>
            <a:r>
              <a:rPr lang="en-GB" dirty="0"/>
              <a:t/>
            </a:r>
            <a:br>
              <a:rPr lang="en-GB" dirty="0"/>
            </a:br>
            <a:endParaRPr lang="en-GB" dirty="0"/>
          </a:p>
        </p:txBody>
      </p:sp>
      <p:sp>
        <p:nvSpPr>
          <p:cNvPr id="3" name="Subtitle 2"/>
          <p:cNvSpPr>
            <a:spLocks noGrp="1"/>
          </p:cNvSpPr>
          <p:nvPr>
            <p:ph type="subTitle" idx="1"/>
          </p:nvPr>
        </p:nvSpPr>
        <p:spPr/>
        <p:txBody>
          <a:bodyPr/>
          <a:lstStyle/>
          <a:p>
            <a:pPr marL="0" indent="0">
              <a:buNone/>
            </a:pPr>
            <a:endParaRPr lang="en-US" dirty="0" smtClean="0"/>
          </a:p>
          <a:p>
            <a:pPr marL="0" indent="0">
              <a:buNone/>
            </a:pPr>
            <a:r>
              <a:rPr lang="en-US" sz="2000" dirty="0" smtClean="0"/>
              <a:t>After </a:t>
            </a:r>
            <a:r>
              <a:rPr lang="en-US" sz="2000" dirty="0"/>
              <a:t>frying:</a:t>
            </a:r>
            <a:endParaRPr lang="en-GB" sz="2000" dirty="0"/>
          </a:p>
          <a:p>
            <a:pPr>
              <a:buFont typeface="Arial" panose="020B0604020202020204" pitchFamily="34" charset="0"/>
              <a:buChar char="•"/>
            </a:pPr>
            <a:r>
              <a:rPr lang="en-US" sz="2000" dirty="0"/>
              <a:t>Remove excess fat or oil by shaking in the </a:t>
            </a:r>
            <a:r>
              <a:rPr lang="en-US" sz="2000" dirty="0" smtClean="0"/>
              <a:t>basket.  </a:t>
            </a:r>
            <a:endParaRPr lang="en-GB" sz="2000" dirty="0"/>
          </a:p>
          <a:p>
            <a:pPr>
              <a:buFont typeface="Arial" panose="020B0604020202020204" pitchFamily="34" charset="0"/>
              <a:buChar char="•"/>
            </a:pPr>
            <a:r>
              <a:rPr lang="en-US" sz="2000" dirty="0"/>
              <a:t>Place chips on absorbent </a:t>
            </a:r>
            <a:r>
              <a:rPr lang="en-US" sz="2000" dirty="0" smtClean="0"/>
              <a:t>paper.</a:t>
            </a:r>
            <a:endParaRPr lang="en-GB" sz="2000" dirty="0"/>
          </a:p>
          <a:p>
            <a:pPr>
              <a:buFont typeface="Arial" panose="020B0604020202020204" pitchFamily="34" charset="0"/>
              <a:buChar char="•"/>
            </a:pPr>
            <a:r>
              <a:rPr lang="en-US" sz="2000" dirty="0"/>
              <a:t>Don’t heat the oil for longer than </a:t>
            </a:r>
            <a:r>
              <a:rPr lang="en-US" sz="2000" dirty="0" smtClean="0"/>
              <a:t>needed. </a:t>
            </a:r>
            <a:endParaRPr lang="en-GB" sz="2000" dirty="0"/>
          </a:p>
          <a:p>
            <a:pPr>
              <a:buFont typeface="Arial" panose="020B0604020202020204" pitchFamily="34" charset="0"/>
              <a:buChar char="•"/>
            </a:pPr>
            <a:r>
              <a:rPr lang="en-US" sz="2000" dirty="0"/>
              <a:t>Don’t use the same oil too many </a:t>
            </a:r>
            <a:r>
              <a:rPr lang="en-US" sz="2000" dirty="0" smtClean="0"/>
              <a:t>times.</a:t>
            </a:r>
            <a:endParaRPr lang="en-US" sz="2000" dirty="0"/>
          </a:p>
          <a:p>
            <a:pPr marL="0" indent="0">
              <a:buNone/>
            </a:pPr>
            <a:endParaRPr lang="en-GB" dirty="0"/>
          </a:p>
        </p:txBody>
      </p:sp>
    </p:spTree>
    <p:extLst>
      <p:ext uri="{BB962C8B-B14F-4D97-AF65-F5344CB8AC3E}">
        <p14:creationId xmlns:p14="http://schemas.microsoft.com/office/powerpoint/2010/main" val="38908918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Frying potatoes</a:t>
            </a:r>
            <a:endParaRPr lang="en-GB" dirty="0"/>
          </a:p>
        </p:txBody>
      </p:sp>
      <p:sp>
        <p:nvSpPr>
          <p:cNvPr id="3" name="Subtitle 2"/>
          <p:cNvSpPr>
            <a:spLocks noGrp="1"/>
          </p:cNvSpPr>
          <p:nvPr>
            <p:ph type="subTitle" idx="1"/>
          </p:nvPr>
        </p:nvSpPr>
        <p:spPr/>
        <p:txBody>
          <a:bodyPr/>
          <a:lstStyle/>
          <a:p>
            <a:pPr marL="0" indent="0" algn="ctr">
              <a:buNone/>
            </a:pPr>
            <a:r>
              <a:rPr lang="en-GB" sz="3600" dirty="0" smtClean="0"/>
              <a:t>For further information, go to:</a:t>
            </a:r>
          </a:p>
          <a:p>
            <a:pPr marL="0" indent="0" algn="ctr">
              <a:buNone/>
            </a:pPr>
            <a:r>
              <a:rPr lang="en-GB" sz="3600" dirty="0" smtClean="0"/>
              <a:t>www.foodafactoflife.org.uk</a:t>
            </a:r>
            <a:endParaRPr lang="en-GB" sz="3600" dirty="0"/>
          </a:p>
        </p:txBody>
      </p:sp>
    </p:spTree>
    <p:extLst>
      <p:ext uri="{BB962C8B-B14F-4D97-AF65-F5344CB8AC3E}">
        <p14:creationId xmlns:p14="http://schemas.microsoft.com/office/powerpoint/2010/main" val="1219004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Shallow frying (Sauté) </a:t>
            </a:r>
            <a:r>
              <a:rPr lang="en-GB" dirty="0"/>
              <a:t/>
            </a:r>
            <a:br>
              <a:rPr lang="en-GB" dirty="0"/>
            </a:br>
            <a:endParaRPr lang="en-US" dirty="0"/>
          </a:p>
        </p:txBody>
      </p:sp>
      <p:sp>
        <p:nvSpPr>
          <p:cNvPr id="3" name="Subtitle 2"/>
          <p:cNvSpPr>
            <a:spLocks noGrp="1"/>
          </p:cNvSpPr>
          <p:nvPr>
            <p:ph type="subTitle" idx="1"/>
          </p:nvPr>
        </p:nvSpPr>
        <p:spPr>
          <a:xfrm>
            <a:off x="1169276" y="2571092"/>
            <a:ext cx="5752732" cy="3600000"/>
          </a:xfrm>
        </p:spPr>
        <p:txBody>
          <a:bodyPr/>
          <a:lstStyle/>
          <a:p>
            <a:pPr marL="0" indent="0">
              <a:buNone/>
            </a:pPr>
            <a:r>
              <a:rPr lang="en-US" sz="2000" dirty="0" smtClean="0"/>
              <a:t>Sauté </a:t>
            </a:r>
            <a:r>
              <a:rPr lang="en-US" sz="2000" dirty="0"/>
              <a:t>is the process of cooking food quickly in a shallow pan with a minimum of fat.</a:t>
            </a:r>
            <a:endParaRPr lang="en-GB" sz="2000" b="1" dirty="0"/>
          </a:p>
          <a:p>
            <a:pPr marL="0" indent="0">
              <a:buNone/>
            </a:pPr>
            <a:r>
              <a:rPr lang="en-US" sz="2000" dirty="0"/>
              <a:t> </a:t>
            </a:r>
            <a:endParaRPr lang="en-GB" sz="2000" b="1" dirty="0"/>
          </a:p>
          <a:p>
            <a:pPr marL="0" indent="0">
              <a:buNone/>
            </a:pPr>
            <a:r>
              <a:rPr lang="en-US" sz="2000" dirty="0"/>
              <a:t>Choose: </a:t>
            </a:r>
          </a:p>
          <a:p>
            <a:pPr>
              <a:buFont typeface="Arial" panose="020B0604020202020204" pitchFamily="34" charset="0"/>
              <a:buChar char="•"/>
            </a:pPr>
            <a:r>
              <a:rPr lang="en-US" sz="2000" dirty="0"/>
              <a:t>f</a:t>
            </a:r>
            <a:r>
              <a:rPr lang="en-US" sz="2000" dirty="0" smtClean="0"/>
              <a:t>luffy </a:t>
            </a:r>
            <a:r>
              <a:rPr lang="en-US" sz="2000" dirty="0"/>
              <a:t>potatoes such as Maris </a:t>
            </a:r>
            <a:r>
              <a:rPr lang="en-US" sz="2000" dirty="0" smtClean="0"/>
              <a:t>Piper;</a:t>
            </a:r>
          </a:p>
          <a:p>
            <a:pPr>
              <a:buFont typeface="Arial" panose="020B0604020202020204" pitchFamily="34" charset="0"/>
              <a:buChar char="•"/>
            </a:pPr>
            <a:r>
              <a:rPr lang="en-US" sz="2000" dirty="0"/>
              <a:t>s</a:t>
            </a:r>
            <a:r>
              <a:rPr lang="en-US" sz="2000" dirty="0" smtClean="0"/>
              <a:t>mooth </a:t>
            </a:r>
            <a:r>
              <a:rPr lang="en-US" sz="2000" dirty="0"/>
              <a:t>potatoes such as </a:t>
            </a:r>
            <a:r>
              <a:rPr lang="en-US" sz="2000" dirty="0" smtClean="0"/>
              <a:t>Desiree.</a:t>
            </a:r>
            <a:endParaRPr lang="en-GB" sz="2000" b="1" dirty="0"/>
          </a:p>
          <a:p>
            <a:endParaRPr lang="en-US" sz="2000" dirty="0"/>
          </a:p>
        </p:txBody>
      </p:sp>
      <p:pic>
        <p:nvPicPr>
          <p:cNvPr id="5" name="Picture 4"/>
          <p:cNvPicPr>
            <a:picLocks noChangeAspect="1"/>
          </p:cNvPicPr>
          <p:nvPr/>
        </p:nvPicPr>
        <p:blipFill>
          <a:blip r:embed="rId2"/>
          <a:stretch>
            <a:fillRect/>
          </a:stretch>
        </p:blipFill>
        <p:spPr>
          <a:xfrm>
            <a:off x="7050607" y="1563798"/>
            <a:ext cx="1863603" cy="4844112"/>
          </a:xfrm>
          <a:prstGeom prst="rect">
            <a:avLst/>
          </a:prstGeom>
        </p:spPr>
      </p:pic>
      <p:pic>
        <p:nvPicPr>
          <p:cNvPr id="6" name="Picture 5"/>
          <p:cNvPicPr>
            <a:picLocks noChangeAspect="1"/>
          </p:cNvPicPr>
          <p:nvPr/>
        </p:nvPicPr>
        <p:blipFill>
          <a:blip r:embed="rId3"/>
          <a:stretch>
            <a:fillRect/>
          </a:stretch>
        </p:blipFill>
        <p:spPr>
          <a:xfrm>
            <a:off x="9105671" y="1531209"/>
            <a:ext cx="1492225" cy="4796439"/>
          </a:xfrm>
          <a:prstGeom prst="rect">
            <a:avLst/>
          </a:prstGeom>
        </p:spPr>
      </p:pic>
    </p:spTree>
    <p:extLst>
      <p:ext uri="{BB962C8B-B14F-4D97-AF65-F5344CB8AC3E}">
        <p14:creationId xmlns:p14="http://schemas.microsoft.com/office/powerpoint/2010/main" val="17407134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The science of shallow frying </a:t>
            </a:r>
            <a:br>
              <a:rPr lang="en-GB" sz="3600" dirty="0"/>
            </a:br>
            <a:endParaRPr lang="en-US" dirty="0"/>
          </a:p>
        </p:txBody>
      </p:sp>
      <p:sp>
        <p:nvSpPr>
          <p:cNvPr id="3" name="Subtitle 2"/>
          <p:cNvSpPr>
            <a:spLocks noGrp="1"/>
          </p:cNvSpPr>
          <p:nvPr>
            <p:ph type="subTitle" idx="1"/>
          </p:nvPr>
        </p:nvSpPr>
        <p:spPr>
          <a:xfrm>
            <a:off x="1169276" y="2571092"/>
            <a:ext cx="6212426" cy="3600000"/>
          </a:xfrm>
        </p:spPr>
        <p:txBody>
          <a:bodyPr/>
          <a:lstStyle/>
          <a:p>
            <a:pPr marL="0" indent="0">
              <a:buNone/>
            </a:pPr>
            <a:r>
              <a:rPr lang="en-GB" sz="2000" dirty="0" smtClean="0"/>
              <a:t>The </a:t>
            </a:r>
            <a:r>
              <a:rPr lang="en-GB" sz="2000" dirty="0"/>
              <a:t>potatoes are in direct contact with the fat, so they cook rapidly. The high temperature seals the surface of the potato almost instantly and prevents the natural juices from escaping. Shallow frying enhances the colour and flavour of the potatoes. </a:t>
            </a:r>
            <a:endParaRPr lang="en-GB" sz="2000" dirty="0" smtClean="0"/>
          </a:p>
          <a:p>
            <a:pPr marL="0" indent="0">
              <a:buNone/>
            </a:pPr>
            <a:r>
              <a:rPr lang="en-GB" sz="2000" dirty="0" smtClean="0"/>
              <a:t>Shallow </a:t>
            </a:r>
            <a:r>
              <a:rPr lang="en-GB" sz="2000" dirty="0"/>
              <a:t>frying is used as a cooking process in these potato dishes: </a:t>
            </a:r>
            <a:r>
              <a:rPr lang="en-GB" sz="2000" dirty="0" smtClean="0"/>
              <a:t>pommes </a:t>
            </a:r>
            <a:r>
              <a:rPr lang="en-GB" sz="2000" dirty="0"/>
              <a:t>Anna, </a:t>
            </a:r>
            <a:r>
              <a:rPr lang="en-GB" sz="2000" dirty="0" err="1"/>
              <a:t>m</a:t>
            </a:r>
            <a:r>
              <a:rPr lang="en-GB" sz="2000" dirty="0" err="1" smtClean="0"/>
              <a:t>acaire</a:t>
            </a:r>
            <a:r>
              <a:rPr lang="en-GB" sz="2000" dirty="0" smtClean="0"/>
              <a:t> </a:t>
            </a:r>
            <a:r>
              <a:rPr lang="en-GB" sz="2000" dirty="0"/>
              <a:t>p</a:t>
            </a:r>
            <a:r>
              <a:rPr lang="en-GB" sz="2000" dirty="0" smtClean="0"/>
              <a:t>otatoes</a:t>
            </a:r>
            <a:r>
              <a:rPr lang="en-GB" sz="2000" dirty="0"/>
              <a:t>, </a:t>
            </a:r>
            <a:r>
              <a:rPr lang="en-GB" sz="2000" dirty="0" err="1"/>
              <a:t>n</a:t>
            </a:r>
            <a:r>
              <a:rPr lang="en-GB" sz="2000" dirty="0" err="1" smtClean="0"/>
              <a:t>oisette</a:t>
            </a:r>
            <a:r>
              <a:rPr lang="en-GB" sz="2000" dirty="0" smtClean="0"/>
              <a:t> </a:t>
            </a:r>
            <a:r>
              <a:rPr lang="en-GB" sz="2000" dirty="0"/>
              <a:t>p</a:t>
            </a:r>
            <a:r>
              <a:rPr lang="en-GB" sz="2000" dirty="0" smtClean="0"/>
              <a:t>otatoes</a:t>
            </a:r>
            <a:r>
              <a:rPr lang="en-GB" sz="2000" dirty="0"/>
              <a:t>, </a:t>
            </a:r>
            <a:r>
              <a:rPr lang="en-GB" sz="2000" dirty="0" err="1"/>
              <a:t>p</a:t>
            </a:r>
            <a:r>
              <a:rPr lang="en-GB" sz="2000" dirty="0" err="1" smtClean="0"/>
              <a:t>armentier</a:t>
            </a:r>
            <a:r>
              <a:rPr lang="en-GB" sz="2000" dirty="0" smtClean="0"/>
              <a:t> </a:t>
            </a:r>
            <a:r>
              <a:rPr lang="en-GB" sz="2000" dirty="0"/>
              <a:t>p</a:t>
            </a:r>
            <a:r>
              <a:rPr lang="en-GB" sz="2000" dirty="0" smtClean="0"/>
              <a:t>otatoes</a:t>
            </a:r>
            <a:r>
              <a:rPr lang="en-GB" sz="2000" dirty="0"/>
              <a:t>, </a:t>
            </a:r>
            <a:r>
              <a:rPr lang="en-GB" sz="2000" dirty="0" err="1"/>
              <a:t>r</a:t>
            </a:r>
            <a:r>
              <a:rPr lang="en-GB" sz="2000" dirty="0" err="1" smtClean="0"/>
              <a:t>osti</a:t>
            </a:r>
            <a:r>
              <a:rPr lang="en-GB" sz="2000" dirty="0"/>
              <a:t>. </a:t>
            </a:r>
          </a:p>
          <a:p>
            <a:endParaRPr lang="en-US" sz="2000" dirty="0"/>
          </a:p>
        </p:txBody>
      </p:sp>
      <p:pic>
        <p:nvPicPr>
          <p:cNvPr id="4" name="Picture 3"/>
          <p:cNvPicPr>
            <a:picLocks noChangeAspect="1"/>
          </p:cNvPicPr>
          <p:nvPr/>
        </p:nvPicPr>
        <p:blipFill>
          <a:blip r:embed="rId2"/>
          <a:stretch>
            <a:fillRect/>
          </a:stretch>
        </p:blipFill>
        <p:spPr>
          <a:xfrm>
            <a:off x="8972938" y="1635772"/>
            <a:ext cx="2819644" cy="2034716"/>
          </a:xfrm>
          <a:prstGeom prst="rect">
            <a:avLst/>
          </a:prstGeom>
        </p:spPr>
      </p:pic>
      <p:sp>
        <p:nvSpPr>
          <p:cNvPr id="5" name="TextBox 4"/>
          <p:cNvSpPr txBox="1"/>
          <p:nvPr/>
        </p:nvSpPr>
        <p:spPr>
          <a:xfrm>
            <a:off x="9204830" y="3722362"/>
            <a:ext cx="2587752"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Pommes Anna</a:t>
            </a:r>
            <a:endParaRPr lang="en-GB"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3"/>
          <a:stretch>
            <a:fillRect/>
          </a:stretch>
        </p:blipFill>
        <p:spPr>
          <a:xfrm>
            <a:off x="8957696" y="4091694"/>
            <a:ext cx="2834886" cy="2072820"/>
          </a:xfrm>
          <a:prstGeom prst="rect">
            <a:avLst/>
          </a:prstGeom>
        </p:spPr>
      </p:pic>
      <p:sp>
        <p:nvSpPr>
          <p:cNvPr id="8" name="TextBox 7"/>
          <p:cNvSpPr txBox="1"/>
          <p:nvPr/>
        </p:nvSpPr>
        <p:spPr>
          <a:xfrm>
            <a:off x="9204830" y="6162220"/>
            <a:ext cx="2587752"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Parmentier potatoes</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00589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Recipe: </a:t>
            </a:r>
            <a:r>
              <a:rPr lang="en-GB" sz="3600" dirty="0" smtClean="0"/>
              <a:t>sauté </a:t>
            </a:r>
            <a:r>
              <a:rPr lang="en-GB" sz="3600" dirty="0"/>
              <a:t>p</a:t>
            </a:r>
            <a:r>
              <a:rPr lang="en-GB" sz="3600" dirty="0" smtClean="0"/>
              <a:t>otatoes </a:t>
            </a:r>
            <a:r>
              <a:rPr lang="en-GB" sz="3600" dirty="0"/>
              <a:t/>
            </a:r>
            <a:br>
              <a:rPr lang="en-GB" sz="3600" dirty="0"/>
            </a:br>
            <a:endParaRPr lang="en-US" dirty="0"/>
          </a:p>
        </p:txBody>
      </p:sp>
      <p:sp>
        <p:nvSpPr>
          <p:cNvPr id="3" name="Subtitle 2"/>
          <p:cNvSpPr>
            <a:spLocks noGrp="1"/>
          </p:cNvSpPr>
          <p:nvPr>
            <p:ph type="subTitle" idx="1"/>
          </p:nvPr>
        </p:nvSpPr>
        <p:spPr>
          <a:xfrm>
            <a:off x="1169276" y="2571092"/>
            <a:ext cx="6708937" cy="3600000"/>
          </a:xfrm>
        </p:spPr>
        <p:txBody>
          <a:bodyPr/>
          <a:lstStyle/>
          <a:p>
            <a:pPr marL="0" indent="0">
              <a:buNone/>
            </a:pPr>
            <a:r>
              <a:rPr lang="en-GB" sz="2000" dirty="0" smtClean="0"/>
              <a:t>1. Scrub </a:t>
            </a:r>
            <a:r>
              <a:rPr lang="en-GB" sz="2000" dirty="0"/>
              <a:t>small to medium, even-sized potatoes. Do not </a:t>
            </a:r>
            <a:r>
              <a:rPr lang="en-GB" sz="2000" dirty="0" smtClean="0"/>
              <a:t>peel.</a:t>
            </a:r>
            <a:endParaRPr lang="en-GB" sz="2000" dirty="0"/>
          </a:p>
          <a:p>
            <a:pPr marL="0" indent="0">
              <a:buNone/>
            </a:pPr>
            <a:r>
              <a:rPr lang="en-GB" sz="2000" dirty="0" smtClean="0"/>
              <a:t>2. Plain </a:t>
            </a:r>
            <a:r>
              <a:rPr lang="en-GB" sz="2000" dirty="0"/>
              <a:t>boil or steam the potatoes for approximately 15 </a:t>
            </a:r>
            <a:r>
              <a:rPr lang="en-GB" sz="2000" dirty="0" smtClean="0"/>
              <a:t>minutes.</a:t>
            </a:r>
            <a:endParaRPr lang="en-GB" sz="2000" dirty="0"/>
          </a:p>
          <a:p>
            <a:pPr marL="0" indent="0">
              <a:buNone/>
            </a:pPr>
            <a:r>
              <a:rPr lang="en-GB" sz="2000" dirty="0" smtClean="0"/>
              <a:t>3. Cool </a:t>
            </a:r>
            <a:r>
              <a:rPr lang="en-GB" sz="2000" dirty="0"/>
              <a:t>slightly, then </a:t>
            </a:r>
            <a:r>
              <a:rPr lang="en-GB" sz="2000" dirty="0" smtClean="0"/>
              <a:t>peel.</a:t>
            </a:r>
            <a:endParaRPr lang="en-GB" sz="2000" dirty="0"/>
          </a:p>
          <a:p>
            <a:pPr marL="0" indent="0">
              <a:buNone/>
            </a:pPr>
            <a:r>
              <a:rPr lang="en-GB" sz="2000" dirty="0" smtClean="0"/>
              <a:t>4. Cut </a:t>
            </a:r>
            <a:r>
              <a:rPr lang="en-GB" sz="2000" dirty="0"/>
              <a:t>into 3mm </a:t>
            </a:r>
            <a:r>
              <a:rPr lang="en-GB" sz="2000" dirty="0" smtClean="0"/>
              <a:t>slices. </a:t>
            </a:r>
            <a:endParaRPr lang="en-GB" sz="2000" dirty="0"/>
          </a:p>
          <a:p>
            <a:pPr marL="0" indent="0">
              <a:buNone/>
            </a:pPr>
            <a:r>
              <a:rPr lang="en-GB" sz="2000" dirty="0" smtClean="0"/>
              <a:t>5. Heat </a:t>
            </a:r>
            <a:r>
              <a:rPr lang="en-GB" sz="2000" dirty="0"/>
              <a:t>a small amount of oil in a frying pan and toss the slices in the hot oil, until light </a:t>
            </a:r>
            <a:r>
              <a:rPr lang="en-GB" sz="2000" dirty="0" smtClean="0"/>
              <a:t>brown. </a:t>
            </a:r>
            <a:endParaRPr lang="en-GB" sz="2000" dirty="0"/>
          </a:p>
          <a:p>
            <a:pPr marL="0" indent="0">
              <a:buNone/>
            </a:pPr>
            <a:r>
              <a:rPr lang="en-GB" sz="2000" dirty="0" smtClean="0"/>
              <a:t>6. Serve.</a:t>
            </a:r>
            <a:endParaRPr lang="en-GB" sz="2000" dirty="0"/>
          </a:p>
          <a:p>
            <a:pPr marL="0" indent="0">
              <a:buNone/>
            </a:pPr>
            <a:endParaRPr lang="en-GB" dirty="0" smtClean="0"/>
          </a:p>
        </p:txBody>
      </p:sp>
      <p:pic>
        <p:nvPicPr>
          <p:cNvPr id="5" name="Picture 4"/>
          <p:cNvPicPr/>
          <p:nvPr/>
        </p:nvPicPr>
        <p:blipFill>
          <a:blip r:embed="rId2">
            <a:extLst>
              <a:ext uri="{28A0092B-C50C-407E-A947-70E740481C1C}">
                <a14:useLocalDpi xmlns:a14="http://schemas.microsoft.com/office/drawing/2010/main" val="0"/>
              </a:ext>
            </a:extLst>
          </a:blip>
          <a:stretch>
            <a:fillRect/>
          </a:stretch>
        </p:blipFill>
        <p:spPr>
          <a:xfrm>
            <a:off x="8672131" y="3116580"/>
            <a:ext cx="3004185" cy="1905000"/>
          </a:xfrm>
          <a:prstGeom prst="rect">
            <a:avLst/>
          </a:prstGeom>
        </p:spPr>
      </p:pic>
    </p:spTree>
    <p:extLst>
      <p:ext uri="{BB962C8B-B14F-4D97-AF65-F5344CB8AC3E}">
        <p14:creationId xmlns:p14="http://schemas.microsoft.com/office/powerpoint/2010/main" val="2307883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Did you know? </a:t>
            </a:r>
            <a:r>
              <a:rPr lang="en-GB" dirty="0"/>
              <a:t/>
            </a:r>
            <a:br>
              <a:rPr lang="en-GB" dirty="0"/>
            </a:br>
            <a:endParaRPr lang="en-US" dirty="0"/>
          </a:p>
        </p:txBody>
      </p:sp>
      <p:sp>
        <p:nvSpPr>
          <p:cNvPr id="3" name="Subtitle 2"/>
          <p:cNvSpPr>
            <a:spLocks noGrp="1"/>
          </p:cNvSpPr>
          <p:nvPr>
            <p:ph type="subTitle" idx="1"/>
          </p:nvPr>
        </p:nvSpPr>
        <p:spPr>
          <a:xfrm>
            <a:off x="1169276" y="2571092"/>
            <a:ext cx="6950596" cy="3600000"/>
          </a:xfrm>
        </p:spPr>
        <p:txBody>
          <a:bodyPr/>
          <a:lstStyle/>
          <a:p>
            <a:pPr marL="0" indent="0">
              <a:buNone/>
            </a:pPr>
            <a:r>
              <a:rPr lang="en-GB" sz="2000" dirty="0"/>
              <a:t>Sauté </a:t>
            </a:r>
            <a:r>
              <a:rPr lang="en-GB" sz="2000" dirty="0" smtClean="0"/>
              <a:t>potatoes </a:t>
            </a:r>
            <a:r>
              <a:rPr lang="en-GB" sz="2000" dirty="0"/>
              <a:t>are often served with shallow-fried onions. This dish is known as </a:t>
            </a:r>
            <a:r>
              <a:rPr lang="en-GB" sz="2000" dirty="0" smtClean="0"/>
              <a:t>pommes </a:t>
            </a:r>
            <a:r>
              <a:rPr lang="en-GB" sz="2000" dirty="0"/>
              <a:t>Lyonnaise. The onions should be fried slowly in oil, turning frequently until tender and brown. </a:t>
            </a:r>
            <a:br>
              <a:rPr lang="en-GB" sz="2000" dirty="0"/>
            </a:br>
            <a:endParaRPr lang="en-US" sz="2000" dirty="0"/>
          </a:p>
        </p:txBody>
      </p:sp>
      <p:pic>
        <p:nvPicPr>
          <p:cNvPr id="4" name="Picture 3"/>
          <p:cNvPicPr>
            <a:picLocks noChangeAspect="1"/>
          </p:cNvPicPr>
          <p:nvPr/>
        </p:nvPicPr>
        <p:blipFill>
          <a:blip r:embed="rId2"/>
          <a:stretch>
            <a:fillRect/>
          </a:stretch>
        </p:blipFill>
        <p:spPr>
          <a:xfrm>
            <a:off x="8490058" y="2571092"/>
            <a:ext cx="3368332" cy="1828958"/>
          </a:xfrm>
          <a:prstGeom prst="rect">
            <a:avLst/>
          </a:prstGeom>
        </p:spPr>
      </p:pic>
      <p:sp>
        <p:nvSpPr>
          <p:cNvPr id="5" name="TextBox 4"/>
          <p:cNvSpPr txBox="1"/>
          <p:nvPr/>
        </p:nvSpPr>
        <p:spPr>
          <a:xfrm>
            <a:off x="8741664" y="4590288"/>
            <a:ext cx="3116726" cy="646331"/>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One pot pommes </a:t>
            </a:r>
            <a:r>
              <a:rPr lang="en-US" dirty="0" err="1" smtClean="0">
                <a:latin typeface="Arial" panose="020B0604020202020204" pitchFamily="34" charset="0"/>
                <a:cs typeface="Arial" panose="020B0604020202020204" pitchFamily="34" charset="0"/>
              </a:rPr>
              <a:t>Lyonnaise</a:t>
            </a:r>
            <a:r>
              <a:rPr lang="en-US" dirty="0" smtClean="0">
                <a:latin typeface="Arial" panose="020B0604020202020204" pitchFamily="34" charset="0"/>
                <a:cs typeface="Arial" panose="020B0604020202020204" pitchFamily="34" charset="0"/>
              </a:rPr>
              <a:t> with beef</a:t>
            </a:r>
            <a:endParaRPr lang="en-GB"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13910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sz="3600" dirty="0"/>
              <a:t>Deep frying </a:t>
            </a:r>
            <a:br>
              <a:rPr lang="en-GB" sz="3600" dirty="0"/>
            </a:br>
            <a:endParaRPr lang="en-US" dirty="0"/>
          </a:p>
        </p:txBody>
      </p:sp>
      <p:sp>
        <p:nvSpPr>
          <p:cNvPr id="3" name="Subtitle 2"/>
          <p:cNvSpPr>
            <a:spLocks noGrp="1"/>
          </p:cNvSpPr>
          <p:nvPr>
            <p:ph type="subTitle" idx="1"/>
          </p:nvPr>
        </p:nvSpPr>
        <p:spPr>
          <a:xfrm>
            <a:off x="1196130" y="2571092"/>
            <a:ext cx="6475686" cy="3600000"/>
          </a:xfrm>
        </p:spPr>
        <p:txBody>
          <a:bodyPr/>
          <a:lstStyle/>
          <a:p>
            <a:pPr marL="0" indent="0">
              <a:buNone/>
            </a:pPr>
            <a:r>
              <a:rPr lang="en-GB" sz="2000" dirty="0" smtClean="0"/>
              <a:t>Deep </a:t>
            </a:r>
            <a:r>
              <a:rPr lang="en-GB" sz="2000" dirty="0"/>
              <a:t>frying is the process of cooking food immersed in hot oil or fat.</a:t>
            </a:r>
          </a:p>
          <a:p>
            <a:pPr marL="0" indent="0">
              <a:buNone/>
            </a:pPr>
            <a:r>
              <a:rPr lang="en-GB" sz="2000" dirty="0"/>
              <a:t>Choose: </a:t>
            </a:r>
            <a:endParaRPr lang="en-GB" sz="2000" dirty="0" smtClean="0"/>
          </a:p>
          <a:p>
            <a:r>
              <a:rPr lang="en-GB" sz="2000" dirty="0" smtClean="0"/>
              <a:t>fluffy </a:t>
            </a:r>
            <a:r>
              <a:rPr lang="en-GB" sz="2000" dirty="0"/>
              <a:t>potatoes such as Maris Piper, King Edward.</a:t>
            </a:r>
          </a:p>
          <a:p>
            <a:endParaRPr lang="en-US" sz="2000" dirty="0"/>
          </a:p>
        </p:txBody>
      </p:sp>
      <p:pic>
        <p:nvPicPr>
          <p:cNvPr id="4" name="Picture 3"/>
          <p:cNvPicPr>
            <a:picLocks noChangeAspect="1"/>
          </p:cNvPicPr>
          <p:nvPr/>
        </p:nvPicPr>
        <p:blipFill>
          <a:blip r:embed="rId2"/>
          <a:stretch>
            <a:fillRect/>
          </a:stretch>
        </p:blipFill>
        <p:spPr>
          <a:xfrm>
            <a:off x="7754112" y="2571092"/>
            <a:ext cx="4171566" cy="2293269"/>
          </a:xfrm>
          <a:prstGeom prst="rect">
            <a:avLst/>
          </a:prstGeom>
        </p:spPr>
      </p:pic>
    </p:spTree>
    <p:extLst>
      <p:ext uri="{BB962C8B-B14F-4D97-AF65-F5344CB8AC3E}">
        <p14:creationId xmlns:p14="http://schemas.microsoft.com/office/powerpoint/2010/main" val="225403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The science of deep frying </a:t>
            </a:r>
            <a:r>
              <a:rPr lang="en-GB" dirty="0"/>
              <a:t/>
            </a:r>
            <a:br>
              <a:rPr lang="en-GB" dirty="0"/>
            </a:br>
            <a:endParaRPr lang="en-US" dirty="0"/>
          </a:p>
        </p:txBody>
      </p:sp>
      <p:sp>
        <p:nvSpPr>
          <p:cNvPr id="3" name="Subtitle 2"/>
          <p:cNvSpPr>
            <a:spLocks noGrp="1"/>
          </p:cNvSpPr>
          <p:nvPr>
            <p:ph type="subTitle" idx="1"/>
          </p:nvPr>
        </p:nvSpPr>
        <p:spPr>
          <a:xfrm>
            <a:off x="1169276" y="2571092"/>
            <a:ext cx="5987982" cy="3600000"/>
          </a:xfrm>
        </p:spPr>
        <p:txBody>
          <a:bodyPr/>
          <a:lstStyle/>
          <a:p>
            <a:pPr marL="0" indent="0">
              <a:buNone/>
            </a:pPr>
            <a:r>
              <a:rPr lang="en-GB" sz="2000" dirty="0"/>
              <a:t>Cooking cut potatoes in small quantities will allow the oil to regain its temperature more quickly, so the chips cook faster and absorb less fat. </a:t>
            </a:r>
            <a:endParaRPr lang="en-GB" sz="2000" dirty="0" smtClean="0"/>
          </a:p>
          <a:p>
            <a:pPr marL="0" indent="0">
              <a:buNone/>
            </a:pPr>
            <a:r>
              <a:rPr lang="en-GB" sz="2000" dirty="0" smtClean="0"/>
              <a:t>The </a:t>
            </a:r>
            <a:r>
              <a:rPr lang="en-GB" sz="2000" dirty="0"/>
              <a:t>ideal temperature for the oil is 175°C. If the oil is too hot, the food will brown, but be raw on the inside.</a:t>
            </a:r>
            <a:br>
              <a:rPr lang="en-GB" sz="2000" dirty="0"/>
            </a:br>
            <a:endParaRPr lang="en-US" sz="20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572895" y="2676091"/>
            <a:ext cx="3874480" cy="2577553"/>
          </a:xfrm>
          <a:prstGeom prst="rect">
            <a:avLst/>
          </a:prstGeom>
        </p:spPr>
      </p:pic>
    </p:spTree>
    <p:extLst>
      <p:ext uri="{BB962C8B-B14F-4D97-AF65-F5344CB8AC3E}">
        <p14:creationId xmlns:p14="http://schemas.microsoft.com/office/powerpoint/2010/main" val="25493502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Recipe: </a:t>
            </a:r>
            <a:r>
              <a:rPr lang="en-US" dirty="0" smtClean="0"/>
              <a:t>chips </a:t>
            </a:r>
            <a:r>
              <a:rPr lang="en-GB" dirty="0"/>
              <a:t/>
            </a:r>
            <a:br>
              <a:rPr lang="en-GB" dirty="0"/>
            </a:br>
            <a:endParaRPr lang="en-US" dirty="0"/>
          </a:p>
        </p:txBody>
      </p:sp>
      <p:sp>
        <p:nvSpPr>
          <p:cNvPr id="3" name="Subtitle 2"/>
          <p:cNvSpPr>
            <a:spLocks noGrp="1"/>
          </p:cNvSpPr>
          <p:nvPr>
            <p:ph type="subTitle" idx="1"/>
          </p:nvPr>
        </p:nvSpPr>
        <p:spPr>
          <a:xfrm>
            <a:off x="1169276" y="2571092"/>
            <a:ext cx="5680411" cy="3600000"/>
          </a:xfrm>
        </p:spPr>
        <p:txBody>
          <a:bodyPr/>
          <a:lstStyle/>
          <a:p>
            <a:pPr marL="457200" lvl="0" indent="-457200">
              <a:buFont typeface="+mj-lt"/>
              <a:buAutoNum type="arabicPeriod"/>
            </a:pPr>
            <a:r>
              <a:rPr lang="en-US" sz="2000" dirty="0" smtClean="0"/>
              <a:t>Wash</a:t>
            </a:r>
            <a:r>
              <a:rPr lang="en-US" sz="2000" dirty="0"/>
              <a:t>, peel and rewash the fresh </a:t>
            </a:r>
            <a:r>
              <a:rPr lang="en-US" sz="2000" dirty="0" smtClean="0"/>
              <a:t>potatoes.</a:t>
            </a:r>
            <a:endParaRPr lang="en-GB" sz="2000" b="1" dirty="0"/>
          </a:p>
          <a:p>
            <a:pPr marL="457200" lvl="0" indent="-457200">
              <a:buFont typeface="+mj-lt"/>
              <a:buAutoNum type="arabicPeriod"/>
            </a:pPr>
            <a:r>
              <a:rPr lang="en-US" sz="2000" dirty="0"/>
              <a:t>Cut into slices approximately 1cm </a:t>
            </a:r>
            <a:r>
              <a:rPr lang="en-US" sz="2000" dirty="0" smtClean="0"/>
              <a:t>thick. </a:t>
            </a:r>
            <a:endParaRPr lang="en-GB" sz="2000" b="1" dirty="0"/>
          </a:p>
          <a:p>
            <a:pPr marL="457200" lvl="0" indent="-457200">
              <a:buFont typeface="+mj-lt"/>
              <a:buAutoNum type="arabicPeriod"/>
            </a:pPr>
            <a:r>
              <a:rPr lang="en-US" sz="2000" dirty="0"/>
              <a:t>Cut the slices into strips, roughly 5cm x 1cm x </a:t>
            </a:r>
            <a:r>
              <a:rPr lang="en-US" sz="2000" dirty="0" smtClean="0"/>
              <a:t>1cm. </a:t>
            </a:r>
            <a:endParaRPr lang="en-GB" sz="2000" b="1" dirty="0"/>
          </a:p>
          <a:p>
            <a:pPr marL="457200" lvl="0" indent="-457200">
              <a:buFont typeface="+mj-lt"/>
              <a:buAutoNum type="arabicPeriod"/>
            </a:pPr>
            <a:r>
              <a:rPr lang="en-US" sz="2000" dirty="0"/>
              <a:t>Wash well and dry with a </a:t>
            </a:r>
            <a:r>
              <a:rPr lang="en-US" sz="2000" dirty="0" smtClean="0"/>
              <a:t>cloth. </a:t>
            </a:r>
            <a:endParaRPr lang="en-GB" sz="2000" b="1" dirty="0"/>
          </a:p>
          <a:p>
            <a:pPr marL="457200" lvl="0" indent="-457200">
              <a:buFont typeface="+mj-lt"/>
              <a:buAutoNum type="arabicPeriod"/>
            </a:pPr>
            <a:r>
              <a:rPr lang="en-US" sz="2000" dirty="0"/>
              <a:t>Blanch in water just below boiling point for 8 minutes, drain and allow to </a:t>
            </a:r>
            <a:r>
              <a:rPr lang="en-US" sz="2000" dirty="0" smtClean="0"/>
              <a:t>dry. </a:t>
            </a:r>
            <a:endParaRPr lang="en-GB" sz="2000" b="1" dirty="0"/>
          </a:p>
          <a:p>
            <a:endParaRPr lang="en-US" sz="20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813964" y="2571092"/>
            <a:ext cx="4065673" cy="2840493"/>
          </a:xfrm>
          <a:prstGeom prst="rect">
            <a:avLst/>
          </a:prstGeom>
        </p:spPr>
      </p:pic>
    </p:spTree>
    <p:extLst>
      <p:ext uri="{BB962C8B-B14F-4D97-AF65-F5344CB8AC3E}">
        <p14:creationId xmlns:p14="http://schemas.microsoft.com/office/powerpoint/2010/main" val="3074777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Recipe: Chips </a:t>
            </a:r>
            <a:r>
              <a:rPr lang="en-GB" dirty="0"/>
              <a:t/>
            </a:r>
            <a:br>
              <a:rPr lang="en-GB" dirty="0"/>
            </a:br>
            <a:endParaRPr lang="en-US" dirty="0"/>
          </a:p>
        </p:txBody>
      </p:sp>
      <p:sp>
        <p:nvSpPr>
          <p:cNvPr id="3" name="Subtitle 2"/>
          <p:cNvSpPr>
            <a:spLocks noGrp="1"/>
          </p:cNvSpPr>
          <p:nvPr>
            <p:ph type="subTitle" idx="1"/>
          </p:nvPr>
        </p:nvSpPr>
        <p:spPr>
          <a:xfrm>
            <a:off x="1169276" y="2571092"/>
            <a:ext cx="6644688" cy="3600000"/>
          </a:xfrm>
        </p:spPr>
        <p:txBody>
          <a:bodyPr/>
          <a:lstStyle/>
          <a:p>
            <a:pPr marL="457200" lvl="0" indent="-457200">
              <a:buFont typeface="+mj-lt"/>
              <a:buAutoNum type="arabicPeriod" startAt="6"/>
            </a:pPr>
            <a:r>
              <a:rPr lang="en-US" sz="2000" dirty="0"/>
              <a:t>Deep fry in oil heated to 165°C for 6 minutes until tender but with no </a:t>
            </a:r>
            <a:r>
              <a:rPr lang="en-US" sz="2000" dirty="0" err="1"/>
              <a:t>colour</a:t>
            </a:r>
            <a:r>
              <a:rPr lang="en-US" sz="2000" dirty="0"/>
              <a:t>. This cooking technique is called par-frying and involves partially frying the food but not browning it, so that it must be cooked again before </a:t>
            </a:r>
            <a:r>
              <a:rPr lang="en-US" sz="2000" dirty="0" smtClean="0"/>
              <a:t>serving. </a:t>
            </a:r>
            <a:endParaRPr lang="en-GB" sz="2000" b="1" dirty="0"/>
          </a:p>
          <a:p>
            <a:pPr marL="457200" lvl="0" indent="-457200">
              <a:buFont typeface="+mj-lt"/>
              <a:buAutoNum type="arabicPeriod" startAt="6"/>
            </a:pPr>
            <a:r>
              <a:rPr lang="en-US" sz="2000" dirty="0"/>
              <a:t>Shake the chips to stop them sticking to each other, or the </a:t>
            </a:r>
            <a:r>
              <a:rPr lang="en-US" sz="2000" dirty="0" smtClean="0"/>
              <a:t>basket. </a:t>
            </a:r>
            <a:endParaRPr lang="en-GB" sz="2000" b="1" dirty="0"/>
          </a:p>
          <a:p>
            <a:pPr marL="457200" lvl="0" indent="-457200">
              <a:buFont typeface="+mj-lt"/>
              <a:buAutoNum type="arabicPeriod" startAt="6"/>
            </a:pPr>
            <a:r>
              <a:rPr lang="en-US" sz="2000" dirty="0"/>
              <a:t>Remove, drain on absorbent paper and reserve until required. Chips can be frozen at this </a:t>
            </a:r>
            <a:r>
              <a:rPr lang="en-US" sz="2000" dirty="0" smtClean="0"/>
              <a:t>point. </a:t>
            </a:r>
            <a:endParaRPr lang="en-GB" sz="2000" b="1" dirty="0"/>
          </a:p>
          <a:p>
            <a:pPr marL="457200" lvl="0" indent="-457200">
              <a:buFont typeface="+mj-lt"/>
              <a:buAutoNum type="arabicPeriod" startAt="6"/>
            </a:pPr>
            <a:r>
              <a:rPr lang="en-US" sz="2000" dirty="0"/>
              <a:t>When required, heat the oil to 175°C and deep fry in small batches until crisp and </a:t>
            </a:r>
            <a:r>
              <a:rPr lang="en-US" sz="2000" dirty="0" smtClean="0"/>
              <a:t>golden. </a:t>
            </a:r>
            <a:endParaRPr lang="en-GB" sz="2000" b="1" dirty="0"/>
          </a:p>
          <a:p>
            <a:pPr marL="457200" lvl="0" indent="-457200">
              <a:buFont typeface="+mj-lt"/>
              <a:buAutoNum type="arabicPeriod" startAt="6"/>
            </a:pPr>
            <a:r>
              <a:rPr lang="en-US" sz="2000" dirty="0"/>
              <a:t>Drain </a:t>
            </a:r>
            <a:r>
              <a:rPr lang="en-US" sz="2000" dirty="0" smtClean="0"/>
              <a:t>well and serve.</a:t>
            </a:r>
            <a:endParaRPr lang="en-GB" sz="2000" b="1" dirty="0"/>
          </a:p>
          <a:p>
            <a:endParaRPr lang="en-US" sz="2000" dirty="0"/>
          </a:p>
        </p:txBody>
      </p:sp>
      <p:pic>
        <p:nvPicPr>
          <p:cNvPr id="4" name="Picture 3"/>
          <p:cNvPicPr/>
          <p:nvPr/>
        </p:nvPicPr>
        <p:blipFill>
          <a:blip r:embed="rId2">
            <a:extLst>
              <a:ext uri="{28A0092B-C50C-407E-A947-70E740481C1C}">
                <a14:useLocalDpi xmlns:a14="http://schemas.microsoft.com/office/drawing/2010/main" val="0"/>
              </a:ext>
            </a:extLst>
          </a:blip>
          <a:stretch>
            <a:fillRect/>
          </a:stretch>
        </p:blipFill>
        <p:spPr>
          <a:xfrm>
            <a:off x="7813964" y="2571092"/>
            <a:ext cx="4065673" cy="2840493"/>
          </a:xfrm>
          <a:prstGeom prst="rect">
            <a:avLst/>
          </a:prstGeom>
        </p:spPr>
      </p:pic>
    </p:spTree>
    <p:extLst>
      <p:ext uri="{BB962C8B-B14F-4D97-AF65-F5344CB8AC3E}">
        <p14:creationId xmlns:p14="http://schemas.microsoft.com/office/powerpoint/2010/main" val="354659887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309</TotalTime>
  <Words>612</Words>
  <Application>Microsoft Office PowerPoint</Application>
  <PresentationFormat>Widescreen</PresentationFormat>
  <Paragraphs>59</Paragraphs>
  <Slides>12</Slides>
  <Notes>0</Notes>
  <HiddenSlides>0</HiddenSlides>
  <MMClips>0</MMClips>
  <ScaleCrop>false</ScaleCrop>
  <HeadingPairs>
    <vt:vector size="6" baseType="variant">
      <vt:variant>
        <vt:lpstr>Fonts Used</vt:lpstr>
      </vt:variant>
      <vt:variant>
        <vt:i4>2</vt:i4>
      </vt:variant>
      <vt:variant>
        <vt:lpstr>Theme</vt:lpstr>
      </vt:variant>
      <vt:variant>
        <vt:i4>4</vt:i4>
      </vt:variant>
      <vt:variant>
        <vt:lpstr>Slide Titles</vt:lpstr>
      </vt:variant>
      <vt:variant>
        <vt:i4>12</vt:i4>
      </vt:variant>
    </vt:vector>
  </HeadingPairs>
  <TitlesOfParts>
    <vt:vector size="18" baseType="lpstr">
      <vt:lpstr>Arial</vt:lpstr>
      <vt:lpstr>Calibri</vt:lpstr>
      <vt:lpstr>Office Theme</vt:lpstr>
      <vt:lpstr>Custom Design</vt:lpstr>
      <vt:lpstr>1_Custom Design</vt:lpstr>
      <vt:lpstr>3_Custom Design</vt:lpstr>
      <vt:lpstr>Frying potatoes</vt:lpstr>
      <vt:lpstr>Shallow frying (Sauté)  </vt:lpstr>
      <vt:lpstr>The science of shallow frying  </vt:lpstr>
      <vt:lpstr>Recipe: sauté potatoes  </vt:lpstr>
      <vt:lpstr>Did you know?  </vt:lpstr>
      <vt:lpstr>Deep frying  </vt:lpstr>
      <vt:lpstr>The science of deep frying  </vt:lpstr>
      <vt:lpstr>Recipe: chips  </vt:lpstr>
      <vt:lpstr>Recipe: Chips  </vt:lpstr>
      <vt:lpstr>Tip: for the best chips, always follow these guidelines.    </vt:lpstr>
      <vt:lpstr>Tip: for the best chips, always follow these guidelines. </vt:lpstr>
      <vt:lpstr>Frying potatoes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Glenn Carter</dc:creator>
  <cp:lastModifiedBy>Frances Meek</cp:lastModifiedBy>
  <cp:revision>30</cp:revision>
  <dcterms:created xsi:type="dcterms:W3CDTF">2018-10-10T09:22:08Z</dcterms:created>
  <dcterms:modified xsi:type="dcterms:W3CDTF">2019-09-05T08:00:32Z</dcterms:modified>
</cp:coreProperties>
</file>