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59" r:id="rId6"/>
    <p:sldId id="262" r:id="rId7"/>
    <p:sldId id="263" r:id="rId8"/>
    <p:sldId id="264" r:id="rId9"/>
    <p:sldId id="265" r:id="rId10"/>
    <p:sldId id="266" r:id="rId11"/>
    <p:sldId id="267" r:id="rId12"/>
    <p:sldId id="26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75"/>
    <p:restoredTop sz="94655"/>
  </p:normalViewPr>
  <p:slideViewPr>
    <p:cSldViewPr snapToGrid="0" snapToObjects="1">
      <p:cViewPr varScale="1">
        <p:scale>
          <a:sx n="84" d="100"/>
          <a:sy n="84" d="100"/>
        </p:scale>
        <p:origin x="634" y="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smtClean="0"/>
              <a:t>Title</a:t>
            </a:r>
            <a:endParaRPr lang="en-US" dirty="0"/>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smtClean="0"/>
              <a:t>Section Title</a:t>
            </a:r>
            <a:endParaRPr lang="en-US" dirty="0"/>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a:t>
            </a:r>
            <a:endParaRPr lang="en-US" dirty="0"/>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smtClean="0"/>
              <a:t>Heading</a:t>
            </a:r>
            <a:endParaRPr lang="en-US" dirty="0"/>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 here</a:t>
            </a:r>
            <a:endParaRPr lang="en-US" dirty="0"/>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smtClean="0"/>
              <a:t>Heading</a:t>
            </a:r>
            <a:endParaRPr lang="en-US" dirty="0"/>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5"/>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a:t>
            </a:r>
            <a:r>
              <a:rPr lang="en-US" sz="900" b="0" i="0" baseline="0" dirty="0" smtClean="0">
                <a:solidFill>
                  <a:schemeClr val="tx1"/>
                </a:solidFill>
                <a:latin typeface="Arial" charset="0"/>
                <a:ea typeface="Arial" charset="0"/>
                <a:cs typeface="Arial" charset="0"/>
              </a:rPr>
              <a:t> Food – </a:t>
            </a:r>
            <a:r>
              <a:rPr lang="en-US" sz="900" b="0" i="0" dirty="0" smtClean="0">
                <a:solidFill>
                  <a:schemeClr val="tx1"/>
                </a:solidFill>
                <a:latin typeface="Arial" charset="0"/>
                <a:ea typeface="Arial" charset="0"/>
                <a:cs typeface="Arial" charset="0"/>
              </a:rPr>
              <a:t>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Mashing and piping potatoes</a:t>
            </a:r>
            <a:endParaRPr lang="en-US" dirty="0"/>
          </a:p>
        </p:txBody>
      </p:sp>
    </p:spTree>
    <p:extLst>
      <p:ext uri="{BB962C8B-B14F-4D97-AF65-F5344CB8AC3E}">
        <p14:creationId xmlns:p14="http://schemas.microsoft.com/office/powerpoint/2010/main" val="1955166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Mashing</a:t>
            </a:r>
            <a:endParaRPr lang="en-US" dirty="0"/>
          </a:p>
        </p:txBody>
      </p:sp>
      <p:sp>
        <p:nvSpPr>
          <p:cNvPr id="3" name="Subtitle 2"/>
          <p:cNvSpPr>
            <a:spLocks noGrp="1"/>
          </p:cNvSpPr>
          <p:nvPr>
            <p:ph type="subTitle" idx="1"/>
          </p:nvPr>
        </p:nvSpPr>
        <p:spPr>
          <a:xfrm>
            <a:off x="1169276" y="2571092"/>
            <a:ext cx="8196909" cy="3600000"/>
          </a:xfrm>
        </p:spPr>
        <p:txBody>
          <a:bodyPr/>
          <a:lstStyle/>
          <a:p>
            <a:pPr marL="0" indent="0">
              <a:buNone/>
            </a:pPr>
            <a:r>
              <a:rPr lang="en-GB" sz="2000" dirty="0"/>
              <a:t>Mashing is the process of reducing a food to a pulpy mass by crushing it.</a:t>
            </a:r>
          </a:p>
          <a:p>
            <a:pPr marL="0" indent="0">
              <a:buNone/>
            </a:pPr>
            <a:endParaRPr lang="en-GB" sz="2000" dirty="0"/>
          </a:p>
          <a:p>
            <a:pPr marL="0" indent="0">
              <a:buNone/>
            </a:pPr>
            <a:r>
              <a:rPr lang="en-GB" sz="2000" dirty="0"/>
              <a:t>Choose: </a:t>
            </a:r>
            <a:endParaRPr lang="en-GB" sz="2000" dirty="0" smtClean="0"/>
          </a:p>
          <a:p>
            <a:r>
              <a:rPr lang="en-GB" sz="2000" dirty="0" smtClean="0"/>
              <a:t>potatoes </a:t>
            </a:r>
            <a:r>
              <a:rPr lang="en-GB" sz="2000" dirty="0"/>
              <a:t>with a smooth texture such as Desiree.</a:t>
            </a:r>
          </a:p>
          <a:p>
            <a:pPr marL="0" indent="0">
              <a:buNone/>
            </a:pPr>
            <a:endParaRPr lang="en-US" sz="2000" dirty="0"/>
          </a:p>
        </p:txBody>
      </p:sp>
      <p:pic>
        <p:nvPicPr>
          <p:cNvPr id="4" name="Picture 3"/>
          <p:cNvPicPr>
            <a:picLocks noChangeAspect="1"/>
          </p:cNvPicPr>
          <p:nvPr/>
        </p:nvPicPr>
        <p:blipFill>
          <a:blip r:embed="rId2"/>
          <a:stretch>
            <a:fillRect/>
          </a:stretch>
        </p:blipFill>
        <p:spPr>
          <a:xfrm>
            <a:off x="9932056" y="1783327"/>
            <a:ext cx="1342323" cy="4314613"/>
          </a:xfrm>
          <a:prstGeom prst="rect">
            <a:avLst/>
          </a:prstGeom>
        </p:spPr>
      </p:pic>
    </p:spTree>
    <p:extLst>
      <p:ext uri="{BB962C8B-B14F-4D97-AF65-F5344CB8AC3E}">
        <p14:creationId xmlns:p14="http://schemas.microsoft.com/office/powerpoint/2010/main" val="1740713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science of mashed potato</a:t>
            </a:r>
            <a:endParaRPr lang="en-GB" dirty="0"/>
          </a:p>
        </p:txBody>
      </p:sp>
      <p:sp>
        <p:nvSpPr>
          <p:cNvPr id="3" name="Subtitle 2"/>
          <p:cNvSpPr>
            <a:spLocks noGrp="1"/>
          </p:cNvSpPr>
          <p:nvPr>
            <p:ph type="subTitle" idx="1"/>
          </p:nvPr>
        </p:nvSpPr>
        <p:spPr>
          <a:xfrm>
            <a:off x="1169276" y="2571092"/>
            <a:ext cx="7529247" cy="3600000"/>
          </a:xfrm>
        </p:spPr>
        <p:txBody>
          <a:bodyPr/>
          <a:lstStyle/>
          <a:p>
            <a:pPr marL="0" indent="0">
              <a:buNone/>
            </a:pPr>
            <a:r>
              <a:rPr lang="en-GB" sz="2000" dirty="0" smtClean="0"/>
              <a:t>When  </a:t>
            </a:r>
            <a:r>
              <a:rPr lang="en-GB" sz="2000" dirty="0"/>
              <a:t>the potato is mashed, the cells break open, releasing starch which makes them creamy and smooth. </a:t>
            </a:r>
            <a:r>
              <a:rPr lang="en-GB" sz="2000" dirty="0" smtClean="0"/>
              <a:t>If adding a small amount of butter </a:t>
            </a:r>
            <a:r>
              <a:rPr lang="en-GB" sz="2000" dirty="0"/>
              <a:t>or </a:t>
            </a:r>
            <a:r>
              <a:rPr lang="en-GB" sz="2000" dirty="0" smtClean="0"/>
              <a:t>spread, add when </a:t>
            </a:r>
            <a:r>
              <a:rPr lang="en-GB" sz="2000" dirty="0"/>
              <a:t>you begin mashing. The fat coats the cells and the starch so that they absorb less liquid. This makes the potatoes fluffier and stops them from becoming gluey. </a:t>
            </a:r>
            <a:endParaRPr lang="en-GB" sz="2000" dirty="0" smtClean="0"/>
          </a:p>
          <a:p>
            <a:pPr marL="0" indent="0">
              <a:buNone/>
            </a:pPr>
            <a:r>
              <a:rPr lang="en-GB" sz="2000" dirty="0" smtClean="0"/>
              <a:t>The </a:t>
            </a:r>
            <a:r>
              <a:rPr lang="en-GB" sz="2000" dirty="0"/>
              <a:t>slower the potatoes are cooked, the better for the starch as it has more structure in the final mixing process.</a:t>
            </a:r>
          </a:p>
          <a:p>
            <a:pPr marL="0" indent="0">
              <a:buNone/>
            </a:pPr>
            <a:endParaRPr lang="en-GB"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9034536" y="2778393"/>
            <a:ext cx="2891790" cy="2567305"/>
          </a:xfrm>
          <a:prstGeom prst="rect">
            <a:avLst/>
          </a:prstGeom>
        </p:spPr>
      </p:pic>
    </p:spTree>
    <p:extLst>
      <p:ext uri="{BB962C8B-B14F-4D97-AF65-F5344CB8AC3E}">
        <p14:creationId xmlns:p14="http://schemas.microsoft.com/office/powerpoint/2010/main" val="525375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Recipe: mashed potato</a:t>
            </a:r>
            <a:endParaRPr lang="en-GB" dirty="0"/>
          </a:p>
        </p:txBody>
      </p:sp>
      <p:sp>
        <p:nvSpPr>
          <p:cNvPr id="3" name="Subtitle 2"/>
          <p:cNvSpPr>
            <a:spLocks noGrp="1"/>
          </p:cNvSpPr>
          <p:nvPr>
            <p:ph type="subTitle" idx="1"/>
          </p:nvPr>
        </p:nvSpPr>
        <p:spPr>
          <a:xfrm>
            <a:off x="1169276" y="2248420"/>
            <a:ext cx="7078612" cy="3600000"/>
          </a:xfrm>
        </p:spPr>
        <p:txBody>
          <a:bodyPr/>
          <a:lstStyle/>
          <a:p>
            <a:pPr marL="0" indent="0">
              <a:buNone/>
            </a:pPr>
            <a:r>
              <a:rPr lang="en-GB" dirty="0"/>
              <a:t>1. </a:t>
            </a:r>
            <a:r>
              <a:rPr lang="en-GB" sz="2000" dirty="0"/>
              <a:t>Wash, peel and rewash the potatoes.</a:t>
            </a:r>
          </a:p>
          <a:p>
            <a:pPr marL="0" indent="0">
              <a:buNone/>
            </a:pPr>
            <a:r>
              <a:rPr lang="en-GB" sz="2000" dirty="0"/>
              <a:t>2. Cut to an even size.</a:t>
            </a:r>
          </a:p>
          <a:p>
            <a:pPr marL="0" indent="0">
              <a:buNone/>
            </a:pPr>
            <a:r>
              <a:rPr lang="en-GB" sz="2000" dirty="0"/>
              <a:t>3. Cook in </a:t>
            </a:r>
            <a:r>
              <a:rPr lang="en-GB" sz="2000" dirty="0" smtClean="0"/>
              <a:t>water or </a:t>
            </a:r>
            <a:r>
              <a:rPr lang="en-GB" sz="2000" dirty="0"/>
              <a:t>steam.</a:t>
            </a:r>
          </a:p>
          <a:p>
            <a:pPr marL="0" indent="0">
              <a:buNone/>
            </a:pPr>
            <a:r>
              <a:rPr lang="en-GB" sz="2000" dirty="0"/>
              <a:t>4. Drain off the water as soon as they are cooked, cover and return to a low heat to dry out the potatoes.</a:t>
            </a:r>
          </a:p>
          <a:p>
            <a:pPr marL="0" indent="0">
              <a:buNone/>
            </a:pPr>
            <a:r>
              <a:rPr lang="en-GB" sz="2000" dirty="0"/>
              <a:t>5. Pass through a sieve or </a:t>
            </a:r>
            <a:r>
              <a:rPr lang="en-GB" sz="2000" dirty="0" err="1"/>
              <a:t>mouli</a:t>
            </a:r>
            <a:r>
              <a:rPr lang="en-GB" sz="2000" dirty="0"/>
              <a:t> (potato ricer).</a:t>
            </a:r>
          </a:p>
          <a:p>
            <a:pPr marL="0" indent="0">
              <a:buNone/>
            </a:pPr>
            <a:r>
              <a:rPr lang="en-GB" sz="2000" dirty="0"/>
              <a:t>6. Return the potatoes to a clean pan.</a:t>
            </a:r>
          </a:p>
          <a:p>
            <a:pPr marL="0" indent="0">
              <a:lnSpc>
                <a:spcPct val="100000"/>
              </a:lnSpc>
              <a:buNone/>
            </a:pPr>
            <a:r>
              <a:rPr lang="en-GB" sz="2000" dirty="0" smtClean="0"/>
              <a:t>8. </a:t>
            </a:r>
            <a:r>
              <a:rPr lang="en-GB" sz="2000" dirty="0"/>
              <a:t>Gradually add warm milk, stirring continuously until a creamy consistency is reached.</a:t>
            </a:r>
          </a:p>
          <a:p>
            <a:pPr marL="0" indent="0">
              <a:buNone/>
            </a:pPr>
            <a:endParaRPr lang="en-GB" dirty="0"/>
          </a:p>
        </p:txBody>
      </p:sp>
      <p:sp>
        <p:nvSpPr>
          <p:cNvPr id="4" name="TextBox 3"/>
          <p:cNvSpPr txBox="1"/>
          <p:nvPr/>
        </p:nvSpPr>
        <p:spPr>
          <a:xfrm>
            <a:off x="8440615" y="2571092"/>
            <a:ext cx="3048000" cy="1323439"/>
          </a:xfrm>
          <a:prstGeom prst="rect">
            <a:avLst/>
          </a:prstGeom>
          <a:noFill/>
          <a:ln>
            <a:solidFill>
              <a:srgbClr val="002060"/>
            </a:solidFill>
          </a:ln>
        </p:spPr>
        <p:txBody>
          <a:bodyPr wrap="square" rtlCol="0">
            <a:spAutoFit/>
          </a:bodyPr>
          <a:lstStyle/>
          <a:p>
            <a:r>
              <a:rPr lang="en-GB" sz="2000" b="1" dirty="0">
                <a:latin typeface="Arial" panose="020B0604020202020204" pitchFamily="34" charset="0"/>
                <a:cs typeface="Arial" panose="020B0604020202020204" pitchFamily="34" charset="0"/>
              </a:rPr>
              <a:t>Ingredients</a:t>
            </a:r>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500g smooth potatoes such as Desiree </a:t>
            </a:r>
          </a:p>
          <a:p>
            <a:r>
              <a:rPr lang="en-GB" sz="2000" dirty="0" smtClean="0">
                <a:latin typeface="Arial" panose="020B0604020202020204" pitchFamily="34" charset="0"/>
                <a:cs typeface="Arial" panose="020B0604020202020204" pitchFamily="34" charset="0"/>
              </a:rPr>
              <a:t>30ml </a:t>
            </a:r>
            <a:r>
              <a:rPr lang="en-GB" sz="2000" dirty="0">
                <a:latin typeface="Arial" panose="020B0604020202020204" pitchFamily="34" charset="0"/>
                <a:cs typeface="Arial" panose="020B0604020202020204" pitchFamily="34" charset="0"/>
              </a:rPr>
              <a:t>milk, warmed</a:t>
            </a:r>
          </a:p>
        </p:txBody>
      </p:sp>
    </p:spTree>
    <p:extLst>
      <p:ext uri="{BB962C8B-B14F-4D97-AF65-F5344CB8AC3E}">
        <p14:creationId xmlns:p14="http://schemas.microsoft.com/office/powerpoint/2010/main" val="1116541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Piping</a:t>
            </a:r>
            <a:endParaRPr lang="en-GB" dirty="0"/>
          </a:p>
        </p:txBody>
      </p:sp>
      <p:sp>
        <p:nvSpPr>
          <p:cNvPr id="3" name="Subtitle 2"/>
          <p:cNvSpPr>
            <a:spLocks noGrp="1"/>
          </p:cNvSpPr>
          <p:nvPr>
            <p:ph type="subTitle" idx="1"/>
          </p:nvPr>
        </p:nvSpPr>
        <p:spPr>
          <a:xfrm>
            <a:off x="1169276" y="2571092"/>
            <a:ext cx="7466724" cy="3600000"/>
          </a:xfrm>
        </p:spPr>
        <p:txBody>
          <a:bodyPr/>
          <a:lstStyle/>
          <a:p>
            <a:pPr marL="0" indent="0">
              <a:buNone/>
            </a:pPr>
            <a:r>
              <a:rPr lang="en-GB" sz="2000" dirty="0" smtClean="0"/>
              <a:t>Adding </a:t>
            </a:r>
            <a:r>
              <a:rPr lang="en-GB" sz="2000" dirty="0"/>
              <a:t>egg and seasoning to mashed potato </a:t>
            </a:r>
            <a:r>
              <a:rPr lang="en-GB" sz="2000" dirty="0" smtClean="0"/>
              <a:t>creates </a:t>
            </a:r>
            <a:r>
              <a:rPr lang="en-GB" sz="2000" dirty="0"/>
              <a:t>a ‘duchess potato’ mix, which can be piped or hand moulded. The mixture is slightly stiffer than mashed potato and can be piped into many shapes including spirals (duchess potatoes), nests (marquis potatoes) or straight cylinders (croquette potatoes</a:t>
            </a:r>
            <a:r>
              <a:rPr lang="en-GB" sz="2000" dirty="0" smtClean="0"/>
              <a:t>).</a:t>
            </a:r>
          </a:p>
          <a:p>
            <a:pPr marL="0" indent="0">
              <a:buNone/>
            </a:pPr>
            <a:endParaRPr lang="en-US" sz="2000" dirty="0"/>
          </a:p>
          <a:p>
            <a:pPr marL="0" indent="0">
              <a:buNone/>
            </a:pPr>
            <a:r>
              <a:rPr lang="en-GB" sz="2000" dirty="0"/>
              <a:t>Choose: </a:t>
            </a:r>
            <a:endParaRPr lang="en-GB" sz="2000" dirty="0" smtClean="0"/>
          </a:p>
          <a:p>
            <a:r>
              <a:rPr lang="en-GB" sz="2000" dirty="0" smtClean="0"/>
              <a:t>potatoes </a:t>
            </a:r>
            <a:r>
              <a:rPr lang="en-GB" sz="2000" dirty="0"/>
              <a:t>with a smooth texture such as Desiree.</a:t>
            </a:r>
          </a:p>
          <a:p>
            <a:pPr marL="0" indent="0">
              <a:buNone/>
            </a:pPr>
            <a:endParaRPr lang="en-GB" sz="2000" dirty="0"/>
          </a:p>
          <a:p>
            <a:pPr marL="0" indent="0">
              <a:buNone/>
            </a:pPr>
            <a:endParaRPr lang="en-GB" dirty="0"/>
          </a:p>
          <a:p>
            <a:pPr marL="0" indent="0">
              <a:buNone/>
            </a:pPr>
            <a:endParaRPr lang="en-GB" dirty="0"/>
          </a:p>
        </p:txBody>
      </p:sp>
      <p:pic>
        <p:nvPicPr>
          <p:cNvPr id="5" name="Picture 4"/>
          <p:cNvPicPr>
            <a:picLocks noChangeAspect="1"/>
          </p:cNvPicPr>
          <p:nvPr/>
        </p:nvPicPr>
        <p:blipFill>
          <a:blip r:embed="rId2"/>
          <a:stretch>
            <a:fillRect/>
          </a:stretch>
        </p:blipFill>
        <p:spPr>
          <a:xfrm>
            <a:off x="9049220" y="2283798"/>
            <a:ext cx="2674852" cy="2027096"/>
          </a:xfrm>
          <a:prstGeom prst="rect">
            <a:avLst/>
          </a:prstGeom>
        </p:spPr>
      </p:pic>
      <p:sp>
        <p:nvSpPr>
          <p:cNvPr id="6" name="TextBox 5"/>
          <p:cNvSpPr txBox="1"/>
          <p:nvPr/>
        </p:nvSpPr>
        <p:spPr>
          <a:xfrm>
            <a:off x="9236904" y="4416812"/>
            <a:ext cx="2487168"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Croquette potatoes</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9190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Recipe: duchess potatoes</a:t>
            </a:r>
            <a:endParaRPr lang="en-GB" dirty="0"/>
          </a:p>
        </p:txBody>
      </p:sp>
      <p:sp>
        <p:nvSpPr>
          <p:cNvPr id="3" name="Subtitle 2"/>
          <p:cNvSpPr>
            <a:spLocks noGrp="1"/>
          </p:cNvSpPr>
          <p:nvPr>
            <p:ph type="subTitle" idx="1"/>
          </p:nvPr>
        </p:nvSpPr>
        <p:spPr>
          <a:xfrm>
            <a:off x="1169276" y="2571092"/>
            <a:ext cx="6872756" cy="3600000"/>
          </a:xfrm>
        </p:spPr>
        <p:txBody>
          <a:bodyPr/>
          <a:lstStyle/>
          <a:p>
            <a:pPr marL="342900" indent="-342900">
              <a:buAutoNum type="arabicPeriod"/>
            </a:pPr>
            <a:r>
              <a:rPr lang="en-GB" dirty="0" smtClean="0"/>
              <a:t>Cook </a:t>
            </a:r>
            <a:r>
              <a:rPr lang="en-GB" dirty="0"/>
              <a:t>the potatoes as for mashed </a:t>
            </a:r>
            <a:r>
              <a:rPr lang="en-GB" dirty="0" smtClean="0"/>
              <a:t>potato.</a:t>
            </a:r>
          </a:p>
          <a:p>
            <a:pPr marL="0" indent="0">
              <a:buNone/>
            </a:pPr>
            <a:r>
              <a:rPr lang="en-GB" dirty="0" smtClean="0"/>
              <a:t>2</a:t>
            </a:r>
            <a:r>
              <a:rPr lang="en-GB" dirty="0"/>
              <a:t>. Return the drained potatoes to the heat to dry as much as possible, then pass through a sieve or </a:t>
            </a:r>
            <a:r>
              <a:rPr lang="en-GB" dirty="0" err="1"/>
              <a:t>mouli</a:t>
            </a:r>
            <a:r>
              <a:rPr lang="en-GB" dirty="0"/>
              <a:t> and place in a clean pan.</a:t>
            </a:r>
          </a:p>
          <a:p>
            <a:pPr marL="0" indent="0">
              <a:buNone/>
            </a:pPr>
            <a:r>
              <a:rPr lang="en-GB" dirty="0"/>
              <a:t>3. Add the egg yolk and stir in vigorously with a wooden spoon. </a:t>
            </a:r>
          </a:p>
          <a:p>
            <a:pPr marL="0" indent="0">
              <a:buNone/>
            </a:pPr>
            <a:r>
              <a:rPr lang="en-GB" dirty="0"/>
              <a:t>4. Mix in the butter and correct the seasoning.</a:t>
            </a:r>
          </a:p>
          <a:p>
            <a:pPr marL="0" indent="0">
              <a:buNone/>
            </a:pPr>
            <a:r>
              <a:rPr lang="en-GB" dirty="0"/>
              <a:t>5. Place in a piping bag with a large star tube and pipe into neat spirals about 5cm wide and 5cm tall on a greased baking sheet.</a:t>
            </a:r>
          </a:p>
          <a:p>
            <a:pPr marL="0" indent="0">
              <a:buNone/>
            </a:pPr>
            <a:r>
              <a:rPr lang="en-GB" dirty="0"/>
              <a:t>6. Place in a hot oven at 230°C for 2-3 minutes to firm the edges slightly.</a:t>
            </a:r>
          </a:p>
          <a:p>
            <a:pPr marL="0" indent="0">
              <a:buNone/>
            </a:pPr>
            <a:r>
              <a:rPr lang="en-GB" dirty="0"/>
              <a:t>7. Remove from the oven and brush with egg wash.</a:t>
            </a:r>
          </a:p>
          <a:p>
            <a:pPr marL="0" indent="0">
              <a:buNone/>
            </a:pPr>
            <a:r>
              <a:rPr lang="en-GB" dirty="0"/>
              <a:t>8. Brown lightly in the oven or under a </a:t>
            </a:r>
            <a:r>
              <a:rPr lang="en-GB" dirty="0" smtClean="0"/>
              <a:t>grill or salamander</a:t>
            </a:r>
            <a:r>
              <a:rPr lang="en-GB" dirty="0"/>
              <a:t>.</a:t>
            </a:r>
          </a:p>
          <a:p>
            <a:endParaRPr lang="en-GB"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8939945" y="2922564"/>
            <a:ext cx="2752725" cy="1950720"/>
          </a:xfrm>
          <a:prstGeom prst="rect">
            <a:avLst/>
          </a:prstGeom>
        </p:spPr>
      </p:pic>
    </p:spTree>
    <p:extLst>
      <p:ext uri="{BB962C8B-B14F-4D97-AF65-F5344CB8AC3E}">
        <p14:creationId xmlns:p14="http://schemas.microsoft.com/office/powerpoint/2010/main" val="1237292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Duchess potatoes</a:t>
            </a:r>
            <a:endParaRPr lang="en-GB" dirty="0"/>
          </a:p>
        </p:txBody>
      </p:sp>
      <p:sp>
        <p:nvSpPr>
          <p:cNvPr id="3" name="Subtitle 2"/>
          <p:cNvSpPr>
            <a:spLocks noGrp="1"/>
          </p:cNvSpPr>
          <p:nvPr>
            <p:ph type="subTitle" idx="1"/>
          </p:nvPr>
        </p:nvSpPr>
        <p:spPr>
          <a:xfrm>
            <a:off x="1169276" y="2571092"/>
            <a:ext cx="7974724" cy="3600000"/>
          </a:xfrm>
        </p:spPr>
        <p:txBody>
          <a:bodyPr/>
          <a:lstStyle/>
          <a:p>
            <a:pPr marL="0" indent="0">
              <a:buNone/>
            </a:pPr>
            <a:r>
              <a:rPr lang="en-GB" sz="2000" b="1" dirty="0"/>
              <a:t>Ingredients</a:t>
            </a:r>
            <a:endParaRPr lang="en-GB" sz="2000" dirty="0"/>
          </a:p>
          <a:p>
            <a:pPr marL="0" indent="0">
              <a:buNone/>
            </a:pPr>
            <a:r>
              <a:rPr lang="en-GB" sz="2000" dirty="0"/>
              <a:t>600g smooth potatoes such as Desiree.</a:t>
            </a:r>
          </a:p>
          <a:p>
            <a:pPr marL="0" indent="0">
              <a:buNone/>
            </a:pPr>
            <a:r>
              <a:rPr lang="en-GB" sz="2000" dirty="0"/>
              <a:t>1 egg yolk</a:t>
            </a:r>
          </a:p>
          <a:p>
            <a:pPr marL="0" indent="0">
              <a:buNone/>
            </a:pPr>
            <a:r>
              <a:rPr lang="en-GB" sz="2000" dirty="0" smtClean="0"/>
              <a:t>Seasoning</a:t>
            </a:r>
          </a:p>
          <a:p>
            <a:pPr marL="0" indent="0">
              <a:buNone/>
            </a:pPr>
            <a:endParaRPr lang="en-GB" sz="2000" dirty="0"/>
          </a:p>
          <a:p>
            <a:pPr marL="0" indent="0">
              <a:buNone/>
            </a:pPr>
            <a:r>
              <a:rPr lang="en-GB" sz="2000" b="1" dirty="0"/>
              <a:t>Did you know?</a:t>
            </a:r>
            <a:r>
              <a:rPr lang="en-GB" sz="2000" dirty="0"/>
              <a:t> </a:t>
            </a:r>
          </a:p>
          <a:p>
            <a:pPr marL="0" indent="0">
              <a:buNone/>
            </a:pPr>
            <a:r>
              <a:rPr lang="en-GB" sz="2000" dirty="0"/>
              <a:t>The French name for duchess potatoes is ‘pommes de </a:t>
            </a:r>
            <a:r>
              <a:rPr lang="en-GB" sz="2000" dirty="0" err="1"/>
              <a:t>terre</a:t>
            </a:r>
            <a:r>
              <a:rPr lang="en-GB" sz="2000" dirty="0"/>
              <a:t> duchesse’ – they are a classic item of French cuisine.</a:t>
            </a:r>
          </a:p>
          <a:p>
            <a:pPr marL="0" indent="0">
              <a:buNone/>
            </a:pPr>
            <a:r>
              <a:rPr lang="en-GB" dirty="0"/>
              <a:t> </a:t>
            </a:r>
          </a:p>
          <a:p>
            <a:pPr marL="0" indent="0">
              <a:buNone/>
            </a:pPr>
            <a:endParaRPr lang="en-GB" dirty="0"/>
          </a:p>
        </p:txBody>
      </p:sp>
      <p:pic>
        <p:nvPicPr>
          <p:cNvPr id="4" name="Picture 3"/>
          <p:cNvPicPr>
            <a:picLocks noChangeAspect="1"/>
          </p:cNvPicPr>
          <p:nvPr/>
        </p:nvPicPr>
        <p:blipFill>
          <a:blip r:embed="rId2"/>
          <a:stretch>
            <a:fillRect/>
          </a:stretch>
        </p:blipFill>
        <p:spPr>
          <a:xfrm>
            <a:off x="9849760" y="1856479"/>
            <a:ext cx="1342323" cy="4314613"/>
          </a:xfrm>
          <a:prstGeom prst="rect">
            <a:avLst/>
          </a:prstGeom>
        </p:spPr>
      </p:pic>
    </p:spTree>
    <p:extLst>
      <p:ext uri="{BB962C8B-B14F-4D97-AF65-F5344CB8AC3E}">
        <p14:creationId xmlns:p14="http://schemas.microsoft.com/office/powerpoint/2010/main" val="3371412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Try something different: marquis potatoes</a:t>
            </a:r>
            <a:endParaRPr lang="en-GB" dirty="0"/>
          </a:p>
        </p:txBody>
      </p:sp>
      <p:sp>
        <p:nvSpPr>
          <p:cNvPr id="3" name="Subtitle 2"/>
          <p:cNvSpPr>
            <a:spLocks noGrp="1"/>
          </p:cNvSpPr>
          <p:nvPr>
            <p:ph type="subTitle" idx="1"/>
          </p:nvPr>
        </p:nvSpPr>
        <p:spPr>
          <a:xfrm>
            <a:off x="1169276" y="2571092"/>
            <a:ext cx="7727836" cy="3600000"/>
          </a:xfrm>
        </p:spPr>
        <p:txBody>
          <a:bodyPr/>
          <a:lstStyle/>
          <a:p>
            <a:pPr marL="0" indent="0">
              <a:buNone/>
            </a:pPr>
            <a:r>
              <a:rPr lang="en-GB" sz="2000" dirty="0"/>
              <a:t>1. Pipe nests using the duchess potato mix.</a:t>
            </a:r>
          </a:p>
          <a:p>
            <a:pPr marL="0" indent="0">
              <a:buNone/>
            </a:pPr>
            <a:r>
              <a:rPr lang="en-GB" sz="2000" dirty="0"/>
              <a:t>2. Sauté onions and tomatoes. Mix together, season and leave to cool slightly. </a:t>
            </a:r>
          </a:p>
          <a:p>
            <a:pPr marL="0" indent="0">
              <a:buNone/>
            </a:pPr>
            <a:r>
              <a:rPr lang="en-GB" sz="2000" dirty="0"/>
              <a:t>3. Fill the nests with the tomato mix, and serve.</a:t>
            </a:r>
          </a:p>
          <a:p>
            <a:pPr marL="0" indent="0">
              <a:buNone/>
            </a:pPr>
            <a:endParaRPr lang="en-GB"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9478050" y="2717396"/>
            <a:ext cx="2438400" cy="1514475"/>
          </a:xfrm>
          <a:prstGeom prst="rect">
            <a:avLst/>
          </a:prstGeom>
        </p:spPr>
      </p:pic>
      <p:sp>
        <p:nvSpPr>
          <p:cNvPr id="5" name="TextBox 4"/>
          <p:cNvSpPr txBox="1"/>
          <p:nvPr/>
        </p:nvSpPr>
        <p:spPr>
          <a:xfrm>
            <a:off x="9547800" y="4371092"/>
            <a:ext cx="2487168"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Marquis potatoes</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5873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Mashing and piping potatoes</a:t>
            </a:r>
            <a:endParaRPr lang="en-GB" dirty="0"/>
          </a:p>
        </p:txBody>
      </p:sp>
      <p:sp>
        <p:nvSpPr>
          <p:cNvPr id="3" name="Subtitle 2"/>
          <p:cNvSpPr>
            <a:spLocks noGrp="1"/>
          </p:cNvSpPr>
          <p:nvPr>
            <p:ph type="subTitle" idx="1"/>
          </p:nvPr>
        </p:nvSpPr>
        <p:spPr/>
        <p:txBody>
          <a:bodyPr/>
          <a:lstStyle/>
          <a:p>
            <a:pPr marL="0" indent="0" algn="ctr">
              <a:buNone/>
            </a:pPr>
            <a:r>
              <a:rPr lang="en-GB" sz="3600" dirty="0" smtClean="0"/>
              <a:t>For further information, go to:</a:t>
            </a:r>
          </a:p>
          <a:p>
            <a:pPr marL="0" indent="0" algn="ctr">
              <a:buNone/>
            </a:pPr>
            <a:r>
              <a:rPr lang="en-GB" sz="3600" dirty="0" smtClean="0"/>
              <a:t>www.foodafactoflife.org.uk</a:t>
            </a:r>
            <a:endParaRPr lang="en-GB" sz="3600" dirty="0"/>
          </a:p>
        </p:txBody>
      </p:sp>
    </p:spTree>
    <p:extLst>
      <p:ext uri="{BB962C8B-B14F-4D97-AF65-F5344CB8AC3E}">
        <p14:creationId xmlns:p14="http://schemas.microsoft.com/office/powerpoint/2010/main" val="12190042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540</Words>
  <Application>Microsoft Office PowerPoint</Application>
  <PresentationFormat>Widescreen</PresentationFormat>
  <Paragraphs>53</Paragraphs>
  <Slides>9</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9</vt:i4>
      </vt:variant>
    </vt:vector>
  </HeadingPairs>
  <TitlesOfParts>
    <vt:vector size="15" baseType="lpstr">
      <vt:lpstr>Arial</vt:lpstr>
      <vt:lpstr>Calibri</vt:lpstr>
      <vt:lpstr>Office Theme</vt:lpstr>
      <vt:lpstr>Custom Design</vt:lpstr>
      <vt:lpstr>1_Custom Design</vt:lpstr>
      <vt:lpstr>3_Custom Design</vt:lpstr>
      <vt:lpstr>Mashing and piping potatoes</vt:lpstr>
      <vt:lpstr>Mashing</vt:lpstr>
      <vt:lpstr>The science of mashed potato</vt:lpstr>
      <vt:lpstr>Recipe: mashed potato</vt:lpstr>
      <vt:lpstr>Piping</vt:lpstr>
      <vt:lpstr>Recipe: duchess potatoes</vt:lpstr>
      <vt:lpstr>Duchess potatoes</vt:lpstr>
      <vt:lpstr>Try something different: marquis potatoes</vt:lpstr>
      <vt:lpstr>Mashing and piping potatoes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Frances Meek</cp:lastModifiedBy>
  <cp:revision>27</cp:revision>
  <dcterms:created xsi:type="dcterms:W3CDTF">2018-10-10T09:22:08Z</dcterms:created>
  <dcterms:modified xsi:type="dcterms:W3CDTF">2019-09-05T08:01:52Z</dcterms:modified>
</cp:coreProperties>
</file>